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19"/>
  </p:notesMasterIdLst>
  <p:sldIdLst>
    <p:sldId id="256" r:id="rId2"/>
    <p:sldId id="283" r:id="rId3"/>
    <p:sldId id="257" r:id="rId4"/>
    <p:sldId id="260" r:id="rId5"/>
    <p:sldId id="262" r:id="rId6"/>
    <p:sldId id="263" r:id="rId7"/>
    <p:sldId id="264" r:id="rId8"/>
    <p:sldId id="266" r:id="rId9"/>
    <p:sldId id="285" r:id="rId10"/>
    <p:sldId id="270" r:id="rId11"/>
    <p:sldId id="286" r:id="rId12"/>
    <p:sldId id="274" r:id="rId13"/>
    <p:sldId id="282" r:id="rId14"/>
    <p:sldId id="271" r:id="rId15"/>
    <p:sldId id="279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683C6"/>
    <a:srgbClr val="FF0000"/>
    <a:srgbClr val="FFCC00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91" autoAdjust="0"/>
  </p:normalViewPr>
  <p:slideViewPr>
    <p:cSldViewPr snapToGrid="0" showGuides="1">
      <p:cViewPr varScale="1">
        <p:scale>
          <a:sx n="100" d="100"/>
          <a:sy n="100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EF94-9CC9-4FEF-9842-2354CA15831D}" type="datetimeFigureOut">
              <a:rPr lang="es-CL" smtClean="0"/>
              <a:t>15-03-2018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BD40-0E58-4A34-B65E-DC1570812FF9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45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solución muy viable es la de dividir por mediana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90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complejidad depende del pivote que escojamos: es probabilística. Varía entre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mejor caso es escoger la mediana como pivote a la primera. El peor caso es que escojamos todos los elementos como pivote y al final la mediana.</a:t>
                </a:r>
              </a:p>
              <a:p>
                <a:endParaRPr lang="es-CL" dirty="0"/>
              </a:p>
              <a:p>
                <a:r>
                  <a:rPr lang="es-CL" dirty="0"/>
                  <a:t>Por ejemplo, queremos el n-</a:t>
                </a:r>
                <a:r>
                  <a:rPr lang="es-CL" dirty="0" err="1"/>
                  <a:t>esimo</a:t>
                </a:r>
                <a:r>
                  <a:rPr lang="es-CL" dirty="0"/>
                  <a:t> elemento de los datos en orden. ¿Sin ordenar, como lo buscamos?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complejidad depende del pivote que escojamos: es probabilística. Varía entre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y </a:t>
                </a:r>
                <a:r>
                  <a:rPr lang="es-CL" i="0" dirty="0">
                    <a:latin typeface="Cambria Math" panose="02040503050406030204" pitchFamily="18" charset="0"/>
                  </a:rPr>
                  <a:t>𝑂(</a:t>
                </a:r>
                <a:r>
                  <a:rPr lang="es-CL" b="0" i="0" dirty="0">
                    <a:latin typeface="Cambria Math" panose="02040503050406030204" pitchFamily="18" charset="0"/>
                  </a:rPr>
                  <a:t>𝑛^2</a:t>
                </a:r>
                <a:r>
                  <a:rPr lang="es-CL" i="0" dirty="0">
                    <a:latin typeface="Cambria Math" panose="02040503050406030204" pitchFamily="18" charset="0"/>
                  </a:rPr>
                  <a:t>)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mejor caso es escoger la mediana como pivote a la primera. El peor caso es que escojamos todos los elementos como pivote y al final la mediana.</a:t>
                </a:r>
              </a:p>
              <a:p>
                <a:endParaRPr lang="es-CL" dirty="0"/>
              </a:p>
              <a:p>
                <a:r>
                  <a:rPr lang="es-CL" dirty="0"/>
                  <a:t>Por ejemplo, queremos el n-</a:t>
                </a:r>
                <a:r>
                  <a:rPr lang="es-CL" dirty="0" err="1"/>
                  <a:t>esimo</a:t>
                </a:r>
                <a:r>
                  <a:rPr lang="es-CL" dirty="0"/>
                  <a:t> elemento de los datos en orden. ¿Sin ordenar, como lo buscamos?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7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i y f son los índices del inicio y fin de la zona que actualmente estamos considerando.</a:t>
            </a:r>
          </a:p>
          <a:p>
            <a:r>
              <a:rPr lang="es-CL" dirty="0"/>
              <a:t>J es el índice que nos interesa</a:t>
            </a:r>
          </a:p>
          <a:p>
            <a:r>
              <a:rPr lang="es-CL" dirty="0"/>
              <a:t>El +1 y el -1 son para dejar de considerar el elemento que recién fue pivote.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614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complejidad puede ser cuadrática en el caso promedio si hay muchos elementos repetidos</a:t>
            </a:r>
          </a:p>
          <a:p>
            <a:r>
              <a:rPr lang="es-CL" dirty="0"/>
              <a:t>Se puede mejorar partition separando los datos en los elementos menores, iguales, y mayores al pivote y luego retornando los límites del grupo de elementos iguales.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50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Dales su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4396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mejor caso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s-CL" dirty="0"/>
              </a:p>
              <a:p>
                <a:r>
                  <a:rPr lang="es-CL" dirty="0"/>
                  <a:t>En el peor caso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En el caso promedio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mejor caso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𝑂(𝑛⋅log⁡〖𝑛) 〗</a:t>
                </a:r>
                <a:endParaRPr lang="es-CL" dirty="0"/>
              </a:p>
              <a:p>
                <a:r>
                  <a:rPr lang="es-CL" dirty="0"/>
                  <a:t>En el peor caso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𝑂(𝑛^2 )</a:t>
                </a:r>
                <a:endParaRPr lang="es-CL" dirty="0"/>
              </a:p>
              <a:p>
                <a:r>
                  <a:rPr lang="es-CL" dirty="0"/>
                  <a:t>En el caso promedio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𝑂(𝑛⋅log⁡〖𝑛)〗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832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partition anterior funciona perfecto en listas, ¡Pero en arreglos la complejidad no sería la esperada!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4148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flechas dobles son INTERCAMBIAR.</a:t>
            </a:r>
          </a:p>
          <a:p>
            <a:r>
              <a:rPr lang="es-CL" dirty="0"/>
              <a:t>Explicar en pizarra como funciona </a:t>
            </a:r>
            <a:r>
              <a:rPr lang="es-CL"/>
              <a:t>esta versión </a:t>
            </a:r>
            <a:r>
              <a:rPr lang="es-CL" dirty="0"/>
              <a:t>de partition (con pared)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83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se usa mucho en la práctica…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199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Para un set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</a:t>
                </a:r>
                <a:r>
                  <a:rPr lang="es-CL" baseline="0" dirty="0"/>
                  <a:t> ordenados, la mediana es el elemento en el índice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s-CL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  <a:r>
                  <a:rPr lang="es-CL" baseline="0" dirty="0"/>
                  <a:t>si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es impar.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es par, entonces la mediana es el promedio</a:t>
                </a:r>
                <a:r>
                  <a:rPr lang="es-CL" baseline="0" dirty="0"/>
                  <a:t> entre los elementos de los índices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. (Considerando</a:t>
                </a:r>
                <a:r>
                  <a:rPr lang="es-CL" baseline="0" dirty="0"/>
                  <a:t> que los índices parten de 0)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Para un set de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</a:t>
                </a:r>
                <a:r>
                  <a:rPr lang="es-CL" baseline="0" dirty="0"/>
                  <a:t> ordenados, la mediana es el elemento en el índice </a:t>
                </a:r>
                <a:r>
                  <a:rPr lang="es-CL" i="0" baseline="0">
                    <a:latin typeface="Cambria Math" panose="02040503050406030204" pitchFamily="18" charset="0"/>
                  </a:rPr>
                  <a:t>⌊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𝑛/2⌋</a:t>
                </a:r>
                <a:r>
                  <a:rPr lang="es-CL" dirty="0"/>
                  <a:t> </a:t>
                </a:r>
                <a:r>
                  <a:rPr lang="es-CL" baseline="0" dirty="0"/>
                  <a:t>si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es impar. Si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es par, entonces la mediana es el promedio</a:t>
                </a:r>
                <a:r>
                  <a:rPr lang="es-CL" baseline="0" dirty="0"/>
                  <a:t> entre los elementos de los índices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𝑛/2</a:t>
                </a:r>
                <a:r>
                  <a:rPr lang="es-CL" dirty="0"/>
                  <a:t> y </a:t>
                </a:r>
                <a:r>
                  <a:rPr lang="es-CL" b="0" i="0">
                    <a:latin typeface="Cambria Math" panose="02040503050406030204" pitchFamily="18" charset="0"/>
                  </a:rPr>
                  <a:t>𝑛/2+1</a:t>
                </a:r>
                <a:r>
                  <a:rPr lang="es-CL" dirty="0"/>
                  <a:t>. (Considerando</a:t>
                </a:r>
                <a:r>
                  <a:rPr lang="es-CL" baseline="0" dirty="0"/>
                  <a:t> que los índices parten de 0)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427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Escojamos un número aleatorio. Separemos los datos en los que son mayores y los que son menores.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28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774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828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Dales su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9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 es el set de datos, i el índice inicial, f el índice final. M es el set de datos mayores (o iguales) al pivote, m el de datos menores. </a:t>
                </a:r>
              </a:p>
              <a:p>
                <a:endParaRPr lang="es-CL" b="1" dirty="0"/>
              </a:p>
              <a:p>
                <a:r>
                  <a:rPr lang="es-CL" b="1" dirty="0" err="1"/>
                  <a:t>partition</a:t>
                </a:r>
                <a:r>
                  <a:rPr lang="es-CL" dirty="0"/>
                  <a:t> es trivialmente finito y correcto: luego de escoger un pivote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, </a:t>
                </a:r>
                <a:r>
                  <a:rPr lang="es-CL" dirty="0" err="1"/>
                  <a:t>partition</a:t>
                </a:r>
                <a:r>
                  <a:rPr lang="es-CL" baseline="0" dirty="0"/>
                  <a:t> deja todos los menores a su izquierda y todos los mayores o iguales a su derecha, por lo que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dirty="0"/>
                  <a:t> queda en</a:t>
                </a:r>
                <a:r>
                  <a:rPr lang="es-CL" baseline="0" dirty="0"/>
                  <a:t> su posición ordenada,.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 es el set de datos, i el índice inicial, f el índice final. M es el set de datos mayores (o iguales) al pivote, m el de datos menores. El operador punto es </a:t>
                </a:r>
                <a:r>
                  <a:rPr lang="es-CL" b="1" dirty="0"/>
                  <a:t>concatenar</a:t>
                </a:r>
                <a:r>
                  <a:rPr lang="es-CL" dirty="0"/>
                  <a:t>.</a:t>
                </a:r>
              </a:p>
              <a:p>
                <a:endParaRPr lang="es-CL" dirty="0"/>
              </a:p>
              <a:p>
                <a:r>
                  <a:rPr lang="es-CL" b="1" dirty="0" err="1"/>
                  <a:t>partition</a:t>
                </a:r>
                <a:r>
                  <a:rPr lang="es-CL" dirty="0"/>
                  <a:t> es trivialmente finito y correcto: luego de escoger un pivote </a:t>
                </a:r>
                <a:r>
                  <a:rPr lang="es-CL" b="0" i="0">
                    <a:latin typeface="Cambria Math" panose="02040503050406030204" pitchFamily="18" charset="0"/>
                  </a:rPr>
                  <a:t>𝑝</a:t>
                </a:r>
                <a:r>
                  <a:rPr lang="es-CL" dirty="0"/>
                  <a:t>, </a:t>
                </a:r>
                <a:r>
                  <a:rPr lang="es-CL" dirty="0" err="1"/>
                  <a:t>partition</a:t>
                </a:r>
                <a:r>
                  <a:rPr lang="es-CL" baseline="0" dirty="0"/>
                  <a:t> deja todos los menores a su izquierda y todos los mayores o iguales a su derecha, por lo que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𝑝</a:t>
                </a:r>
                <a:r>
                  <a:rPr lang="es-CL" dirty="0"/>
                  <a:t> queda en</a:t>
                </a:r>
                <a:r>
                  <a:rPr lang="es-CL" baseline="0" dirty="0"/>
                  <a:t> su posición ordenada,.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147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i y f son los índices del inicio y fin de la zona que actualmente estamos considerando.</a:t>
            </a:r>
          </a:p>
          <a:p>
            <a:r>
              <a:rPr lang="es-CL" dirty="0"/>
              <a:t>El +1 y el -1 son para dejar de considerar el elemento que recién fue pivote.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EBD40-0E58-4A34-B65E-DC1570812FF9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1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El set de coordenadas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287532"/>
            <a:ext cx="8892539" cy="49040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Se quiere procesar un set muy grande de coordenadas en 2D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Para repartir la carga, se reparten los datos en zonas rectangulares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La idea es que las zonas no se traslapen: deben particionar el espacio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Queremos además </a:t>
            </a:r>
            <a:r>
              <a:rPr lang="es-CL" sz="2400"/>
              <a:t>que cada zona </a:t>
            </a:r>
            <a:r>
              <a:rPr lang="es-CL" sz="2400" dirty="0"/>
              <a:t>tenga la misma cantidad de datos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¿Cómo garantizamos todas estas condiciones se cumplen?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388-D9CC-44A9-82B5-29187CC6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Mediana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52B7-505A-429E-9F52-EA78EA8A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824419"/>
            <a:ext cx="9613899" cy="4273222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¿Cuál es la complejidad de este algoritmo?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¿En el mejor caso? ¿En el peor caso?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¿Cómo extenderlo para buscar algo en un índice arbitrario?</a:t>
            </a:r>
          </a:p>
        </p:txBody>
      </p:sp>
    </p:spTree>
    <p:extLst>
      <p:ext uri="{BB962C8B-B14F-4D97-AF65-F5344CB8AC3E}">
        <p14:creationId xmlns:p14="http://schemas.microsoft.com/office/powerpoint/2010/main" val="300267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𝒒𝒖𝒊𝒄𝒌𝒔𝒆𝒍𝒆𝒄𝒕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CL" b="1" dirty="0"/>
                  <a:t>,  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dirty="0"/>
                  <a:t>		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𝒆𝒍𝒔𝒆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7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DACE-D8BF-485C-B714-5F6BEE64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5609-9A58-4447-8F0B-A1F7C620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 ¿Es la misma complejidad si hay elementos repetidos?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¿Cambia el caso promedio?</a:t>
            </a:r>
          </a:p>
          <a:p>
            <a:endParaRPr lang="es-CL" dirty="0"/>
          </a:p>
          <a:p>
            <a:r>
              <a:rPr lang="es-CL" dirty="0"/>
              <a:t>¿Cómo se puede mejorar?</a:t>
            </a:r>
          </a:p>
        </p:txBody>
      </p:sp>
    </p:spTree>
    <p:extLst>
      <p:ext uri="{BB962C8B-B14F-4D97-AF65-F5344CB8AC3E}">
        <p14:creationId xmlns:p14="http://schemas.microsoft.com/office/powerpoint/2010/main" val="114050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Observación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92C812-D8AC-4233-84D8-5255F65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343025"/>
            <a:ext cx="8641076" cy="4754616"/>
          </a:xfrm>
        </p:spPr>
        <p:txBody>
          <a:bodyPr>
            <a:normAutofit fontScale="85000" lnSpcReduction="20000"/>
          </a:bodyPr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En cada iteración, el pivote queda en su posición </a:t>
            </a:r>
            <a:r>
              <a:rPr lang="es-CL" sz="2900" dirty="0"/>
              <a:t>ordenada</a:t>
            </a:r>
          </a:p>
          <a:p>
            <a:endParaRPr lang="es-CL" sz="2900" dirty="0"/>
          </a:p>
          <a:p>
            <a:r>
              <a:rPr lang="es-CL" sz="2900" dirty="0"/>
              <a:t>¿Por qué?</a:t>
            </a:r>
          </a:p>
          <a:p>
            <a:endParaRPr lang="es-CL" sz="2900" dirty="0"/>
          </a:p>
          <a:p>
            <a:r>
              <a:rPr lang="es-CL" sz="2900" dirty="0"/>
              <a:t>¿Se puede usar esto para ordenar?</a:t>
            </a:r>
          </a:p>
          <a:p>
            <a:endParaRPr lang="es-C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1348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𝒒𝒖𝒊𝒄𝒌𝒔𝒐𝒓𝒕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𝒒𝒖𝒊𝒄𝒌𝒔𝒐𝒓𝒕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𝒒𝒖𝒊𝒄𝒌𝒔𝒐𝒓𝒕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1" dirty="0"/>
              </a:p>
              <a:p>
                <a:pPr marL="0" indent="0">
                  <a:buNone/>
                </a:pPr>
                <a:r>
                  <a:rPr lang="es-CL" dirty="0"/>
                  <a:t>Luego se llama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𝒒𝒖𝒊𝒄𝒌𝒔𝒐𝒓𝒕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201168" lvl="1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430032-4A5A-4444-A0B1-21C0366AF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1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1C67-63B6-4AC1-BDB8-F8FFB74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E78E-88C2-4EA3-A445-2816AF18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¿Cual es la complejidad de QuickSort en el mejor caso?</a:t>
            </a:r>
          </a:p>
          <a:p>
            <a:endParaRPr lang="es-CL" dirty="0"/>
          </a:p>
          <a:p>
            <a:r>
              <a:rPr lang="es-CL" dirty="0"/>
              <a:t>¿Y en el peor caso?</a:t>
            </a:r>
          </a:p>
          <a:p>
            <a:endParaRPr lang="es-CL" dirty="0"/>
          </a:p>
          <a:p>
            <a:r>
              <a:rPr lang="es-CL" dirty="0"/>
              <a:t>¿Y en el caso promedio?</a:t>
            </a:r>
          </a:p>
        </p:txBody>
      </p:sp>
    </p:spTree>
    <p:extLst>
      <p:ext uri="{BB962C8B-B14F-4D97-AF65-F5344CB8AC3E}">
        <p14:creationId xmlns:p14="http://schemas.microsoft.com/office/powerpoint/2010/main" val="23418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9034-1A39-43D1-87AF-5270CF24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QuickSort en 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5870-F675-4C2B-AC2F-436CE5D0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En general, usar arreglos es más conveniente</a:t>
            </a:r>
          </a:p>
          <a:p>
            <a:endParaRPr lang="es-CL" dirty="0"/>
          </a:p>
          <a:p>
            <a:r>
              <a:rPr lang="es-CL" dirty="0"/>
              <a:t>Pero la operación de concatenar es muy cara en arreglos</a:t>
            </a:r>
          </a:p>
          <a:p>
            <a:endParaRPr lang="es-CL" dirty="0"/>
          </a:p>
          <a:p>
            <a:r>
              <a:rPr lang="es-CL" dirty="0"/>
              <a:t>Debemos reformular </a:t>
            </a:r>
            <a:r>
              <a:rPr lang="es-CL" b="1" dirty="0">
                <a:solidFill>
                  <a:schemeClr val="accent4"/>
                </a:solidFill>
              </a:rPr>
              <a:t>partition </a:t>
            </a:r>
            <a:r>
              <a:rPr lang="es-CL" dirty="0">
                <a:solidFill>
                  <a:schemeClr val="tx1"/>
                </a:solidFill>
              </a:rPr>
              <a:t>para que funcione en arreglos</a:t>
            </a:r>
            <a:endParaRPr lang="es-CL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5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𝒊𝒏𝒅𝒊𝒄𝒆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𝒂𝒍𝒆𝒂𝒕𝒐𝒓𝒊𝒐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es-CL" b="1" dirty="0"/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s-CL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s-CL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7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d tree">
            <a:extLst>
              <a:ext uri="{FF2B5EF4-FFF2-40B4-BE49-F238E27FC236}">
                <a16:creationId xmlns:a16="http://schemas.microsoft.com/office/drawing/2014/main" id="{B86B1043-39D9-4011-A27C-91C7B05C4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3195" r="1344" b="3333"/>
          <a:stretch/>
        </p:blipFill>
        <p:spPr bwMode="auto">
          <a:xfrm>
            <a:off x="1562100" y="219075"/>
            <a:ext cx="6229350" cy="64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D63-A966-4E0E-B156-657A9AA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Mediana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¿Cómo encontrar la mediana de un conjunto de datos?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¿Cómo hacerlo sin recurrir a ordenar los datos?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Pensemos en la definición de mediana</a:t>
            </a:r>
          </a:p>
        </p:txBody>
      </p:sp>
    </p:spTree>
    <p:extLst>
      <p:ext uri="{BB962C8B-B14F-4D97-AF65-F5344CB8AC3E}">
        <p14:creationId xmlns:p14="http://schemas.microsoft.com/office/powerpoint/2010/main" val="344909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Mediana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162426-AED4-400A-A6AE-4BC1BA68FD2D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096487-9FCB-4948-9AC5-A8C3B090EC06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57458-A155-421B-B3A2-B6F9DC1D4B13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B285A3-A4AB-41A4-99C9-FD0FD80F1281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368AAD-DEDE-4599-9900-A27CE52637FF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6D5338-27FE-4F46-AEC0-C07706788322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321DF6-3487-4C5B-9D54-835E6F67D971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54742F-C33D-43E6-AAF5-5B49A923FFCC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30F5DA-7DD8-4F9F-A297-7F26231AE7BF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A1D116-FE1D-4895-B483-78445950D335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E525D7-84FD-4921-8F2A-2F48A56F08E6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1591311" y="3076367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5C505-9B04-4385-8D7D-EF67D2DA766B}"/>
              </a:ext>
            </a:extLst>
          </p:cNvPr>
          <p:cNvSpPr/>
          <p:nvPr/>
        </p:nvSpPr>
        <p:spPr>
          <a:xfrm>
            <a:off x="1877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069858-47DC-406B-97AD-E9E2BF574723}"/>
              </a:ext>
            </a:extLst>
          </p:cNvPr>
          <p:cNvSpPr/>
          <p:nvPr/>
        </p:nvSpPr>
        <p:spPr>
          <a:xfrm>
            <a:off x="2689861" y="389399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7E35CF-74D7-410B-8AA2-B8ACE56974BC}"/>
              </a:ext>
            </a:extLst>
          </p:cNvPr>
          <p:cNvSpPr/>
          <p:nvPr/>
        </p:nvSpPr>
        <p:spPr>
          <a:xfrm>
            <a:off x="3502661" y="389009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B75F77-3358-4974-9A24-097EF8C78A0E}"/>
              </a:ext>
            </a:extLst>
          </p:cNvPr>
          <p:cNvSpPr/>
          <p:nvPr/>
        </p:nvSpPr>
        <p:spPr>
          <a:xfrm>
            <a:off x="4315461" y="389009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A07FDE-885B-416E-AAA7-227FD2732523}"/>
              </a:ext>
            </a:extLst>
          </p:cNvPr>
          <p:cNvSpPr/>
          <p:nvPr/>
        </p:nvSpPr>
        <p:spPr>
          <a:xfrm>
            <a:off x="51282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C1E85B-575F-4E5D-B457-C8717D561A39}"/>
              </a:ext>
            </a:extLst>
          </p:cNvPr>
          <p:cNvSpPr/>
          <p:nvPr/>
        </p:nvSpPr>
        <p:spPr>
          <a:xfrm>
            <a:off x="5941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41C5E-F538-4F74-A172-0A6A5E8A7BF4}"/>
              </a:ext>
            </a:extLst>
          </p:cNvPr>
          <p:cNvSpPr/>
          <p:nvPr/>
        </p:nvSpPr>
        <p:spPr>
          <a:xfrm>
            <a:off x="1877061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263D48-280F-4749-BA6C-DD996FDA04CF}"/>
              </a:ext>
            </a:extLst>
          </p:cNvPr>
          <p:cNvSpPr/>
          <p:nvPr/>
        </p:nvSpPr>
        <p:spPr>
          <a:xfrm>
            <a:off x="26898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4E992E-0430-449B-95E3-E744566CFFD1}"/>
              </a:ext>
            </a:extLst>
          </p:cNvPr>
          <p:cNvSpPr/>
          <p:nvPr/>
        </p:nvSpPr>
        <p:spPr>
          <a:xfrm>
            <a:off x="35026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52679-C00E-4DA1-9B65-3852EB0971C6}"/>
              </a:ext>
            </a:extLst>
          </p:cNvPr>
          <p:cNvSpPr/>
          <p:nvPr/>
        </p:nvSpPr>
        <p:spPr>
          <a:xfrm>
            <a:off x="43154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Set de datos:</a:t>
            </a:r>
          </a:p>
          <a:p>
            <a:endParaRPr lang="es-CL" dirty="0"/>
          </a:p>
          <a:p>
            <a:r>
              <a:rPr lang="es-CL" dirty="0"/>
              <a:t>Pivote: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  <a:p>
            <a:r>
              <a:rPr lang="es-CL" dirty="0"/>
              <a:t>¿Cuál de los dos grupos contiene la mediana? ¿Por qué?</a:t>
            </a:r>
          </a:p>
        </p:txBody>
      </p:sp>
    </p:spTree>
    <p:extLst>
      <p:ext uri="{BB962C8B-B14F-4D97-AF65-F5344CB8AC3E}">
        <p14:creationId xmlns:p14="http://schemas.microsoft.com/office/powerpoint/2010/main" val="136896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Mediana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Repitamos el proceso</a:t>
            </a:r>
          </a:p>
          <a:p>
            <a:endParaRPr lang="es-CL" dirty="0"/>
          </a:p>
          <a:p>
            <a:r>
              <a:rPr lang="es-CL" dirty="0"/>
              <a:t>Pivote: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1591311" y="3076367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45C505-9B04-4385-8D7D-EF67D2DA766B}"/>
              </a:ext>
            </a:extLst>
          </p:cNvPr>
          <p:cNvSpPr/>
          <p:nvPr/>
        </p:nvSpPr>
        <p:spPr>
          <a:xfrm>
            <a:off x="1877061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41C5E-F538-4F74-A172-0A6A5E8A7BF4}"/>
              </a:ext>
            </a:extLst>
          </p:cNvPr>
          <p:cNvSpPr/>
          <p:nvPr/>
        </p:nvSpPr>
        <p:spPr>
          <a:xfrm>
            <a:off x="1877061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263D48-280F-4749-BA6C-DD996FDA04CF}"/>
              </a:ext>
            </a:extLst>
          </p:cNvPr>
          <p:cNvSpPr/>
          <p:nvPr/>
        </p:nvSpPr>
        <p:spPr>
          <a:xfrm>
            <a:off x="26898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4E992E-0430-449B-95E3-E744566CFFD1}"/>
              </a:ext>
            </a:extLst>
          </p:cNvPr>
          <p:cNvSpPr/>
          <p:nvPr/>
        </p:nvSpPr>
        <p:spPr>
          <a:xfrm>
            <a:off x="35026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52679-C00E-4DA1-9B65-3852EB0971C6}"/>
              </a:ext>
            </a:extLst>
          </p:cNvPr>
          <p:cNvSpPr/>
          <p:nvPr/>
        </p:nvSpPr>
        <p:spPr>
          <a:xfrm>
            <a:off x="4315460" y="470264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5211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Mediana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D8D61B7F-7F29-47EB-96DE-4C7569E0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Repitamos el proceso nuevamente</a:t>
            </a:r>
          </a:p>
          <a:p>
            <a:endParaRPr lang="es-CL" dirty="0"/>
          </a:p>
          <a:p>
            <a:r>
              <a:rPr lang="es-CL" dirty="0"/>
              <a:t>Pivote:</a:t>
            </a:r>
          </a:p>
          <a:p>
            <a:r>
              <a:rPr lang="es-CL" dirty="0"/>
              <a:t>Menores:</a:t>
            </a:r>
          </a:p>
          <a:p>
            <a:r>
              <a:rPr lang="es-CL" dirty="0"/>
              <a:t>Mayores: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5D268-797D-4B5A-BD9B-EA389451B42C}"/>
              </a:ext>
            </a:extLst>
          </p:cNvPr>
          <p:cNvSpPr/>
          <p:nvPr/>
        </p:nvSpPr>
        <p:spPr>
          <a:xfrm>
            <a:off x="1591311" y="3076367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A09E07-DB30-4545-998A-B81D013E02C5}"/>
              </a:ext>
            </a:extLst>
          </p:cNvPr>
          <p:cNvSpPr/>
          <p:nvPr/>
        </p:nvSpPr>
        <p:spPr>
          <a:xfrm>
            <a:off x="18770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0DEB82-BA71-422D-B064-43474B1C039D}"/>
              </a:ext>
            </a:extLst>
          </p:cNvPr>
          <p:cNvSpPr/>
          <p:nvPr/>
        </p:nvSpPr>
        <p:spPr>
          <a:xfrm>
            <a:off x="26898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4F3F90-EE13-469B-8D9F-4D10F3073895}"/>
              </a:ext>
            </a:extLst>
          </p:cNvPr>
          <p:cNvSpPr/>
          <p:nvPr/>
        </p:nvSpPr>
        <p:spPr>
          <a:xfrm>
            <a:off x="3502660" y="3889507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339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92C812-D8AC-4233-84D8-5255F65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90939" cy="4904072"/>
          </a:xfrm>
        </p:spPr>
        <p:txBody>
          <a:bodyPr/>
          <a:lstStyle/>
          <a:p>
            <a:r>
              <a:rPr lang="es-CL" dirty="0"/>
              <a:t>¿Como sabemos cuando encontramos la mediana?</a:t>
            </a:r>
          </a:p>
          <a:p>
            <a:endParaRPr lang="es-C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50A19-0096-416C-B12A-70F7E56A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Mediana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08432-CF79-4607-AAE3-D5E49F5BF27B}"/>
              </a:ext>
            </a:extLst>
          </p:cNvPr>
          <p:cNvSpPr/>
          <p:nvPr/>
        </p:nvSpPr>
        <p:spPr>
          <a:xfrm>
            <a:off x="251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A3375-6951-4E4B-927B-5EC053A2BBBB}"/>
              </a:ext>
            </a:extLst>
          </p:cNvPr>
          <p:cNvSpPr/>
          <p:nvPr/>
        </p:nvSpPr>
        <p:spPr>
          <a:xfrm>
            <a:off x="1064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8AFD80-95CC-4249-90FC-74FE125AC62B}"/>
              </a:ext>
            </a:extLst>
          </p:cNvPr>
          <p:cNvSpPr/>
          <p:nvPr/>
        </p:nvSpPr>
        <p:spPr>
          <a:xfrm>
            <a:off x="1877061" y="2107021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82A954-0EC2-4034-8D18-55037C1AC137}"/>
              </a:ext>
            </a:extLst>
          </p:cNvPr>
          <p:cNvSpPr/>
          <p:nvPr/>
        </p:nvSpPr>
        <p:spPr>
          <a:xfrm>
            <a:off x="2689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92261C-B5E6-4B90-B0C6-31F25CA7FF6D}"/>
              </a:ext>
            </a:extLst>
          </p:cNvPr>
          <p:cNvSpPr/>
          <p:nvPr/>
        </p:nvSpPr>
        <p:spPr>
          <a:xfrm>
            <a:off x="3502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D8BA7-5782-43AE-A3EA-10FFA12FE0BD}"/>
              </a:ext>
            </a:extLst>
          </p:cNvPr>
          <p:cNvSpPr/>
          <p:nvPr/>
        </p:nvSpPr>
        <p:spPr>
          <a:xfrm>
            <a:off x="4315461" y="2103119"/>
            <a:ext cx="571499" cy="571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ED52EC-F97D-456E-8A44-7F17F810C390}"/>
              </a:ext>
            </a:extLst>
          </p:cNvPr>
          <p:cNvSpPr/>
          <p:nvPr/>
        </p:nvSpPr>
        <p:spPr>
          <a:xfrm>
            <a:off x="5128261" y="2103119"/>
            <a:ext cx="571499" cy="571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697B8E-F94B-4E45-B620-66BA22FE65E0}"/>
              </a:ext>
            </a:extLst>
          </p:cNvPr>
          <p:cNvSpPr/>
          <p:nvPr/>
        </p:nvSpPr>
        <p:spPr>
          <a:xfrm>
            <a:off x="59410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885472-93CD-4F56-B674-5EABE117A8C8}"/>
              </a:ext>
            </a:extLst>
          </p:cNvPr>
          <p:cNvSpPr/>
          <p:nvPr/>
        </p:nvSpPr>
        <p:spPr>
          <a:xfrm>
            <a:off x="67538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E93DE-DC6B-4CF9-9E13-D14F906A2A6B}"/>
              </a:ext>
            </a:extLst>
          </p:cNvPr>
          <p:cNvSpPr/>
          <p:nvPr/>
        </p:nvSpPr>
        <p:spPr>
          <a:xfrm>
            <a:off x="75666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4FA072-B3C1-4475-9DFB-1552AFD24512}"/>
              </a:ext>
            </a:extLst>
          </p:cNvPr>
          <p:cNvSpPr/>
          <p:nvPr/>
        </p:nvSpPr>
        <p:spPr>
          <a:xfrm>
            <a:off x="8379461" y="2103119"/>
            <a:ext cx="571499" cy="57149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777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𝒑𝒊𝒗𝒐𝒕𝒆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𝒂𝒍𝒆𝒂𝒕𝒐𝒓𝒊𝒐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𝒍𝒊𝒔𝒕𝒂𝒔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𝒗𝒂𝒄𝒊𝒂𝒔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𝒆𝒙𝒄𝒆𝒑𝒕𝒐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dirty="0"/>
                  <a:t> 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𝒊𝒏𝒔𝒆𝒓𝒕𝒂𝒓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𝒆𝒏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endParaRPr lang="es-CL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𝒊𝒏𝒔𝒆𝒓𝒕𝒂𝒓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𝒆𝒏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endParaRPr lang="es-CL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𝒄𝒐𝒏𝒄𝒂𝒕𝒆𝒏𝒂𝒓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𝒄𝒐𝒏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𝒄𝒐𝒏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endParaRPr lang="es-CL" b="0" dirty="0"/>
              </a:p>
              <a:p>
                <a:endParaRPr lang="es-CL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A5EDD2-D789-4BED-9F21-682927A34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49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𝒎𝒆𝒅𝒊𝒂𝒏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CL" b="1" dirty="0"/>
                  <a:t>,  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L" b="1" dirty="0"/>
                  <a:t>		</a:t>
                </a:r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s-C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𝒆𝒍𝒔𝒆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𝒑𝒂𝒓𝒕𝒊𝒕𝒊𝒐𝒏</m:t>
                    </m:r>
                    <m:d>
                      <m:d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es-CL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540D1-ADDE-49CA-8E15-C48A9627C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218670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2401</TotalTime>
  <Words>830</Words>
  <Application>Microsoft Office PowerPoint</Application>
  <PresentationFormat>On-screen Show (4:3)</PresentationFormat>
  <Paragraphs>226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IIC2133</vt:lpstr>
      <vt:lpstr>El set de coordenadas</vt:lpstr>
      <vt:lpstr>PowerPoint Presentation</vt:lpstr>
      <vt:lpstr>Mediana</vt:lpstr>
      <vt:lpstr>Mediana</vt:lpstr>
      <vt:lpstr>Mediana</vt:lpstr>
      <vt:lpstr>Mediana</vt:lpstr>
      <vt:lpstr>Mediana</vt:lpstr>
      <vt:lpstr>PowerPoint Presentation</vt:lpstr>
      <vt:lpstr>PowerPoint Presentation</vt:lpstr>
      <vt:lpstr>Mediana</vt:lpstr>
      <vt:lpstr>PowerPoint Presentation</vt:lpstr>
      <vt:lpstr>Complejidad</vt:lpstr>
      <vt:lpstr>Observación</vt:lpstr>
      <vt:lpstr>PowerPoint Presentation</vt:lpstr>
      <vt:lpstr>Complejidad</vt:lpstr>
      <vt:lpstr>QuickSort en arreglos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set de datos</dc:title>
  <dc:creator>Antonio López Larraechea</dc:creator>
  <cp:lastModifiedBy>Vicente Errázuriz Quiroga</cp:lastModifiedBy>
  <cp:revision>74</cp:revision>
  <dcterms:created xsi:type="dcterms:W3CDTF">2018-02-16T02:25:35Z</dcterms:created>
  <dcterms:modified xsi:type="dcterms:W3CDTF">2018-03-15T12:37:11Z</dcterms:modified>
</cp:coreProperties>
</file>