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72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85" r:id="rId21"/>
    <p:sldId id="287" r:id="rId22"/>
    <p:sldId id="286" r:id="rId23"/>
    <p:sldId id="288" r:id="rId24"/>
    <p:sldId id="289" r:id="rId25"/>
    <p:sldId id="290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6" r:id="rId37"/>
    <p:sldId id="309" r:id="rId38"/>
    <p:sldId id="311" r:id="rId39"/>
    <p:sldId id="312" r:id="rId40"/>
    <p:sldId id="315" r:id="rId41"/>
    <p:sldId id="313" r:id="rId42"/>
    <p:sldId id="316" r:id="rId43"/>
    <p:sldId id="317" r:id="rId44"/>
    <p:sldId id="318" r:id="rId45"/>
    <p:sldId id="319" r:id="rId46"/>
    <p:sldId id="320" r:id="rId47"/>
    <p:sldId id="307" r:id="rId48"/>
    <p:sldId id="308" r:id="rId49"/>
    <p:sldId id="321" r:id="rId50"/>
    <p:sldId id="322" r:id="rId51"/>
    <p:sldId id="323" r:id="rId52"/>
    <p:sldId id="292" r:id="rId53"/>
    <p:sldId id="324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266" r:id="rId63"/>
    <p:sldId id="347" r:id="rId64"/>
    <p:sldId id="350" r:id="rId65"/>
    <p:sldId id="348" r:id="rId66"/>
    <p:sldId id="351" r:id="rId67"/>
    <p:sldId id="353" r:id="rId68"/>
    <p:sldId id="349" r:id="rId69"/>
    <p:sldId id="352" r:id="rId70"/>
    <p:sldId id="354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0420" autoAdjust="0"/>
  </p:normalViewPr>
  <p:slideViewPr>
    <p:cSldViewPr snapToGrid="0" showGuides="1">
      <p:cViewPr varScale="1">
        <p:scale>
          <a:sx n="107" d="100"/>
          <a:sy n="107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24-10-18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que no deben haber contradicciones: no debe ser posible que una tarea deba</a:t>
            </a:r>
            <a:r>
              <a:rPr lang="es-CL" baseline="0" dirty="0"/>
              <a:t> ser realizada antes que si misma.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828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35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22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656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497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43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Pintamos los nodos, de forma de no pasar dos veces por el mismo.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04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760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518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85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05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tareas en orden: secuencias como esta dicen que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tareas en orden, entonces podemos llevarlas a cabo en ese orden y cumplir todos los requisitos.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Si, es la única condición, ya que lo que nos impide realizar el proceso es que no podemos poner las etapas en orden: secuencias como esta dicen que </a:t>
                </a:r>
                <a:r>
                  <a:rPr lang="es-CL" b="0" i="0">
                    <a:latin typeface="Cambria Math" panose="02040503050406030204" pitchFamily="18" charset="0"/>
                  </a:rPr>
                  <a:t>𝑋</a:t>
                </a:r>
                <a:r>
                  <a:rPr lang="es-CL" dirty="0"/>
                  <a:t> debe ser realizado</a:t>
                </a:r>
                <a:r>
                  <a:rPr lang="es-CL" baseline="0" dirty="0"/>
                  <a:t> ANTES y DESPUES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𝑅</a:t>
                </a:r>
                <a:r>
                  <a:rPr lang="es-CL" dirty="0"/>
                  <a:t>, lo cual es imposible. Si podemos poner</a:t>
                </a:r>
                <a:r>
                  <a:rPr lang="es-CL" baseline="0" dirty="0"/>
                  <a:t> las etapas en orden, entonces podemos llevarlas a cabo en ese orden y cumplir todos los requisitos.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0207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14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29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863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080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35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096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233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1023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65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Ok, pero que pasa si el ciclo estaba en otro lado? Tenemos que partir desde cada nodo…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83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también se llaman vértices, según el contexto.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247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481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6457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6463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93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468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18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151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506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52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86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Dibujamos una arista de Y hacia N ya que Y es requisito de N. Como la relación de requisito no es simétrica, entonces la dirección de la arista es importante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67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¡La complejidad dependerá de como lo implementemos!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3106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En el caso de que ocupemos listas de adyacencia, DFS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𝑂(𝑉+𝐸)</a:t>
                </a:r>
                <a:endParaRPr lang="es-CL" dirty="0"/>
              </a:p>
              <a:p>
                <a:r>
                  <a:rPr lang="es-CL" dirty="0"/>
                  <a:t>Si usamos matrices de adyacencia, el algoritmo es </a:t>
                </a:r>
                <a:r>
                  <a:rPr lang="es-CL" b="0" i="0">
                    <a:latin typeface="Cambria Math" panose="02040503050406030204" pitchFamily="18" charset="0"/>
                  </a:rPr>
                  <a:t>𝑂(𝑉^2+𝐸)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72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</a:t>
            </a:r>
            <a:r>
              <a:rPr lang="es-CL" b="1" dirty="0"/>
              <a:t>ciclo</a:t>
            </a:r>
            <a:r>
              <a:rPr lang="es-CL" b="0" dirty="0"/>
              <a:t> entre los nodos X, R, H y K, que nos permite afirmar que X ha de ser realizado antes que X!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706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87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412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05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7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¿Se puede hacer el proyecto?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Tenemos un proyecto complejo dividido en varias tareas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Algunas tareas tienen como requisito otras tareas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sabemos si es posible realizar el proyecto completo?</a:t>
            </a:r>
          </a:p>
        </p:txBody>
      </p:sp>
    </p:spTree>
    <p:extLst>
      <p:ext uri="{BB962C8B-B14F-4D97-AF65-F5344CB8AC3E}">
        <p14:creationId xmlns:p14="http://schemas.microsoft.com/office/powerpoint/2010/main" val="260025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1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2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1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Tareas, o nodos,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 Espera…</a:t>
            </a:r>
          </a:p>
          <a:p>
            <a:pPr marL="0" indent="0" algn="ctr">
              <a:buNone/>
            </a:pPr>
            <a:endParaRPr lang="es-C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3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7B3-1E3E-488F-871C-B7A22AF2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por los que ya pasamos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0D2D-F670-48DC-B174-AC5D858E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sz="2400" dirty="0"/>
              <a:t>Estamos haciendo llamadas repetidas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Es más, si pasamos por un ciclo, entonces el algoritmo no termina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¿Cómo se soluciona esto?</a:t>
            </a:r>
          </a:p>
        </p:txBody>
      </p:sp>
    </p:spTree>
    <p:extLst>
      <p:ext uri="{BB962C8B-B14F-4D97-AF65-F5344CB8AC3E}">
        <p14:creationId xmlns:p14="http://schemas.microsoft.com/office/powerpoint/2010/main" val="12104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𝒑𝒐𝒔𝒕𝒆𝒓𝒊𝒐𝒓𝒆𝒔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intar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1BE119-25D1-43BB-BDF5-FACDB4A71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75C7-B63F-4CE7-9D8B-3A918B81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Requisitos inconsistentes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Si la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400" dirty="0"/>
                  <a:t> tiene como requisito la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, escribimos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Si existe alguna secuencia “circular” de requisitos: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→⋯→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… entonces no es posible realizar el proyecto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sz="2400" dirty="0"/>
                  <a:t>¿Es la única condición?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E6E49-70C7-407F-B429-75D1DAD59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/>
              <a:t>T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0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2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6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5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7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63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8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¿Cuáles nodos son posteriores a </a:t>
            </a:r>
            <a:r>
              <a:rPr lang="es-CL" b="1" dirty="0">
                <a:solidFill>
                  <a:srgbClr val="00B05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3774A-3722-4EEF-ACC7-C5E95ADD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¿C</a:t>
            </a:r>
            <a:r>
              <a:rPr lang="en-US" sz="3600" dirty="0"/>
              <a:t>ómo lo verificamos en el computador</a:t>
            </a:r>
            <a:r>
              <a:rPr lang="es-CL" sz="3600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6FCB2-A082-4592-B491-1D8707D5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recibimos la lista de tareas y de requisitos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¿cómo hacemos un programa que revise esto?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¿Cuál será la forma más eficiente de hacerlo?</a:t>
            </a:r>
          </a:p>
        </p:txBody>
      </p:sp>
    </p:spTree>
    <p:extLst>
      <p:ext uri="{BB962C8B-B14F-4D97-AF65-F5344CB8AC3E}">
        <p14:creationId xmlns:p14="http://schemas.microsoft.com/office/powerpoint/2010/main" val="97981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Nodos posteriores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0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F4B77-83A0-4D9A-905D-EA3C98FC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</a:t>
            </a:r>
            <a:r>
              <a:rPr lang="en-US" dirty="0"/>
              <a:t>ómo i</a:t>
            </a:r>
            <a:r>
              <a:rPr lang="es-CL" dirty="0"/>
              <a:t>dentificamos ciclos?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4B8E-89A1-462B-B7BC-3C86EDA6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Ok, podemos identificar las tareas posteriores a una tarea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Ahora, viendo este algoritmo, ¿se nos ocurre algo?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¿Podemos usar este enfoque para identificar ciclos?</a:t>
            </a:r>
          </a:p>
        </p:txBody>
      </p:sp>
    </p:spTree>
    <p:extLst>
      <p:ext uri="{BB962C8B-B14F-4D97-AF65-F5344CB8AC3E}">
        <p14:creationId xmlns:p14="http://schemas.microsoft.com/office/powerpoint/2010/main" val="3041465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 así como esto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¡Algoritmo, date cuenta de que esto es un ciclo!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7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¿y como esto?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¡Y que esto otro no!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4F64-FB70-4AB6-813A-7627F837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Si el nodo recién descubierto,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CL" sz="2400" dirty="0"/>
                  <a:t> está pintado, hay dos posibilidades: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Si lo descubrió un nodo posterior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, hay ciclo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Si lo descubrió un nodo anterior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, no hay ciclo (aún)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Hasta que 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𝒑𝒐𝒔𝒕𝒆𝒓𝒊𝒐𝒓𝒆𝒔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retorne, todos los nodos explorados son posteriores a </a:t>
                </a:r>
                <a14:m>
                  <m:oMath xmlns:m="http://schemas.openxmlformats.org/officeDocument/2006/math">
                    <m:r>
                      <a:rPr lang="es-CL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0C9EA-02A9-43F7-8E9F-54D70846D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8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𝒉𝒂𝒚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𝒄𝒊𝒄𝒍𝒐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𝒍𝒖𝒆𝒈𝒐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gris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negro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gris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tal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negro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r>
                  <a:rPr lang="es-CL" sz="2400" b="1" dirty="0">
                    <a:solidFill>
                      <a:schemeClr val="accent2"/>
                    </a:solidFill>
                  </a:rPr>
                  <a:t> </a:t>
                </a:r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3A82F-1E55-4F57-9233-9DA1E8A2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2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𝒆𝒏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400" b="1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𝒉𝒂𝒚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𝒄𝒊𝒄𝒍𝒐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𝒍𝒖𝒆𝒈𝒐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3D9B58-C7D5-42AD-B607-966EFF78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2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hay ciclo en</a:t>
            </a:r>
            <a:r>
              <a:rPr lang="es-CL" dirty="0"/>
              <a:t>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B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64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No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5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OK, 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2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D09-2BA8-4520-BB39-B78636E7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AC4-8D85-4091-A937-8886F98F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Un </a:t>
            </a:r>
            <a:r>
              <a:rPr lang="es-CL" sz="2400" b="1" dirty="0">
                <a:solidFill>
                  <a:schemeClr val="accent2"/>
                </a:solidFill>
              </a:rPr>
              <a:t>grafo </a:t>
            </a:r>
            <a:r>
              <a:rPr lang="es-CL" sz="2400" b="1" i="1" dirty="0">
                <a:solidFill>
                  <a:schemeClr val="accent2"/>
                </a:solidFill>
              </a:rPr>
              <a:t>G</a:t>
            </a:r>
            <a:r>
              <a:rPr lang="es-CL" sz="2400" dirty="0"/>
              <a:t> es un conjunto de </a:t>
            </a:r>
            <a:r>
              <a:rPr lang="es-CL" sz="2400" b="1" dirty="0">
                <a:solidFill>
                  <a:schemeClr val="accent2"/>
                </a:solidFill>
              </a:rPr>
              <a:t>nodos </a:t>
            </a:r>
            <a:r>
              <a:rPr lang="es-CL" sz="2400" b="1" i="1" dirty="0">
                <a:solidFill>
                  <a:schemeClr val="accent2"/>
                </a:solidFill>
              </a:rPr>
              <a:t>V</a:t>
            </a: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… y un conjunto de </a:t>
            </a:r>
            <a:r>
              <a:rPr lang="es-CL" sz="2400" b="1" dirty="0">
                <a:solidFill>
                  <a:schemeClr val="accent2"/>
                </a:solidFill>
              </a:rPr>
              <a:t>aristas </a:t>
            </a:r>
            <a:r>
              <a:rPr lang="es-CL" sz="2400" b="1" i="1" dirty="0">
                <a:solidFill>
                  <a:schemeClr val="accent2"/>
                </a:solidFill>
              </a:rPr>
              <a:t>E</a:t>
            </a:r>
            <a:r>
              <a:rPr lang="es-CL" sz="2400" dirty="0"/>
              <a:t> que unen pares de nodos</a:t>
            </a:r>
          </a:p>
          <a:p>
            <a:pPr>
              <a:lnSpc>
                <a:spcPct val="120000"/>
              </a:lnSpc>
            </a:pP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Es una forma de </a:t>
            </a:r>
            <a:r>
              <a:rPr lang="es-CL" sz="2400" b="1" dirty="0">
                <a:solidFill>
                  <a:schemeClr val="accent2"/>
                </a:solidFill>
              </a:rPr>
              <a:t>representar</a:t>
            </a:r>
            <a:r>
              <a:rPr lang="es-CL" sz="2400" dirty="0"/>
              <a:t> una situaci</a:t>
            </a:r>
            <a:r>
              <a:rPr lang="en-US" sz="2400" dirty="0"/>
              <a:t>ón de la vida real; p.ej.</a:t>
            </a:r>
          </a:p>
          <a:p>
            <a:pPr marL="635508" lvl="1" indent="-342900">
              <a:lnSpc>
                <a:spcPct val="120000"/>
              </a:lnSpc>
            </a:pPr>
            <a:r>
              <a:rPr lang="en-US" sz="2200" dirty="0"/>
              <a:t>una red de computadores interconectados</a:t>
            </a:r>
          </a:p>
          <a:p>
            <a:pPr marL="635508" lvl="1" indent="-342900">
              <a:lnSpc>
                <a:spcPct val="120000"/>
              </a:lnSpc>
            </a:pPr>
            <a:r>
              <a:rPr lang="en-US" sz="2200" dirty="0"/>
              <a:t>una red de tuberías para distribución de agua potable o gas</a:t>
            </a:r>
            <a:endParaRPr lang="es-CL" sz="2200" dirty="0"/>
          </a:p>
          <a:p>
            <a:pPr marL="0" indent="0">
              <a:lnSpc>
                <a:spcPct val="120000"/>
              </a:lnSpc>
              <a:buNone/>
            </a:pP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¿Cómo podríamos plantear el grafo de nuestro problema?</a:t>
            </a:r>
          </a:p>
        </p:txBody>
      </p:sp>
    </p:spTree>
    <p:extLst>
      <p:ext uri="{BB962C8B-B14F-4D97-AF65-F5344CB8AC3E}">
        <p14:creationId xmlns:p14="http://schemas.microsoft.com/office/powerpoint/2010/main" val="377885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H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7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73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K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23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X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2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N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8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¿Hay un ciclo luego de </a:t>
            </a:r>
            <a:r>
              <a:rPr lang="es-CL" b="1" dirty="0"/>
              <a:t>R</a:t>
            </a:r>
            <a:r>
              <a:rPr lang="es-CL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33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en acción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!!!!!!!!!!!!!!!!!!!!!!!!!!!!!!!!!!!!!!!!!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 w="38100">
            <a:solidFill>
              <a:srgbClr val="FF0000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33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62E-8D6A-4DD4-84E0-CEEA8F22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Depth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	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76B7-896E-447D-9631-B98CD0A0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Algoritmos como estos se llaman de </a:t>
            </a:r>
            <a:r>
              <a:rPr lang="es-CL" sz="2400" b="1" dirty="0">
                <a:solidFill>
                  <a:schemeClr val="accent2"/>
                </a:solidFill>
              </a:rPr>
              <a:t>búsqueda en profundidad</a:t>
            </a:r>
          </a:p>
          <a:p>
            <a:pPr>
              <a:lnSpc>
                <a:spcPct val="100000"/>
              </a:lnSpc>
            </a:pP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Llegan hasta el final de una rama antes de empezar a explorar otra</a:t>
            </a:r>
          </a:p>
          <a:p>
            <a:pPr>
              <a:lnSpc>
                <a:spcPct val="100000"/>
              </a:lnSpc>
            </a:pP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¿Cuál es la complejidad de estos algoritmos?</a:t>
            </a:r>
          </a:p>
        </p:txBody>
      </p:sp>
    </p:spTree>
    <p:extLst>
      <p:ext uri="{BB962C8B-B14F-4D97-AF65-F5344CB8AC3E}">
        <p14:creationId xmlns:p14="http://schemas.microsoft.com/office/powerpoint/2010/main" val="1818693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808E0-1BDF-4C20-9A8E-1268249E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Representación de grafos en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Hay dos principales maneras de representar un grafo: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Listas de adyacencias</a:t>
                </a:r>
              </a:p>
              <a:p>
                <a:pPr marL="292608" lvl="1" indent="0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CL" sz="2200" dirty="0"/>
                  <a:t>Cada nodo tiene una lista de los nodos a los que tiene una arista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Matriz de adyacencias</a:t>
                </a:r>
              </a:p>
              <a:p>
                <a:pPr marL="292608" lvl="1" indent="0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CL" sz="2200" dirty="0"/>
                  <a:t>La coordenada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2200" dirty="0"/>
                  <a:t> de la matriz indica si la arista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200" dirty="0"/>
                  <a:t> está en el grafo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9409E4-3FEF-46F1-9A5B-3ADB53B29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3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49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2" name="AutoShape 17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8"/>
          <p:cNvCxnSpPr>
            <a:cxnSpLocks noChangeShapeType="1"/>
            <a:stCxn id="5" idx="5"/>
            <a:endCxn id="6" idx="1"/>
          </p:cNvCxnSpPr>
          <p:nvPr/>
        </p:nvCxnSpPr>
        <p:spPr bwMode="auto">
          <a:xfrm rot="16200000" flipH="1">
            <a:off x="3378200" y="2844800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9"/>
          <p:cNvCxnSpPr>
            <a:cxnSpLocks noChangeShapeType="1"/>
            <a:stCxn id="11" idx="3"/>
            <a:endCxn id="6" idx="7"/>
          </p:cNvCxnSpPr>
          <p:nvPr/>
        </p:nvCxnSpPr>
        <p:spPr bwMode="auto">
          <a:xfrm rot="5400000">
            <a:off x="4597400" y="2921000"/>
            <a:ext cx="10922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0"/>
          <p:cNvCxnSpPr>
            <a:cxnSpLocks noChangeShapeType="1"/>
            <a:stCxn id="6" idx="2"/>
            <a:endCxn id="8" idx="6"/>
          </p:cNvCxnSpPr>
          <p:nvPr/>
        </p:nvCxnSpPr>
        <p:spPr bwMode="auto">
          <a:xfrm rot="10800000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1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2"/>
          <p:cNvCxnSpPr>
            <a:cxnSpLocks noChangeShapeType="1"/>
            <a:stCxn id="6" idx="3"/>
            <a:endCxn id="9" idx="7"/>
          </p:cNvCxnSpPr>
          <p:nvPr/>
        </p:nvCxnSpPr>
        <p:spPr bwMode="auto">
          <a:xfrm rot="5400000">
            <a:off x="3416300" y="4330700"/>
            <a:ext cx="10160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3"/>
          <p:cNvCxnSpPr>
            <a:cxnSpLocks noChangeShapeType="1"/>
            <a:stCxn id="6" idx="5"/>
            <a:endCxn id="10" idx="1"/>
          </p:cNvCxnSpPr>
          <p:nvPr/>
        </p:nvCxnSpPr>
        <p:spPr bwMode="auto">
          <a:xfrm rot="16200000" flipH="1">
            <a:off x="4673600" y="4368800"/>
            <a:ext cx="10160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4"/>
          <p:cNvCxnSpPr>
            <a:cxnSpLocks noChangeShapeType="1"/>
            <a:stCxn id="8" idx="7"/>
            <a:endCxn id="5" idx="3"/>
          </p:cNvCxnSpPr>
          <p:nvPr/>
        </p:nvCxnSpPr>
        <p:spPr bwMode="auto">
          <a:xfrm rot="5400000" flipH="1" flipV="1">
            <a:off x="1968500" y="2654300"/>
            <a:ext cx="10160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5"/>
          <p:cNvCxnSpPr>
            <a:cxnSpLocks noChangeShapeType="1"/>
            <a:stCxn id="11" idx="5"/>
            <a:endCxn id="7" idx="1"/>
          </p:cNvCxnSpPr>
          <p:nvPr/>
        </p:nvCxnSpPr>
        <p:spPr bwMode="auto">
          <a:xfrm rot="16200000" flipH="1">
            <a:off x="6045200" y="2616200"/>
            <a:ext cx="1016000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6"/>
          <p:cNvCxnSpPr>
            <a:cxnSpLocks noChangeShapeType="1"/>
            <a:stCxn id="8" idx="5"/>
            <a:endCxn id="9" idx="1"/>
          </p:cNvCxnSpPr>
          <p:nvPr/>
        </p:nvCxnSpPr>
        <p:spPr bwMode="auto">
          <a:xfrm rot="16200000" flipH="1">
            <a:off x="1930400" y="4140200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27"/>
          <p:cNvCxnSpPr>
            <a:cxnSpLocks noChangeShapeType="1"/>
            <a:stCxn id="7" idx="3"/>
            <a:endCxn id="10" idx="7"/>
          </p:cNvCxnSpPr>
          <p:nvPr/>
        </p:nvCxnSpPr>
        <p:spPr bwMode="auto">
          <a:xfrm rot="5400000">
            <a:off x="6045200" y="4140200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28"/>
          <p:cNvCxnSpPr>
            <a:cxnSpLocks noChangeShapeType="1"/>
            <a:stCxn id="10" idx="2"/>
            <a:endCxn id="9" idx="6"/>
          </p:cNvCxnSpPr>
          <p:nvPr/>
        </p:nvCxnSpPr>
        <p:spPr bwMode="auto">
          <a:xfrm rot="10800000">
            <a:off x="3581400" y="54864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324600" y="27432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25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no 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sin costos</a:t>
            </a:r>
          </a:p>
        </p:txBody>
      </p:sp>
    </p:spTree>
    <p:extLst>
      <p:ext uri="{BB962C8B-B14F-4D97-AF65-F5344CB8AC3E}">
        <p14:creationId xmlns:p14="http://schemas.microsoft.com/office/powerpoint/2010/main" val="260548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Dibujemos el grafo del proyecto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¿Algún problema con este proyecto?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50</a:t>
            </a:fld>
            <a:endParaRPr lang="en-US"/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El grafo anterior representado</a:t>
            </a:r>
            <a:b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</a:b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por |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V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| listas de adyacencias, α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3716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716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3716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13716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3716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3716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990600" y="2286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990600" y="2895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90600" y="35052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990600" y="4114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990600" y="4724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990600" y="5334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990600" y="5943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2667000" y="2286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3657600" y="2286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4648200" y="2286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cxnSp>
        <p:nvCxnSpPr>
          <p:cNvPr id="21" name="Straight Arrow Connector 41"/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3124200" y="2514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42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114800" y="2514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Arrow Connector 47"/>
          <p:cNvCxnSpPr>
            <a:cxnSpLocks noChangeShapeType="1"/>
            <a:stCxn id="4" idx="3"/>
            <a:endCxn id="18" idx="1"/>
          </p:cNvCxnSpPr>
          <p:nvPr/>
        </p:nvCxnSpPr>
        <p:spPr bwMode="auto">
          <a:xfrm>
            <a:off x="1981200" y="2514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2667000" y="2895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4648200" y="2895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cxnSp>
        <p:nvCxnSpPr>
          <p:cNvPr id="27" name="Straight Arrow Connector 51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124200" y="3124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Arrow Connector 52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4114800" y="3124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Oval 2"/>
          <p:cNvSpPr>
            <a:spLocks noChangeArrowheads="1"/>
          </p:cNvSpPr>
          <p:nvPr/>
        </p:nvSpPr>
        <p:spPr bwMode="auto">
          <a:xfrm>
            <a:off x="2667000" y="3505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30" name="Oval 2"/>
          <p:cNvSpPr>
            <a:spLocks noChangeArrowheads="1"/>
          </p:cNvSpPr>
          <p:nvPr/>
        </p:nvSpPr>
        <p:spPr bwMode="auto">
          <a:xfrm>
            <a:off x="3657600" y="3505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31" name="Oval 2"/>
          <p:cNvSpPr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32" name="Straight Arrow Connector 56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3124200" y="37338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Arrow Connector 57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4114800" y="37338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Oval 2"/>
          <p:cNvSpPr>
            <a:spLocks noChangeArrowheads="1"/>
          </p:cNvSpPr>
          <p:nvPr/>
        </p:nvSpPr>
        <p:spPr bwMode="auto">
          <a:xfrm>
            <a:off x="26670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36576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46482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37" name="Straight Arrow Connector 61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31242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Straight Arrow Connector 62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41148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2667000" y="4724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4648200" y="4724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42" name="Straight Arrow Connector 66"/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3124200" y="49530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67"/>
          <p:cNvCxnSpPr>
            <a:cxnSpLocks noChangeShapeType="1"/>
            <a:stCxn id="40" idx="3"/>
            <a:endCxn id="41" idx="1"/>
          </p:cNvCxnSpPr>
          <p:nvPr/>
        </p:nvCxnSpPr>
        <p:spPr bwMode="auto">
          <a:xfrm>
            <a:off x="4114800" y="49530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2667000" y="5334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3657600" y="5334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4648200" y="53340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47" name="Straight Arrow Connector 71"/>
          <p:cNvCxnSpPr>
            <a:cxnSpLocks noChangeShapeType="1"/>
            <a:stCxn id="44" idx="3"/>
            <a:endCxn id="45" idx="1"/>
          </p:cNvCxnSpPr>
          <p:nvPr/>
        </p:nvCxnSpPr>
        <p:spPr bwMode="auto">
          <a:xfrm>
            <a:off x="3124200" y="5562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Straight Arrow Connector 7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4114800" y="55626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" name="Oval 2"/>
          <p:cNvSpPr>
            <a:spLocks noChangeArrowheads="1"/>
          </p:cNvSpPr>
          <p:nvPr/>
        </p:nvSpPr>
        <p:spPr bwMode="auto">
          <a:xfrm>
            <a:off x="2667000" y="5943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3657600" y="5943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51" name="Oval 2"/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52" name="Straight Arrow Connector 76"/>
          <p:cNvCxnSpPr>
            <a:cxnSpLocks noChangeShapeType="1"/>
            <a:stCxn id="49" idx="3"/>
            <a:endCxn id="50" idx="1"/>
          </p:cNvCxnSpPr>
          <p:nvPr/>
        </p:nvCxnSpPr>
        <p:spPr bwMode="auto">
          <a:xfrm>
            <a:off x="3124200" y="6172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Straight Arrow Connector 77"/>
          <p:cNvCxnSpPr>
            <a:cxnSpLocks noChangeShapeType="1"/>
            <a:stCxn id="50" idx="3"/>
            <a:endCxn id="51" idx="1"/>
          </p:cNvCxnSpPr>
          <p:nvPr/>
        </p:nvCxnSpPr>
        <p:spPr bwMode="auto">
          <a:xfrm>
            <a:off x="4114800" y="6172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56388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55" name="Oval 2"/>
          <p:cNvSpPr>
            <a:spLocks noChangeArrowheads="1"/>
          </p:cNvSpPr>
          <p:nvPr/>
        </p:nvSpPr>
        <p:spPr bwMode="auto">
          <a:xfrm>
            <a:off x="66294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56" name="Oval 2"/>
          <p:cNvSpPr>
            <a:spLocks noChangeArrowheads="1"/>
          </p:cNvSpPr>
          <p:nvPr/>
        </p:nvSpPr>
        <p:spPr bwMode="auto">
          <a:xfrm>
            <a:off x="7620000" y="41148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57" name="Straight Arrow Connector 81"/>
          <p:cNvCxnSpPr>
            <a:cxnSpLocks noChangeShapeType="1"/>
            <a:stCxn id="54" idx="3"/>
            <a:endCxn id="55" idx="1"/>
          </p:cNvCxnSpPr>
          <p:nvPr/>
        </p:nvCxnSpPr>
        <p:spPr bwMode="auto">
          <a:xfrm>
            <a:off x="60960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Straight Arrow Connector 82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70866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83"/>
          <p:cNvCxnSpPr>
            <a:cxnSpLocks noChangeShapeType="1"/>
          </p:cNvCxnSpPr>
          <p:nvPr/>
        </p:nvCxnSpPr>
        <p:spPr bwMode="auto">
          <a:xfrm>
            <a:off x="5105400" y="43434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Straight Arrow Connector 84"/>
          <p:cNvCxnSpPr>
            <a:cxnSpLocks noChangeShapeType="1"/>
          </p:cNvCxnSpPr>
          <p:nvPr/>
        </p:nvCxnSpPr>
        <p:spPr bwMode="auto">
          <a:xfrm>
            <a:off x="1981200" y="3124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Straight Arrow Connector 85"/>
          <p:cNvCxnSpPr>
            <a:cxnSpLocks noChangeShapeType="1"/>
          </p:cNvCxnSpPr>
          <p:nvPr/>
        </p:nvCxnSpPr>
        <p:spPr bwMode="auto">
          <a:xfrm>
            <a:off x="1981200" y="37338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Arrow Connector 86"/>
          <p:cNvCxnSpPr>
            <a:cxnSpLocks noChangeShapeType="1"/>
          </p:cNvCxnSpPr>
          <p:nvPr/>
        </p:nvCxnSpPr>
        <p:spPr bwMode="auto">
          <a:xfrm>
            <a:off x="1981200" y="43434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Straight Arrow Connector 87"/>
          <p:cNvCxnSpPr>
            <a:cxnSpLocks noChangeShapeType="1"/>
          </p:cNvCxnSpPr>
          <p:nvPr/>
        </p:nvCxnSpPr>
        <p:spPr bwMode="auto">
          <a:xfrm>
            <a:off x="1981200" y="49530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88"/>
          <p:cNvCxnSpPr>
            <a:cxnSpLocks noChangeShapeType="1"/>
          </p:cNvCxnSpPr>
          <p:nvPr/>
        </p:nvCxnSpPr>
        <p:spPr bwMode="auto">
          <a:xfrm>
            <a:off x="1981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Straight Arrow Connector 89"/>
          <p:cNvCxnSpPr>
            <a:cxnSpLocks noChangeShapeType="1"/>
          </p:cNvCxnSpPr>
          <p:nvPr/>
        </p:nvCxnSpPr>
        <p:spPr bwMode="auto">
          <a:xfrm>
            <a:off x="1981200" y="61722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1466850" y="1676400"/>
            <a:ext cx="36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099154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51</a:t>
            </a:fld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041525" y="2790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098925" y="2028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24600" y="2743200"/>
            <a:ext cx="496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10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429000" y="2971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241925" y="3019425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-10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743200" y="3505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156325" y="34766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89325" y="4391025"/>
            <a:ext cx="43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-3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241925" y="43910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419600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13525" y="4543425"/>
            <a:ext cx="590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-15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057400" y="4495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con costos</a:t>
            </a:r>
          </a:p>
        </p:txBody>
      </p:sp>
    </p:spTree>
    <p:extLst>
      <p:ext uri="{BB962C8B-B14F-4D97-AF65-F5344CB8AC3E}">
        <p14:creationId xmlns:p14="http://schemas.microsoft.com/office/powerpoint/2010/main" val="2035452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52</a:t>
            </a:fld>
            <a:endParaRPr lang="en-US"/>
          </a:p>
        </p:txBody>
      </p:sp>
      <p:sp>
        <p:nvSpPr>
          <p:cNvPr id="3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El grafo anterior representado</a:t>
            </a:r>
            <a:b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</a:b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por una matriz de adyacencias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5908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5908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5908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5908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25908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25908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41"/>
          <p:cNvSpPr txBox="1">
            <a:spLocks noChangeArrowheads="1"/>
          </p:cNvSpPr>
          <p:nvPr/>
        </p:nvSpPr>
        <p:spPr bwMode="auto">
          <a:xfrm>
            <a:off x="2209800" y="2286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42"/>
          <p:cNvSpPr txBox="1">
            <a:spLocks noChangeArrowheads="1"/>
          </p:cNvSpPr>
          <p:nvPr/>
        </p:nvSpPr>
        <p:spPr bwMode="auto">
          <a:xfrm>
            <a:off x="2209800" y="2895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43"/>
          <p:cNvSpPr txBox="1">
            <a:spLocks noChangeArrowheads="1"/>
          </p:cNvSpPr>
          <p:nvPr/>
        </p:nvSpPr>
        <p:spPr bwMode="auto">
          <a:xfrm>
            <a:off x="2209800" y="35052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44"/>
          <p:cNvSpPr txBox="1">
            <a:spLocks noChangeArrowheads="1"/>
          </p:cNvSpPr>
          <p:nvPr/>
        </p:nvSpPr>
        <p:spPr bwMode="auto">
          <a:xfrm>
            <a:off x="2209800" y="4114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45"/>
          <p:cNvSpPr txBox="1">
            <a:spLocks noChangeArrowheads="1"/>
          </p:cNvSpPr>
          <p:nvPr/>
        </p:nvSpPr>
        <p:spPr bwMode="auto">
          <a:xfrm>
            <a:off x="2209800" y="4724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2209800" y="5334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47"/>
          <p:cNvSpPr txBox="1">
            <a:spLocks noChangeArrowheads="1"/>
          </p:cNvSpPr>
          <p:nvPr/>
        </p:nvSpPr>
        <p:spPr bwMode="auto">
          <a:xfrm>
            <a:off x="2209800" y="5943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32004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38100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44196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50292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2" name="Oval 2"/>
          <p:cNvSpPr>
            <a:spLocks noChangeArrowheads="1"/>
          </p:cNvSpPr>
          <p:nvPr/>
        </p:nvSpPr>
        <p:spPr bwMode="auto">
          <a:xfrm>
            <a:off x="56388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6248400" y="2209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4" name="Oval 2"/>
          <p:cNvSpPr>
            <a:spLocks noChangeArrowheads="1"/>
          </p:cNvSpPr>
          <p:nvPr/>
        </p:nvSpPr>
        <p:spPr bwMode="auto">
          <a:xfrm>
            <a:off x="32004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5" name="Oval 2"/>
          <p:cNvSpPr>
            <a:spLocks noChangeArrowheads="1"/>
          </p:cNvSpPr>
          <p:nvPr/>
        </p:nvSpPr>
        <p:spPr bwMode="auto">
          <a:xfrm>
            <a:off x="38100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44196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-10</a:t>
            </a:r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50292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10</a:t>
            </a:r>
          </a:p>
        </p:txBody>
      </p:sp>
      <p:sp>
        <p:nvSpPr>
          <p:cNvPr id="28" name="Oval 2"/>
          <p:cNvSpPr>
            <a:spLocks noChangeArrowheads="1"/>
          </p:cNvSpPr>
          <p:nvPr/>
        </p:nvSpPr>
        <p:spPr bwMode="auto">
          <a:xfrm>
            <a:off x="56388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9" name="Oval 2"/>
          <p:cNvSpPr>
            <a:spLocks noChangeArrowheads="1"/>
          </p:cNvSpPr>
          <p:nvPr/>
        </p:nvSpPr>
        <p:spPr bwMode="auto">
          <a:xfrm>
            <a:off x="6248400" y="2819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0" name="Oval 2"/>
          <p:cNvSpPr>
            <a:spLocks noChangeArrowheads="1"/>
          </p:cNvSpPr>
          <p:nvPr/>
        </p:nvSpPr>
        <p:spPr bwMode="auto">
          <a:xfrm>
            <a:off x="32004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1" name="Oval 2"/>
          <p:cNvSpPr>
            <a:spLocks noChangeArrowheads="1"/>
          </p:cNvSpPr>
          <p:nvPr/>
        </p:nvSpPr>
        <p:spPr bwMode="auto">
          <a:xfrm>
            <a:off x="38100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2" name="Oval 2"/>
          <p:cNvSpPr>
            <a:spLocks noChangeArrowheads="1"/>
          </p:cNvSpPr>
          <p:nvPr/>
        </p:nvSpPr>
        <p:spPr bwMode="auto">
          <a:xfrm>
            <a:off x="44196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auto">
          <a:xfrm>
            <a:off x="50292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4" name="Oval 2"/>
          <p:cNvSpPr>
            <a:spLocks noChangeArrowheads="1"/>
          </p:cNvSpPr>
          <p:nvPr/>
        </p:nvSpPr>
        <p:spPr bwMode="auto">
          <a:xfrm>
            <a:off x="56388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35" name="Oval 2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32004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38100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38" name="Oval 2"/>
          <p:cNvSpPr>
            <a:spLocks noChangeArrowheads="1"/>
          </p:cNvSpPr>
          <p:nvPr/>
        </p:nvSpPr>
        <p:spPr bwMode="auto">
          <a:xfrm>
            <a:off x="44196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39" name="Oval 2"/>
          <p:cNvSpPr>
            <a:spLocks noChangeArrowheads="1"/>
          </p:cNvSpPr>
          <p:nvPr/>
        </p:nvSpPr>
        <p:spPr bwMode="auto">
          <a:xfrm>
            <a:off x="50292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56388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-3</a:t>
            </a:r>
          </a:p>
        </p:txBody>
      </p:sp>
      <p:sp>
        <p:nvSpPr>
          <p:cNvPr id="41" name="Oval 2"/>
          <p:cNvSpPr>
            <a:spLocks noChangeArrowheads="1"/>
          </p:cNvSpPr>
          <p:nvPr/>
        </p:nvSpPr>
        <p:spPr bwMode="auto">
          <a:xfrm>
            <a:off x="6248400" y="4038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42" name="Oval 2"/>
          <p:cNvSpPr>
            <a:spLocks noChangeArrowheads="1"/>
          </p:cNvSpPr>
          <p:nvPr/>
        </p:nvSpPr>
        <p:spPr bwMode="auto">
          <a:xfrm>
            <a:off x="32004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3" name="Oval 2"/>
          <p:cNvSpPr>
            <a:spLocks noChangeArrowheads="1"/>
          </p:cNvSpPr>
          <p:nvPr/>
        </p:nvSpPr>
        <p:spPr bwMode="auto">
          <a:xfrm>
            <a:off x="38100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4" name="Oval 2"/>
          <p:cNvSpPr>
            <a:spLocks noChangeArrowheads="1"/>
          </p:cNvSpPr>
          <p:nvPr/>
        </p:nvSpPr>
        <p:spPr bwMode="auto">
          <a:xfrm>
            <a:off x="44196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5" name="Oval 2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6" name="Oval 2"/>
          <p:cNvSpPr>
            <a:spLocks noChangeArrowheads="1"/>
          </p:cNvSpPr>
          <p:nvPr/>
        </p:nvSpPr>
        <p:spPr bwMode="auto">
          <a:xfrm>
            <a:off x="56388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6248400" y="4648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-15</a:t>
            </a: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32004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9" name="Oval 2"/>
          <p:cNvSpPr>
            <a:spLocks noChangeArrowheads="1"/>
          </p:cNvSpPr>
          <p:nvPr/>
        </p:nvSpPr>
        <p:spPr bwMode="auto">
          <a:xfrm>
            <a:off x="38100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0" name="Oval 2"/>
          <p:cNvSpPr>
            <a:spLocks noChangeArrowheads="1"/>
          </p:cNvSpPr>
          <p:nvPr/>
        </p:nvSpPr>
        <p:spPr bwMode="auto">
          <a:xfrm>
            <a:off x="44196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1" name="Oval 2"/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2" name="Oval 2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3" name="Oval 2"/>
          <p:cNvSpPr>
            <a:spLocks noChangeArrowheads="1"/>
          </p:cNvSpPr>
          <p:nvPr/>
        </p:nvSpPr>
        <p:spPr bwMode="auto">
          <a:xfrm>
            <a:off x="6248400" y="5257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4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5" name="Oval 2"/>
          <p:cNvSpPr>
            <a:spLocks noChangeArrowheads="1"/>
          </p:cNvSpPr>
          <p:nvPr/>
        </p:nvSpPr>
        <p:spPr bwMode="auto">
          <a:xfrm>
            <a:off x="38100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6" name="Oval 2"/>
          <p:cNvSpPr>
            <a:spLocks noChangeArrowheads="1"/>
          </p:cNvSpPr>
          <p:nvPr/>
        </p:nvSpPr>
        <p:spPr bwMode="auto">
          <a:xfrm>
            <a:off x="44196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7" name="Oval 2"/>
          <p:cNvSpPr>
            <a:spLocks noChangeArrowheads="1"/>
          </p:cNvSpPr>
          <p:nvPr/>
        </p:nvSpPr>
        <p:spPr bwMode="auto">
          <a:xfrm>
            <a:off x="50292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8" name="Oval 2"/>
          <p:cNvSpPr>
            <a:spLocks noChangeArrowheads="1"/>
          </p:cNvSpPr>
          <p:nvPr/>
        </p:nvSpPr>
        <p:spPr bwMode="auto">
          <a:xfrm>
            <a:off x="56388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59" name="Oval 2"/>
          <p:cNvSpPr>
            <a:spLocks noChangeArrowheads="1"/>
          </p:cNvSpPr>
          <p:nvPr/>
        </p:nvSpPr>
        <p:spPr bwMode="auto">
          <a:xfrm>
            <a:off x="6248400" y="5867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0" name="TextBox 90"/>
          <p:cNvSpPr txBox="1">
            <a:spLocks noChangeArrowheads="1"/>
          </p:cNvSpPr>
          <p:nvPr/>
        </p:nvSpPr>
        <p:spPr bwMode="auto">
          <a:xfrm>
            <a:off x="28194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1" name="TextBox 91"/>
          <p:cNvSpPr txBox="1">
            <a:spLocks noChangeArrowheads="1"/>
          </p:cNvSpPr>
          <p:nvPr/>
        </p:nvSpPr>
        <p:spPr bwMode="auto">
          <a:xfrm>
            <a:off x="34290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62" name="TextBox 92"/>
          <p:cNvSpPr txBox="1">
            <a:spLocks noChangeArrowheads="1"/>
          </p:cNvSpPr>
          <p:nvPr/>
        </p:nvSpPr>
        <p:spPr bwMode="auto">
          <a:xfrm>
            <a:off x="40386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63" name="TextBox 93"/>
          <p:cNvSpPr txBox="1">
            <a:spLocks noChangeArrowheads="1"/>
          </p:cNvSpPr>
          <p:nvPr/>
        </p:nvSpPr>
        <p:spPr bwMode="auto">
          <a:xfrm>
            <a:off x="46482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64" name="TextBox 94"/>
          <p:cNvSpPr txBox="1">
            <a:spLocks noChangeArrowheads="1"/>
          </p:cNvSpPr>
          <p:nvPr/>
        </p:nvSpPr>
        <p:spPr bwMode="auto">
          <a:xfrm>
            <a:off x="52578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5" name="TextBox 95"/>
          <p:cNvSpPr txBox="1">
            <a:spLocks noChangeArrowheads="1"/>
          </p:cNvSpPr>
          <p:nvPr/>
        </p:nvSpPr>
        <p:spPr bwMode="auto">
          <a:xfrm>
            <a:off x="58674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66" name="TextBox 96"/>
          <p:cNvSpPr txBox="1">
            <a:spLocks noChangeArrowheads="1"/>
          </p:cNvSpPr>
          <p:nvPr/>
        </p:nvSpPr>
        <p:spPr bwMode="auto">
          <a:xfrm>
            <a:off x="6477000" y="1676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75453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53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88617" y="190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384417" y="5791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55417" y="46482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26617" y="5715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55417" y="35814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708017" y="26670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917817" y="1828800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28552" y="1706563"/>
            <a:ext cx="838200" cy="838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cxnSp>
        <p:nvCxnSpPr>
          <p:cNvPr id="13" name="AutoShape 21"/>
          <p:cNvCxnSpPr>
            <a:cxnSpLocks noChangeShapeType="1"/>
            <a:stCxn id="5" idx="2"/>
            <a:endCxn id="12" idx="6"/>
          </p:cNvCxnSpPr>
          <p:nvPr/>
        </p:nvCxnSpPr>
        <p:spPr bwMode="auto">
          <a:xfrm flipH="1" flipV="1">
            <a:off x="1066752" y="2125663"/>
            <a:ext cx="82186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22"/>
          <p:cNvCxnSpPr>
            <a:cxnSpLocks noChangeShapeType="1"/>
            <a:stCxn id="5" idx="6"/>
            <a:endCxn id="11" idx="2"/>
          </p:cNvCxnSpPr>
          <p:nvPr/>
        </p:nvCxnSpPr>
        <p:spPr bwMode="auto">
          <a:xfrm flipV="1">
            <a:off x="2726817" y="2247900"/>
            <a:ext cx="4191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23"/>
          <p:cNvCxnSpPr>
            <a:cxnSpLocks noChangeShapeType="1"/>
            <a:stCxn id="5" idx="6"/>
            <a:endCxn id="10" idx="2"/>
          </p:cNvCxnSpPr>
          <p:nvPr/>
        </p:nvCxnSpPr>
        <p:spPr bwMode="auto">
          <a:xfrm>
            <a:off x="2726817" y="2324100"/>
            <a:ext cx="1981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4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2604580" y="2620963"/>
            <a:ext cx="473075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1545717" y="2743200"/>
            <a:ext cx="762000" cy="297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27"/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1842580" y="5067300"/>
            <a:ext cx="11128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28"/>
          <p:cNvCxnSpPr>
            <a:cxnSpLocks noChangeShapeType="1"/>
            <a:stCxn id="7" idx="6"/>
            <a:endCxn id="6" idx="1"/>
          </p:cNvCxnSpPr>
          <p:nvPr/>
        </p:nvCxnSpPr>
        <p:spPr bwMode="auto">
          <a:xfrm>
            <a:off x="3793617" y="5067300"/>
            <a:ext cx="2713038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29"/>
          <p:cNvCxnSpPr>
            <a:cxnSpLocks noChangeShapeType="1"/>
            <a:stCxn id="8" idx="6"/>
            <a:endCxn id="6" idx="2"/>
          </p:cNvCxnSpPr>
          <p:nvPr/>
        </p:nvCxnSpPr>
        <p:spPr bwMode="auto">
          <a:xfrm>
            <a:off x="1964817" y="6134100"/>
            <a:ext cx="441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0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3793617" y="3382963"/>
            <a:ext cx="1036638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1"/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5546217" y="2544763"/>
            <a:ext cx="1493838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2"/>
          <p:cNvCxnSpPr>
            <a:cxnSpLocks noChangeShapeType="1"/>
            <a:stCxn id="10" idx="5"/>
            <a:endCxn id="6" idx="1"/>
          </p:cNvCxnSpPr>
          <p:nvPr/>
        </p:nvCxnSpPr>
        <p:spPr bwMode="auto">
          <a:xfrm>
            <a:off x="5423980" y="3382963"/>
            <a:ext cx="1082675" cy="253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33"/>
          <p:cNvCxnSpPr>
            <a:cxnSpLocks noChangeShapeType="1"/>
            <a:stCxn id="11" idx="4"/>
            <a:endCxn id="6" idx="0"/>
          </p:cNvCxnSpPr>
          <p:nvPr/>
        </p:nvCxnSpPr>
        <p:spPr bwMode="auto">
          <a:xfrm flipH="1">
            <a:off x="6803517" y="2667000"/>
            <a:ext cx="533400" cy="312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692142" y="1800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2863342" y="2790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32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1126617" y="1695786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29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615942" y="4924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34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101342" y="5000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18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911342" y="3933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46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549142" y="5686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40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415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60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130542" y="37814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51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4006342" y="24098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31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063742" y="27146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25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4082542" y="3705225"/>
            <a:ext cx="49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21</a:t>
            </a:r>
          </a:p>
        </p:txBody>
      </p:sp>
      <p:sp>
        <p:nvSpPr>
          <p:cNvPr id="37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no 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con costos</a:t>
            </a:r>
          </a:p>
        </p:txBody>
      </p:sp>
    </p:spTree>
    <p:extLst>
      <p:ext uri="{BB962C8B-B14F-4D97-AF65-F5344CB8AC3E}">
        <p14:creationId xmlns:p14="http://schemas.microsoft.com/office/powerpoint/2010/main" val="1544216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54</a:t>
            </a:fld>
            <a:endParaRPr lang="en-US"/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152400" y="18312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El grafo anterior representado</a:t>
            </a:r>
            <a:b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</a:b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por |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V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| listas de adyacencias, α</a:t>
            </a: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371600" y="1905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371600" y="2515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371600" y="31248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1371600" y="37344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371600" y="43440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371600" y="49536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371600" y="5563200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990600" y="1981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990600" y="2591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990600" y="32010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990600" y="38106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990600" y="44202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990600" y="50298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990600" y="5639400"/>
            <a:ext cx="341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2514600" y="19806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22" name="Straight Arrow Connector 42"/>
          <p:cNvCxnSpPr>
            <a:cxnSpLocks noChangeShapeType="1"/>
            <a:endCxn id="20" idx="1"/>
          </p:cNvCxnSpPr>
          <p:nvPr/>
        </p:nvCxnSpPr>
        <p:spPr bwMode="auto">
          <a:xfrm>
            <a:off x="1981200" y="2209271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Arrow Connector 51"/>
          <p:cNvCxnSpPr>
            <a:cxnSpLocks noChangeShapeType="1"/>
            <a:stCxn id="75" idx="3"/>
            <a:endCxn id="76" idx="1"/>
          </p:cNvCxnSpPr>
          <p:nvPr/>
        </p:nvCxnSpPr>
        <p:spPr bwMode="auto">
          <a:xfrm>
            <a:off x="3429000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1466850" y="1443637"/>
            <a:ext cx="36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α</a:t>
            </a:r>
          </a:p>
        </p:txBody>
      </p:sp>
      <p:sp>
        <p:nvSpPr>
          <p:cNvPr id="67" name="Oval 2"/>
          <p:cNvSpPr>
            <a:spLocks noChangeArrowheads="1"/>
          </p:cNvSpPr>
          <p:nvPr/>
        </p:nvSpPr>
        <p:spPr bwMode="auto">
          <a:xfrm>
            <a:off x="1371600" y="6136453"/>
            <a:ext cx="609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8" name="TextBox 36"/>
          <p:cNvSpPr txBox="1">
            <a:spLocks noChangeArrowheads="1"/>
          </p:cNvSpPr>
          <p:nvPr/>
        </p:nvSpPr>
        <p:spPr bwMode="auto">
          <a:xfrm>
            <a:off x="990600" y="6212653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  <a:cs typeface="Calibri" charset="0"/>
              </a:rPr>
              <a:t>7</a:t>
            </a:r>
          </a:p>
        </p:txBody>
      </p:sp>
      <p:sp>
        <p:nvSpPr>
          <p:cNvPr id="75" name="Oval 2"/>
          <p:cNvSpPr>
            <a:spLocks noChangeArrowheads="1"/>
          </p:cNvSpPr>
          <p:nvPr/>
        </p:nvSpPr>
        <p:spPr bwMode="auto">
          <a:xfrm>
            <a:off x="2971800" y="197954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31</a:t>
            </a:r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auto">
          <a:xfrm>
            <a:off x="3807743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77" name="Oval 2"/>
          <p:cNvSpPr>
            <a:spLocks noChangeArrowheads="1"/>
          </p:cNvSpPr>
          <p:nvPr/>
        </p:nvSpPr>
        <p:spPr bwMode="auto">
          <a:xfrm>
            <a:off x="4264943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60</a:t>
            </a:r>
          </a:p>
        </p:txBody>
      </p:sp>
      <p:cxnSp>
        <p:nvCxnSpPr>
          <p:cNvPr id="80" name="Straight Arrow Connector 51"/>
          <p:cNvCxnSpPr>
            <a:cxnSpLocks noChangeShapeType="1"/>
            <a:endCxn id="81" idx="1"/>
          </p:cNvCxnSpPr>
          <p:nvPr/>
        </p:nvCxnSpPr>
        <p:spPr bwMode="auto">
          <a:xfrm>
            <a:off x="4726657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1" name="Oval 2"/>
          <p:cNvSpPr>
            <a:spLocks noChangeArrowheads="1"/>
          </p:cNvSpPr>
          <p:nvPr/>
        </p:nvSpPr>
        <p:spPr bwMode="auto">
          <a:xfrm>
            <a:off x="5105400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82" name="Oval 2"/>
          <p:cNvSpPr>
            <a:spLocks noChangeArrowheads="1"/>
          </p:cNvSpPr>
          <p:nvPr/>
        </p:nvSpPr>
        <p:spPr bwMode="auto">
          <a:xfrm>
            <a:off x="5562600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29</a:t>
            </a:r>
          </a:p>
        </p:txBody>
      </p:sp>
      <p:cxnSp>
        <p:nvCxnSpPr>
          <p:cNvPr id="83" name="Straight Arrow Connector 51"/>
          <p:cNvCxnSpPr>
            <a:cxnSpLocks noChangeShapeType="1"/>
            <a:endCxn id="84" idx="1"/>
          </p:cNvCxnSpPr>
          <p:nvPr/>
        </p:nvCxnSpPr>
        <p:spPr bwMode="auto">
          <a:xfrm>
            <a:off x="6024314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Oval 2"/>
          <p:cNvSpPr>
            <a:spLocks noChangeArrowheads="1"/>
          </p:cNvSpPr>
          <p:nvPr/>
        </p:nvSpPr>
        <p:spPr bwMode="auto">
          <a:xfrm>
            <a:off x="6403057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85" name="Oval 2"/>
          <p:cNvSpPr>
            <a:spLocks noChangeArrowheads="1"/>
          </p:cNvSpPr>
          <p:nvPr/>
        </p:nvSpPr>
        <p:spPr bwMode="auto">
          <a:xfrm>
            <a:off x="6860257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32</a:t>
            </a:r>
          </a:p>
        </p:txBody>
      </p:sp>
      <p:cxnSp>
        <p:nvCxnSpPr>
          <p:cNvPr id="86" name="Straight Arrow Connector 51"/>
          <p:cNvCxnSpPr>
            <a:cxnSpLocks noChangeShapeType="1"/>
            <a:endCxn id="87" idx="1"/>
          </p:cNvCxnSpPr>
          <p:nvPr/>
        </p:nvCxnSpPr>
        <p:spPr bwMode="auto">
          <a:xfrm>
            <a:off x="7321971" y="2208142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" name="Oval 2"/>
          <p:cNvSpPr>
            <a:spLocks noChangeArrowheads="1"/>
          </p:cNvSpPr>
          <p:nvPr/>
        </p:nvSpPr>
        <p:spPr bwMode="auto">
          <a:xfrm>
            <a:off x="7700714" y="1986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88" name="Oval 2"/>
          <p:cNvSpPr>
            <a:spLocks noChangeArrowheads="1"/>
          </p:cNvSpPr>
          <p:nvPr/>
        </p:nvSpPr>
        <p:spPr bwMode="auto">
          <a:xfrm>
            <a:off x="8157914" y="1985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sp>
        <p:nvSpPr>
          <p:cNvPr id="89" name="Oval 2"/>
          <p:cNvSpPr>
            <a:spLocks noChangeArrowheads="1"/>
          </p:cNvSpPr>
          <p:nvPr/>
        </p:nvSpPr>
        <p:spPr bwMode="auto">
          <a:xfrm>
            <a:off x="2514600" y="6217118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90" name="Straight Arrow Connector 42"/>
          <p:cNvCxnSpPr>
            <a:cxnSpLocks noChangeShapeType="1"/>
            <a:endCxn id="89" idx="1"/>
          </p:cNvCxnSpPr>
          <p:nvPr/>
        </p:nvCxnSpPr>
        <p:spPr bwMode="auto">
          <a:xfrm>
            <a:off x="1981200" y="6445718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Straight Arrow Connector 51"/>
          <p:cNvCxnSpPr>
            <a:cxnSpLocks noChangeShapeType="1"/>
            <a:stCxn id="92" idx="3"/>
            <a:endCxn id="93" idx="1"/>
          </p:cNvCxnSpPr>
          <p:nvPr/>
        </p:nvCxnSpPr>
        <p:spPr bwMode="auto">
          <a:xfrm>
            <a:off x="3429000" y="6444589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2971800" y="6215989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21</a:t>
            </a:r>
          </a:p>
        </p:txBody>
      </p:sp>
      <p:sp>
        <p:nvSpPr>
          <p:cNvPr id="93" name="Oval 2"/>
          <p:cNvSpPr>
            <a:spLocks noChangeArrowheads="1"/>
          </p:cNvSpPr>
          <p:nvPr/>
        </p:nvSpPr>
        <p:spPr bwMode="auto">
          <a:xfrm>
            <a:off x="3807743" y="622301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4" name="Oval 2"/>
          <p:cNvSpPr>
            <a:spLocks noChangeArrowheads="1"/>
          </p:cNvSpPr>
          <p:nvPr/>
        </p:nvSpPr>
        <p:spPr bwMode="auto">
          <a:xfrm>
            <a:off x="4264943" y="62218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25</a:t>
            </a:r>
          </a:p>
        </p:txBody>
      </p:sp>
      <p:cxnSp>
        <p:nvCxnSpPr>
          <p:cNvPr id="95" name="Straight Arrow Connector 51"/>
          <p:cNvCxnSpPr>
            <a:cxnSpLocks noChangeShapeType="1"/>
            <a:endCxn id="96" idx="1"/>
          </p:cNvCxnSpPr>
          <p:nvPr/>
        </p:nvCxnSpPr>
        <p:spPr bwMode="auto">
          <a:xfrm>
            <a:off x="4726657" y="6444589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6" name="Oval 2"/>
          <p:cNvSpPr>
            <a:spLocks noChangeArrowheads="1"/>
          </p:cNvSpPr>
          <p:nvPr/>
        </p:nvSpPr>
        <p:spPr bwMode="auto">
          <a:xfrm>
            <a:off x="5105400" y="622301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97" name="Oval 2"/>
          <p:cNvSpPr>
            <a:spLocks noChangeArrowheads="1"/>
          </p:cNvSpPr>
          <p:nvPr/>
        </p:nvSpPr>
        <p:spPr bwMode="auto">
          <a:xfrm>
            <a:off x="5562600" y="62218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31</a:t>
            </a:r>
          </a:p>
        </p:txBody>
      </p:sp>
      <p:cxnSp>
        <p:nvCxnSpPr>
          <p:cNvPr id="98" name="Straight Arrow Connector 51"/>
          <p:cNvCxnSpPr>
            <a:cxnSpLocks noChangeShapeType="1"/>
            <a:endCxn id="99" idx="1"/>
          </p:cNvCxnSpPr>
          <p:nvPr/>
        </p:nvCxnSpPr>
        <p:spPr bwMode="auto">
          <a:xfrm>
            <a:off x="6024314" y="6444589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9" name="Oval 2"/>
          <p:cNvSpPr>
            <a:spLocks noChangeArrowheads="1"/>
          </p:cNvSpPr>
          <p:nvPr/>
        </p:nvSpPr>
        <p:spPr bwMode="auto">
          <a:xfrm>
            <a:off x="6403057" y="622301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00" name="Oval 2"/>
          <p:cNvSpPr>
            <a:spLocks noChangeArrowheads="1"/>
          </p:cNvSpPr>
          <p:nvPr/>
        </p:nvSpPr>
        <p:spPr bwMode="auto">
          <a:xfrm>
            <a:off x="6860257" y="622188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46</a:t>
            </a:r>
          </a:p>
        </p:txBody>
      </p:sp>
      <p:sp>
        <p:nvSpPr>
          <p:cNvPr id="104" name="Oval 2"/>
          <p:cNvSpPr>
            <a:spLocks noChangeArrowheads="1"/>
          </p:cNvSpPr>
          <p:nvPr/>
        </p:nvSpPr>
        <p:spPr bwMode="auto">
          <a:xfrm>
            <a:off x="2519114" y="56394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105" name="Straight Arrow Connector 42"/>
          <p:cNvCxnSpPr>
            <a:cxnSpLocks noChangeShapeType="1"/>
            <a:endCxn id="104" idx="1"/>
          </p:cNvCxnSpPr>
          <p:nvPr/>
        </p:nvCxnSpPr>
        <p:spPr bwMode="auto">
          <a:xfrm>
            <a:off x="1985714" y="58680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6" name="Straight Arrow Connector 51"/>
          <p:cNvCxnSpPr>
            <a:cxnSpLocks noChangeShapeType="1"/>
            <a:stCxn id="107" idx="3"/>
            <a:endCxn id="108" idx="1"/>
          </p:cNvCxnSpPr>
          <p:nvPr/>
        </p:nvCxnSpPr>
        <p:spPr bwMode="auto">
          <a:xfrm>
            <a:off x="3433514" y="58668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7" name="Oval 2"/>
          <p:cNvSpPr>
            <a:spLocks noChangeArrowheads="1"/>
          </p:cNvSpPr>
          <p:nvPr/>
        </p:nvSpPr>
        <p:spPr bwMode="auto">
          <a:xfrm>
            <a:off x="2976314" y="56382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25</a:t>
            </a:r>
          </a:p>
        </p:txBody>
      </p:sp>
      <p:sp>
        <p:nvSpPr>
          <p:cNvPr id="108" name="Oval 2"/>
          <p:cNvSpPr>
            <a:spLocks noChangeArrowheads="1"/>
          </p:cNvSpPr>
          <p:nvPr/>
        </p:nvSpPr>
        <p:spPr bwMode="auto">
          <a:xfrm>
            <a:off x="3812257" y="56452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09" name="Oval 2"/>
          <p:cNvSpPr>
            <a:spLocks noChangeArrowheads="1"/>
          </p:cNvSpPr>
          <p:nvPr/>
        </p:nvSpPr>
        <p:spPr bwMode="auto">
          <a:xfrm>
            <a:off x="4269457" y="56441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cxnSp>
        <p:nvCxnSpPr>
          <p:cNvPr id="110" name="Straight Arrow Connector 51"/>
          <p:cNvCxnSpPr>
            <a:cxnSpLocks noChangeShapeType="1"/>
            <a:endCxn id="111" idx="1"/>
          </p:cNvCxnSpPr>
          <p:nvPr/>
        </p:nvCxnSpPr>
        <p:spPr bwMode="auto">
          <a:xfrm>
            <a:off x="4731171" y="58668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1" name="Oval 2"/>
          <p:cNvSpPr>
            <a:spLocks noChangeArrowheads="1"/>
          </p:cNvSpPr>
          <p:nvPr/>
        </p:nvSpPr>
        <p:spPr bwMode="auto">
          <a:xfrm>
            <a:off x="5109914" y="56452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112" name="Oval 2"/>
          <p:cNvSpPr>
            <a:spLocks noChangeArrowheads="1"/>
          </p:cNvSpPr>
          <p:nvPr/>
        </p:nvSpPr>
        <p:spPr bwMode="auto">
          <a:xfrm>
            <a:off x="5567114" y="56441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sp>
        <p:nvSpPr>
          <p:cNvPr id="116" name="Oval 2"/>
          <p:cNvSpPr>
            <a:spLocks noChangeArrowheads="1"/>
          </p:cNvSpPr>
          <p:nvPr/>
        </p:nvSpPr>
        <p:spPr bwMode="auto">
          <a:xfrm>
            <a:off x="2514600" y="44202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cxnSp>
        <p:nvCxnSpPr>
          <p:cNvPr id="117" name="Straight Arrow Connector 42"/>
          <p:cNvCxnSpPr>
            <a:cxnSpLocks noChangeShapeType="1"/>
            <a:endCxn id="116" idx="1"/>
          </p:cNvCxnSpPr>
          <p:nvPr/>
        </p:nvCxnSpPr>
        <p:spPr bwMode="auto">
          <a:xfrm>
            <a:off x="1981200" y="46488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Straight Arrow Connector 51"/>
          <p:cNvCxnSpPr>
            <a:cxnSpLocks noChangeShapeType="1"/>
            <a:stCxn id="119" idx="3"/>
            <a:endCxn id="120" idx="1"/>
          </p:cNvCxnSpPr>
          <p:nvPr/>
        </p:nvCxnSpPr>
        <p:spPr bwMode="auto">
          <a:xfrm>
            <a:off x="3429000" y="46476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9" name="Oval 2"/>
          <p:cNvSpPr>
            <a:spLocks noChangeArrowheads="1"/>
          </p:cNvSpPr>
          <p:nvPr/>
        </p:nvSpPr>
        <p:spPr bwMode="auto">
          <a:xfrm>
            <a:off x="2971800" y="44190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51</a:t>
            </a:r>
          </a:p>
        </p:txBody>
      </p:sp>
      <p:sp>
        <p:nvSpPr>
          <p:cNvPr id="120" name="Oval 2"/>
          <p:cNvSpPr>
            <a:spLocks noChangeArrowheads="1"/>
          </p:cNvSpPr>
          <p:nvPr/>
        </p:nvSpPr>
        <p:spPr bwMode="auto">
          <a:xfrm>
            <a:off x="3807743" y="44260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21" name="Oval 2"/>
          <p:cNvSpPr>
            <a:spLocks noChangeArrowheads="1"/>
          </p:cNvSpPr>
          <p:nvPr/>
        </p:nvSpPr>
        <p:spPr bwMode="auto">
          <a:xfrm>
            <a:off x="4264943" y="44249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40</a:t>
            </a:r>
          </a:p>
        </p:txBody>
      </p:sp>
      <p:cxnSp>
        <p:nvCxnSpPr>
          <p:cNvPr id="122" name="Straight Arrow Connector 51"/>
          <p:cNvCxnSpPr>
            <a:cxnSpLocks noChangeShapeType="1"/>
            <a:endCxn id="123" idx="1"/>
          </p:cNvCxnSpPr>
          <p:nvPr/>
        </p:nvCxnSpPr>
        <p:spPr bwMode="auto">
          <a:xfrm>
            <a:off x="4726657" y="46476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" name="Oval 2"/>
          <p:cNvSpPr>
            <a:spLocks noChangeArrowheads="1"/>
          </p:cNvSpPr>
          <p:nvPr/>
        </p:nvSpPr>
        <p:spPr bwMode="auto">
          <a:xfrm>
            <a:off x="5105400" y="44260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sp>
        <p:nvSpPr>
          <p:cNvPr id="124" name="Oval 2"/>
          <p:cNvSpPr>
            <a:spLocks noChangeArrowheads="1"/>
          </p:cNvSpPr>
          <p:nvPr/>
        </p:nvSpPr>
        <p:spPr bwMode="auto">
          <a:xfrm>
            <a:off x="5562600" y="44249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46</a:t>
            </a:r>
          </a:p>
        </p:txBody>
      </p:sp>
      <p:cxnSp>
        <p:nvCxnSpPr>
          <p:cNvPr id="125" name="Straight Arrow Connector 51"/>
          <p:cNvCxnSpPr>
            <a:cxnSpLocks noChangeShapeType="1"/>
            <a:endCxn id="126" idx="1"/>
          </p:cNvCxnSpPr>
          <p:nvPr/>
        </p:nvCxnSpPr>
        <p:spPr bwMode="auto">
          <a:xfrm>
            <a:off x="6024314" y="46476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6" name="Oval 2"/>
          <p:cNvSpPr>
            <a:spLocks noChangeArrowheads="1"/>
          </p:cNvSpPr>
          <p:nvPr/>
        </p:nvSpPr>
        <p:spPr bwMode="auto">
          <a:xfrm>
            <a:off x="6403057" y="44260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127" name="Oval 2"/>
          <p:cNvSpPr>
            <a:spLocks noChangeArrowheads="1"/>
          </p:cNvSpPr>
          <p:nvPr/>
        </p:nvSpPr>
        <p:spPr bwMode="auto">
          <a:xfrm>
            <a:off x="6860257" y="44249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34</a:t>
            </a:r>
          </a:p>
        </p:txBody>
      </p:sp>
      <p:sp>
        <p:nvSpPr>
          <p:cNvPr id="128" name="Oval 2"/>
          <p:cNvSpPr>
            <a:spLocks noChangeArrowheads="1"/>
          </p:cNvSpPr>
          <p:nvPr/>
        </p:nvSpPr>
        <p:spPr bwMode="auto">
          <a:xfrm>
            <a:off x="2514600" y="50345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cxnSp>
        <p:nvCxnSpPr>
          <p:cNvPr id="129" name="Straight Arrow Connector 42"/>
          <p:cNvCxnSpPr>
            <a:cxnSpLocks noChangeShapeType="1"/>
            <a:endCxn id="128" idx="1"/>
          </p:cNvCxnSpPr>
          <p:nvPr/>
        </p:nvCxnSpPr>
        <p:spPr bwMode="auto">
          <a:xfrm>
            <a:off x="1981200" y="5263163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0" name="Straight Arrow Connector 51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3429000" y="5262034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1" name="Oval 2"/>
          <p:cNvSpPr>
            <a:spLocks noChangeArrowheads="1"/>
          </p:cNvSpPr>
          <p:nvPr/>
        </p:nvSpPr>
        <p:spPr bwMode="auto">
          <a:xfrm>
            <a:off x="2971800" y="503343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60</a:t>
            </a:r>
          </a:p>
        </p:txBody>
      </p:sp>
      <p:sp>
        <p:nvSpPr>
          <p:cNvPr id="132" name="Oval 2"/>
          <p:cNvSpPr>
            <a:spLocks noChangeArrowheads="1"/>
          </p:cNvSpPr>
          <p:nvPr/>
        </p:nvSpPr>
        <p:spPr bwMode="auto">
          <a:xfrm>
            <a:off x="3807743" y="5040455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33" name="Oval 2"/>
          <p:cNvSpPr>
            <a:spLocks noChangeArrowheads="1"/>
          </p:cNvSpPr>
          <p:nvPr/>
        </p:nvSpPr>
        <p:spPr bwMode="auto">
          <a:xfrm>
            <a:off x="4264943" y="503932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40</a:t>
            </a:r>
          </a:p>
        </p:txBody>
      </p:sp>
      <p:cxnSp>
        <p:nvCxnSpPr>
          <p:cNvPr id="134" name="Straight Arrow Connector 51"/>
          <p:cNvCxnSpPr>
            <a:cxnSpLocks noChangeShapeType="1"/>
            <a:endCxn id="135" idx="1"/>
          </p:cNvCxnSpPr>
          <p:nvPr/>
        </p:nvCxnSpPr>
        <p:spPr bwMode="auto">
          <a:xfrm>
            <a:off x="4726657" y="5262034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5" name="Oval 2"/>
          <p:cNvSpPr>
            <a:spLocks noChangeArrowheads="1"/>
          </p:cNvSpPr>
          <p:nvPr/>
        </p:nvSpPr>
        <p:spPr bwMode="auto">
          <a:xfrm>
            <a:off x="5105400" y="5040455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136" name="Oval 2"/>
          <p:cNvSpPr>
            <a:spLocks noChangeArrowheads="1"/>
          </p:cNvSpPr>
          <p:nvPr/>
        </p:nvSpPr>
        <p:spPr bwMode="auto">
          <a:xfrm>
            <a:off x="5562600" y="503932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18</a:t>
            </a:r>
          </a:p>
        </p:txBody>
      </p:sp>
      <p:sp>
        <p:nvSpPr>
          <p:cNvPr id="137" name="Oval 2"/>
          <p:cNvSpPr>
            <a:spLocks noChangeArrowheads="1"/>
          </p:cNvSpPr>
          <p:nvPr/>
        </p:nvSpPr>
        <p:spPr bwMode="auto">
          <a:xfrm>
            <a:off x="2514600" y="3810600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cxnSp>
        <p:nvCxnSpPr>
          <p:cNvPr id="138" name="Straight Arrow Connector 42"/>
          <p:cNvCxnSpPr>
            <a:cxnSpLocks noChangeShapeType="1"/>
            <a:endCxn id="137" idx="1"/>
          </p:cNvCxnSpPr>
          <p:nvPr/>
        </p:nvCxnSpPr>
        <p:spPr bwMode="auto">
          <a:xfrm>
            <a:off x="1981200" y="4039200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51"/>
          <p:cNvCxnSpPr>
            <a:cxnSpLocks noChangeShapeType="1"/>
            <a:stCxn id="140" idx="3"/>
            <a:endCxn id="141" idx="1"/>
          </p:cNvCxnSpPr>
          <p:nvPr/>
        </p:nvCxnSpPr>
        <p:spPr bwMode="auto">
          <a:xfrm>
            <a:off x="3429000" y="4038071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0" name="Oval 2"/>
          <p:cNvSpPr>
            <a:spLocks noChangeArrowheads="1"/>
          </p:cNvSpPr>
          <p:nvPr/>
        </p:nvSpPr>
        <p:spPr bwMode="auto">
          <a:xfrm>
            <a:off x="2971800" y="3809471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18</a:t>
            </a:r>
          </a:p>
        </p:txBody>
      </p:sp>
      <p:sp>
        <p:nvSpPr>
          <p:cNvPr id="141" name="Oval 2"/>
          <p:cNvSpPr>
            <a:spLocks noChangeArrowheads="1"/>
          </p:cNvSpPr>
          <p:nvPr/>
        </p:nvSpPr>
        <p:spPr bwMode="auto">
          <a:xfrm>
            <a:off x="3807743" y="3816492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142" name="Oval 2"/>
          <p:cNvSpPr>
            <a:spLocks noChangeArrowheads="1"/>
          </p:cNvSpPr>
          <p:nvPr/>
        </p:nvSpPr>
        <p:spPr bwMode="auto">
          <a:xfrm>
            <a:off x="4264943" y="3815363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34</a:t>
            </a:r>
          </a:p>
        </p:txBody>
      </p:sp>
      <p:sp>
        <p:nvSpPr>
          <p:cNvPr id="146" name="Oval 2"/>
          <p:cNvSpPr>
            <a:spLocks noChangeArrowheads="1"/>
          </p:cNvSpPr>
          <p:nvPr/>
        </p:nvSpPr>
        <p:spPr bwMode="auto">
          <a:xfrm>
            <a:off x="2514600" y="2581785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147" name="Straight Arrow Connector 42"/>
          <p:cNvCxnSpPr>
            <a:cxnSpLocks noChangeShapeType="1"/>
            <a:endCxn id="146" idx="1"/>
          </p:cNvCxnSpPr>
          <p:nvPr/>
        </p:nvCxnSpPr>
        <p:spPr bwMode="auto">
          <a:xfrm>
            <a:off x="1981200" y="2810385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Straight Arrow Connector 51"/>
          <p:cNvCxnSpPr>
            <a:cxnSpLocks noChangeShapeType="1"/>
            <a:stCxn id="149" idx="3"/>
            <a:endCxn id="150" idx="1"/>
          </p:cNvCxnSpPr>
          <p:nvPr/>
        </p:nvCxnSpPr>
        <p:spPr bwMode="auto">
          <a:xfrm>
            <a:off x="3429000" y="2809256"/>
            <a:ext cx="378743" cy="70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9" name="Oval 2"/>
          <p:cNvSpPr>
            <a:spLocks noChangeArrowheads="1"/>
          </p:cNvSpPr>
          <p:nvPr/>
        </p:nvSpPr>
        <p:spPr bwMode="auto">
          <a:xfrm>
            <a:off x="2971800" y="258065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21</a:t>
            </a:r>
          </a:p>
        </p:txBody>
      </p:sp>
      <p:sp>
        <p:nvSpPr>
          <p:cNvPr id="150" name="Oval 2"/>
          <p:cNvSpPr>
            <a:spLocks noChangeArrowheads="1"/>
          </p:cNvSpPr>
          <p:nvPr/>
        </p:nvSpPr>
        <p:spPr bwMode="auto">
          <a:xfrm>
            <a:off x="3807743" y="25876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151" name="Oval 2"/>
          <p:cNvSpPr>
            <a:spLocks noChangeArrowheads="1"/>
          </p:cNvSpPr>
          <p:nvPr/>
        </p:nvSpPr>
        <p:spPr bwMode="auto">
          <a:xfrm>
            <a:off x="4264943" y="2586548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32</a:t>
            </a:r>
          </a:p>
        </p:txBody>
      </p:sp>
      <p:sp>
        <p:nvSpPr>
          <p:cNvPr id="152" name="Oval 2"/>
          <p:cNvSpPr>
            <a:spLocks noChangeArrowheads="1"/>
          </p:cNvSpPr>
          <p:nvPr/>
        </p:nvSpPr>
        <p:spPr bwMode="auto">
          <a:xfrm>
            <a:off x="2519114" y="3190256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cxnSp>
        <p:nvCxnSpPr>
          <p:cNvPr id="153" name="Straight Arrow Connector 42"/>
          <p:cNvCxnSpPr>
            <a:cxnSpLocks noChangeShapeType="1"/>
            <a:endCxn id="152" idx="1"/>
          </p:cNvCxnSpPr>
          <p:nvPr/>
        </p:nvCxnSpPr>
        <p:spPr bwMode="auto">
          <a:xfrm>
            <a:off x="1985714" y="3418856"/>
            <a:ext cx="533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5" name="Oval 2"/>
          <p:cNvSpPr>
            <a:spLocks noChangeArrowheads="1"/>
          </p:cNvSpPr>
          <p:nvPr/>
        </p:nvSpPr>
        <p:spPr bwMode="auto">
          <a:xfrm>
            <a:off x="2976314" y="318912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latin typeface="Calibri"/>
                <a:ea typeface="ＭＳ Ｐゴシック" charset="-128"/>
                <a:cs typeface="Calibri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715571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>
                <a:ea typeface="ＭＳ Ｐゴシック" charset="-128"/>
              </a:rPr>
              <a:t>dfs: </a:t>
            </a:r>
            <a:r>
              <a:rPr lang="en-US" sz="4000">
                <a:ea typeface="ＭＳ Ｐゴシック" charset="-128"/>
              </a:rPr>
              <a:t>Exploración en profundidad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461" y="1600199"/>
            <a:ext cx="8514588" cy="456309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/>
              <a:t>Las aristas son exploradas a partir del vértice </a:t>
            </a:r>
            <a:r>
              <a:rPr lang="es-ES_tradnl" sz="2400" i="1"/>
              <a:t>v</a:t>
            </a:r>
            <a:r>
              <a:rPr lang="es-ES_tradnl" sz="2400"/>
              <a:t> descubierto más recientemente</a:t>
            </a:r>
          </a:p>
          <a:p>
            <a:pPr>
              <a:lnSpc>
                <a:spcPct val="100000"/>
              </a:lnSpc>
            </a:pPr>
            <a:r>
              <a:rPr lang="es-ES_tradnl" sz="2400"/>
              <a:t>… que aún tiene aristas no exploradas que salen de él:</a:t>
            </a:r>
          </a:p>
          <a:p>
            <a:pPr lvl="1">
              <a:lnSpc>
                <a:spcPct val="100000"/>
              </a:lnSpc>
            </a:pPr>
            <a:r>
              <a:rPr lang="es-ES_tradnl" sz="2000"/>
              <a:t>cuando todas las aristas de </a:t>
            </a:r>
            <a:r>
              <a:rPr lang="es-ES_tradnl" sz="2000" i="1"/>
              <a:t>v</a:t>
            </a:r>
            <a:r>
              <a:rPr lang="es-ES_tradnl" sz="2000"/>
              <a:t> han sido exploradas, la exploración retrocede para explorar aristas que salen del vértice a partir del cual </a:t>
            </a:r>
            <a:r>
              <a:rPr lang="es-ES_tradnl" sz="2000" i="1"/>
              <a:t>v</a:t>
            </a:r>
            <a:r>
              <a:rPr lang="es-ES_tradnl" sz="2000"/>
              <a:t> fue descubierto</a:t>
            </a:r>
          </a:p>
          <a:p>
            <a:pPr lvl="1">
              <a:lnSpc>
                <a:spcPct val="100000"/>
              </a:lnSpc>
            </a:pPr>
            <a:r>
              <a:rPr lang="es-ES_tradnl" sz="2000"/>
              <a:t>busca más profundamente en </a:t>
            </a:r>
            <a:r>
              <a:rPr lang="es-ES_tradnl" sz="2000" i="1"/>
              <a:t>G</a:t>
            </a:r>
            <a:r>
              <a:rPr lang="es-ES_tradnl" sz="2000"/>
              <a:t> mientras sea posible</a:t>
            </a:r>
          </a:p>
        </p:txBody>
      </p:sp>
    </p:spTree>
    <p:extLst>
      <p:ext uri="{BB962C8B-B14F-4D97-AF65-F5344CB8AC3E}">
        <p14:creationId xmlns:p14="http://schemas.microsoft.com/office/powerpoint/2010/main" val="26378348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cap="small">
                <a:ea typeface="ＭＳ Ｐゴシック" charset="-128"/>
              </a:rPr>
              <a:t>dfs </a:t>
            </a:r>
            <a:r>
              <a:rPr lang="en-US" sz="4000">
                <a:ea typeface="ＭＳ Ｐゴシック" charset="-128"/>
              </a:rPr>
              <a:t>pinta los vértices</a:t>
            </a:r>
            <a:br>
              <a:rPr lang="en-US" sz="4000">
                <a:ea typeface="ＭＳ Ｐゴシック" charset="-128"/>
              </a:rPr>
            </a:br>
            <a:r>
              <a:rPr lang="en-US" sz="4000">
                <a:ea typeface="ＭＳ Ｐゴシック" charset="-128"/>
              </a:rPr>
              <a:t>blancos, grises o negros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753" y="1600200"/>
            <a:ext cx="8647295" cy="457497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400"/>
              <a:t>Todos los vértices son inicialmente </a:t>
            </a:r>
            <a:r>
              <a:rPr lang="es-ES_tradnl" sz="2400" i="1"/>
              <a:t>blancos</a:t>
            </a:r>
          </a:p>
          <a:p>
            <a:pPr>
              <a:lnSpc>
                <a:spcPct val="100000"/>
              </a:lnSpc>
            </a:pPr>
            <a:r>
              <a:rPr lang="es-ES_tradnl" sz="2400"/>
              <a:t>Un vértice se pinta de </a:t>
            </a:r>
            <a:r>
              <a:rPr lang="es-ES_tradnl" sz="2400" i="1"/>
              <a:t>gris</a:t>
            </a:r>
            <a:r>
              <a:rPr lang="es-ES_tradnl" sz="2400"/>
              <a:t> cuando es descubierto</a:t>
            </a:r>
          </a:p>
          <a:p>
            <a:pPr>
              <a:lnSpc>
                <a:spcPct val="100000"/>
              </a:lnSpc>
            </a:pPr>
            <a:r>
              <a:rPr lang="es-ES_tradnl" sz="2400"/>
              <a:t>Un vértice se pinta de </a:t>
            </a:r>
            <a:r>
              <a:rPr lang="es-ES_tradnl" sz="2400" i="1"/>
              <a:t>negro</a:t>
            </a:r>
            <a:r>
              <a:rPr lang="es-ES_tradnl" sz="2400"/>
              <a:t> cuando su lista de adyacencias ha sido examinada exhaustivamente</a:t>
            </a:r>
          </a:p>
        </p:txBody>
      </p:sp>
    </p:spTree>
    <p:extLst>
      <p:ext uri="{BB962C8B-B14F-4D97-AF65-F5344CB8AC3E}">
        <p14:creationId xmlns:p14="http://schemas.microsoft.com/office/powerpoint/2010/main" val="2343570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>
                <a:ea typeface="ＭＳ Ｐゴシック" charset="0"/>
              </a:rPr>
              <a:t>dfs</a:t>
            </a:r>
            <a:r>
              <a:rPr lang="en-US" sz="4000">
                <a:ea typeface="ＭＳ Ｐゴシック" charset="0"/>
              </a:rPr>
              <a:t> asigna dos </a:t>
            </a:r>
            <a:r>
              <a:rPr lang="en-US" sz="4000" i="1">
                <a:ea typeface="ＭＳ Ｐゴシック" charset="0"/>
              </a:rPr>
              <a:t>tiempos</a:t>
            </a:r>
            <a:r>
              <a:rPr lang="en-US" sz="4000">
                <a:ea typeface="ＭＳ Ｐゴシック" charset="0"/>
              </a:rPr>
              <a:t> a cada vértice </a:t>
            </a:r>
            <a:r>
              <a:rPr lang="en-US" sz="4000" i="1">
                <a:ea typeface="ＭＳ Ｐゴシック" charset="0"/>
              </a:rPr>
              <a:t>v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878" y="1600199"/>
            <a:ext cx="8659171" cy="458684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200" b="1" i="1"/>
              <a:t>v.d</a:t>
            </a:r>
            <a:r>
              <a:rPr lang="es-ES_tradnl" sz="2200"/>
              <a:t> registra el tiempo (la hora) cuando </a:t>
            </a:r>
            <a:r>
              <a:rPr lang="es-ES_tradnl" sz="2200" i="1"/>
              <a:t>v</a:t>
            </a:r>
            <a:r>
              <a:rPr lang="es-ES_tradnl" sz="2200"/>
              <a:t> es descubierto (por primera vez)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… y, consecuentemente, pintado de gris</a:t>
            </a:r>
          </a:p>
          <a:p>
            <a:pPr>
              <a:lnSpc>
                <a:spcPct val="100000"/>
              </a:lnSpc>
            </a:pPr>
            <a:r>
              <a:rPr lang="es-ES_tradnl" sz="2200" b="1" i="1"/>
              <a:t>v.f</a:t>
            </a:r>
            <a:r>
              <a:rPr lang="es-ES_tradnl" sz="2200"/>
              <a:t> registra el tiempo cuando la lista de adyacencias de </a:t>
            </a:r>
            <a:r>
              <a:rPr lang="es-ES_tradnl" sz="2200" i="1"/>
              <a:t>v</a:t>
            </a:r>
            <a:r>
              <a:rPr lang="es-ES_tradnl" sz="2200"/>
              <a:t> ha sido examinada exhaustivamente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… y, consecuentemente, </a:t>
            </a:r>
            <a:r>
              <a:rPr lang="es-ES_tradnl" sz="2200" i="1"/>
              <a:t>v</a:t>
            </a:r>
            <a:r>
              <a:rPr lang="es-ES_tradnl" sz="2200"/>
              <a:t> ha sido pintado de negro</a:t>
            </a:r>
          </a:p>
        </p:txBody>
      </p:sp>
    </p:spTree>
    <p:extLst>
      <p:ext uri="{BB962C8B-B14F-4D97-AF65-F5344CB8AC3E}">
        <p14:creationId xmlns:p14="http://schemas.microsoft.com/office/powerpoint/2010/main" val="448555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10031" y="228601"/>
            <a:ext cx="5541134" cy="6384730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dfs():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	for each u in V: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		u.color = white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		</a:t>
            </a:r>
            <a:r>
              <a:rPr lang="en-US" sz="2200">
                <a:latin typeface="Consolas" charset="0"/>
                <a:ea typeface="ＭＳ Ｐゴシック" charset="0"/>
                <a:cs typeface="Consolas" charset="0"/>
              </a:rPr>
              <a:t>[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u] = null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time = 0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for each u in V: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if u.color == white:</a:t>
            </a:r>
          </a:p>
          <a:p>
            <a:pPr marL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time = dfsVisit(u, time)</a:t>
            </a:r>
          </a:p>
        </p:txBody>
      </p:sp>
    </p:spTree>
    <p:extLst>
      <p:ext uri="{BB962C8B-B14F-4D97-AF65-F5344CB8AC3E}">
        <p14:creationId xmlns:p14="http://schemas.microsoft.com/office/powerpoint/2010/main" val="1946383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60133" y="228601"/>
            <a:ext cx="6005915" cy="6384730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indent="3175" defTabSz="911225">
              <a:lnSpc>
                <a:spcPct val="100000"/>
              </a:lnSpc>
              <a:spcBef>
                <a:spcPct val="5000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dfsVisit(u, time):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u.color = gray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time = time+1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u.d = time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for each v in 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if v.color == white: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sz="2200">
                <a:latin typeface="Consolas" charset="0"/>
                <a:ea typeface="ＭＳ Ｐゴシック" charset="0"/>
                <a:cs typeface="Consolas" charset="0"/>
              </a:rPr>
              <a:t>[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v] = u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time = dfsVisit(v, time)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u.color = black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time = time+1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u.f = time</a:t>
            </a:r>
          </a:p>
          <a:p>
            <a:pPr indent="3175" defTabSz="911225">
              <a:lnSpc>
                <a:spcPct val="100000"/>
              </a:lnSpc>
              <a:spcBef>
                <a:spcPct val="0"/>
              </a:spcBef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return time</a:t>
            </a:r>
          </a:p>
        </p:txBody>
      </p:sp>
    </p:spTree>
    <p:extLst>
      <p:ext uri="{BB962C8B-B14F-4D97-AF65-F5344CB8AC3E}">
        <p14:creationId xmlns:p14="http://schemas.microsoft.com/office/powerpoint/2010/main" val="38990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899-46EB-4833-99A3-095C05D8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en este caso?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849562A7-50C5-432E-BACF-46598873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3807"/>
            <a:ext cx="8641076" cy="5738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L" dirty="0"/>
              <a:t>¿Algún problema con este proyecto?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8CCDF-B7A6-4D56-9366-97B1D26F861E}"/>
              </a:ext>
            </a:extLst>
          </p:cNvPr>
          <p:cNvSpPr/>
          <p:nvPr/>
        </p:nvSpPr>
        <p:spPr>
          <a:xfrm>
            <a:off x="783771" y="2948473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8062F8-BBCE-4823-8343-1375D3D9FD48}"/>
              </a:ext>
            </a:extLst>
          </p:cNvPr>
          <p:cNvSpPr/>
          <p:nvPr/>
        </p:nvSpPr>
        <p:spPr>
          <a:xfrm>
            <a:off x="2419738" y="185057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530392-789C-49BF-85C5-350D33524089}"/>
              </a:ext>
            </a:extLst>
          </p:cNvPr>
          <p:cNvSpPr/>
          <p:nvPr/>
        </p:nvSpPr>
        <p:spPr>
          <a:xfrm>
            <a:off x="1850571" y="4145902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358C9-28D2-4B72-B3BF-F7699B06E013}"/>
              </a:ext>
            </a:extLst>
          </p:cNvPr>
          <p:cNvSpPr/>
          <p:nvPr/>
        </p:nvSpPr>
        <p:spPr>
          <a:xfrm>
            <a:off x="3548742" y="3814665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04D60-9866-4498-9854-051ECE6D3DA7}"/>
              </a:ext>
            </a:extLst>
          </p:cNvPr>
          <p:cNvSpPr/>
          <p:nvPr/>
        </p:nvSpPr>
        <p:spPr>
          <a:xfrm>
            <a:off x="4397829" y="234664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D21DE7-2B3E-4E56-A35F-626F28D7D259}"/>
              </a:ext>
            </a:extLst>
          </p:cNvPr>
          <p:cNvSpPr/>
          <p:nvPr/>
        </p:nvSpPr>
        <p:spPr>
          <a:xfrm>
            <a:off x="5368212" y="4388498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5BD19-72A7-4D64-9460-0EC35230F811}"/>
              </a:ext>
            </a:extLst>
          </p:cNvPr>
          <p:cNvSpPr/>
          <p:nvPr/>
        </p:nvSpPr>
        <p:spPr>
          <a:xfrm>
            <a:off x="6571860" y="2038737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E3AC01-FC27-4AEF-844D-FACCC38FF277}"/>
              </a:ext>
            </a:extLst>
          </p:cNvPr>
          <p:cNvSpPr/>
          <p:nvPr/>
        </p:nvSpPr>
        <p:spPr>
          <a:xfrm>
            <a:off x="7514253" y="4057261"/>
            <a:ext cx="662474" cy="66247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9A85E-E313-4D2C-B414-348B1C11105D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349228" y="2416028"/>
            <a:ext cx="1167527" cy="629462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013A76-476C-4BB6-84AA-E2B8B315CEFB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349228" y="3513930"/>
            <a:ext cx="598360" cy="728989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851FC-A09A-4382-94CA-DD662A22B025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985195" y="2416028"/>
            <a:ext cx="1412634" cy="26185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7565E-8AC5-4D34-889C-3D0B31E08F5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513045" y="4145902"/>
            <a:ext cx="103569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04D5B6-CA8E-4275-8B47-C1704E950B3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4114199" y="3009122"/>
            <a:ext cx="614867" cy="902560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C01ED-39F1-42FF-B107-466B94AD35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060303" y="2369974"/>
            <a:ext cx="1511557" cy="307911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0BDD70-72EF-46D4-BE99-E8A5337DCBA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5699449" y="2604194"/>
            <a:ext cx="969428" cy="1784304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9B8C56-CEFA-4F61-A8F9-99CE8F2756F7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750975" y="2513045"/>
            <a:ext cx="894784" cy="13986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7620EA-7A66-48C1-8F3A-2F1DE9B338E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211216" y="4145902"/>
            <a:ext cx="1156996" cy="573833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148609-2B5C-40C8-84A7-A29C817F0B9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030686" y="4388498"/>
            <a:ext cx="1483567" cy="33123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901998-928D-4CA8-839D-14C87C0B993F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137317" y="2604194"/>
            <a:ext cx="708173" cy="1453067"/>
          </a:xfrm>
          <a:prstGeom prst="straightConnector1">
            <a:avLst/>
          </a:prstGeom>
          <a:ln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57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3600"/>
              <a:t>Para dos vértices cualquiera, </a:t>
            </a:r>
            <a:r>
              <a:rPr lang="es-ES_tradnl" sz="3600" i="1"/>
              <a:t>u</a:t>
            </a:r>
            <a:r>
              <a:rPr lang="es-ES_tradnl" sz="3600"/>
              <a:t> y </a:t>
            </a:r>
            <a:r>
              <a:rPr lang="es-ES_tradnl" sz="3600" i="1"/>
              <a:t>v</a:t>
            </a:r>
            <a:r>
              <a:rPr lang="es-ES_tradnl" sz="3600"/>
              <a:t>, sólo una de las siguientes tres condiciones es verdadera</a:t>
            </a:r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5003" y="1600199"/>
            <a:ext cx="8671045" cy="456309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sz="2200"/>
              <a:t>Los intervalos [</a:t>
            </a:r>
            <a:r>
              <a:rPr lang="es-ES_tradnl" sz="2200" i="1"/>
              <a:t>u.d</a:t>
            </a:r>
            <a:r>
              <a:rPr lang="es-ES_tradnl" sz="2200"/>
              <a:t>, </a:t>
            </a:r>
            <a:r>
              <a:rPr lang="es-ES_tradnl" sz="2200" i="1"/>
              <a:t>u.f</a:t>
            </a:r>
            <a:r>
              <a:rPr lang="es-ES_tradnl" sz="2200"/>
              <a:t>] y [</a:t>
            </a:r>
            <a:r>
              <a:rPr lang="es-ES_tradnl" sz="2200" i="1"/>
              <a:t>v.d</a:t>
            </a:r>
            <a:r>
              <a:rPr lang="es-ES_tradnl" sz="2200"/>
              <a:t>, </a:t>
            </a:r>
            <a:r>
              <a:rPr lang="es-ES_tradnl" sz="2200" i="1"/>
              <a:t>v.f</a:t>
            </a:r>
            <a:r>
              <a:rPr lang="es-ES_tradnl" sz="2200"/>
              <a:t>] son </a:t>
            </a:r>
            <a:r>
              <a:rPr lang="es-ES_tradnl" sz="2200" i="1"/>
              <a:t>disjuntos</a:t>
            </a:r>
            <a:r>
              <a:rPr lang="es-ES_tradnl" sz="2200"/>
              <a:t>, y ni </a:t>
            </a:r>
            <a:r>
              <a:rPr lang="es-ES_tradnl" sz="2200" i="1"/>
              <a:t>u</a:t>
            </a:r>
            <a:r>
              <a:rPr lang="es-ES_tradnl" sz="2200"/>
              <a:t> ni </a:t>
            </a:r>
            <a:r>
              <a:rPr lang="es-ES_tradnl" sz="2200" i="1"/>
              <a:t>v</a:t>
            </a:r>
            <a:r>
              <a:rPr lang="es-ES_tradnl" sz="2200"/>
              <a:t> es descendiente del otro en el bosque </a:t>
            </a:r>
            <a:r>
              <a:rPr lang="es-ES_tradnl" sz="2200" cap="small"/>
              <a:t>dfs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El intervalo [</a:t>
            </a:r>
            <a:r>
              <a:rPr lang="es-ES_tradnl" sz="2200" i="1"/>
              <a:t>u.d</a:t>
            </a:r>
            <a:r>
              <a:rPr lang="es-ES_tradnl" sz="2200"/>
              <a:t>, </a:t>
            </a:r>
            <a:r>
              <a:rPr lang="es-ES_tradnl" sz="2200" i="1"/>
              <a:t>u.f</a:t>
            </a:r>
            <a:r>
              <a:rPr lang="es-ES_tradnl" sz="2200"/>
              <a:t>] </a:t>
            </a:r>
            <a:r>
              <a:rPr lang="es-ES_tradnl" sz="2200" i="1"/>
              <a:t>está contenido</a:t>
            </a:r>
            <a:r>
              <a:rPr lang="es-ES_tradnl" sz="2200"/>
              <a:t> en el intervalo [</a:t>
            </a:r>
            <a:r>
              <a:rPr lang="es-ES_tradnl" sz="2200" i="1"/>
              <a:t>v.d</a:t>
            </a:r>
            <a:r>
              <a:rPr lang="es-ES_tradnl" sz="2200"/>
              <a:t>, </a:t>
            </a:r>
            <a:r>
              <a:rPr lang="es-ES_tradnl" sz="2200" i="1"/>
              <a:t>v.f</a:t>
            </a:r>
            <a:r>
              <a:rPr lang="es-ES_tradnl" sz="2200"/>
              <a:t>], y </a:t>
            </a:r>
            <a:r>
              <a:rPr lang="es-ES_tradnl" sz="2200" i="1"/>
              <a:t>u</a:t>
            </a:r>
            <a:r>
              <a:rPr lang="es-ES_tradnl" sz="2200"/>
              <a:t> </a:t>
            </a:r>
            <a:r>
              <a:rPr lang="es-ES_tradnl" sz="2200" i="1"/>
              <a:t>es descendiente de v</a:t>
            </a:r>
            <a:r>
              <a:rPr lang="es-ES_tradnl" sz="2200"/>
              <a:t> en un árbol </a:t>
            </a:r>
            <a:r>
              <a:rPr lang="es-ES_tradnl" sz="2200" cap="small"/>
              <a:t>dfs</a:t>
            </a:r>
          </a:p>
          <a:p>
            <a:pPr>
              <a:lnSpc>
                <a:spcPct val="100000"/>
              </a:lnSpc>
            </a:pPr>
            <a:r>
              <a:rPr lang="es-ES_tradnl" sz="2200"/>
              <a:t>El intervalo [</a:t>
            </a:r>
            <a:r>
              <a:rPr lang="es-ES_tradnl" sz="2200" i="1"/>
              <a:t>v.d</a:t>
            </a:r>
            <a:r>
              <a:rPr lang="es-ES_tradnl" sz="2200"/>
              <a:t>, </a:t>
            </a:r>
            <a:r>
              <a:rPr lang="es-ES_tradnl" sz="2200" i="1"/>
              <a:t>v.f</a:t>
            </a:r>
            <a:r>
              <a:rPr lang="es-ES_tradnl" sz="2200"/>
              <a:t>] </a:t>
            </a:r>
            <a:r>
              <a:rPr lang="es-ES_tradnl" sz="2200" i="1"/>
              <a:t>está contenido</a:t>
            </a:r>
            <a:r>
              <a:rPr lang="es-ES_tradnl" sz="2200"/>
              <a:t> en el intervalo [</a:t>
            </a:r>
            <a:r>
              <a:rPr lang="es-ES_tradnl" sz="2200" i="1"/>
              <a:t>u.d</a:t>
            </a:r>
            <a:r>
              <a:rPr lang="es-ES_tradnl" sz="2200"/>
              <a:t>, </a:t>
            </a:r>
            <a:r>
              <a:rPr lang="es-ES_tradnl" sz="2200" i="1"/>
              <a:t>u.f</a:t>
            </a:r>
            <a:r>
              <a:rPr lang="es-ES_tradnl" sz="2200"/>
              <a:t>], y </a:t>
            </a:r>
            <a:r>
              <a:rPr lang="es-ES_tradnl" sz="2200" i="1"/>
              <a:t>v</a:t>
            </a:r>
            <a:r>
              <a:rPr lang="es-ES_tradnl" sz="2200"/>
              <a:t> </a:t>
            </a:r>
            <a:r>
              <a:rPr lang="es-ES_tradnl" sz="2200" i="1"/>
              <a:t>es descendiente de</a:t>
            </a:r>
            <a:r>
              <a:rPr lang="es-ES_tradnl" sz="2200"/>
              <a:t> </a:t>
            </a:r>
            <a:r>
              <a:rPr lang="es-ES_tradnl" sz="2200" i="1"/>
              <a:t>u</a:t>
            </a:r>
            <a:r>
              <a:rPr lang="es-ES_tradnl" sz="2200"/>
              <a:t> en un árbol </a:t>
            </a:r>
            <a:r>
              <a:rPr lang="es-ES_tradnl" sz="2200" cap="small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4008553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61</a:t>
            </a:fld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grafo,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sin costos</a:t>
            </a:r>
          </a:p>
        </p:txBody>
      </p:sp>
    </p:spTree>
    <p:extLst>
      <p:ext uri="{BB962C8B-B14F-4D97-AF65-F5344CB8AC3E}">
        <p14:creationId xmlns:p14="http://schemas.microsoft.com/office/powerpoint/2010/main" val="1389925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62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 …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</p:spTree>
    <p:extLst>
      <p:ext uri="{BB962C8B-B14F-4D97-AF65-F5344CB8AC3E}">
        <p14:creationId xmlns:p14="http://schemas.microsoft.com/office/powerpoint/2010/main" val="3941621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63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 …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…]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…]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…]</a:t>
            </a:r>
          </a:p>
        </p:txBody>
      </p:sp>
    </p:spTree>
    <p:extLst>
      <p:ext uri="{BB962C8B-B14F-4D97-AF65-F5344CB8AC3E}">
        <p14:creationId xmlns:p14="http://schemas.microsoft.com/office/powerpoint/2010/main" val="3415102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64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 …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</p:spTree>
    <p:extLst>
      <p:ext uri="{BB962C8B-B14F-4D97-AF65-F5344CB8AC3E}">
        <p14:creationId xmlns:p14="http://schemas.microsoft.com/office/powerpoint/2010/main" val="2120154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65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</p:spTree>
    <p:extLst>
      <p:ext uri="{BB962C8B-B14F-4D97-AF65-F5344CB8AC3E}">
        <p14:creationId xmlns:p14="http://schemas.microsoft.com/office/powerpoint/2010/main" val="1790650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66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</p:spTree>
    <p:extLst>
      <p:ext uri="{BB962C8B-B14F-4D97-AF65-F5344CB8AC3E}">
        <p14:creationId xmlns:p14="http://schemas.microsoft.com/office/powerpoint/2010/main" val="2881041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67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…]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…]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044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…]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888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…]</a:t>
            </a:r>
          </a:p>
        </p:txBody>
      </p:sp>
    </p:spTree>
    <p:extLst>
      <p:ext uri="{BB962C8B-B14F-4D97-AF65-F5344CB8AC3E}">
        <p14:creationId xmlns:p14="http://schemas.microsoft.com/office/powerpoint/2010/main" val="22419644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68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143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</p:spTree>
    <p:extLst>
      <p:ext uri="{BB962C8B-B14F-4D97-AF65-F5344CB8AC3E}">
        <p14:creationId xmlns:p14="http://schemas.microsoft.com/office/powerpoint/2010/main" val="120501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69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/>
          <p:cNvCxnSpPr>
            <a:cxnSpLocks noChangeShapeType="1"/>
            <a:stCxn id="8" idx="7"/>
            <a:endCxn id="5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G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, a partir del vértice 4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1828800" y="1981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143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31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</p:spTree>
    <p:extLst>
      <p:ext uri="{BB962C8B-B14F-4D97-AF65-F5344CB8AC3E}">
        <p14:creationId xmlns:p14="http://schemas.microsoft.com/office/powerpoint/2010/main" val="114583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C3853-63E2-4B7A-AB4D-AF6C07E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Ciclos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675A6-C2C8-45BC-BF0A-5EDECC2F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Si el grafo tiene un </a:t>
            </a:r>
            <a:r>
              <a:rPr lang="es-CL" sz="2400" b="1" dirty="0">
                <a:solidFill>
                  <a:schemeClr val="accent2"/>
                </a:solidFill>
              </a:rPr>
              <a:t>ciclo</a:t>
            </a:r>
            <a:r>
              <a:rPr lang="es-CL" sz="2400" dirty="0"/>
              <a:t>, entonces el proyecto (representado por el grafo) no puede llevarse a cabo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buscar ciclos en un grafo de manera eficiente?</a:t>
            </a:r>
          </a:p>
        </p:txBody>
      </p:sp>
    </p:spTree>
    <p:extLst>
      <p:ext uri="{BB962C8B-B14F-4D97-AF65-F5344CB8AC3E}">
        <p14:creationId xmlns:p14="http://schemas.microsoft.com/office/powerpoint/2010/main" val="3548160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3600"/>
              <a:t>Definimos cuatro tipos de aristas en términos del bosque </a:t>
            </a:r>
            <a:r>
              <a:rPr lang="es-ES_tradnl" sz="3600" cap="small"/>
              <a:t>dfs</a:t>
            </a:r>
            <a:r>
              <a:rPr lang="es-ES_tradnl" sz="3600"/>
              <a:t> </a:t>
            </a:r>
            <a:r>
              <a:rPr lang="es-ES_tradnl" sz="3600" i="1"/>
              <a:t>G</a:t>
            </a:r>
            <a:r>
              <a:rPr lang="es-ES_tradnl" sz="3600" baseline="-25000"/>
              <a:t>𝞹</a:t>
            </a:r>
            <a:r>
              <a:rPr lang="es-ES_tradnl" sz="3600"/>
              <a:t> producido al explorar </a:t>
            </a:r>
            <a:r>
              <a:rPr lang="es-ES_tradnl" sz="3600" i="1"/>
              <a:t>G</a:t>
            </a:r>
            <a:endParaRPr lang="en-US" sz="3600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6878" y="1600199"/>
            <a:ext cx="8659170" cy="455121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de árbol</a:t>
            </a:r>
            <a:r>
              <a:rPr lang="es-ES_tradnl" sz="2400"/>
              <a:t>: aristas en el bosque </a:t>
            </a:r>
            <a:r>
              <a:rPr lang="es-ES_tradnl" sz="2400" i="1"/>
              <a:t>G</a:t>
            </a:r>
            <a:r>
              <a:rPr lang="es-ES_tradnl" sz="2400" baseline="-25000"/>
              <a:t>𝞹</a:t>
            </a:r>
            <a:r>
              <a:rPr lang="es-ES_tradnl" sz="2400"/>
              <a:t>; la arista (</a:t>
            </a:r>
            <a:r>
              <a:rPr lang="es-ES_tradnl" sz="2400" i="1"/>
              <a:t>u</a:t>
            </a:r>
            <a:r>
              <a:rPr lang="es-ES_tradnl" sz="2400"/>
              <a:t>, </a:t>
            </a:r>
            <a:r>
              <a:rPr lang="es-ES_tradnl" sz="2400" i="1"/>
              <a:t>v</a:t>
            </a:r>
            <a:r>
              <a:rPr lang="es-ES_tradnl" sz="2400"/>
              <a:t>) es una arista de árbol si </a:t>
            </a:r>
            <a:r>
              <a:rPr lang="es-ES_tradnl" sz="2400" i="1"/>
              <a:t>v</a:t>
            </a:r>
            <a:r>
              <a:rPr lang="es-ES_tradnl" sz="2400"/>
              <a:t> fue descubierto por primera vez al explorar (</a:t>
            </a:r>
            <a:r>
              <a:rPr lang="es-ES_tradnl" sz="2400" i="1"/>
              <a:t>u</a:t>
            </a:r>
            <a:r>
              <a:rPr lang="es-ES_tradnl" sz="2400"/>
              <a:t>, </a:t>
            </a:r>
            <a:r>
              <a:rPr lang="es-ES_tradnl" sz="2400" i="1"/>
              <a:t>v</a:t>
            </a:r>
            <a:r>
              <a:rPr lang="es-ES_tradnl" sz="2400"/>
              <a:t>) —las aristas rojas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hacia atrás</a:t>
            </a:r>
            <a:r>
              <a:rPr lang="es-ES_tradnl" sz="2400"/>
              <a:t>: aristas (</a:t>
            </a:r>
            <a:r>
              <a:rPr lang="es-ES_tradnl" sz="2400" i="1"/>
              <a:t>u</a:t>
            </a:r>
            <a:r>
              <a:rPr lang="es-ES_tradnl" sz="2400"/>
              <a:t>, </a:t>
            </a:r>
            <a:r>
              <a:rPr lang="es-ES_tradnl" sz="2400" i="1"/>
              <a:t>v</a:t>
            </a:r>
            <a:r>
              <a:rPr lang="es-ES_tradnl" sz="2400"/>
              <a:t>) que conectan un vértice </a:t>
            </a:r>
            <a:r>
              <a:rPr lang="es-ES_tradnl" sz="2400" i="1"/>
              <a:t>u</a:t>
            </a:r>
            <a:r>
              <a:rPr lang="es-ES_tradnl" sz="2400"/>
              <a:t> a un ancestro </a:t>
            </a:r>
            <a:r>
              <a:rPr lang="es-ES_tradnl" sz="2400" i="1"/>
              <a:t>v</a:t>
            </a:r>
            <a:r>
              <a:rPr lang="es-ES_tradnl" sz="2400"/>
              <a:t> en un árbol </a:t>
            </a:r>
            <a:r>
              <a:rPr lang="es-ES_tradnl" sz="2400" cap="small"/>
              <a:t>dfs</a:t>
            </a:r>
            <a:r>
              <a:rPr lang="es-ES_tradnl" sz="2400"/>
              <a:t> —la arista verde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hacia adelante</a:t>
            </a:r>
            <a:r>
              <a:rPr lang="es-ES_tradnl" sz="2400"/>
              <a:t>: aristas (</a:t>
            </a:r>
            <a:r>
              <a:rPr lang="es-ES_tradnl" sz="2400" i="1"/>
              <a:t>u</a:t>
            </a:r>
            <a:r>
              <a:rPr lang="es-ES_tradnl" sz="2400"/>
              <a:t>, </a:t>
            </a:r>
            <a:r>
              <a:rPr lang="es-ES_tradnl" sz="2400" i="1"/>
              <a:t>v</a:t>
            </a:r>
            <a:r>
              <a:rPr lang="es-ES_tradnl" sz="2400"/>
              <a:t>) que no son de árbol y conectan un vértice </a:t>
            </a:r>
            <a:r>
              <a:rPr lang="es-ES_tradnl" sz="2400" i="1"/>
              <a:t>u</a:t>
            </a:r>
            <a:r>
              <a:rPr lang="es-ES_tradnl" sz="2400"/>
              <a:t> a un descendiente </a:t>
            </a:r>
            <a:r>
              <a:rPr lang="es-ES_tradnl" sz="2400" i="1"/>
              <a:t>v</a:t>
            </a:r>
            <a:r>
              <a:rPr lang="es-ES_tradnl" sz="2400"/>
              <a:t> en un árbol </a:t>
            </a:r>
            <a:r>
              <a:rPr lang="es-ES_tradnl" sz="2400" cap="small"/>
              <a:t>dfs</a:t>
            </a:r>
            <a:r>
              <a:rPr lang="es-ES_tradnl" sz="2400"/>
              <a:t>; </a:t>
            </a:r>
            <a:r>
              <a:rPr lang="es-ES_tradnl" sz="2400" i="1"/>
              <a:t>no aparecen en grafos no direccionales </a:t>
            </a:r>
            <a:r>
              <a:rPr lang="es-ES_tradnl" sz="2400"/>
              <a:t>—la arista azul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 b="1"/>
              <a:t>Aristas cruzadas</a:t>
            </a:r>
            <a:r>
              <a:rPr lang="es-ES_tradnl" sz="2400"/>
              <a:t>: todas las otras aristas; </a:t>
            </a:r>
            <a:r>
              <a:rPr lang="es-ES_tradnl" sz="2400" i="1"/>
              <a:t>no aparecen en grafos no direccionales</a:t>
            </a:r>
          </a:p>
        </p:txBody>
      </p:sp>
    </p:spTree>
    <p:extLst>
      <p:ext uri="{BB962C8B-B14F-4D97-AF65-F5344CB8AC3E}">
        <p14:creationId xmlns:p14="http://schemas.microsoft.com/office/powerpoint/2010/main" val="262137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5DE-D19F-4D76-BA73-5E85E9A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La relaci</a:t>
            </a:r>
            <a:r>
              <a:rPr lang="en-US"/>
              <a:t>ón </a:t>
            </a:r>
            <a:r>
              <a:rPr lang="en-US" i="1"/>
              <a:t>es p</a:t>
            </a:r>
            <a:r>
              <a:rPr lang="es-CL" i="1"/>
              <a:t>osterior a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Diremos que una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es posterior a</a:t>
                </a:r>
                <a:r>
                  <a:rPr lang="es-CL" sz="2400" dirty="0"/>
                  <a:t> una tarea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si:</a:t>
                </a:r>
              </a:p>
              <a:p>
                <a:pPr>
                  <a:lnSpc>
                    <a:spcPct val="110000"/>
                  </a:lnSpc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s-CL" sz="24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s-CL" sz="2400" b="0" dirty="0"/>
                  <a:t>Existe una tarea </a:t>
                </a:r>
                <a14:m>
                  <m:oMath xmlns:m="http://schemas.openxmlformats.org/officeDocument/2006/math">
                    <m:r>
                      <a:rPr lang="es-CL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2400" b="0" dirty="0"/>
                  <a:t> tal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L" sz="2400" dirty="0"/>
                  <a:t>, y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es posterior a</a:t>
                </a:r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s-CL" sz="2400" b="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sz="2400" dirty="0"/>
                  <a:t>Significa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debe realizarse antes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12359E-62EE-42CA-8B8C-A6355CA93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8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3DB9-56F8-412D-927C-155D7CB8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Tareas posteriores a una tarea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1CD53-E81B-4751-8FBF-C6226A07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Si una tarea </a:t>
            </a:r>
            <a:r>
              <a:rPr lang="es-CL" sz="2400" b="1" dirty="0">
                <a:solidFill>
                  <a:schemeClr val="accent2"/>
                </a:solidFill>
              </a:rPr>
              <a:t>es posterior a</a:t>
            </a:r>
            <a:r>
              <a:rPr lang="es-CL" sz="2400" dirty="0"/>
              <a:t> s</a:t>
            </a:r>
            <a:r>
              <a:rPr lang="en-US" sz="2400" dirty="0"/>
              <a:t>í</a:t>
            </a:r>
            <a:r>
              <a:rPr lang="es-CL" sz="2400" dirty="0"/>
              <a:t> misma, entonces forma parte de un </a:t>
            </a:r>
            <a:r>
              <a:rPr lang="es-CL" sz="2400" b="1" dirty="0">
                <a:solidFill>
                  <a:schemeClr val="accent2"/>
                </a:solidFill>
              </a:rPr>
              <a:t>ciclo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podemos identificar las tareas posteriores a una tarea?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Pensemos en la definición de la propiedad</a:t>
            </a:r>
          </a:p>
        </p:txBody>
      </p:sp>
    </p:spTree>
    <p:extLst>
      <p:ext uri="{BB962C8B-B14F-4D97-AF65-F5344CB8AC3E}">
        <p14:creationId xmlns:p14="http://schemas.microsoft.com/office/powerpoint/2010/main" val="3171077067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1366</TotalTime>
  <Words>2625</Words>
  <Application>Microsoft Macintosh PowerPoint</Application>
  <PresentationFormat>On-screen Show (4:3)</PresentationFormat>
  <Paragraphs>836</Paragraphs>
  <Slides>70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ＭＳ Ｐゴシック</vt:lpstr>
      <vt:lpstr>Arial</vt:lpstr>
      <vt:lpstr>Calibri</vt:lpstr>
      <vt:lpstr>Calibri Light</vt:lpstr>
      <vt:lpstr>Cambria Math</vt:lpstr>
      <vt:lpstr>Consolas</vt:lpstr>
      <vt:lpstr>Courier</vt:lpstr>
      <vt:lpstr>Symbol</vt:lpstr>
      <vt:lpstr>IIC2133</vt:lpstr>
      <vt:lpstr>¿Se puede hacer el proyecto?</vt:lpstr>
      <vt:lpstr>Requisitos inconsistentes</vt:lpstr>
      <vt:lpstr>¿Cómo lo verificamos en el computador?</vt:lpstr>
      <vt:lpstr>Grafos</vt:lpstr>
      <vt:lpstr>Dibujemos el grafo del proyecto</vt:lpstr>
      <vt:lpstr>¿Qué pasa en este caso?</vt:lpstr>
      <vt:lpstr>Ciclos</vt:lpstr>
      <vt:lpstr>La relación es posterior a</vt:lpstr>
      <vt:lpstr>Tareas posteriores a una tarea</vt:lpstr>
      <vt:lpstr>PowerPoint Presentation</vt:lpstr>
      <vt:lpstr>Tareas, o nodos, posteriores</vt:lpstr>
      <vt:lpstr>Tareas, o nodos, posteriores</vt:lpstr>
      <vt:lpstr>Tareas, o nodos, posteriores</vt:lpstr>
      <vt:lpstr>Tareas, o nodos, posteriores</vt:lpstr>
      <vt:lpstr>Tareas, o nodos, posteriores</vt:lpstr>
      <vt:lpstr>Tareas, o nodos, posteriores</vt:lpstr>
      <vt:lpstr>Tareas, o nodos, posteriores</vt:lpstr>
      <vt:lpstr>Nodos por los que ya pasamos</vt:lpstr>
      <vt:lpstr>PowerPoint Presentation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Nodos posteriores</vt:lpstr>
      <vt:lpstr>¿Cómo identificamos ciclos?</vt:lpstr>
      <vt:lpstr>Algo así como esto</vt:lpstr>
      <vt:lpstr>… ¿y como esto?</vt:lpstr>
      <vt:lpstr>Observación</vt:lpstr>
      <vt:lpstr>PowerPoint Presentation</vt:lpstr>
      <vt:lpstr>PowerPoint Presentation</vt:lpstr>
      <vt:lpstr>El algoritmo hay ciclo en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El algoritmo en acción</vt:lpstr>
      <vt:lpstr>Depth First Search (DFS)</vt:lpstr>
      <vt:lpstr>Representación de grafos en memoria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dfs: Exploración en profundidad</vt:lpstr>
      <vt:lpstr>dfs pinta los vértices blancos, grises o negros</vt:lpstr>
      <vt:lpstr>dfs asigna dos tiempos a cada vértice v</vt:lpstr>
      <vt:lpstr>PowerPoint Presentation</vt:lpstr>
      <vt:lpstr>PowerPoint Presentation</vt:lpstr>
      <vt:lpstr>Para dos vértices cualquiera, u y v, sólo una de las siguientes tres condiciones es verdadera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Definimos cuatro tipos de aristas en términos del bosque dfs G𝞹 producido al explorar G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122</cp:revision>
  <dcterms:created xsi:type="dcterms:W3CDTF">2018-04-24T22:29:29Z</dcterms:created>
  <dcterms:modified xsi:type="dcterms:W3CDTF">2018-10-24T13:21:02Z</dcterms:modified>
</cp:coreProperties>
</file>