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4" r:id="rId1"/>
  </p:sldMasterIdLst>
  <p:notesMasterIdLst>
    <p:notesMasterId r:id="rId28"/>
  </p:notesMasterIdLst>
  <p:sldIdLst>
    <p:sldId id="279" r:id="rId2"/>
    <p:sldId id="277" r:id="rId3"/>
    <p:sldId id="281" r:id="rId4"/>
    <p:sldId id="280" r:id="rId5"/>
    <p:sldId id="283" r:id="rId6"/>
    <p:sldId id="284" r:id="rId7"/>
    <p:sldId id="285" r:id="rId8"/>
    <p:sldId id="260" r:id="rId9"/>
    <p:sldId id="261" r:id="rId10"/>
    <p:sldId id="259" r:id="rId11"/>
    <p:sldId id="263" r:id="rId12"/>
    <p:sldId id="264" r:id="rId13"/>
    <p:sldId id="265" r:id="rId14"/>
    <p:sldId id="262" r:id="rId15"/>
    <p:sldId id="266" r:id="rId16"/>
    <p:sldId id="267" r:id="rId17"/>
    <p:sldId id="268" r:id="rId18"/>
    <p:sldId id="272" r:id="rId19"/>
    <p:sldId id="273" r:id="rId20"/>
    <p:sldId id="270" r:id="rId21"/>
    <p:sldId id="276" r:id="rId22"/>
    <p:sldId id="275" r:id="rId23"/>
    <p:sldId id="296" r:id="rId24"/>
    <p:sldId id="297" r:id="rId25"/>
    <p:sldId id="344" r:id="rId26"/>
    <p:sldId id="34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2A0"/>
    <a:srgbClr val="6E6EB4"/>
    <a:srgbClr val="6E5AC8"/>
    <a:srgbClr val="5AAA8C"/>
    <a:srgbClr val="5A96A0"/>
    <a:srgbClr val="5A82B4"/>
    <a:srgbClr val="5A6EC8"/>
    <a:srgbClr val="46BE8C"/>
    <a:srgbClr val="46AAA0"/>
    <a:srgbClr val="469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1" autoAdjust="0"/>
    <p:restoredTop sz="90629" autoAdjust="0"/>
  </p:normalViewPr>
  <p:slideViewPr>
    <p:cSldViewPr snapToGrid="0" showGuides="1">
      <p:cViewPr varScale="1">
        <p:scale>
          <a:sx n="108" d="100"/>
          <a:sy n="108" d="100"/>
        </p:scale>
        <p:origin x="1616" y="1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4534-0E73-4FE3-B07B-24F4E3E4E511}" type="datetimeFigureOut">
              <a:rPr lang="es-CL" smtClean="0"/>
              <a:t>27-10-18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77DF9-CF23-43EF-B590-36783FE9A4C0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5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050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Queremos abrir nuestros nietos solo una vez que hayan sido abiertos todos nuestros hijos.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0278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345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A veces en lugar de guardar todo estado explorado en D, se guardan solo lo que ya fueron completamente expandidos, y se le llama </a:t>
            </a:r>
            <a:r>
              <a:rPr lang="es-CL" b="1" dirty="0" err="1"/>
              <a:t>Closed</a:t>
            </a:r>
            <a:r>
              <a:rPr lang="es-CL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6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configuraciones también se suelen llamar </a:t>
            </a:r>
            <a:r>
              <a:rPr lang="es-CL" b="1" dirty="0"/>
              <a:t>estados </a:t>
            </a:r>
            <a:r>
              <a:rPr lang="es-CL" dirty="0"/>
              <a:t>del problema (este esquema se usa para más cosas que puzzles)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47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Los movimientos de un problema suelen llamarse </a:t>
            </a:r>
            <a:r>
              <a:rPr lang="es-CL" b="1" dirty="0"/>
              <a:t>operaciones: </a:t>
            </a:r>
            <a:r>
              <a:rPr lang="es-CL" b="0" dirty="0"/>
              <a:t> una operación recibe un estado y lo </a:t>
            </a:r>
            <a:r>
              <a:rPr lang="es-CL" b="0" i="1" dirty="0"/>
              <a:t>transforma</a:t>
            </a:r>
            <a:r>
              <a:rPr lang="es-CL" b="0" i="0" dirty="0"/>
              <a:t> en otro. 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481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puzzle de 15 tiene 16! posibles configuraciones distintas: eso requeriría alrededor de 16 </a:t>
            </a:r>
            <a:r>
              <a:rPr lang="es-CL" dirty="0" err="1"/>
              <a:t>teras</a:t>
            </a:r>
            <a:r>
              <a:rPr lang="es-CL" dirty="0"/>
              <a:t> de memoria 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58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9003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s-CL" dirty="0"/>
                  <a:t> es el diccionario (hay que inicializarlo afuera)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s-CL" dirty="0"/>
                  <a:t> es el estado actual</a:t>
                </a:r>
              </a:p>
              <a:p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14:m>
                  <m:oMath xmlns:m="http://schemas.openxmlformats.org/officeDocument/2006/math">
                    <m:r>
                      <a:rPr lang="es-CL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b="1" i="0" dirty="0">
                    <a:latin typeface="Cambria Math" panose="02040503050406030204" pitchFamily="18" charset="0"/>
                  </a:rPr>
                  <a:t>𝑫</a:t>
                </a:r>
                <a:r>
                  <a:rPr lang="es-CL" dirty="0"/>
                  <a:t> es el diccionario (hay que inicializarlo afuera)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𝒔</a:t>
                </a:r>
                <a:r>
                  <a:rPr lang="es-CL" dirty="0"/>
                  <a:t> es el estado actual</a:t>
                </a:r>
              </a:p>
              <a:p>
                <a:r>
                  <a:rPr lang="es-CL" b="1" i="0" dirty="0">
                    <a:latin typeface="Cambria Math" panose="02040503050406030204" pitchFamily="18" charset="0"/>
                  </a:rPr>
                  <a:t>𝒈</a:t>
                </a:r>
                <a:r>
                  <a:rPr lang="es-CL" dirty="0"/>
                  <a:t> es el estado final</a:t>
                </a:r>
              </a:p>
              <a:p>
                <a:r>
                  <a:rPr lang="es-CL" dirty="0"/>
                  <a:t>Las operaciones son lo que nos permiten pasar de un estado a otro</a:t>
                </a:r>
              </a:p>
              <a:p>
                <a:r>
                  <a:rPr lang="es-CL" dirty="0"/>
                  <a:t>El padre de </a:t>
                </a:r>
                <a:r>
                  <a:rPr lang="es-CL" b="1" i="0" dirty="0">
                    <a:latin typeface="Cambria Math" panose="02040503050406030204" pitchFamily="18" charset="0"/>
                  </a:rPr>
                  <a:t>𝒕</a:t>
                </a:r>
                <a:r>
                  <a:rPr lang="es-CL" dirty="0"/>
                  <a:t> se guarda para poder reconstruir la ruta</a:t>
                </a:r>
              </a:p>
              <a:p>
                <a:r>
                  <a:rPr lang="es-CL" dirty="0"/>
                  <a:t>La operación se guarda para poder imprimir los pasos que llevaron a solución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96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Está claro que DFS no necesariamente encuentra la ruta más corta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9917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14:m>
                  <m:oMath xmlns:m="http://schemas.openxmlformats.org/officeDocument/2006/math">
                    <m:r>
                      <a:rPr lang="es-CL" b="0" i="1" baseline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, necesariamente debemos revisar los nodos a distancia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s-CL" dirty="0"/>
                  <a:t>Si la solución</a:t>
                </a:r>
                <a:r>
                  <a:rPr lang="es-CL" baseline="0" dirty="0"/>
                  <a:t> está a distancia </a:t>
                </a:r>
                <a:r>
                  <a:rPr lang="es-CL" b="0" i="0" baseline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, necesariamente debemos revisar los nodos a distancia </a:t>
                </a:r>
                <a:r>
                  <a:rPr lang="es-CL" b="0" i="0">
                    <a:latin typeface="Cambria Math" panose="02040503050406030204" pitchFamily="18" charset="0"/>
                  </a:rPr>
                  <a:t>𝑛</a:t>
                </a:r>
                <a:r>
                  <a:rPr lang="es-CL" dirty="0"/>
                  <a:t> o menor. Eso significa que de alguna u otra forma hay que ir revisando los nodos “por nivel”.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968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DFS abre los hijos de un nodo apenas llega a 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77DF9-CF23-43EF-B590-36783FE9A4C0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86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gorit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398260"/>
            <a:ext cx="9141619" cy="497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859C55-8A7F-477F-B328-0E6F33D972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228600"/>
            <a:ext cx="8686800" cy="58674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8194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D105-6BB3-414E-90DE-663C9855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0829-B3F3-4C68-A577-0DCAC9A76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46583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32752A-EEF2-4CED-AB26-C4639DF781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88" y="760360"/>
            <a:ext cx="751624" cy="7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66C552-3FAD-4C69-A32F-07126E203376}"/>
              </a:ext>
            </a:extLst>
          </p:cNvPr>
          <p:cNvSpPr txBox="1"/>
          <p:nvPr userDrawn="1"/>
        </p:nvSpPr>
        <p:spPr>
          <a:xfrm>
            <a:off x="7492023" y="700004"/>
            <a:ext cx="142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none" spc="0" dirty="0">
                <a:ln w="19050" cap="rnd">
                  <a:solidFill>
                    <a:sysClr val="windowText" lastClr="000000"/>
                  </a:solidFill>
                  <a:round/>
                </a:ln>
                <a:solidFill>
                  <a:schemeClr val="bg1"/>
                </a:solidFill>
                <a:effectLst/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13681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6CC33-9637-404B-876D-D86DD802D1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04" y="807480"/>
            <a:ext cx="515452" cy="68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7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CL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A8C94B-BFCD-457D-A95A-3B86757326DF}"/>
              </a:ext>
            </a:extLst>
          </p:cNvPr>
          <p:cNvSpPr/>
          <p:nvPr userDrawn="1"/>
        </p:nvSpPr>
        <p:spPr>
          <a:xfrm>
            <a:off x="7741920" y="679599"/>
            <a:ext cx="924560" cy="924560"/>
          </a:xfrm>
          <a:prstGeom prst="ellipse">
            <a:avLst/>
          </a:prstGeom>
          <a:ln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5C69-C99D-4E33-A579-C2705F042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44" y="761205"/>
            <a:ext cx="772764" cy="7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fld id="{2570D7B2-05AC-5E46-A5A9-DC14CA5FB5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6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66A6A-281A-4B04-BCE5-26C91999B6B7}"/>
              </a:ext>
            </a:extLst>
          </p:cNvPr>
          <p:cNvSpPr/>
          <p:nvPr userDrawn="1"/>
        </p:nvSpPr>
        <p:spPr>
          <a:xfrm>
            <a:off x="-2" y="0"/>
            <a:ext cx="9144000" cy="1144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8E56F8D-5AED-46CA-A527-37E71631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CL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A0316E-4FB1-450C-ACF1-63D1910A4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1" y="1287532"/>
            <a:ext cx="8641076" cy="490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 dirty="0" err="1"/>
              <a:t>Edit</a:t>
            </a:r>
            <a:r>
              <a:rPr lang="es-CL" noProof="0" dirty="0"/>
              <a:t> Master </a:t>
            </a:r>
            <a:r>
              <a:rPr lang="es-CL" noProof="0" dirty="0" err="1"/>
              <a:t>text</a:t>
            </a:r>
            <a:r>
              <a:rPr lang="es-CL" noProof="0" dirty="0"/>
              <a:t> </a:t>
            </a:r>
            <a:r>
              <a:rPr lang="es-CL" noProof="0" dirty="0" err="1"/>
              <a:t>styles</a:t>
            </a:r>
            <a:endParaRPr lang="es-CL" noProof="0" dirty="0"/>
          </a:p>
          <a:p>
            <a:pPr lvl="1"/>
            <a:r>
              <a:rPr lang="es-CL" noProof="0" dirty="0" err="1"/>
              <a:t>Second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2"/>
            <a:r>
              <a:rPr lang="es-CL" noProof="0" dirty="0" err="1"/>
              <a:t>Third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3"/>
            <a:r>
              <a:rPr lang="es-CL" noProof="0" dirty="0" err="1"/>
              <a:t>Fourth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  <a:p>
            <a:pPr lvl="4"/>
            <a:r>
              <a:rPr lang="es-CL" noProof="0" dirty="0" err="1"/>
              <a:t>Fifth</a:t>
            </a:r>
            <a:r>
              <a:rPr lang="es-CL" noProof="0" dirty="0"/>
              <a:t> </a:t>
            </a:r>
            <a:r>
              <a:rPr lang="es-CL" noProof="0" dirty="0" err="1"/>
              <a:t>level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61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38" r:id="rId2"/>
    <p:sldLayoutId id="2147484149" r:id="rId3"/>
    <p:sldLayoutId id="2147484160" r:id="rId4"/>
    <p:sldLayoutId id="2147484161" r:id="rId5"/>
    <p:sldLayoutId id="2147484162" r:id="rId6"/>
    <p:sldLayoutId id="2147484163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strike="noStrike" kern="1200" spc="-5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Puzle para niños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Probablemente conozcan este tipo de puzle: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Dada una instancia, ¿cuáles son los pasos que llevan a la solución?</a:t>
            </a:r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442913" y="2352289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111626" y="2637353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0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C556-C90C-4785-BEB6-A4C04B07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Grafo de estados y sus transiciones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CL" sz="2400" dirty="0"/>
                  <a:t>Un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grafo de estados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s-CL" sz="2400" dirty="0"/>
                  <a:t> se define de la siguiente manera: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b="0" dirty="0"/>
                  <a:t>Cada nodo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L" sz="2400" dirty="0"/>
                  <a:t> es una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configuración</a:t>
                </a:r>
                <a:r>
                  <a:rPr lang="es-CL" sz="2400" dirty="0"/>
                  <a:t> (estado) distinta del problema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>
                  <a:lnSpc>
                    <a:spcPct val="100000"/>
                  </a:lnSpc>
                </a:pPr>
                <a:r>
                  <a:rPr lang="es-CL" sz="2400" dirty="0"/>
                  <a:t>Hay una arista (hay una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transición</a:t>
                </a:r>
                <a:r>
                  <a:rPr lang="es-CL" sz="2400" dirty="0"/>
                  <a:t>)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400" dirty="0"/>
                  <a:t> si se puede pasar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CL" sz="2400" dirty="0"/>
                  <a:t> 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L" sz="2400" dirty="0"/>
                  <a:t> en un paso.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142B-1208-4E5C-8824-B789BCA07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9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CC0F-E08F-4230-80BF-5CC35239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 el caso del puzle de 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6D641-91D1-41BB-8A66-FD0C2EA3B935}"/>
              </a:ext>
            </a:extLst>
          </p:cNvPr>
          <p:cNvSpPr txBox="1"/>
          <p:nvPr/>
        </p:nvSpPr>
        <p:spPr>
          <a:xfrm>
            <a:off x="2811607" y="4922859"/>
            <a:ext cx="3508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Las </a:t>
            </a:r>
            <a:r>
              <a:rPr lang="es-CL" sz="2800" b="1" dirty="0">
                <a:solidFill>
                  <a:schemeClr val="accent2"/>
                </a:solidFill>
              </a:rPr>
              <a:t>operaciones</a:t>
            </a:r>
            <a:r>
              <a:rPr lang="es-CL" sz="2800" dirty="0"/>
              <a:t> definen las conexiones entre estados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B8C70A6-4A93-4CC5-9F24-2F8F222A289B}"/>
              </a:ext>
            </a:extLst>
          </p:cNvPr>
          <p:cNvGrpSpPr/>
          <p:nvPr/>
        </p:nvGrpSpPr>
        <p:grpSpPr>
          <a:xfrm>
            <a:off x="3541193" y="2686073"/>
            <a:ext cx="2061607" cy="2061607"/>
            <a:chOff x="776637" y="2338961"/>
            <a:chExt cx="2885656" cy="288565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4AD67C3-B74D-494E-A6BD-1516A77DA23C}"/>
                </a:ext>
              </a:extLst>
            </p:cNvPr>
            <p:cNvSpPr/>
            <p:nvPr/>
          </p:nvSpPr>
          <p:spPr>
            <a:xfrm>
              <a:off x="782293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D768B64-6C7F-4C84-8B8D-2DB3B38D7BD8}"/>
                </a:ext>
              </a:extLst>
            </p:cNvPr>
            <p:cNvSpPr/>
            <p:nvPr/>
          </p:nvSpPr>
          <p:spPr>
            <a:xfrm>
              <a:off x="1502293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62C7FE83-AF63-48FB-8674-836282E80AC4}"/>
                </a:ext>
              </a:extLst>
            </p:cNvPr>
            <p:cNvSpPr/>
            <p:nvPr/>
          </p:nvSpPr>
          <p:spPr>
            <a:xfrm>
              <a:off x="2222293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485D622-A125-45BF-A278-170C50D45981}"/>
                </a:ext>
              </a:extLst>
            </p:cNvPr>
            <p:cNvSpPr/>
            <p:nvPr/>
          </p:nvSpPr>
          <p:spPr>
            <a:xfrm>
              <a:off x="2942293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E4629E8-7667-4C19-A655-F2F0DF447F4B}"/>
                </a:ext>
              </a:extLst>
            </p:cNvPr>
            <p:cNvSpPr/>
            <p:nvPr/>
          </p:nvSpPr>
          <p:spPr>
            <a:xfrm>
              <a:off x="782293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49B80DA-0569-4E86-A1E3-D4E3CC5366F9}"/>
                </a:ext>
              </a:extLst>
            </p:cNvPr>
            <p:cNvSpPr/>
            <p:nvPr/>
          </p:nvSpPr>
          <p:spPr>
            <a:xfrm>
              <a:off x="1502293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3AD58A-19E5-4EF2-8279-F9295EF58471}"/>
                </a:ext>
              </a:extLst>
            </p:cNvPr>
            <p:cNvSpPr/>
            <p:nvPr/>
          </p:nvSpPr>
          <p:spPr>
            <a:xfrm>
              <a:off x="2222293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1B6D12E-A394-48C4-9A1E-A33FF0E9A7F5}"/>
                </a:ext>
              </a:extLst>
            </p:cNvPr>
            <p:cNvSpPr/>
            <p:nvPr/>
          </p:nvSpPr>
          <p:spPr>
            <a:xfrm>
              <a:off x="2942293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3223C2B-C134-4685-8B2E-3ED090767A03}"/>
                </a:ext>
              </a:extLst>
            </p:cNvPr>
            <p:cNvSpPr/>
            <p:nvPr/>
          </p:nvSpPr>
          <p:spPr>
            <a:xfrm>
              <a:off x="782293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68A5BC3-914E-4790-AF18-6FBE80FB8D81}"/>
                </a:ext>
              </a:extLst>
            </p:cNvPr>
            <p:cNvSpPr/>
            <p:nvPr/>
          </p:nvSpPr>
          <p:spPr>
            <a:xfrm>
              <a:off x="1502293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66D8257-3835-4F9B-9F10-7F911DBE027C}"/>
                </a:ext>
              </a:extLst>
            </p:cNvPr>
            <p:cNvSpPr/>
            <p:nvPr/>
          </p:nvSpPr>
          <p:spPr>
            <a:xfrm>
              <a:off x="2222293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46273D0-CD46-4F8E-952B-4989F2293FD8}"/>
                </a:ext>
              </a:extLst>
            </p:cNvPr>
            <p:cNvSpPr/>
            <p:nvPr/>
          </p:nvSpPr>
          <p:spPr>
            <a:xfrm>
              <a:off x="2942293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F5D055-856E-4A05-BE2B-8A066CC23DEB}"/>
                </a:ext>
              </a:extLst>
            </p:cNvPr>
            <p:cNvSpPr/>
            <p:nvPr/>
          </p:nvSpPr>
          <p:spPr>
            <a:xfrm>
              <a:off x="782293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E361ACA-1DFE-41C1-A765-0F43678648A4}"/>
                </a:ext>
              </a:extLst>
            </p:cNvPr>
            <p:cNvSpPr/>
            <p:nvPr/>
          </p:nvSpPr>
          <p:spPr>
            <a:xfrm>
              <a:off x="1502293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151B392-1B52-4A23-B624-1E56540A70CE}"/>
                </a:ext>
              </a:extLst>
            </p:cNvPr>
            <p:cNvSpPr/>
            <p:nvPr/>
          </p:nvSpPr>
          <p:spPr>
            <a:xfrm>
              <a:off x="2942293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6EF4273-A33D-4F4A-9839-01CA4F38D0C5}"/>
                </a:ext>
              </a:extLst>
            </p:cNvPr>
            <p:cNvSpPr/>
            <p:nvPr/>
          </p:nvSpPr>
          <p:spPr>
            <a:xfrm>
              <a:off x="776637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F63C7A-2E63-4CF6-A0BC-5AF4A0E7D531}"/>
              </a:ext>
            </a:extLst>
          </p:cNvPr>
          <p:cNvGrpSpPr/>
          <p:nvPr/>
        </p:nvGrpSpPr>
        <p:grpSpPr>
          <a:xfrm>
            <a:off x="446762" y="1411827"/>
            <a:ext cx="2061607" cy="2061607"/>
            <a:chOff x="5488751" y="2338961"/>
            <a:chExt cx="2885656" cy="2885656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CCAF4F4-CD36-4B95-A9FD-2B23AA3ABDE6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C3E0D10-16C6-4EF6-90F9-88CFCF3E28B3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9BBF62C-B520-4009-B460-57ECF0DB464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0F4419D-CB71-4A1E-B197-B7F02C5FF2D9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E790961-FFBB-4D1C-BCE9-1258E525A5F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016AC83-8AE3-4A80-BD24-A0D192FD3786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6154A4B-046D-46C7-997C-D76A65AFEFCD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237F409-623C-44F5-BD4D-9BB798961398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F2754F6-42B0-4108-B300-2A3596B6071E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F800CFD-3232-49C5-A75C-D257C5B04007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FE48922-D83B-4917-A881-3C1CEA1B7F72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E0DC805-4ADA-401B-AA40-7B965C4D8DC1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E015502-0E91-4E33-A8A2-F3C29239E310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0D6AB990-7247-412E-919A-184CD0B093F3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64CCE0A-5271-470D-8425-732FA2402D1B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C9DBC69-D1A2-49A8-BFDB-05F93AC966C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B2865F9-A4E2-4ABE-BAC7-7CCD1BEBC6EF}"/>
              </a:ext>
            </a:extLst>
          </p:cNvPr>
          <p:cNvGrpSpPr/>
          <p:nvPr/>
        </p:nvGrpSpPr>
        <p:grpSpPr>
          <a:xfrm>
            <a:off x="446762" y="3987825"/>
            <a:ext cx="2061607" cy="2061607"/>
            <a:chOff x="5488751" y="2338961"/>
            <a:chExt cx="2885656" cy="288565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2A6DE0-3746-4BE0-B37A-D54A2E082129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39A8583-6AA5-4EDD-B159-2337525079D9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A09340F-8D53-4711-9877-5C51184660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A4CAE59-B003-425C-BFB4-35BD1F366300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F3F28CC-7FB1-4283-8CA1-CED729ABD670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4D6E46D-E029-47BB-920D-7E71202AF12C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2118D42-1320-4E01-BFB3-7870F9292F14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AD1FD1D-2050-4A0A-9B81-E6C854E6CF81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F26D2F9-F10A-4EF2-9789-41D665420A37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F68F86B-8299-4111-B834-16738044349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9D71B5B1-65C1-44A5-B77C-C6DA9B18BEB6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7FCF4B2-CD95-49CB-810B-824BACB1CB74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1287B0A-131B-477B-92C5-E69C0DD39BCE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F8D1B-A571-4DC8-BB63-968027FEAD29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89FEEDEF-D5F0-4F6E-9A83-C3EBAC8053E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2335947F-456B-4D48-A97D-DD6327EF2B07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316AD06D-E73D-4CCB-AF7B-F45561A6EC64}"/>
              </a:ext>
            </a:extLst>
          </p:cNvPr>
          <p:cNvGrpSpPr/>
          <p:nvPr/>
        </p:nvGrpSpPr>
        <p:grpSpPr>
          <a:xfrm>
            <a:off x="6631590" y="1415768"/>
            <a:ext cx="2061607" cy="2061607"/>
            <a:chOff x="5488751" y="2338961"/>
            <a:chExt cx="2885656" cy="2885656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ED7CAA6-162F-4152-944D-08EA074DCF82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E5BA483-8677-4D3F-8F4B-230C971352F0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550D4F0-7CE3-49BA-AF21-87AC12999DAD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B4DD111-2F03-4D4B-A13E-0F2AA0ACC206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44FE968-60EE-4776-AB7B-66F665A057CA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87BB97B-7F3C-4C4B-862A-87ADE35CE296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69F32CF-578A-4075-955B-32140BDD27DF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F6204F81-B759-444F-A3D0-0589BA1FE4F5}"/>
                </a:ext>
              </a:extLst>
            </p:cNvPr>
            <p:cNvSpPr/>
            <p:nvPr/>
          </p:nvSpPr>
          <p:spPr>
            <a:xfrm>
              <a:off x="765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30000DD-0EBF-4AB5-954F-5AF43B0D23C1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89B4FF4-6ABD-43A6-B295-A66A3A683808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54F62317-4C94-40B1-922D-AAB57767B73D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755FD2A-27C5-4EF4-8F5B-E0FD10206258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F73B167-86D9-4B1B-A89F-3B011C83FFA6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E502F46-7403-4118-AA9B-20F3B3346D5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025CDA0-7A7F-4C2D-A859-C2E98FFEEBBD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87A043F-FDCD-40E6-9462-E1C4B2DF5DD2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6DD6B47-85EC-4433-97CD-C78958C85279}"/>
              </a:ext>
            </a:extLst>
          </p:cNvPr>
          <p:cNvGrpSpPr/>
          <p:nvPr/>
        </p:nvGrpSpPr>
        <p:grpSpPr>
          <a:xfrm>
            <a:off x="6631590" y="3987825"/>
            <a:ext cx="2061607" cy="2061607"/>
            <a:chOff x="5488751" y="2338961"/>
            <a:chExt cx="2885656" cy="2885656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6969727-374D-40A5-8D28-4AAD281952AD}"/>
                </a:ext>
              </a:extLst>
            </p:cNvPr>
            <p:cNvSpPr/>
            <p:nvPr/>
          </p:nvSpPr>
          <p:spPr>
            <a:xfrm>
              <a:off x="5494407" y="2344617"/>
              <a:ext cx="720000" cy="720000"/>
            </a:xfrm>
            <a:prstGeom prst="rect">
              <a:avLst/>
            </a:prstGeom>
            <a:solidFill>
              <a:srgbClr val="6E8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15</a:t>
              </a:r>
              <a:endParaRPr lang="es-CL" sz="900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42BC03AE-62EE-42DC-9E1C-770AF7317F8F}"/>
                </a:ext>
              </a:extLst>
            </p:cNvPr>
            <p:cNvSpPr/>
            <p:nvPr/>
          </p:nvSpPr>
          <p:spPr>
            <a:xfrm>
              <a:off x="6214407" y="2344617"/>
              <a:ext cx="720000" cy="720000"/>
            </a:xfrm>
            <a:prstGeom prst="rect">
              <a:avLst/>
            </a:prstGeom>
            <a:solidFill>
              <a:srgbClr val="32AA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2</a:t>
              </a:r>
              <a:endParaRPr lang="es-CL" sz="900" b="1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7AB00F4-67B6-4C1A-8996-53AF183A42E7}"/>
                </a:ext>
              </a:extLst>
            </p:cNvPr>
            <p:cNvSpPr/>
            <p:nvPr/>
          </p:nvSpPr>
          <p:spPr>
            <a:xfrm>
              <a:off x="6934407" y="2344617"/>
              <a:ext cx="720000" cy="720000"/>
            </a:xfrm>
            <a:prstGeom prst="rect">
              <a:avLst/>
            </a:prstGeom>
            <a:solidFill>
              <a:srgbClr val="3296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</a:t>
              </a:r>
              <a:endParaRPr lang="es-CL" sz="900" b="1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2C71434-9DA7-40B8-9ACA-0288B709DDBF}"/>
                </a:ext>
              </a:extLst>
            </p:cNvPr>
            <p:cNvSpPr/>
            <p:nvPr/>
          </p:nvSpPr>
          <p:spPr>
            <a:xfrm>
              <a:off x="7654407" y="2344617"/>
              <a:ext cx="720000" cy="720000"/>
            </a:xfrm>
            <a:prstGeom prst="rect">
              <a:avLst/>
            </a:prstGeom>
            <a:solidFill>
              <a:srgbClr val="5AAA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12</a:t>
              </a:r>
              <a:endParaRPr lang="es-CL" sz="900" b="1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E003A03-2443-4635-8AC5-DDF8AEB4ED87}"/>
                </a:ext>
              </a:extLst>
            </p:cNvPr>
            <p:cNvSpPr/>
            <p:nvPr/>
          </p:nvSpPr>
          <p:spPr>
            <a:xfrm>
              <a:off x="5494407" y="3064617"/>
              <a:ext cx="720000" cy="720000"/>
            </a:xfrm>
            <a:prstGeom prst="rect">
              <a:avLst/>
            </a:prstGeom>
            <a:solidFill>
              <a:srgbClr val="46B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8</a:t>
              </a:r>
              <a:endParaRPr lang="es-CL" sz="900" b="1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02D60B-F81B-46E1-9F93-948965EE8F2D}"/>
                </a:ext>
              </a:extLst>
            </p:cNvPr>
            <p:cNvSpPr/>
            <p:nvPr/>
          </p:nvSpPr>
          <p:spPr>
            <a:xfrm>
              <a:off x="6214407" y="3064617"/>
              <a:ext cx="720000" cy="720000"/>
            </a:xfrm>
            <a:prstGeom prst="rect">
              <a:avLst/>
            </a:prstGeom>
            <a:solidFill>
              <a:srgbClr val="46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5</a:t>
              </a:r>
              <a:endParaRPr lang="es-CL" sz="900" b="1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7D116D3-BF3C-44FC-A18F-5A220C6497BB}"/>
                </a:ext>
              </a:extLst>
            </p:cNvPr>
            <p:cNvSpPr/>
            <p:nvPr/>
          </p:nvSpPr>
          <p:spPr>
            <a:xfrm>
              <a:off x="6934407" y="3784617"/>
              <a:ext cx="720000" cy="720000"/>
            </a:xfrm>
            <a:prstGeom prst="rect">
              <a:avLst/>
            </a:prstGeom>
            <a:solidFill>
              <a:srgbClr val="4696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6</a:t>
              </a:r>
              <a:endParaRPr lang="es-CL" sz="900" b="1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643E53A-89FA-4C12-A6A8-1E64844E2415}"/>
                </a:ext>
              </a:extLst>
            </p:cNvPr>
            <p:cNvSpPr/>
            <p:nvPr/>
          </p:nvSpPr>
          <p:spPr>
            <a:xfrm>
              <a:off x="6934407" y="3064617"/>
              <a:ext cx="720000" cy="720000"/>
            </a:xfrm>
            <a:prstGeom prst="rect">
              <a:avLst/>
            </a:prstGeom>
            <a:solidFill>
              <a:srgbClr val="5A9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11</a:t>
              </a:r>
              <a:endParaRPr lang="es-CL" sz="900" b="1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7929496-0B96-4871-B1E9-5D7078D1BBA5}"/>
                </a:ext>
              </a:extLst>
            </p:cNvPr>
            <p:cNvSpPr/>
            <p:nvPr/>
          </p:nvSpPr>
          <p:spPr>
            <a:xfrm>
              <a:off x="5494407" y="3784617"/>
              <a:ext cx="720000" cy="720000"/>
            </a:xfrm>
            <a:prstGeom prst="rect">
              <a:avLst/>
            </a:prstGeom>
            <a:solidFill>
              <a:srgbClr val="32D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4</a:t>
              </a:r>
              <a:endParaRPr lang="es-CL" sz="900" b="1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A70D55C-287E-4878-A5E8-8D9CDFD8B6DD}"/>
                </a:ext>
              </a:extLst>
            </p:cNvPr>
            <p:cNvSpPr/>
            <p:nvPr/>
          </p:nvSpPr>
          <p:spPr>
            <a:xfrm>
              <a:off x="6214407" y="3784617"/>
              <a:ext cx="720000" cy="720000"/>
            </a:xfrm>
            <a:prstGeom prst="rect">
              <a:avLst/>
            </a:prstGeom>
            <a:solidFill>
              <a:srgbClr val="5A6E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9</a:t>
              </a:r>
              <a:endParaRPr lang="es-CL" sz="900" b="1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B68A8FC-024E-4419-8BB3-13AE38BA06BA}"/>
                </a:ext>
              </a:extLst>
            </p:cNvPr>
            <p:cNvSpPr/>
            <p:nvPr/>
          </p:nvSpPr>
          <p:spPr>
            <a:xfrm>
              <a:off x="6934407" y="4504617"/>
              <a:ext cx="720000" cy="720000"/>
            </a:xfrm>
            <a:prstGeom prst="rect">
              <a:avLst/>
            </a:prstGeom>
            <a:solidFill>
              <a:srgbClr val="5A8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10</a:t>
              </a:r>
              <a:endParaRPr lang="es-CL" sz="900" b="1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B2E6025A-E17D-49B4-B62F-4C3733881A82}"/>
                </a:ext>
              </a:extLst>
            </p:cNvPr>
            <p:cNvSpPr/>
            <p:nvPr/>
          </p:nvSpPr>
          <p:spPr>
            <a:xfrm>
              <a:off x="7654407" y="3784617"/>
              <a:ext cx="720000" cy="720000"/>
            </a:xfrm>
            <a:prstGeom prst="rect">
              <a:avLst/>
            </a:prstGeom>
            <a:solidFill>
              <a:srgbClr val="46AA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7</a:t>
              </a:r>
              <a:endParaRPr lang="es-CL" sz="900" b="1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7C4C08B-8353-4181-9684-FC9B68EEF25D}"/>
                </a:ext>
              </a:extLst>
            </p:cNvPr>
            <p:cNvSpPr/>
            <p:nvPr/>
          </p:nvSpPr>
          <p:spPr>
            <a:xfrm>
              <a:off x="5494407" y="4504617"/>
              <a:ext cx="720000" cy="720000"/>
            </a:xfrm>
            <a:prstGeom prst="rect">
              <a:avLst/>
            </a:prstGeom>
            <a:solidFill>
              <a:srgbClr val="32BE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3</a:t>
              </a:r>
              <a:endParaRPr lang="es-CL" sz="900" b="1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1841451-1C40-4E72-8B14-FB2531DE84C8}"/>
                </a:ext>
              </a:extLst>
            </p:cNvPr>
            <p:cNvSpPr/>
            <p:nvPr/>
          </p:nvSpPr>
          <p:spPr>
            <a:xfrm>
              <a:off x="6214407" y="4504617"/>
              <a:ext cx="720000" cy="720000"/>
            </a:xfrm>
            <a:prstGeom prst="rect">
              <a:avLst/>
            </a:prstGeom>
            <a:solidFill>
              <a:srgbClr val="6E6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14</a:t>
              </a:r>
              <a:endParaRPr lang="es-CL" sz="900" b="1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FA1E9B7-46FF-4DD5-A7F4-F74C35B8C4E2}"/>
                </a:ext>
              </a:extLst>
            </p:cNvPr>
            <p:cNvSpPr/>
            <p:nvPr/>
          </p:nvSpPr>
          <p:spPr>
            <a:xfrm>
              <a:off x="7654407" y="4504617"/>
              <a:ext cx="720000" cy="720000"/>
            </a:xfrm>
            <a:prstGeom prst="rect">
              <a:avLst/>
            </a:prstGeom>
            <a:solidFill>
              <a:srgbClr val="6E5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/>
                <a:t>13</a:t>
              </a:r>
              <a:endParaRPr lang="es-CL" sz="900" b="1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413748C-477D-492B-AFC1-66A52B580CBA}"/>
                </a:ext>
              </a:extLst>
            </p:cNvPr>
            <p:cNvSpPr/>
            <p:nvPr/>
          </p:nvSpPr>
          <p:spPr>
            <a:xfrm>
              <a:off x="5488751" y="2338961"/>
              <a:ext cx="2885656" cy="2885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900"/>
            </a:p>
          </p:txBody>
        </p:sp>
      </p:grp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A30A8F0E-4DD8-443E-A5D4-C814EA152A9B}"/>
              </a:ext>
            </a:extLst>
          </p:cNvPr>
          <p:cNvSpPr/>
          <p:nvPr/>
        </p:nvSpPr>
        <p:spPr>
          <a:xfrm>
            <a:off x="2558049" y="272831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9" name="Arrow: Left-Right 248">
            <a:extLst>
              <a:ext uri="{FF2B5EF4-FFF2-40B4-BE49-F238E27FC236}">
                <a16:creationId xmlns:a16="http://schemas.microsoft.com/office/drawing/2014/main" id="{431297D7-F943-484C-8931-A5AC7F7491A8}"/>
              </a:ext>
            </a:extLst>
          </p:cNvPr>
          <p:cNvSpPr/>
          <p:nvPr/>
        </p:nvSpPr>
        <p:spPr>
          <a:xfrm>
            <a:off x="2558048" y="4090393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0" name="Arrow: Left-Right 249">
            <a:extLst>
              <a:ext uri="{FF2B5EF4-FFF2-40B4-BE49-F238E27FC236}">
                <a16:creationId xmlns:a16="http://schemas.microsoft.com/office/drawing/2014/main" id="{4A5D1554-61EF-438B-B51E-167760314497}"/>
              </a:ext>
            </a:extLst>
          </p:cNvPr>
          <p:cNvSpPr/>
          <p:nvPr/>
        </p:nvSpPr>
        <p:spPr>
          <a:xfrm>
            <a:off x="5658150" y="2704994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1" name="Arrow: Left-Right 250">
            <a:extLst>
              <a:ext uri="{FF2B5EF4-FFF2-40B4-BE49-F238E27FC236}">
                <a16:creationId xmlns:a16="http://schemas.microsoft.com/office/drawing/2014/main" id="{22C95F60-3A69-43B3-A4D5-3870B1C24D6A}"/>
              </a:ext>
            </a:extLst>
          </p:cNvPr>
          <p:cNvSpPr/>
          <p:nvPr/>
        </p:nvSpPr>
        <p:spPr>
          <a:xfrm>
            <a:off x="5658150" y="4092528"/>
            <a:ext cx="907037" cy="484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27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938C-4879-4ED8-A2CC-7C4C63E8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¡Cuidado con el uso de memoria!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E0A4-FBDF-483E-A100-88E51166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¿Qué tamaño tiene el grafo de estados del puzle de 15?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¿Hay algún problema con eso?</a:t>
            </a:r>
          </a:p>
        </p:txBody>
      </p:sp>
    </p:spTree>
    <p:extLst>
      <p:ext uri="{BB962C8B-B14F-4D97-AF65-F5344CB8AC3E}">
        <p14:creationId xmlns:p14="http://schemas.microsoft.com/office/powerpoint/2010/main" val="56792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0A90-9996-4BEC-80F8-613D84C5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Diccionarios al rescate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C744-DCA3-4DC7-B637-297ED8A3A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824419"/>
            <a:ext cx="8641076" cy="427322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Los problemas de este tipo suelen tener </a:t>
            </a:r>
            <a:r>
              <a:rPr lang="es-CL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muchos</a:t>
            </a:r>
            <a:r>
              <a:rPr lang="es-CL" sz="2400" dirty="0"/>
              <a:t> estados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Hay que generar el grafo a medida que se exploran los estados 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Se necesita un </a:t>
            </a:r>
            <a:r>
              <a:rPr lang="es-CL" sz="2400" b="1" dirty="0">
                <a:solidFill>
                  <a:schemeClr val="accent2"/>
                </a:solidFill>
              </a:rPr>
              <a:t>diccionario</a:t>
            </a:r>
            <a:r>
              <a:rPr lang="es-CL" sz="2400" dirty="0"/>
              <a:t> para no generar estados repetidos</a:t>
            </a:r>
          </a:p>
        </p:txBody>
      </p:sp>
    </p:spTree>
    <p:extLst>
      <p:ext uri="{BB962C8B-B14F-4D97-AF65-F5344CB8AC3E}">
        <p14:creationId xmlns:p14="http://schemas.microsoft.com/office/powerpoint/2010/main" val="6375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Veamos ahora el paso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3314644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343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𝒅𝒇𝒔</m:t>
                      </m:r>
                      <m:d>
                        <m:dPr>
                          <m:ctrlPr>
                            <a:rPr lang="es-CL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2400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sz="2400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sz="24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𝒃𝒖𝒔𝒄𝒂𝒓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𝒅𝒇𝒔</m:t>
                    </m:r>
                    <m:d>
                      <m:dPr>
                        <m:ctrlPr>
                          <a:rPr lang="es-CL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CL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s-CL" sz="24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	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sz="2400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b="1" dirty="0"/>
                  <a:t>	</a:t>
                </a:r>
                <a14:m>
                  <m:oMath xmlns:m="http://schemas.openxmlformats.org/officeDocument/2006/math"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2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EEE-1AA5-41C2-A6F3-92CE9C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“puzle de 15++”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5ADB-18BF-4BB4-B725-401C459A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Dada una configuración del puzle de 15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… ¿cuáles son los pasos necesarios para llegar a la solución</a:t>
            </a:r>
          </a:p>
          <a:p>
            <a:pPr marL="0" indent="0">
              <a:lnSpc>
                <a:spcPct val="100000"/>
              </a:lnSpc>
              <a:buNone/>
            </a:pPr>
            <a:endParaRPr lang="es-CL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s-CL" sz="2400" dirty="0"/>
              <a:t>… </a:t>
            </a:r>
            <a:r>
              <a:rPr lang="es-CL" sz="2400" b="1" dirty="0"/>
              <a:t>de modo que la ruta desde la partida a la solución sea la más corta posible</a:t>
            </a:r>
            <a:r>
              <a:rPr lang="es-CL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27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B22F-0AD1-4838-99D8-D61CF550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Ruta más corta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Si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distancia</a:t>
                </a:r>
                <a:r>
                  <a:rPr lang="es-CL" sz="2400" dirty="0"/>
                  <a:t> entre dos nodos es el largo de la </a:t>
                </a:r>
                <a:r>
                  <a:rPr lang="es-CL" sz="2400" b="1" dirty="0">
                    <a:solidFill>
                      <a:schemeClr val="accent2"/>
                    </a:solidFill>
                  </a:rPr>
                  <a:t>ruta más corta </a:t>
                </a:r>
                <a:r>
                  <a:rPr lang="es-CL" sz="2400" dirty="0"/>
                  <a:t>entre ellos,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… ¿está la solución a distancia 1 del nodo de partida, u origen? ¿y a distancia 2?</a:t>
                </a:r>
              </a:p>
              <a:p>
                <a:pPr>
                  <a:lnSpc>
                    <a:spcPct val="100000"/>
                  </a:lnSpc>
                </a:pPr>
                <a:endParaRPr lang="es-CL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s-CL" sz="2400" dirty="0"/>
                  <a:t>¿Cómo podemos responder esa pregunta para una distancia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CL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E3831-4490-4B25-B0A1-2AECB3A52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04" y="1824419"/>
                <a:ext cx="8759533" cy="4273222"/>
              </a:xfrm>
              <a:blipFill>
                <a:blip r:embed="rId3"/>
                <a:stretch>
                  <a:fillRect l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0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Tenemos </a:t>
            </a:r>
            <a:r>
              <a:rPr lang="es-CL" i="1" dirty="0"/>
              <a:t>depth f</a:t>
            </a:r>
            <a:r>
              <a:rPr lang="es-CL" i="1" dirty="0" err="1"/>
              <a:t>irst</a:t>
            </a:r>
            <a:r>
              <a:rPr lang="es-CL" i="1" dirty="0"/>
              <a:t> s</a:t>
            </a:r>
            <a:r>
              <a:rPr lang="es-CL" i="1" dirty="0" err="1"/>
              <a:t>earch</a:t>
            </a:r>
            <a:endParaRPr lang="es-CL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007F8A-16E8-432E-8835-692E91BE32D2}"/>
              </a:ext>
            </a:extLst>
          </p:cNvPr>
          <p:cNvCxnSpPr>
            <a:cxnSpLocks/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AD5ADC-B77E-44D8-A942-A1CF47CB4D45}"/>
              </a:ext>
            </a:extLst>
          </p:cNvPr>
          <p:cNvCxnSpPr>
            <a:cxnSpLocks/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9B3AC5-6DBF-4219-A6DA-0A78C7B0B85E}"/>
              </a:ext>
            </a:extLst>
          </p:cNvPr>
          <p:cNvCxnSpPr>
            <a:stCxn id="18" idx="2"/>
            <a:endCxn id="22" idx="7"/>
          </p:cNvCxnSpPr>
          <p:nvPr/>
        </p:nvCxnSpPr>
        <p:spPr>
          <a:xfrm flipH="1">
            <a:off x="3292038" y="1713291"/>
            <a:ext cx="1018701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9CB0BA-69E4-449B-AE42-AC5AE71A988E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 flipH="1">
            <a:off x="2595031" y="2406697"/>
            <a:ext cx="327534" cy="1022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814CF4-142B-417C-A4D2-D30F1320B908}"/>
              </a:ext>
            </a:extLst>
          </p:cNvPr>
          <p:cNvCxnSpPr>
            <a:stCxn id="21" idx="4"/>
            <a:endCxn id="24" idx="1"/>
          </p:cNvCxnSpPr>
          <p:nvPr/>
        </p:nvCxnSpPr>
        <p:spPr>
          <a:xfrm>
            <a:off x="2595031" y="3951512"/>
            <a:ext cx="334760" cy="1022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413957-B0C0-4E18-AC29-379CA7621170}"/>
              </a:ext>
            </a:extLst>
          </p:cNvPr>
          <p:cNvCxnSpPr>
            <a:stCxn id="24" idx="5"/>
            <a:endCxn id="19" idx="2"/>
          </p:cNvCxnSpPr>
          <p:nvPr/>
        </p:nvCxnSpPr>
        <p:spPr>
          <a:xfrm>
            <a:off x="3299264" y="5343288"/>
            <a:ext cx="1011475" cy="3239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824A9-4C8E-4517-81C7-3BDCAC73DE35}"/>
              </a:ext>
            </a:extLst>
          </p:cNvPr>
          <p:cNvCxnSpPr>
            <a:stCxn id="19" idx="6"/>
            <a:endCxn id="25" idx="3"/>
          </p:cNvCxnSpPr>
          <p:nvPr/>
        </p:nvCxnSpPr>
        <p:spPr>
          <a:xfrm flipV="1">
            <a:off x="4833252" y="5332463"/>
            <a:ext cx="1011478" cy="3347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B23E0D-ABB9-4C2E-A46E-05917E22FB2B}"/>
              </a:ext>
            </a:extLst>
          </p:cNvPr>
          <p:cNvCxnSpPr>
            <a:stCxn id="25" idx="7"/>
            <a:endCxn id="20" idx="4"/>
          </p:cNvCxnSpPr>
          <p:nvPr/>
        </p:nvCxnSpPr>
        <p:spPr>
          <a:xfrm flipV="1">
            <a:off x="6214203" y="3951512"/>
            <a:ext cx="334761" cy="10114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D21BC9-4ED3-4C55-AFA6-B32E7ADE80A0}"/>
              </a:ext>
            </a:extLst>
          </p:cNvPr>
          <p:cNvCxnSpPr>
            <a:cxnSpLocks/>
            <a:stCxn id="23" idx="1"/>
            <a:endCxn id="18" idx="6"/>
          </p:cNvCxnSpPr>
          <p:nvPr/>
        </p:nvCxnSpPr>
        <p:spPr>
          <a:xfrm flipH="1" flipV="1">
            <a:off x="4833252" y="1713291"/>
            <a:ext cx="1018704" cy="323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4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36AC-6242-419A-A1EA-DF8E052F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1" y="1"/>
            <a:ext cx="8641072" cy="1144819"/>
          </a:xfrm>
        </p:spPr>
        <p:txBody>
          <a:bodyPr/>
          <a:lstStyle/>
          <a:p>
            <a:r>
              <a:rPr lang="es-CL" dirty="0"/>
              <a:t>… y queremos </a:t>
            </a:r>
            <a:r>
              <a:rPr lang="es-CL" i="1" dirty="0"/>
              <a:t>b</a:t>
            </a:r>
            <a:r>
              <a:rPr lang="es-CL" i="1" dirty="0" err="1"/>
              <a:t>readth</a:t>
            </a:r>
            <a:r>
              <a:rPr lang="es-CL" i="1" dirty="0"/>
              <a:t> f</a:t>
            </a:r>
            <a:r>
              <a:rPr lang="es-CL" i="1" dirty="0" err="1"/>
              <a:t>irst</a:t>
            </a:r>
            <a:r>
              <a:rPr lang="es-CL" i="1" dirty="0"/>
              <a:t> s</a:t>
            </a:r>
            <a:r>
              <a:rPr lang="es-CL" i="1" dirty="0" err="1"/>
              <a:t>earch</a:t>
            </a:r>
            <a:endParaRPr lang="es-CL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061F61-B9C7-45BC-94E8-67D367580A55}"/>
              </a:ext>
            </a:extLst>
          </p:cNvPr>
          <p:cNvSpPr/>
          <p:nvPr/>
        </p:nvSpPr>
        <p:spPr>
          <a:xfrm>
            <a:off x="4310740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8B1E87-D31C-4884-8E95-565C60F33464}"/>
              </a:ext>
            </a:extLst>
          </p:cNvPr>
          <p:cNvSpPr/>
          <p:nvPr/>
        </p:nvSpPr>
        <p:spPr>
          <a:xfrm>
            <a:off x="4310740" y="2434772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52FD13-C617-46B0-BEC8-DD698B1AD026}"/>
              </a:ext>
            </a:extLst>
          </p:cNvPr>
          <p:cNvSpPr/>
          <p:nvPr/>
        </p:nvSpPr>
        <p:spPr>
          <a:xfrm>
            <a:off x="4310740" y="4423228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FD9BF-31BA-448C-BD3C-38CAC570AEAF}"/>
              </a:ext>
            </a:extLst>
          </p:cNvPr>
          <p:cNvSpPr/>
          <p:nvPr/>
        </p:nvSpPr>
        <p:spPr>
          <a:xfrm>
            <a:off x="5304968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3FB69-099E-4DB9-A06F-907508AF8608}"/>
              </a:ext>
            </a:extLst>
          </p:cNvPr>
          <p:cNvSpPr/>
          <p:nvPr/>
        </p:nvSpPr>
        <p:spPr>
          <a:xfrm>
            <a:off x="3316512" y="3429000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329546-0874-4726-834B-7E52D11B0620}"/>
              </a:ext>
            </a:extLst>
          </p:cNvPr>
          <p:cNvSpPr/>
          <p:nvPr/>
        </p:nvSpPr>
        <p:spPr>
          <a:xfrm>
            <a:off x="357413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E093E5-E94F-4C86-A865-32FFE452E844}"/>
              </a:ext>
            </a:extLst>
          </p:cNvPr>
          <p:cNvSpPr/>
          <p:nvPr/>
        </p:nvSpPr>
        <p:spPr>
          <a:xfrm>
            <a:off x="5047345" y="269058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22CD06-E774-433B-93F6-02AC8545384D}"/>
              </a:ext>
            </a:extLst>
          </p:cNvPr>
          <p:cNvSpPr/>
          <p:nvPr/>
        </p:nvSpPr>
        <p:spPr>
          <a:xfrm>
            <a:off x="3577769" y="4167415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17960F-F7D0-491D-B5AB-A98F3779FDEE}"/>
              </a:ext>
            </a:extLst>
          </p:cNvPr>
          <p:cNvSpPr/>
          <p:nvPr/>
        </p:nvSpPr>
        <p:spPr>
          <a:xfrm>
            <a:off x="5043711" y="4161971"/>
            <a:ext cx="522514" cy="522514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F8CBAC-917C-4814-8713-285DCD3008EF}"/>
              </a:ext>
            </a:extLst>
          </p:cNvPr>
          <p:cNvSpPr/>
          <p:nvPr/>
        </p:nvSpPr>
        <p:spPr>
          <a:xfrm>
            <a:off x="4310739" y="145203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DD2E27-7380-4E36-B052-B8AE9B70FA73}"/>
              </a:ext>
            </a:extLst>
          </p:cNvPr>
          <p:cNvSpPr/>
          <p:nvPr/>
        </p:nvSpPr>
        <p:spPr>
          <a:xfrm>
            <a:off x="4310739" y="5405967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3C470-F1DA-49B4-8BF9-255A69D920CE}"/>
              </a:ext>
            </a:extLst>
          </p:cNvPr>
          <p:cNvSpPr/>
          <p:nvPr/>
        </p:nvSpPr>
        <p:spPr>
          <a:xfrm>
            <a:off x="6287707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es-C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C72923-B0E3-409F-993D-DDF0BA51B976}"/>
              </a:ext>
            </a:extLst>
          </p:cNvPr>
          <p:cNvSpPr/>
          <p:nvPr/>
        </p:nvSpPr>
        <p:spPr>
          <a:xfrm>
            <a:off x="2333774" y="3428999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D0DD1-D211-40F0-AC00-C80CBFB3D88E}"/>
              </a:ext>
            </a:extLst>
          </p:cNvPr>
          <p:cNvSpPr/>
          <p:nvPr/>
        </p:nvSpPr>
        <p:spPr>
          <a:xfrm>
            <a:off x="2846045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CADC8-B510-4457-9CEF-C01426869C45}"/>
              </a:ext>
            </a:extLst>
          </p:cNvPr>
          <p:cNvSpPr/>
          <p:nvPr/>
        </p:nvSpPr>
        <p:spPr>
          <a:xfrm>
            <a:off x="5775436" y="1960704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B5C43A-19A6-432D-9783-0D71C73E47B3}"/>
              </a:ext>
            </a:extLst>
          </p:cNvPr>
          <p:cNvSpPr/>
          <p:nvPr/>
        </p:nvSpPr>
        <p:spPr>
          <a:xfrm>
            <a:off x="2853271" y="4897295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527F1-F0BB-4284-B333-C79059D1A878}"/>
              </a:ext>
            </a:extLst>
          </p:cNvPr>
          <p:cNvSpPr/>
          <p:nvPr/>
        </p:nvSpPr>
        <p:spPr>
          <a:xfrm>
            <a:off x="5768210" y="4886470"/>
            <a:ext cx="522513" cy="52251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BC972F-6586-4D77-9B1E-93413EA38DE0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833254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004173-9236-41A5-98D6-3AD44182695A}"/>
              </a:ext>
            </a:extLst>
          </p:cNvPr>
          <p:cNvCxnSpPr>
            <a:stCxn id="6" idx="7"/>
            <a:endCxn id="15" idx="3"/>
          </p:cNvCxnSpPr>
          <p:nvPr/>
        </p:nvCxnSpPr>
        <p:spPr>
          <a:xfrm flipV="1">
            <a:off x="4756734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D1F8D-3082-4C21-A478-1F10549ED12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571997" y="2957286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1F1EC-B4C0-4F60-B9F2-685287396544}"/>
              </a:ext>
            </a:extLst>
          </p:cNvPr>
          <p:cNvCxnSpPr>
            <a:stCxn id="6" idx="1"/>
            <a:endCxn id="14" idx="5"/>
          </p:cNvCxnSpPr>
          <p:nvPr/>
        </p:nvCxnSpPr>
        <p:spPr>
          <a:xfrm flipH="1" flipV="1">
            <a:off x="4020129" y="3136579"/>
            <a:ext cx="367131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254E52-08EC-448E-991B-6DA9F8F84944}"/>
              </a:ext>
            </a:extLst>
          </p:cNvPr>
          <p:cNvCxnSpPr>
            <a:stCxn id="6" idx="2"/>
            <a:endCxn id="13" idx="6"/>
          </p:cNvCxnSpPr>
          <p:nvPr/>
        </p:nvCxnSpPr>
        <p:spPr>
          <a:xfrm flipH="1">
            <a:off x="3839026" y="3690257"/>
            <a:ext cx="471714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312CFC-4257-4909-B41C-8BF15A73CF93}"/>
              </a:ext>
            </a:extLst>
          </p:cNvPr>
          <p:cNvCxnSpPr>
            <a:stCxn id="6" idx="3"/>
            <a:endCxn id="16" idx="7"/>
          </p:cNvCxnSpPr>
          <p:nvPr/>
        </p:nvCxnSpPr>
        <p:spPr>
          <a:xfrm flipH="1">
            <a:off x="4023763" y="3874994"/>
            <a:ext cx="363497" cy="36894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DF8F6C-BEA2-4CA0-A638-3FDEC763BCAD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4571997" y="3951514"/>
            <a:ext cx="0" cy="47171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152D39-5F8B-4445-BB1E-5E4A15F39A3A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4756734" y="3874994"/>
            <a:ext cx="363497" cy="36349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291272-C639-485E-BF37-9DC633CCB864}"/>
              </a:ext>
            </a:extLst>
          </p:cNvPr>
          <p:cNvCxnSpPr>
            <a:stCxn id="12" idx="6"/>
            <a:endCxn id="20" idx="2"/>
          </p:cNvCxnSpPr>
          <p:nvPr/>
        </p:nvCxnSpPr>
        <p:spPr>
          <a:xfrm flipV="1">
            <a:off x="5827482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0DBA2F-3ADA-4329-B91E-D628A696D506}"/>
              </a:ext>
            </a:extLst>
          </p:cNvPr>
          <p:cNvCxnSpPr>
            <a:stCxn id="15" idx="7"/>
            <a:endCxn id="23" idx="3"/>
          </p:cNvCxnSpPr>
          <p:nvPr/>
        </p:nvCxnSpPr>
        <p:spPr>
          <a:xfrm flipV="1">
            <a:off x="5493339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7C77C2-42E4-47C2-8868-2B9AD3C41E7B}"/>
              </a:ext>
            </a:extLst>
          </p:cNvPr>
          <p:cNvCxnSpPr>
            <a:stCxn id="7" idx="0"/>
            <a:endCxn id="18" idx="4"/>
          </p:cNvCxnSpPr>
          <p:nvPr/>
        </p:nvCxnSpPr>
        <p:spPr>
          <a:xfrm flipH="1" flipV="1">
            <a:off x="4571996" y="1974547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2A4E51-C756-48BE-A23B-64D438CA659F}"/>
              </a:ext>
            </a:extLst>
          </p:cNvPr>
          <p:cNvCxnSpPr>
            <a:stCxn id="14" idx="1"/>
            <a:endCxn id="22" idx="5"/>
          </p:cNvCxnSpPr>
          <p:nvPr/>
        </p:nvCxnSpPr>
        <p:spPr>
          <a:xfrm flipH="1" flipV="1">
            <a:off x="3292038" y="2406697"/>
            <a:ext cx="358617" cy="360408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B87CA5-6027-482F-9B70-8004C16BC62B}"/>
              </a:ext>
            </a:extLst>
          </p:cNvPr>
          <p:cNvCxnSpPr>
            <a:stCxn id="13" idx="2"/>
            <a:endCxn id="21" idx="6"/>
          </p:cNvCxnSpPr>
          <p:nvPr/>
        </p:nvCxnSpPr>
        <p:spPr>
          <a:xfrm flipH="1" flipV="1">
            <a:off x="2856287" y="3690256"/>
            <a:ext cx="460225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39DC09-FAEA-420E-91EF-630585F30DD6}"/>
              </a:ext>
            </a:extLst>
          </p:cNvPr>
          <p:cNvCxnSpPr>
            <a:stCxn id="16" idx="3"/>
            <a:endCxn id="24" idx="7"/>
          </p:cNvCxnSpPr>
          <p:nvPr/>
        </p:nvCxnSpPr>
        <p:spPr>
          <a:xfrm flipH="1">
            <a:off x="3299264" y="4613409"/>
            <a:ext cx="355025" cy="360406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FEB24E-D5E0-4A89-B2DC-28E0985A7AAF}"/>
              </a:ext>
            </a:extLst>
          </p:cNvPr>
          <p:cNvCxnSpPr>
            <a:stCxn id="8" idx="4"/>
            <a:endCxn id="19" idx="0"/>
          </p:cNvCxnSpPr>
          <p:nvPr/>
        </p:nvCxnSpPr>
        <p:spPr>
          <a:xfrm flipH="1">
            <a:off x="4571996" y="4945742"/>
            <a:ext cx="1" cy="4602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BE42E-855E-4AB0-A758-4531F05A4774}"/>
              </a:ext>
            </a:extLst>
          </p:cNvPr>
          <p:cNvCxnSpPr>
            <a:stCxn id="17" idx="5"/>
            <a:endCxn id="25" idx="1"/>
          </p:cNvCxnSpPr>
          <p:nvPr/>
        </p:nvCxnSpPr>
        <p:spPr>
          <a:xfrm>
            <a:off x="5489705" y="4607965"/>
            <a:ext cx="355025" cy="355025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Formalmente: El “puzle de 15”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CL" dirty="0"/>
                  <a:t>Este puzle consta de 15 piezas con números en una grilla de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dirty="0"/>
                  <a:t>La idea es deslizar las piezas hasta dejar los números en orden</a:t>
                </a:r>
              </a:p>
            </p:txBody>
          </p:sp>
        </mc:Choice>
        <mc:Fallback xmlns="">
          <p:sp>
            <p:nvSpPr>
              <p:cNvPr id="149" name="Content Placeholder 148">
                <a:extLst>
                  <a:ext uri="{FF2B5EF4-FFF2-40B4-BE49-F238E27FC236}">
                    <a16:creationId xmlns:a16="http://schemas.microsoft.com/office/drawing/2014/main" id="{3DA7D77C-448C-4242-8F76-2C0BABD05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61" y="1287532"/>
                <a:ext cx="8641076" cy="4904072"/>
              </a:xfrm>
              <a:blipFill>
                <a:blip r:embed="rId2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7818BFA3-8A78-4154-9488-5760DC7BDA55}"/>
              </a:ext>
            </a:extLst>
          </p:cNvPr>
          <p:cNvSpPr/>
          <p:nvPr/>
        </p:nvSpPr>
        <p:spPr>
          <a:xfrm>
            <a:off x="548736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C6802-B96F-41A2-B5C6-FAC9B7C02D17}"/>
              </a:ext>
            </a:extLst>
          </p:cNvPr>
          <p:cNvSpPr/>
          <p:nvPr/>
        </p:nvSpPr>
        <p:spPr>
          <a:xfrm>
            <a:off x="620736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D12C6F-D9EC-4899-9DB6-6675BB634F60}"/>
              </a:ext>
            </a:extLst>
          </p:cNvPr>
          <p:cNvSpPr/>
          <p:nvPr/>
        </p:nvSpPr>
        <p:spPr>
          <a:xfrm>
            <a:off x="6927363" y="234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EB5A52-B84E-4B8C-93FA-598E0EAA0165}"/>
              </a:ext>
            </a:extLst>
          </p:cNvPr>
          <p:cNvSpPr/>
          <p:nvPr/>
        </p:nvSpPr>
        <p:spPr>
          <a:xfrm>
            <a:off x="7647363" y="234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5137DA-97A0-4EFB-9593-EDF72ACE6196}"/>
              </a:ext>
            </a:extLst>
          </p:cNvPr>
          <p:cNvSpPr/>
          <p:nvPr/>
        </p:nvSpPr>
        <p:spPr>
          <a:xfrm>
            <a:off x="548736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2E1C1A-CC81-4C6C-ACE3-988ACE5067EE}"/>
              </a:ext>
            </a:extLst>
          </p:cNvPr>
          <p:cNvSpPr/>
          <p:nvPr/>
        </p:nvSpPr>
        <p:spPr>
          <a:xfrm>
            <a:off x="6207363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CC063A-C5FA-42FF-A498-39EF8DA4A059}"/>
              </a:ext>
            </a:extLst>
          </p:cNvPr>
          <p:cNvSpPr/>
          <p:nvPr/>
        </p:nvSpPr>
        <p:spPr>
          <a:xfrm>
            <a:off x="6927363" y="306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B3D3EA-5142-45DE-A435-971660C0FDB6}"/>
              </a:ext>
            </a:extLst>
          </p:cNvPr>
          <p:cNvSpPr/>
          <p:nvPr/>
        </p:nvSpPr>
        <p:spPr>
          <a:xfrm>
            <a:off x="764736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985BE45-BAC9-4F10-8AAD-26DC6782CB41}"/>
              </a:ext>
            </a:extLst>
          </p:cNvPr>
          <p:cNvSpPr/>
          <p:nvPr/>
        </p:nvSpPr>
        <p:spPr>
          <a:xfrm>
            <a:off x="548736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AA655E9-1685-4134-8276-06E27759279B}"/>
              </a:ext>
            </a:extLst>
          </p:cNvPr>
          <p:cNvSpPr/>
          <p:nvPr/>
        </p:nvSpPr>
        <p:spPr>
          <a:xfrm>
            <a:off x="6207363" y="378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ACDA831-6DBF-4D64-9800-8FD865E333D6}"/>
              </a:ext>
            </a:extLst>
          </p:cNvPr>
          <p:cNvSpPr/>
          <p:nvPr/>
        </p:nvSpPr>
        <p:spPr>
          <a:xfrm>
            <a:off x="6927363" y="378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F027862-4D01-4E32-ADBC-6E7A000F2EC3}"/>
              </a:ext>
            </a:extLst>
          </p:cNvPr>
          <p:cNvSpPr/>
          <p:nvPr/>
        </p:nvSpPr>
        <p:spPr>
          <a:xfrm>
            <a:off x="7647363" y="378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E89F379-7FCD-4C1E-93B2-4F3751248FEA}"/>
              </a:ext>
            </a:extLst>
          </p:cNvPr>
          <p:cNvSpPr/>
          <p:nvPr/>
        </p:nvSpPr>
        <p:spPr>
          <a:xfrm>
            <a:off x="548736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13EE8F0-DB69-4895-BC4E-FDEE053BF21B}"/>
              </a:ext>
            </a:extLst>
          </p:cNvPr>
          <p:cNvSpPr/>
          <p:nvPr/>
        </p:nvSpPr>
        <p:spPr>
          <a:xfrm>
            <a:off x="620736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29A9C67-1995-4DAF-9D6D-E11DC5F38BC6}"/>
              </a:ext>
            </a:extLst>
          </p:cNvPr>
          <p:cNvSpPr/>
          <p:nvPr/>
        </p:nvSpPr>
        <p:spPr>
          <a:xfrm>
            <a:off x="6927363" y="450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FE06C3-1794-45D6-9A27-CD70C3782978}"/>
              </a:ext>
            </a:extLst>
          </p:cNvPr>
          <p:cNvSpPr/>
          <p:nvPr/>
        </p:nvSpPr>
        <p:spPr>
          <a:xfrm>
            <a:off x="548170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45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0997-CDAC-433C-84D1-AE2B7B03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idea del algoritmo de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CL" sz="2400" dirty="0"/>
                  <a:t>Partiendo de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CL" sz="2400" dirty="0"/>
                  <a:t>: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Generar los estados a distancia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del origen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alguno de esos es el destino, estamos listos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r>
                  <a:rPr lang="es-CL" sz="2400" dirty="0"/>
                  <a:t>Si no, incrementar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L" sz="2400" dirty="0"/>
                  <a:t> en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CL" sz="2400" dirty="0"/>
                  <a:t> y volver a </a:t>
                </a:r>
                <a:r>
                  <a:rPr lang="es-CL" sz="2400" dirty="0">
                    <a:solidFill>
                      <a:schemeClr val="accent2"/>
                    </a:solidFill>
                  </a:rPr>
                  <a:t>1.</a:t>
                </a:r>
              </a:p>
              <a:p>
                <a:pPr marL="514350" indent="-514350">
                  <a:lnSpc>
                    <a:spcPct val="110000"/>
                  </a:lnSpc>
                  <a:buClr>
                    <a:schemeClr val="accent2"/>
                  </a:buClr>
                  <a:buFont typeface="+mj-lt"/>
                  <a:buAutoNum type="arabicPeriod"/>
                </a:pPr>
                <a:endParaRPr lang="es-CL" sz="2400" dirty="0"/>
              </a:p>
              <a:p>
                <a:pPr marL="0" indent="0">
                  <a:lnSpc>
                    <a:spcPct val="110000"/>
                  </a:lnSpc>
                  <a:buClr>
                    <a:schemeClr val="accent2"/>
                  </a:buClr>
                  <a:buNone/>
                </a:pPr>
                <a:r>
                  <a:rPr lang="es-CL" sz="2400" dirty="0"/>
                  <a:t>¿Cómo hacemos esto eficientemente?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31834-129F-4251-8FFF-F6A50A069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228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𝒃𝒖𝒔𝒄𝒂𝒓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𝒃𝒇𝒔</m:t>
                      </m:r>
                      <m:d>
                        <m:dPr>
                          <m:ctrlPr>
                            <a:rPr lang="es-CL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CL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cola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un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diccionario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vac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í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CL" b="0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𝒘𝒉𝒊𝒍𝒆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≠∅:</m:t>
                    </m:r>
                  </m:oMath>
                </a14:m>
                <a:endParaRPr lang="es-C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dirty="0"/>
                  <a:t>		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siguiente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elemento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𝒇𝒐𝒓𝒆𝒂𝒄𝒉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  <m:d>
                      <m:dPr>
                        <m:ctrlPr>
                          <a:rPr lang="es-C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𝒑𝒂𝒓𝒆𝒏𝒕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𝒐𝒑𝒆𝒓𝒂𝒕𝒊𝒐𝒏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s-CL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𝒐𝒑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s-CL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𝒕𝒓𝒖𝒆</m:t>
                    </m:r>
                  </m:oMath>
                </a14:m>
                <a:endParaRPr lang="es-CL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	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Insertar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0" smtClean="0">
                        <a:latin typeface="Cambria Math" panose="02040503050406030204" pitchFamily="18" charset="0"/>
                      </a:rPr>
                      <m:t>𝐃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es-C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latin typeface="Cambria Math" panose="02040503050406030204" pitchFamily="18" charset="0"/>
                      </a:rPr>
                      <m:t>𝑶𝒑𝒆𝒏</m:t>
                    </m:r>
                  </m:oMath>
                </a14:m>
                <a:endParaRPr lang="es-CL" b="1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CL" b="1" dirty="0"/>
                  <a:t>	</a:t>
                </a:r>
                <a14:m>
                  <m:oMath xmlns:m="http://schemas.openxmlformats.org/officeDocument/2006/math"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𝒓𝒆𝒕𝒖𝒓𝒏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CL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𝒇𝒂𝒍𝒔𝒆</m:t>
                    </m:r>
                  </m:oMath>
                </a14:m>
                <a:endParaRPr lang="es-CL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71D78D-740B-4102-B8CE-16DA74311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4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FF23-B1FF-4894-B8C1-201D2122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Relación entre DFS y 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1613-CC92-4B7D-8D91-FF5D77A1B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Si reemplazamos la </a:t>
            </a:r>
            <a:r>
              <a:rPr lang="es-CL" sz="2400" b="1" dirty="0">
                <a:solidFill>
                  <a:schemeClr val="accent2"/>
                </a:solidFill>
              </a:rPr>
              <a:t>cola</a:t>
            </a:r>
            <a:r>
              <a:rPr lang="es-CL" sz="2400" dirty="0"/>
              <a:t> en </a:t>
            </a:r>
            <a:r>
              <a:rPr lang="es-CL" sz="2400" b="1" dirty="0">
                <a:solidFill>
                  <a:schemeClr val="accent2"/>
                </a:solidFill>
              </a:rPr>
              <a:t>BFS</a:t>
            </a:r>
            <a:r>
              <a:rPr lang="es-CL" sz="2400" dirty="0"/>
              <a:t> por un </a:t>
            </a:r>
            <a:r>
              <a:rPr lang="es-CL" sz="2400" b="1" dirty="0" err="1">
                <a:solidFill>
                  <a:schemeClr val="accent2"/>
                </a:solidFill>
              </a:rPr>
              <a:t>stack</a:t>
            </a:r>
            <a:r>
              <a:rPr lang="es-CL" sz="2400" dirty="0"/>
              <a:t>, tenemos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endParaRPr lang="es-CL" sz="2400" dirty="0"/>
          </a:p>
          <a:p>
            <a:pPr>
              <a:lnSpc>
                <a:spcPct val="100000"/>
              </a:lnSpc>
            </a:pPr>
            <a:endParaRPr lang="es-CL" sz="2400" dirty="0"/>
          </a:p>
          <a:p>
            <a:pPr>
              <a:lnSpc>
                <a:spcPct val="100000"/>
              </a:lnSpc>
            </a:pPr>
            <a:r>
              <a:rPr lang="es-CL" sz="2400" dirty="0"/>
              <a:t>Sería una forma de implementar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de manera iterativa</a:t>
            </a:r>
            <a:endParaRPr lang="es-CL" sz="2400" b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s-CL" sz="2400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r>
              <a:rPr lang="es-CL" sz="2400" dirty="0"/>
              <a:t>La complejidad de ambos algoritmos es la misma</a:t>
            </a:r>
          </a:p>
        </p:txBody>
      </p:sp>
    </p:spTree>
    <p:extLst>
      <p:ext uri="{BB962C8B-B14F-4D97-AF65-F5344CB8AC3E}">
        <p14:creationId xmlns:p14="http://schemas.microsoft.com/office/powerpoint/2010/main" val="429787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2570D7B2-05AC-5E46-A5A9-DC14CA5FB5D3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49452" y="228601"/>
            <a:ext cx="6916597" cy="6384730"/>
          </a:xfrm>
          <a:solidFill>
            <a:srgbClr val="FFFFFF"/>
          </a:solidFill>
        </p:spPr>
        <p:txBody>
          <a:bodyPr anchor="ctr">
            <a:normAutofit/>
          </a:bodyPr>
          <a:lstStyle/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bfs(s): </a:t>
            </a:r>
            <a:r>
              <a:rPr lang="en-US" sz="2200" i="1">
                <a:latin typeface="Century Schoolbook"/>
                <a:ea typeface="ＭＳ Ｐゴシック" charset="0"/>
                <a:cs typeface="Century Schoolbook"/>
              </a:rPr>
              <a:t>—</a:t>
            </a:r>
            <a:r>
              <a:rPr lang="en-US" sz="2200">
                <a:latin typeface="Consolas"/>
                <a:ea typeface="ＭＳ Ｐゴシック" charset="0"/>
                <a:cs typeface="Consolas"/>
              </a:rPr>
              <a:t>s</a:t>
            </a:r>
            <a:r>
              <a:rPr lang="en-US" sz="2200" i="1">
                <a:latin typeface="Century Schoolbook"/>
                <a:ea typeface="ＭＳ Ｐゴシック" charset="0"/>
                <a:cs typeface="Century Schoolbook"/>
              </a:rPr>
              <a:t> es el vértice de partida</a:t>
            </a:r>
            <a:endParaRPr lang="en-US" sz="2200" i="1">
              <a:latin typeface="Consolas" charset="0"/>
              <a:ea typeface="ＭＳ Ｐゴシック" charset="0"/>
              <a:cs typeface="Courier" charset="0"/>
            </a:endParaRP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for each u in V–{s}: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sz="2200">
                <a:latin typeface="Consolas" charset="0"/>
                <a:ea typeface="ＭＳ Ｐゴシック" charset="0"/>
                <a:cs typeface="Courier" charset="0"/>
              </a:rPr>
              <a:t>		u.color = white; u.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sz="2200">
                <a:latin typeface="Consolas" charset="0"/>
                <a:ea typeface="ＭＳ Ｐゴシック" charset="0"/>
                <a:cs typeface="Consolas" charset="0"/>
              </a:rPr>
              <a:t> =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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;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[u] = null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s.color = gray; s.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 = 0;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[s] = null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q = Queue(); q.enqueue(s)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while !q.empty():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u = q.dequeue()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for each v in 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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[u]: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if v.color == white: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	v.color = gray; v.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 = u.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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+1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		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  <a:sym typeface="Symbol" charset="0"/>
              </a:rPr>
              <a:t></a:t>
            </a: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[v] = u; q.enqueue(v)</a:t>
            </a:r>
          </a:p>
          <a:p>
            <a:pPr marL="3175" defTabSz="911225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tabLst>
                <a:tab pos="455613" algn="l"/>
                <a:tab pos="912813" algn="l"/>
                <a:tab pos="1374775" algn="l"/>
                <a:tab pos="1825625" algn="l"/>
                <a:tab pos="2287588" algn="l"/>
              </a:tabLst>
            </a:pPr>
            <a:r>
              <a:rPr lang="en-US" altLang="ja-JP" sz="2200">
                <a:latin typeface="Consolas" charset="0"/>
                <a:ea typeface="ＭＳ Ｐゴシック" charset="0"/>
                <a:cs typeface="Consolas" charset="0"/>
              </a:rPr>
              <a:t>		u.color = black</a:t>
            </a:r>
            <a:endParaRPr lang="en-US" sz="2200">
              <a:latin typeface="Consolas" charset="0"/>
              <a:ea typeface="ＭＳ Ｐゴシック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24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 =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0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</p:spTree>
    <p:extLst>
      <p:ext uri="{BB962C8B-B14F-4D97-AF65-F5344CB8AC3E}">
        <p14:creationId xmlns:p14="http://schemas.microsoft.com/office/powerpoint/2010/main" val="112811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819400" y="1900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4876800" y="3652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7696200" y="3881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31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distancias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0 y 1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289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D7B2-05AC-5E46-A5A9-DC14CA5FB5D3}" type="slidenum">
              <a:rPr lang="en-US"/>
              <a:pPr/>
              <a:t>26</a:t>
            </a:fld>
            <a:endParaRPr lang="en-US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9718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0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267200" y="3881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3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086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4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371600" y="3805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718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5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53292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410200" y="2357438"/>
            <a:ext cx="609600" cy="60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1</a:t>
            </a:r>
          </a:p>
        </p:txBody>
      </p:sp>
      <p:cxnSp>
        <p:nvCxnSpPr>
          <p:cNvPr id="10" name="AutoShape 17"/>
          <p:cNvCxnSpPr>
            <a:cxnSpLocks noChangeShapeType="1"/>
            <a:stCxn id="3" idx="6"/>
            <a:endCxn id="9" idx="2"/>
          </p:cNvCxnSpPr>
          <p:nvPr/>
        </p:nvCxnSpPr>
        <p:spPr bwMode="auto">
          <a:xfrm>
            <a:off x="3581400" y="2662238"/>
            <a:ext cx="1828800" cy="158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8"/>
          <p:cNvCxnSpPr>
            <a:cxnSpLocks noChangeShapeType="1"/>
            <a:stCxn id="3" idx="5"/>
            <a:endCxn id="4" idx="1"/>
          </p:cNvCxnSpPr>
          <p:nvPr/>
        </p:nvCxnSpPr>
        <p:spPr bwMode="auto">
          <a:xfrm rot="16200000" flipH="1">
            <a:off x="3378200" y="2992438"/>
            <a:ext cx="10922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9"/>
          <p:cNvCxnSpPr>
            <a:cxnSpLocks noChangeShapeType="1"/>
            <a:stCxn id="9" idx="3"/>
            <a:endCxn id="4" idx="7"/>
          </p:cNvCxnSpPr>
          <p:nvPr/>
        </p:nvCxnSpPr>
        <p:spPr bwMode="auto">
          <a:xfrm rot="5400000">
            <a:off x="4597400" y="3068638"/>
            <a:ext cx="1092200" cy="7112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20"/>
          <p:cNvCxnSpPr>
            <a:cxnSpLocks noChangeShapeType="1"/>
            <a:stCxn id="4" idx="2"/>
            <a:endCxn id="6" idx="6"/>
          </p:cNvCxnSpPr>
          <p:nvPr/>
        </p:nvCxnSpPr>
        <p:spPr bwMode="auto">
          <a:xfrm rot="10800000">
            <a:off x="1981200" y="4110038"/>
            <a:ext cx="2286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1"/>
          <p:cNvCxnSpPr>
            <a:cxnSpLocks noChangeShapeType="1"/>
            <a:stCxn id="4" idx="6"/>
            <a:endCxn id="5" idx="2"/>
          </p:cNvCxnSpPr>
          <p:nvPr/>
        </p:nvCxnSpPr>
        <p:spPr bwMode="auto">
          <a:xfrm flipV="1">
            <a:off x="4876800" y="411003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2"/>
          <p:cNvCxnSpPr>
            <a:cxnSpLocks noChangeShapeType="1"/>
            <a:stCxn id="4" idx="3"/>
            <a:endCxn id="7" idx="7"/>
          </p:cNvCxnSpPr>
          <p:nvPr/>
        </p:nvCxnSpPr>
        <p:spPr bwMode="auto">
          <a:xfrm rot="5400000">
            <a:off x="3416300" y="4478338"/>
            <a:ext cx="1016000" cy="863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23"/>
          <p:cNvCxnSpPr>
            <a:cxnSpLocks noChangeShapeType="1"/>
            <a:stCxn id="4" idx="5"/>
            <a:endCxn id="8" idx="1"/>
          </p:cNvCxnSpPr>
          <p:nvPr/>
        </p:nvCxnSpPr>
        <p:spPr bwMode="auto">
          <a:xfrm rot="16200000" flipH="1">
            <a:off x="4673600" y="4516438"/>
            <a:ext cx="1016000" cy="787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4"/>
          <p:cNvCxnSpPr>
            <a:cxnSpLocks noChangeShapeType="1"/>
            <a:stCxn id="6" idx="7"/>
            <a:endCxn id="3" idx="3"/>
          </p:cNvCxnSpPr>
          <p:nvPr/>
        </p:nvCxnSpPr>
        <p:spPr bwMode="auto">
          <a:xfrm rot="5400000" flipH="1" flipV="1">
            <a:off x="1968500" y="2801938"/>
            <a:ext cx="1016000" cy="11684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25"/>
          <p:cNvCxnSpPr>
            <a:cxnSpLocks noChangeShapeType="1"/>
            <a:stCxn id="9" idx="5"/>
            <a:endCxn id="5" idx="1"/>
          </p:cNvCxnSpPr>
          <p:nvPr/>
        </p:nvCxnSpPr>
        <p:spPr bwMode="auto">
          <a:xfrm rot="16200000" flipH="1">
            <a:off x="6045200" y="2763838"/>
            <a:ext cx="1016000" cy="1244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6"/>
          <p:cNvCxnSpPr>
            <a:cxnSpLocks noChangeShapeType="1"/>
            <a:stCxn id="6" idx="5"/>
            <a:endCxn id="7" idx="1"/>
          </p:cNvCxnSpPr>
          <p:nvPr/>
        </p:nvCxnSpPr>
        <p:spPr bwMode="auto">
          <a:xfrm rot="16200000" flipH="1">
            <a:off x="19304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7"/>
          <p:cNvCxnSpPr>
            <a:cxnSpLocks noChangeShapeType="1"/>
            <a:stCxn id="5" idx="3"/>
            <a:endCxn id="8" idx="7"/>
          </p:cNvCxnSpPr>
          <p:nvPr/>
        </p:nvCxnSpPr>
        <p:spPr bwMode="auto">
          <a:xfrm rot="5400000">
            <a:off x="6045200" y="4287838"/>
            <a:ext cx="1092200" cy="1168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8"/>
          <p:cNvCxnSpPr>
            <a:cxnSpLocks noChangeShapeType="1"/>
            <a:stCxn id="8" idx="2"/>
            <a:endCxn id="7" idx="6"/>
          </p:cNvCxnSpPr>
          <p:nvPr/>
        </p:nvCxnSpPr>
        <p:spPr bwMode="auto">
          <a:xfrm rot="10800000">
            <a:off x="3581400" y="5634038"/>
            <a:ext cx="19050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3"/>
          <p:cNvSpPr txBox="1">
            <a:spLocks noChangeArrowheads="1"/>
          </p:cNvSpPr>
          <p:nvPr/>
        </p:nvSpPr>
        <p:spPr bwMode="auto">
          <a:xfrm>
            <a:off x="5257800" y="1976438"/>
            <a:ext cx="3794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10253F"/>
                </a:solidFill>
                <a:latin typeface="Calibri" charset="0"/>
                <a:cs typeface="Calibri" charset="0"/>
              </a:rPr>
              <a:t>s</a:t>
            </a:r>
          </a:p>
        </p:txBody>
      </p:sp>
      <p:sp>
        <p:nvSpPr>
          <p:cNvPr id="24" name="TextBox 24"/>
          <p:cNvSpPr txBox="1">
            <a:spLocks noChangeArrowheads="1"/>
          </p:cNvSpPr>
          <p:nvPr/>
        </p:nvSpPr>
        <p:spPr bwMode="auto">
          <a:xfrm>
            <a:off x="6019800" y="2357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0</a:t>
            </a:r>
          </a:p>
        </p:txBody>
      </p:sp>
      <p:sp>
        <p:nvSpPr>
          <p:cNvPr id="25" name="TextBox 25"/>
          <p:cNvSpPr txBox="1">
            <a:spLocks noChangeArrowheads="1"/>
          </p:cNvSpPr>
          <p:nvPr/>
        </p:nvSpPr>
        <p:spPr bwMode="auto">
          <a:xfrm>
            <a:off x="2819400" y="1900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6" name="TextBox 26"/>
          <p:cNvSpPr txBox="1">
            <a:spLocks noChangeArrowheads="1"/>
          </p:cNvSpPr>
          <p:nvPr/>
        </p:nvSpPr>
        <p:spPr bwMode="auto">
          <a:xfrm>
            <a:off x="4876800" y="3652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7696200" y="38814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1</a:t>
            </a:r>
          </a:p>
        </p:txBody>
      </p:sp>
      <p:sp>
        <p:nvSpPr>
          <p:cNvPr id="28" name="TextBox 28"/>
          <p:cNvSpPr txBox="1">
            <a:spLocks noChangeArrowheads="1"/>
          </p:cNvSpPr>
          <p:nvPr/>
        </p:nvSpPr>
        <p:spPr bwMode="auto">
          <a:xfrm>
            <a:off x="609600" y="41862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2819400" y="5938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5410200" y="5938838"/>
            <a:ext cx="79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10253F"/>
                </a:solidFill>
                <a:latin typeface="Calibri" charset="0"/>
                <a:cs typeface="Calibri" charset="0"/>
              </a:rPr>
              <a:t>δ = 2</a:t>
            </a:r>
          </a:p>
        </p:txBody>
      </p:sp>
      <p:sp>
        <p:nvSpPr>
          <p:cNvPr id="31" name="Rectangle 41"/>
          <p:cNvSpPr txBox="1">
            <a:spLocks noChangeArrowheads="1"/>
          </p:cNvSpPr>
          <p:nvPr/>
        </p:nvSpPr>
        <p:spPr>
          <a:xfrm>
            <a:off x="152400" y="304800"/>
            <a:ext cx="8839200" cy="1216025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200" cap="small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bfs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a partir del vértice </a:t>
            </a:r>
            <a:r>
              <a:rPr lang="en-US" sz="32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r>
              <a:rPr lang="en-US" sz="32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1:</a:t>
            </a:r>
            <a:endParaRPr lang="en-US" sz="28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  <a:p>
            <a:pPr algn="ctr">
              <a:defRPr/>
            </a:pP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Vértices a distancias </a:t>
            </a:r>
            <a:r>
              <a:rPr lang="en-US" sz="2800">
                <a:solidFill>
                  <a:srgbClr val="10253F"/>
                </a:solidFill>
                <a:latin typeface="Calibri" charset="0"/>
                <a:cs typeface="Calibri" charset="0"/>
              </a:rPr>
              <a:t>δ</a:t>
            </a:r>
            <a:r>
              <a:rPr lang="en-US" sz="2800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 = 0,  1 y 2 de </a:t>
            </a:r>
            <a:r>
              <a:rPr lang="en-US" sz="2800" i="1">
                <a:solidFill>
                  <a:srgbClr val="10253F"/>
                </a:solidFill>
                <a:latin typeface="Calibri"/>
                <a:ea typeface="ＭＳ Ｐゴシック" charset="-128"/>
                <a:cs typeface="Calibri"/>
              </a:rPr>
              <a:t>s</a:t>
            </a:r>
            <a:endParaRPr lang="en-US" sz="3200">
              <a:solidFill>
                <a:srgbClr val="10253F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82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Las cuatro operaciones posibles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solidFill>
                  <a:schemeClr val="accent2"/>
                </a:solidFill>
              </a:rPr>
              <a:t>1. </a:t>
            </a:r>
            <a:r>
              <a:rPr lang="es-CL" dirty="0"/>
              <a:t>Deslizar hacia arriba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984BDE-CBC6-4F81-8C6A-585D40DDECCB}"/>
              </a:ext>
            </a:extLst>
          </p:cNvPr>
          <p:cNvSpPr/>
          <p:nvPr/>
        </p:nvSpPr>
        <p:spPr>
          <a:xfrm rot="16200000">
            <a:off x="2404484" y="3364492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792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cuatro operaciones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2. </a:t>
            </a:r>
            <a:r>
              <a:rPr lang="es-CL" dirty="0"/>
              <a:t>Deslizar hacia la derecha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>
            <a:off x="2219466" y="3182301"/>
            <a:ext cx="320678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64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cuatro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3. </a:t>
            </a:r>
            <a:r>
              <a:rPr lang="es-CL" dirty="0"/>
              <a:t>Deslizar hacia abajo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765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5400000">
            <a:off x="2404484" y="3000110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336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0ACD-2164-4DB3-B91F-6EF58E53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Las …</a:t>
            </a:r>
          </a:p>
        </p:txBody>
      </p:sp>
      <p:sp>
        <p:nvSpPr>
          <p:cNvPr id="149" name="Content Placeholder 148">
            <a:extLst>
              <a:ext uri="{FF2B5EF4-FFF2-40B4-BE49-F238E27FC236}">
                <a16:creationId xmlns:a16="http://schemas.microsoft.com/office/drawing/2014/main" id="{3DA7D77C-448C-4242-8F76-2C0BABD05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287532"/>
            <a:ext cx="8641076" cy="4904072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chemeClr val="accent2"/>
                </a:solidFill>
              </a:rPr>
              <a:t>4. </a:t>
            </a:r>
            <a:r>
              <a:rPr lang="es-CL" dirty="0"/>
              <a:t>Deslizar hacia la izquierda</a:t>
            </a: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F0262E89-2915-4407-ADD0-FA5D97AF0CA8}"/>
              </a:ext>
            </a:extLst>
          </p:cNvPr>
          <p:cNvSpPr/>
          <p:nvPr/>
        </p:nvSpPr>
        <p:spPr>
          <a:xfrm>
            <a:off x="4108193" y="3316428"/>
            <a:ext cx="978408" cy="930721"/>
          </a:xfrm>
          <a:prstGeom prst="rightArrow">
            <a:avLst>
              <a:gd name="adj1" fmla="val 50000"/>
              <a:gd name="adj2" fmla="val 3362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181943D-8769-4563-A8E0-6E6F5FD7067E}"/>
              </a:ext>
            </a:extLst>
          </p:cNvPr>
          <p:cNvSpPr/>
          <p:nvPr/>
        </p:nvSpPr>
        <p:spPr>
          <a:xfrm>
            <a:off x="782293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A712F5-463A-43A6-92D7-FB4D0152C307}"/>
              </a:ext>
            </a:extLst>
          </p:cNvPr>
          <p:cNvSpPr/>
          <p:nvPr/>
        </p:nvSpPr>
        <p:spPr>
          <a:xfrm>
            <a:off x="1502293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6101370-23A4-4B73-8914-127F6E5C5054}"/>
              </a:ext>
            </a:extLst>
          </p:cNvPr>
          <p:cNvSpPr/>
          <p:nvPr/>
        </p:nvSpPr>
        <p:spPr>
          <a:xfrm>
            <a:off x="2222293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97ADD8-0E4B-4258-8A91-98ECE50F83FF}"/>
              </a:ext>
            </a:extLst>
          </p:cNvPr>
          <p:cNvSpPr/>
          <p:nvPr/>
        </p:nvSpPr>
        <p:spPr>
          <a:xfrm>
            <a:off x="2942293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CAD095-6FBD-446A-994D-4B076E532DC1}"/>
              </a:ext>
            </a:extLst>
          </p:cNvPr>
          <p:cNvSpPr/>
          <p:nvPr/>
        </p:nvSpPr>
        <p:spPr>
          <a:xfrm>
            <a:off x="782293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4DE1E15-D232-40FE-81B6-6DB1910E1CFA}"/>
              </a:ext>
            </a:extLst>
          </p:cNvPr>
          <p:cNvSpPr/>
          <p:nvPr/>
        </p:nvSpPr>
        <p:spPr>
          <a:xfrm>
            <a:off x="1502293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8886B1B-9531-4C84-A118-1C04711C6363}"/>
              </a:ext>
            </a:extLst>
          </p:cNvPr>
          <p:cNvSpPr/>
          <p:nvPr/>
        </p:nvSpPr>
        <p:spPr>
          <a:xfrm>
            <a:off x="2222293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A326F21-D1DE-47EA-B07C-4EA2269B2833}"/>
              </a:ext>
            </a:extLst>
          </p:cNvPr>
          <p:cNvSpPr/>
          <p:nvPr/>
        </p:nvSpPr>
        <p:spPr>
          <a:xfrm>
            <a:off x="2942293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4352936-A6E1-43A6-9141-1F82AF6366CD}"/>
              </a:ext>
            </a:extLst>
          </p:cNvPr>
          <p:cNvSpPr/>
          <p:nvPr/>
        </p:nvSpPr>
        <p:spPr>
          <a:xfrm>
            <a:off x="782293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6E663CC-CDC4-4A71-958C-E6FDF8D50D76}"/>
              </a:ext>
            </a:extLst>
          </p:cNvPr>
          <p:cNvSpPr/>
          <p:nvPr/>
        </p:nvSpPr>
        <p:spPr>
          <a:xfrm>
            <a:off x="1502293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008B2-F584-4CE9-9CEC-1B679C549282}"/>
              </a:ext>
            </a:extLst>
          </p:cNvPr>
          <p:cNvSpPr/>
          <p:nvPr/>
        </p:nvSpPr>
        <p:spPr>
          <a:xfrm>
            <a:off x="2222293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BBA37B3-111D-4369-A175-75B15F82172F}"/>
              </a:ext>
            </a:extLst>
          </p:cNvPr>
          <p:cNvSpPr/>
          <p:nvPr/>
        </p:nvSpPr>
        <p:spPr>
          <a:xfrm>
            <a:off x="2942293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575FE28-431F-4DDD-9A18-17747BC7711D}"/>
              </a:ext>
            </a:extLst>
          </p:cNvPr>
          <p:cNvSpPr/>
          <p:nvPr/>
        </p:nvSpPr>
        <p:spPr>
          <a:xfrm>
            <a:off x="782293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5B38B88-41EE-41D6-910F-6B827B8F956F}"/>
              </a:ext>
            </a:extLst>
          </p:cNvPr>
          <p:cNvSpPr/>
          <p:nvPr/>
        </p:nvSpPr>
        <p:spPr>
          <a:xfrm>
            <a:off x="1502293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D1E29D-9D0B-40F6-B978-DD0132E765B7}"/>
              </a:ext>
            </a:extLst>
          </p:cNvPr>
          <p:cNvSpPr/>
          <p:nvPr/>
        </p:nvSpPr>
        <p:spPr>
          <a:xfrm>
            <a:off x="2942293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BF81946-4DDE-4D3D-87FB-53645920D092}"/>
              </a:ext>
            </a:extLst>
          </p:cNvPr>
          <p:cNvSpPr/>
          <p:nvPr/>
        </p:nvSpPr>
        <p:spPr>
          <a:xfrm>
            <a:off x="776637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08F6A-CD5C-4883-9924-9A8EBAA0D73A}"/>
              </a:ext>
            </a:extLst>
          </p:cNvPr>
          <p:cNvSpPr/>
          <p:nvPr/>
        </p:nvSpPr>
        <p:spPr>
          <a:xfrm>
            <a:off x="5494407" y="2344617"/>
            <a:ext cx="720000" cy="720000"/>
          </a:xfrm>
          <a:prstGeom prst="rect">
            <a:avLst/>
          </a:prstGeom>
          <a:solidFill>
            <a:srgbClr val="6E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15</a:t>
            </a:r>
            <a:endParaRPr lang="es-CL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9A4212-D25B-423A-A1C8-770817590835}"/>
              </a:ext>
            </a:extLst>
          </p:cNvPr>
          <p:cNvSpPr/>
          <p:nvPr/>
        </p:nvSpPr>
        <p:spPr>
          <a:xfrm>
            <a:off x="6214407" y="2344617"/>
            <a:ext cx="720000" cy="720000"/>
          </a:xfrm>
          <a:prstGeom prst="rect">
            <a:avLst/>
          </a:prstGeom>
          <a:solidFill>
            <a:srgbClr val="32A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24EA0-D63A-46C9-A51B-1BE04C5C97E2}"/>
              </a:ext>
            </a:extLst>
          </p:cNvPr>
          <p:cNvSpPr/>
          <p:nvPr/>
        </p:nvSpPr>
        <p:spPr>
          <a:xfrm>
            <a:off x="6934407" y="2344617"/>
            <a:ext cx="720000" cy="720000"/>
          </a:xfrm>
          <a:prstGeom prst="rect">
            <a:avLst/>
          </a:prstGeom>
          <a:solidFill>
            <a:srgbClr val="3296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021B2D-0315-4A7D-B70E-56A68E7D4AD2}"/>
              </a:ext>
            </a:extLst>
          </p:cNvPr>
          <p:cNvSpPr/>
          <p:nvPr/>
        </p:nvSpPr>
        <p:spPr>
          <a:xfrm>
            <a:off x="7654407" y="2344617"/>
            <a:ext cx="720000" cy="720000"/>
          </a:xfrm>
          <a:prstGeom prst="rect">
            <a:avLst/>
          </a:prstGeom>
          <a:solidFill>
            <a:srgbClr val="5AA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12</a:t>
            </a:r>
            <a:endParaRPr lang="es-CL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F533E8-9805-4359-B430-CAFDA9BC35EC}"/>
              </a:ext>
            </a:extLst>
          </p:cNvPr>
          <p:cNvSpPr/>
          <p:nvPr/>
        </p:nvSpPr>
        <p:spPr>
          <a:xfrm>
            <a:off x="5494407" y="3064617"/>
            <a:ext cx="720000" cy="720000"/>
          </a:xfrm>
          <a:prstGeom prst="rect">
            <a:avLst/>
          </a:prstGeom>
          <a:solidFill>
            <a:srgbClr val="46B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8</a:t>
            </a:r>
            <a:endParaRPr lang="es-C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472E07-B4C6-48C2-A585-1AE762AB22E0}"/>
              </a:ext>
            </a:extLst>
          </p:cNvPr>
          <p:cNvSpPr/>
          <p:nvPr/>
        </p:nvSpPr>
        <p:spPr>
          <a:xfrm>
            <a:off x="6214407" y="3064617"/>
            <a:ext cx="720000" cy="720000"/>
          </a:xfrm>
          <a:prstGeom prst="rect">
            <a:avLst/>
          </a:prstGeom>
          <a:solidFill>
            <a:srgbClr val="46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5</a:t>
            </a:r>
            <a:endParaRPr lang="es-CL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DAC21D-C03C-4ECC-889A-6EDD48F99BE4}"/>
              </a:ext>
            </a:extLst>
          </p:cNvPr>
          <p:cNvSpPr/>
          <p:nvPr/>
        </p:nvSpPr>
        <p:spPr>
          <a:xfrm>
            <a:off x="6934407" y="3784617"/>
            <a:ext cx="720000" cy="720000"/>
          </a:xfrm>
          <a:prstGeom prst="rect">
            <a:avLst/>
          </a:prstGeom>
          <a:solidFill>
            <a:srgbClr val="469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6</a:t>
            </a:r>
            <a:endParaRPr lang="es-CL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0412CD-EF1F-4B7D-B35B-3FA0CDFA40F7}"/>
              </a:ext>
            </a:extLst>
          </p:cNvPr>
          <p:cNvSpPr/>
          <p:nvPr/>
        </p:nvSpPr>
        <p:spPr>
          <a:xfrm>
            <a:off x="6934407" y="3064617"/>
            <a:ext cx="720000" cy="720000"/>
          </a:xfrm>
          <a:prstGeom prst="rect">
            <a:avLst/>
          </a:prstGeom>
          <a:solidFill>
            <a:srgbClr val="5A9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11</a:t>
            </a:r>
            <a:endParaRPr lang="es-CL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6746C7-0267-476A-9115-F00FD041E084}"/>
              </a:ext>
            </a:extLst>
          </p:cNvPr>
          <p:cNvSpPr/>
          <p:nvPr/>
        </p:nvSpPr>
        <p:spPr>
          <a:xfrm>
            <a:off x="5494407" y="3784617"/>
            <a:ext cx="720000" cy="720000"/>
          </a:xfrm>
          <a:prstGeom prst="rect">
            <a:avLst/>
          </a:prstGeom>
          <a:solidFill>
            <a:srgbClr val="32D2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6CD854-1216-4BCC-84B1-DE930D52DAB1}"/>
              </a:ext>
            </a:extLst>
          </p:cNvPr>
          <p:cNvSpPr/>
          <p:nvPr/>
        </p:nvSpPr>
        <p:spPr>
          <a:xfrm>
            <a:off x="6214407" y="3784617"/>
            <a:ext cx="720000" cy="720000"/>
          </a:xfrm>
          <a:prstGeom prst="rect">
            <a:avLst/>
          </a:prstGeom>
          <a:solidFill>
            <a:srgbClr val="5A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9</a:t>
            </a:r>
            <a:endParaRPr lang="es-CL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B5C233-32A2-44AB-AA0E-2EEF9DFB5ED4}"/>
              </a:ext>
            </a:extLst>
          </p:cNvPr>
          <p:cNvSpPr/>
          <p:nvPr/>
        </p:nvSpPr>
        <p:spPr>
          <a:xfrm>
            <a:off x="6934407" y="4504617"/>
            <a:ext cx="720000" cy="720000"/>
          </a:xfrm>
          <a:prstGeom prst="rect">
            <a:avLst/>
          </a:prstGeom>
          <a:solidFill>
            <a:srgbClr val="5A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10</a:t>
            </a:r>
            <a:endParaRPr lang="es-CL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2E026-8B8B-415C-8BFB-C54EBDD1A348}"/>
              </a:ext>
            </a:extLst>
          </p:cNvPr>
          <p:cNvSpPr/>
          <p:nvPr/>
        </p:nvSpPr>
        <p:spPr>
          <a:xfrm>
            <a:off x="7654407" y="3784617"/>
            <a:ext cx="720000" cy="720000"/>
          </a:xfrm>
          <a:prstGeom prst="rect">
            <a:avLst/>
          </a:prstGeom>
          <a:solidFill>
            <a:srgbClr val="46AA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7</a:t>
            </a:r>
            <a:endParaRPr lang="es-CL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D4606A-2E79-4D3A-B775-39F5396F4F4C}"/>
              </a:ext>
            </a:extLst>
          </p:cNvPr>
          <p:cNvSpPr/>
          <p:nvPr/>
        </p:nvSpPr>
        <p:spPr>
          <a:xfrm>
            <a:off x="5494407" y="4504617"/>
            <a:ext cx="720000" cy="720000"/>
          </a:xfrm>
          <a:prstGeom prst="rect">
            <a:avLst/>
          </a:prstGeom>
          <a:solidFill>
            <a:srgbClr val="32B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9E92A-EBEF-4A67-882D-DCC8E8970C05}"/>
              </a:ext>
            </a:extLst>
          </p:cNvPr>
          <p:cNvSpPr/>
          <p:nvPr/>
        </p:nvSpPr>
        <p:spPr>
          <a:xfrm>
            <a:off x="6214407" y="4504617"/>
            <a:ext cx="720000" cy="720000"/>
          </a:xfrm>
          <a:prstGeom prst="rect">
            <a:avLst/>
          </a:prstGeom>
          <a:solidFill>
            <a:srgbClr val="6E6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14</a:t>
            </a:r>
            <a:endParaRPr lang="es-CL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10F4BF-8B38-4C51-98F8-60ACF918F927}"/>
              </a:ext>
            </a:extLst>
          </p:cNvPr>
          <p:cNvSpPr/>
          <p:nvPr/>
        </p:nvSpPr>
        <p:spPr>
          <a:xfrm>
            <a:off x="7654407" y="4504617"/>
            <a:ext cx="720000" cy="720000"/>
          </a:xfrm>
          <a:prstGeom prst="rect">
            <a:avLst/>
          </a:prstGeom>
          <a:solidFill>
            <a:srgbClr val="6E5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13</a:t>
            </a:r>
            <a:endParaRPr lang="es-CL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79610D-3215-4F68-A46E-C67D56076883}"/>
              </a:ext>
            </a:extLst>
          </p:cNvPr>
          <p:cNvSpPr/>
          <p:nvPr/>
        </p:nvSpPr>
        <p:spPr>
          <a:xfrm>
            <a:off x="5488751" y="2338961"/>
            <a:ext cx="2885656" cy="2885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65F151D-4202-4639-A0EA-62A65D9E189B}"/>
              </a:ext>
            </a:extLst>
          </p:cNvPr>
          <p:cNvSpPr/>
          <p:nvPr/>
        </p:nvSpPr>
        <p:spPr>
          <a:xfrm rot="10800000">
            <a:off x="2586676" y="3182301"/>
            <a:ext cx="355617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5911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C46E-3533-4735-82BF-A9C7567D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Entonces … ¿cómo lo resolvemos?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3A75-A85F-4303-BE9A-E2732362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1" y="1621219"/>
            <a:ext cx="8641076" cy="4273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1026" name="Picture 2" descr="Image result for slide puzzle">
            <a:extLst>
              <a:ext uri="{FF2B5EF4-FFF2-40B4-BE49-F238E27FC236}">
                <a16:creationId xmlns:a16="http://schemas.microsoft.com/office/drawing/2014/main" id="{60D20484-F047-4322-A231-B0A2F7A2E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45"/>
          <a:stretch/>
        </p:blipFill>
        <p:spPr bwMode="auto">
          <a:xfrm>
            <a:off x="389751" y="1810028"/>
            <a:ext cx="3076575" cy="281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ide puzzle">
            <a:extLst>
              <a:ext uri="{FF2B5EF4-FFF2-40B4-BE49-F238E27FC236}">
                <a16:creationId xmlns:a16="http://schemas.microsoft.com/office/drawing/2014/main" id="{AEC170C9-23D4-45A8-836E-FFEE5108A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36" b="11021"/>
          <a:stretch/>
        </p:blipFill>
        <p:spPr bwMode="auto">
          <a:xfrm>
            <a:off x="4058464" y="2095092"/>
            <a:ext cx="4412992" cy="22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40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L" sz="4000" dirty="0"/>
              <a:t>Planteamiento del problema como un problema de búsqueda en un grafo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</p:spTree>
    <p:extLst>
      <p:ext uri="{BB962C8B-B14F-4D97-AF65-F5344CB8AC3E}">
        <p14:creationId xmlns:p14="http://schemas.microsoft.com/office/powerpoint/2010/main" val="26665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AC96-E85A-416B-A770-C9AA0E72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Primero, el paso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6A7-4C99-409D-818D-2D503B6B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2400" dirty="0"/>
              <a:t>Podríamos hacer lo siguiente:</a:t>
            </a:r>
          </a:p>
          <a:p>
            <a:pPr>
              <a:lnSpc>
                <a:spcPct val="100000"/>
              </a:lnSpc>
            </a:pPr>
            <a:endParaRPr lang="es-CL" sz="2400" dirty="0"/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Construir un </a:t>
            </a:r>
            <a:r>
              <a:rPr lang="es-CL" sz="2400" b="1" dirty="0">
                <a:solidFill>
                  <a:schemeClr val="accent2"/>
                </a:solidFill>
              </a:rPr>
              <a:t>grafo</a:t>
            </a:r>
            <a:r>
              <a:rPr lang="es-CL" sz="2400" dirty="0"/>
              <a:t> que represente el problema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r>
              <a:rPr lang="es-CL" sz="2400" dirty="0"/>
              <a:t>Utilizar </a:t>
            </a:r>
            <a:r>
              <a:rPr lang="es-CL" sz="2400" b="1" dirty="0">
                <a:solidFill>
                  <a:schemeClr val="accent2"/>
                </a:solidFill>
              </a:rPr>
              <a:t>DFS</a:t>
            </a:r>
            <a:r>
              <a:rPr lang="es-CL" sz="2400" dirty="0"/>
              <a:t> para </a:t>
            </a:r>
            <a:r>
              <a:rPr lang="es-CL" sz="2400" b="1" dirty="0">
                <a:solidFill>
                  <a:schemeClr val="accent2"/>
                </a:solidFill>
              </a:rPr>
              <a:t>buscar</a:t>
            </a:r>
            <a:r>
              <a:rPr lang="es-CL" sz="2400" dirty="0"/>
              <a:t> el camino a la solución</a:t>
            </a:r>
          </a:p>
          <a:p>
            <a:pPr marL="514350" indent="-514350">
              <a:lnSpc>
                <a:spcPct val="100000"/>
              </a:lnSpc>
              <a:buClr>
                <a:schemeClr val="accent2"/>
              </a:buClr>
              <a:buFont typeface="+mj-lt"/>
              <a:buAutoNum type="arabicPeriod"/>
            </a:pPr>
            <a:endParaRPr lang="es-CL" sz="2400" dirty="0"/>
          </a:p>
          <a:p>
            <a:pPr marL="0" indent="0">
              <a:lnSpc>
                <a:spcPct val="100000"/>
              </a:lnSpc>
              <a:buClr>
                <a:schemeClr val="accent2"/>
              </a:buClr>
              <a:buNone/>
            </a:pPr>
            <a:r>
              <a:rPr lang="es-CL" sz="2400" dirty="0"/>
              <a:t>¿Cómo hacemos esto?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51CF8-1DB6-4C1E-AB20-42129E0C9941}"/>
              </a:ext>
            </a:extLst>
          </p:cNvPr>
          <p:cNvSpPr/>
          <p:nvPr/>
        </p:nvSpPr>
        <p:spPr>
          <a:xfrm>
            <a:off x="251461" y="4051738"/>
            <a:ext cx="8230387" cy="646386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9182031"/>
      </p:ext>
    </p:extLst>
  </p:cSld>
  <p:clrMapOvr>
    <a:masterClrMapping/>
  </p:clrMapOvr>
</p:sld>
</file>

<file path=ppt/theme/theme1.xml><?xml version="1.0" encoding="utf-8"?>
<a:theme xmlns:a="http://schemas.openxmlformats.org/drawingml/2006/main" name="IIC2133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C2133.potx" id="{CA84A69E-14EF-40C3-82C7-2DDD895CB118}" vid="{6EF59827-1C00-4F63-A51E-87141DCF8E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IIC2133</Template>
  <TotalTime>2275</TotalTime>
  <Words>1120</Words>
  <Application>Microsoft Macintosh PowerPoint</Application>
  <PresentationFormat>On-screen Show (4:3)</PresentationFormat>
  <Paragraphs>428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 Math</vt:lpstr>
      <vt:lpstr>Century Schoolbook</vt:lpstr>
      <vt:lpstr>Consolas</vt:lpstr>
      <vt:lpstr>Courier</vt:lpstr>
      <vt:lpstr>Symbol</vt:lpstr>
      <vt:lpstr>IIC2133</vt:lpstr>
      <vt:lpstr>Puzle para niños</vt:lpstr>
      <vt:lpstr>Formalmente: El “puzle de 15”</vt:lpstr>
      <vt:lpstr>Las cuatro operaciones posibles</vt:lpstr>
      <vt:lpstr>Las cuatro operaciones …</vt:lpstr>
      <vt:lpstr>Las cuatro …</vt:lpstr>
      <vt:lpstr>Las …</vt:lpstr>
      <vt:lpstr>Entonces … ¿cómo lo resolvemos?</vt:lpstr>
      <vt:lpstr>Planteamiento del problema como un problema de búsqueda en un grafo</vt:lpstr>
      <vt:lpstr>Primero, el paso 1</vt:lpstr>
      <vt:lpstr>Grafo de estados y sus transiciones</vt:lpstr>
      <vt:lpstr>En el caso del puzle de 15</vt:lpstr>
      <vt:lpstr>¡Cuidado con el uso de memoria!</vt:lpstr>
      <vt:lpstr>Diccionarios al rescate</vt:lpstr>
      <vt:lpstr>Veamos ahora el paso 2</vt:lpstr>
      <vt:lpstr>PowerPoint Presentation</vt:lpstr>
      <vt:lpstr>El “puzle de 15++”</vt:lpstr>
      <vt:lpstr>Ruta más corta</vt:lpstr>
      <vt:lpstr>Tenemos depth first search</vt:lpstr>
      <vt:lpstr>… y queremos breadth first search</vt:lpstr>
      <vt:lpstr>La idea del algoritmo de BFS</vt:lpstr>
      <vt:lpstr>PowerPoint Presentation</vt:lpstr>
      <vt:lpstr>Relación entre DFS y BFS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</dc:title>
  <dc:creator>Vicente Errázuriz Quiroga</dc:creator>
  <cp:lastModifiedBy>Yadran</cp:lastModifiedBy>
  <cp:revision>230</cp:revision>
  <dcterms:created xsi:type="dcterms:W3CDTF">2018-04-24T22:29:29Z</dcterms:created>
  <dcterms:modified xsi:type="dcterms:W3CDTF">2018-10-27T15:38:35Z</dcterms:modified>
</cp:coreProperties>
</file>