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9" r:id="rId3"/>
    <p:sldId id="270" r:id="rId4"/>
    <p:sldId id="271" r:id="rId5"/>
    <p:sldId id="273" r:id="rId6"/>
    <p:sldId id="274" r:id="rId7"/>
    <p:sldId id="337" r:id="rId8"/>
    <p:sldId id="275" r:id="rId9"/>
    <p:sldId id="354" r:id="rId10"/>
    <p:sldId id="276" r:id="rId11"/>
    <p:sldId id="277" r:id="rId12"/>
    <p:sldId id="278" r:id="rId13"/>
    <p:sldId id="279" r:id="rId14"/>
    <p:sldId id="342" r:id="rId15"/>
    <p:sldId id="280" r:id="rId16"/>
    <p:sldId id="281" r:id="rId17"/>
    <p:sldId id="343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3636" autoAdjust="0"/>
  </p:normalViewPr>
  <p:slideViewPr>
    <p:cSldViewPr snapToGrid="0" snapToObjects="1">
      <p:cViewPr varScale="1">
        <p:scale>
          <a:sx n="112" d="100"/>
          <a:sy n="112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726BC-6A8C-7D46-8BB7-3B4887B82D96}" type="datetimeFigureOut"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272C8-A88D-5F4A-9896-CF198CEA76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23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3CE6A-F407-1E41-8E28-EAD36B0ADCDA}" type="datetimeFigureOut"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C5A21-4592-1E49-9AFF-5861F37AFD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22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>
              <a:latin typeface="Calibri"/>
              <a:cs typeface="Calibri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none" baseline="0">
                <a:latin typeface="Calibri"/>
                <a:cs typeface="Calibri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2" y="236538"/>
            <a:ext cx="6753807" cy="365125"/>
          </a:xfrm>
        </p:spPr>
        <p:txBody>
          <a:bodyPr/>
          <a:lstStyle>
            <a:lvl1pPr algn="r">
              <a:defRPr sz="24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570D7B2-05AC-5E46-A5A9-DC14CA5FB5D3}" type="slidenum"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0253F"/>
                </a:solidFill>
                <a:latin typeface="Calibri"/>
                <a:cs typeface="Calibri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24914" y="1600199"/>
            <a:ext cx="5541134" cy="5013131"/>
          </a:xfrm>
        </p:spPr>
        <p:txBody>
          <a:bodyPr anchor="ctr"/>
          <a:lstStyle>
            <a:lvl1pPr marL="0" indent="0">
              <a:spcBef>
                <a:spcPts val="2500"/>
              </a:spcBef>
              <a:buNone/>
              <a:defRPr sz="2400">
                <a:solidFill>
                  <a:srgbClr val="10253F"/>
                </a:solidFill>
                <a:latin typeface="Calibri"/>
                <a:cs typeface="Calibri"/>
              </a:defRPr>
            </a:lvl1pPr>
            <a:lvl2pPr marL="640080" indent="-274320">
              <a:spcBef>
                <a:spcPts val="1750"/>
              </a:spcBef>
              <a:buClr>
                <a:srgbClr val="FF0000"/>
              </a:buClr>
              <a:buSzPct val="100000"/>
              <a:buFont typeface="Arial"/>
              <a:buChar char="•"/>
              <a:defRPr sz="2000">
                <a:solidFill>
                  <a:srgbClr val="10253F"/>
                </a:solidFill>
                <a:latin typeface="Calibri"/>
                <a:cs typeface="Calibri"/>
              </a:defRPr>
            </a:lvl2pPr>
            <a:lvl3pPr>
              <a:defRPr>
                <a:solidFill>
                  <a:srgbClr val="10253F"/>
                </a:solidFill>
                <a:latin typeface="Calibri"/>
                <a:cs typeface="Calibri"/>
              </a:defRPr>
            </a:lvl3pPr>
            <a:lvl4pPr>
              <a:defRPr>
                <a:solidFill>
                  <a:srgbClr val="10253F"/>
                </a:solidFill>
                <a:latin typeface="Calibri"/>
                <a:cs typeface="Calibri"/>
              </a:defRPr>
            </a:lvl4pPr>
            <a:lvl5pPr>
              <a:defRPr>
                <a:solidFill>
                  <a:srgbClr val="10253F"/>
                </a:solidFill>
                <a:latin typeface="Calibri"/>
                <a:cs typeface="Calibri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570D7B2-05AC-5E46-A5A9-DC14CA5FB5D3}" type="slidenum"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570D7B2-05AC-5E46-A5A9-DC14CA5FB5D3}" type="slidenum"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0D7B2-05AC-5E46-A5A9-DC14CA5FB5D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0D7B2-05AC-5E46-A5A9-DC14CA5FB5D3}" type="slidenum"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570D7B2-05AC-5E46-A5A9-DC14CA5FB5D3}" type="slidenum"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0" y="1271966"/>
            <a:ext cx="533400" cy="228600"/>
          </a:xfrm>
          <a:prstGeom prst="ellipse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360130"/>
            <a:ext cx="8553450" cy="4571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70D7B2-05AC-5E46-A5A9-DC14CA5FB5D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Problemas en</a:t>
            </a:r>
            <a:br>
              <a:rPr lang="en-US"/>
            </a:br>
            <a:r>
              <a:rPr lang="en-US"/>
              <a:t>Grafos sin Costos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Estructuras de Datos y Algoritmos - </a:t>
            </a:r>
            <a:r>
              <a:rPr lang="en-US" cap="small"/>
              <a:t>iic</a:t>
            </a:r>
            <a:r>
              <a:rPr lang="en-US"/>
              <a:t>2133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2 - 2018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Yadran Eterovic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¿Qué son las componentes </a:t>
            </a:r>
            <a:r>
              <a:rPr lang="en-US" i="1"/>
              <a:t>fuertemente</a:t>
            </a:r>
            <a:r>
              <a:rPr lang="en-US"/>
              <a:t> conectadas de un grafo direccional?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/>
              <a:t>Las </a:t>
            </a:r>
            <a:r>
              <a:rPr lang="es-ES_tradnl" sz="2200" b="1"/>
              <a:t>componentes fuertemente conectadas</a:t>
            </a:r>
            <a:r>
              <a:rPr lang="es-ES_tradnl" sz="2200"/>
              <a:t> (</a:t>
            </a:r>
            <a:r>
              <a:rPr lang="es-ES_tradnl" sz="2200" cap="small"/>
              <a:t>scc’</a:t>
            </a:r>
            <a:r>
              <a:rPr lang="es-ES_tradnl" sz="2200"/>
              <a:t>s) de un grafo direccional </a:t>
            </a:r>
            <a:r>
              <a:rPr lang="es-ES_tradnl" sz="2200" i="1"/>
              <a:t>G</a:t>
            </a:r>
            <a:r>
              <a:rPr lang="es-ES_tradnl" sz="2200"/>
              <a:t> = (</a:t>
            </a:r>
            <a:r>
              <a:rPr lang="es-ES_tradnl" sz="2200" i="1"/>
              <a:t>V</a:t>
            </a:r>
            <a:r>
              <a:rPr lang="es-ES_tradnl" sz="2200"/>
              <a:t>, </a:t>
            </a:r>
            <a:r>
              <a:rPr lang="es-ES_tradnl" sz="2200" i="1"/>
              <a:t>E</a:t>
            </a:r>
            <a:r>
              <a:rPr lang="es-ES_tradnl" sz="2200"/>
              <a:t>) son conjuntos máximos de vértices </a:t>
            </a:r>
            <a:r>
              <a:rPr lang="es-ES_tradnl" sz="2200" i="1"/>
              <a:t>C</a:t>
            </a:r>
            <a:r>
              <a:rPr lang="es-ES_tradnl" sz="2200"/>
              <a:t> ⊆ </a:t>
            </a:r>
            <a:r>
              <a:rPr lang="es-ES_tradnl" sz="2200" i="1"/>
              <a:t>V</a:t>
            </a:r>
            <a:r>
              <a:rPr lang="es-ES_tradnl" sz="2200"/>
              <a:t>  tales que para todo par de vértices </a:t>
            </a:r>
            <a:r>
              <a:rPr lang="es-ES_tradnl" sz="2200" i="1"/>
              <a:t>u</a:t>
            </a:r>
            <a:r>
              <a:rPr lang="es-ES_tradnl" sz="2200"/>
              <a:t> y </a:t>
            </a:r>
            <a:r>
              <a:rPr lang="es-ES_tradnl" sz="2200" i="1"/>
              <a:t>v</a:t>
            </a:r>
            <a:r>
              <a:rPr lang="es-ES_tradnl" sz="2200"/>
              <a:t> en </a:t>
            </a:r>
            <a:r>
              <a:rPr lang="es-ES_tradnl" sz="2200" i="1"/>
              <a:t>C</a:t>
            </a:r>
            <a:r>
              <a:rPr lang="es-ES_tradnl" sz="2200"/>
              <a:t>, </a:t>
            </a:r>
            <a:r>
              <a:rPr lang="es-ES_tradnl" sz="2200" i="1"/>
              <a:t>u</a:t>
            </a:r>
            <a:r>
              <a:rPr lang="es-ES_tradnl" sz="2200"/>
              <a:t> y </a:t>
            </a:r>
            <a:r>
              <a:rPr lang="es-ES_tradnl" sz="2200" i="1"/>
              <a:t>v</a:t>
            </a:r>
            <a:r>
              <a:rPr lang="es-ES_tradnl" sz="2200"/>
              <a:t> son mutuamente alcanzables —se puede llegar a </a:t>
            </a:r>
            <a:r>
              <a:rPr lang="es-ES_tradnl" sz="2200" i="1"/>
              <a:t>v</a:t>
            </a:r>
            <a:r>
              <a:rPr lang="es-ES_tradnl" sz="2200"/>
              <a:t> desde </a:t>
            </a:r>
            <a:r>
              <a:rPr lang="es-ES_tradnl" sz="2200" i="1"/>
              <a:t>u</a:t>
            </a:r>
            <a:r>
              <a:rPr lang="es-ES_tradnl" sz="2200"/>
              <a:t>, y se puede llegar a </a:t>
            </a:r>
            <a:r>
              <a:rPr lang="es-ES_tradnl" sz="2200" i="1"/>
              <a:t>u</a:t>
            </a:r>
            <a:r>
              <a:rPr lang="es-ES_tradnl" sz="2200"/>
              <a:t> desde </a:t>
            </a:r>
            <a:r>
              <a:rPr lang="es-ES_tradnl" sz="2200" i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9634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382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8956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956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8382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239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39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3" name="Straight Arrow Connector 13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1316037" y="27305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5"/>
          <p:cNvCxnSpPr>
            <a:cxnSpLocks noChangeShapeType="1"/>
            <a:stCxn id="9" idx="0"/>
            <a:endCxn id="5" idx="4"/>
          </p:cNvCxnSpPr>
          <p:nvPr/>
        </p:nvCxnSpPr>
        <p:spPr bwMode="auto">
          <a:xfrm rot="5400000" flipH="1" flipV="1">
            <a:off x="3429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7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1447800" y="25527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9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24003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21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1447800" y="45339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23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3505200" y="25527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5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5400000">
            <a:off x="4838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7"/>
          <p:cNvCxnSpPr>
            <a:cxnSpLocks noChangeShapeType="1"/>
            <a:stCxn id="12" idx="4"/>
            <a:endCxn id="11" idx="0"/>
          </p:cNvCxnSpPr>
          <p:nvPr/>
        </p:nvCxnSpPr>
        <p:spPr bwMode="auto">
          <a:xfrm rot="5400000">
            <a:off x="6743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9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5943600" y="45339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31"/>
          <p:cNvCxnSpPr>
            <a:cxnSpLocks noChangeShapeType="1"/>
            <a:stCxn id="12" idx="2"/>
            <a:endCxn id="6" idx="6"/>
          </p:cNvCxnSpPr>
          <p:nvPr/>
        </p:nvCxnSpPr>
        <p:spPr bwMode="auto">
          <a:xfrm rot="10800000">
            <a:off x="5943600" y="25527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Curved Connector 33"/>
          <p:cNvCxnSpPr>
            <a:cxnSpLocks noChangeShapeType="1"/>
            <a:stCxn id="6" idx="0"/>
            <a:endCxn id="12" idx="0"/>
          </p:cNvCxnSpPr>
          <p:nvPr/>
        </p:nvCxnSpPr>
        <p:spPr bwMode="auto">
          <a:xfrm rot="5400000" flipH="1" flipV="1">
            <a:off x="6591300" y="14097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6"/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3505200" y="45339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8"/>
          <p:cNvCxnSpPr>
            <a:cxnSpLocks noChangeShapeType="1"/>
            <a:stCxn id="10" idx="4"/>
            <a:endCxn id="8" idx="4"/>
          </p:cNvCxnSpPr>
          <p:nvPr/>
        </p:nvCxnSpPr>
        <p:spPr bwMode="auto">
          <a:xfrm rot="5400000">
            <a:off x="4419600" y="35052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hape 41"/>
          <p:cNvCxnSpPr>
            <a:cxnSpLocks noChangeShapeType="1"/>
            <a:stCxn id="11" idx="4"/>
            <a:endCxn id="11" idx="6"/>
          </p:cNvCxnSpPr>
          <p:nvPr/>
        </p:nvCxnSpPr>
        <p:spPr bwMode="auto">
          <a:xfrm rot="5400000" flipH="1" flipV="1">
            <a:off x="7600950" y="44767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4733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12</a:t>
            </a:fld>
            <a:endParaRPr lang="en-US"/>
          </a:p>
        </p:txBody>
      </p:sp>
      <p:sp>
        <p:nvSpPr>
          <p:cNvPr id="3" name="Right Triangle 2"/>
          <p:cNvSpPr/>
          <p:nvPr/>
        </p:nvSpPr>
        <p:spPr bwMode="auto">
          <a:xfrm rot="16200000" flipH="1" flipV="1">
            <a:off x="819150" y="2000250"/>
            <a:ext cx="3505200" cy="36195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705600" y="3962400"/>
            <a:ext cx="1676400" cy="1066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3886200"/>
            <a:ext cx="3886200" cy="1600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752600"/>
            <a:ext cx="30480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82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34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56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956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82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34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239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9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5" name="Straight Arrow Connector 13"/>
          <p:cNvCxnSpPr>
            <a:cxnSpLocks noChangeShapeType="1"/>
            <a:stCxn id="9" idx="3"/>
            <a:endCxn id="11" idx="7"/>
          </p:cNvCxnSpPr>
          <p:nvPr/>
        </p:nvCxnSpPr>
        <p:spPr bwMode="auto">
          <a:xfrm rot="5400000">
            <a:off x="1316037" y="27305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1" idx="0"/>
            <a:endCxn id="7" idx="4"/>
          </p:cNvCxnSpPr>
          <p:nvPr/>
        </p:nvCxnSpPr>
        <p:spPr bwMode="auto">
          <a:xfrm rot="5400000" flipH="1" flipV="1">
            <a:off x="3429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7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1447800" y="25527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24003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1447800" y="45339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3505200" y="25527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5"/>
          <p:cNvCxnSpPr>
            <a:cxnSpLocks noChangeShapeType="1"/>
            <a:stCxn id="8" idx="4"/>
            <a:endCxn id="12" idx="0"/>
          </p:cNvCxnSpPr>
          <p:nvPr/>
        </p:nvCxnSpPr>
        <p:spPr bwMode="auto">
          <a:xfrm rot="5400000">
            <a:off x="4838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7"/>
          <p:cNvCxnSpPr>
            <a:cxnSpLocks noChangeShapeType="1"/>
            <a:stCxn id="14" idx="4"/>
            <a:endCxn id="13" idx="0"/>
          </p:cNvCxnSpPr>
          <p:nvPr/>
        </p:nvCxnSpPr>
        <p:spPr bwMode="auto">
          <a:xfrm rot="5400000">
            <a:off x="6743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9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5943600" y="45339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1"/>
          <p:cNvCxnSpPr>
            <a:cxnSpLocks noChangeShapeType="1"/>
            <a:stCxn id="14" idx="2"/>
            <a:endCxn id="8" idx="6"/>
          </p:cNvCxnSpPr>
          <p:nvPr/>
        </p:nvCxnSpPr>
        <p:spPr bwMode="auto">
          <a:xfrm rot="10800000">
            <a:off x="5943600" y="25527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3"/>
          <p:cNvCxnSpPr>
            <a:cxnSpLocks noChangeShapeType="1"/>
            <a:stCxn id="8" idx="0"/>
            <a:endCxn id="14" idx="0"/>
          </p:cNvCxnSpPr>
          <p:nvPr/>
        </p:nvCxnSpPr>
        <p:spPr bwMode="auto">
          <a:xfrm rot="5400000" flipH="1" flipV="1">
            <a:off x="6591300" y="14097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3505200" y="45339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38"/>
          <p:cNvCxnSpPr>
            <a:cxnSpLocks noChangeShapeType="1"/>
            <a:stCxn id="12" idx="4"/>
            <a:endCxn id="10" idx="4"/>
          </p:cNvCxnSpPr>
          <p:nvPr/>
        </p:nvCxnSpPr>
        <p:spPr bwMode="auto">
          <a:xfrm rot="5400000">
            <a:off x="4419600" y="35052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hape 41"/>
          <p:cNvCxnSpPr>
            <a:cxnSpLocks noChangeShapeType="1"/>
            <a:stCxn id="13" idx="4"/>
            <a:endCxn id="13" idx="6"/>
          </p:cNvCxnSpPr>
          <p:nvPr/>
        </p:nvCxnSpPr>
        <p:spPr bwMode="auto">
          <a:xfrm rot="5400000" flipH="1" flipV="1">
            <a:off x="7600950" y="44767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0479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El algoritmo para determinar las </a:t>
            </a:r>
            <a:r>
              <a:rPr lang="es-ES_tradnl" cap="small"/>
              <a:t>scc</a:t>
            </a:r>
            <a:r>
              <a:rPr lang="es-ES_tradnl"/>
              <a:t>’s de </a:t>
            </a:r>
            <a:r>
              <a:rPr lang="es-ES_tradnl" i="1"/>
              <a:t>G</a:t>
            </a:r>
            <a:br>
              <a:rPr lang="es-ES_tradnl"/>
            </a:br>
            <a:r>
              <a:rPr lang="es-ES_tradnl"/>
              <a:t>usa el </a:t>
            </a:r>
            <a:r>
              <a:rPr lang="es-ES_tradnl" i="1"/>
              <a:t>grafo transpuesto</a:t>
            </a:r>
            <a:r>
              <a:rPr lang="es-ES_tradnl"/>
              <a:t> de </a:t>
            </a:r>
            <a:r>
              <a:rPr lang="es-ES_tradnl" i="1"/>
              <a:t>G</a:t>
            </a:r>
            <a:endParaRPr lang="en-US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200" i="1"/>
              <a:t>G</a:t>
            </a:r>
            <a:r>
              <a:rPr lang="es-ES_tradnl" sz="2200" baseline="30000"/>
              <a:t>T</a:t>
            </a:r>
            <a:r>
              <a:rPr lang="es-ES_tradnl" sz="2200"/>
              <a:t> = (</a:t>
            </a:r>
            <a:r>
              <a:rPr lang="es-ES_tradnl" sz="2200" i="1"/>
              <a:t>V</a:t>
            </a:r>
            <a:r>
              <a:rPr lang="es-ES_tradnl" sz="2200"/>
              <a:t>, </a:t>
            </a:r>
            <a:r>
              <a:rPr lang="es-ES_tradnl" sz="2200" i="1"/>
              <a:t>E</a:t>
            </a:r>
            <a:r>
              <a:rPr lang="es-ES_tradnl" sz="2200" baseline="30000"/>
              <a:t>T</a:t>
            </a:r>
            <a:r>
              <a:rPr lang="es-ES_tradnl" sz="2200"/>
              <a:t>), en que </a:t>
            </a:r>
            <a:r>
              <a:rPr lang="es-ES_tradnl" sz="2200" i="1"/>
              <a:t>E</a:t>
            </a:r>
            <a:r>
              <a:rPr lang="es-ES_tradnl" sz="2200" baseline="30000"/>
              <a:t>T</a:t>
            </a:r>
            <a:r>
              <a:rPr lang="es-ES_tradnl" sz="2200"/>
              <a:t> = { (</a:t>
            </a:r>
            <a:r>
              <a:rPr lang="es-ES_tradnl" sz="2200" i="1"/>
              <a:t>u</a:t>
            </a:r>
            <a:r>
              <a:rPr lang="es-ES_tradnl" sz="2200"/>
              <a:t>, </a:t>
            </a:r>
            <a:r>
              <a:rPr lang="es-ES_tradnl" sz="2200" i="1"/>
              <a:t>v</a:t>
            </a:r>
            <a:r>
              <a:rPr lang="es-ES_tradnl" sz="2200"/>
              <a:t>) : (</a:t>
            </a:r>
            <a:r>
              <a:rPr lang="es-ES_tradnl" sz="2200" i="1"/>
              <a:t>v</a:t>
            </a:r>
            <a:r>
              <a:rPr lang="es-ES_tradnl" sz="2200"/>
              <a:t>, </a:t>
            </a:r>
            <a:r>
              <a:rPr lang="es-ES_tradnl" sz="2200" i="1"/>
              <a:t>u</a:t>
            </a:r>
            <a:r>
              <a:rPr lang="es-ES_tradnl" sz="2200"/>
              <a:t>) ∈ </a:t>
            </a:r>
            <a:r>
              <a:rPr lang="es-ES_tradnl" sz="2200" i="1"/>
              <a:t>E</a:t>
            </a:r>
            <a:r>
              <a:rPr lang="es-ES_tradnl" sz="2200"/>
              <a:t> }</a:t>
            </a:r>
          </a:p>
          <a:p>
            <a:r>
              <a:rPr lang="es-ES_tradnl" sz="2200"/>
              <a:t>… es decir, </a:t>
            </a:r>
            <a:r>
              <a:rPr lang="es-ES_tradnl" sz="2200" i="1"/>
              <a:t>E</a:t>
            </a:r>
            <a:r>
              <a:rPr lang="es-ES_tradnl" sz="2200" baseline="30000"/>
              <a:t>T</a:t>
            </a:r>
            <a:r>
              <a:rPr lang="es-ES_tradnl" sz="2200"/>
              <a:t> consiste en las aristas de </a:t>
            </a:r>
            <a:r>
              <a:rPr lang="es-ES_tradnl" sz="2200" i="1"/>
              <a:t>G</a:t>
            </a:r>
            <a:r>
              <a:rPr lang="es-ES_tradnl" sz="2200"/>
              <a:t> con sus direcciones invertidas</a:t>
            </a:r>
          </a:p>
        </p:txBody>
      </p:sp>
    </p:spTree>
    <p:extLst>
      <p:ext uri="{BB962C8B-B14F-4D97-AF65-F5344CB8AC3E}">
        <p14:creationId xmlns:p14="http://schemas.microsoft.com/office/powerpoint/2010/main" val="249407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i="1"/>
              <a:t>G</a:t>
            </a:r>
            <a:r>
              <a:rPr lang="es-ES_tradnl"/>
              <a:t> y </a:t>
            </a:r>
            <a:r>
              <a:rPr lang="es-ES_tradnl" i="1"/>
              <a:t>G</a:t>
            </a:r>
            <a:r>
              <a:rPr lang="es-ES_tradnl" baseline="30000"/>
              <a:t>T</a:t>
            </a:r>
            <a:r>
              <a:rPr lang="es-ES_tradnl"/>
              <a:t> tienen exactamente las mismas componentes fuertemente conectadas</a:t>
            </a:r>
            <a:endParaRPr lang="en-US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274320"/>
            <a:r>
              <a:rPr lang="es-ES_tradnl" sz="2300" i="1"/>
              <a:t>u</a:t>
            </a:r>
            <a:r>
              <a:rPr lang="es-ES_tradnl" sz="2300"/>
              <a:t> y </a:t>
            </a:r>
            <a:r>
              <a:rPr lang="es-ES_tradnl" sz="2300" i="1"/>
              <a:t>v</a:t>
            </a:r>
            <a:r>
              <a:rPr lang="es-ES_tradnl" sz="2300"/>
              <a:t> son mutuamente alcanzables en </a:t>
            </a:r>
            <a:r>
              <a:rPr lang="es-ES_tradnl" sz="2300" i="1"/>
              <a:t>G</a:t>
            </a:r>
            <a:r>
              <a:rPr lang="es-ES_tradnl" sz="2300"/>
              <a:t> si y sólo si lo son en </a:t>
            </a:r>
            <a:r>
              <a:rPr lang="es-ES_tradnl" sz="2300" i="1"/>
              <a:t>G</a:t>
            </a:r>
            <a:r>
              <a:rPr lang="es-ES_tradnl" sz="2300" baseline="300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6715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15</a:t>
            </a:fld>
            <a:endParaRPr lang="en-US"/>
          </a:p>
        </p:txBody>
      </p:sp>
      <p:sp>
        <p:nvSpPr>
          <p:cNvPr id="3" name="Right Triangle 30"/>
          <p:cNvSpPr>
            <a:spLocks noChangeArrowheads="1"/>
          </p:cNvSpPr>
          <p:nvPr/>
        </p:nvSpPr>
        <p:spPr bwMode="auto">
          <a:xfrm rot="16200000" flipH="1" flipV="1">
            <a:off x="819150" y="2076450"/>
            <a:ext cx="3505200" cy="36195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6705600" y="3962400"/>
            <a:ext cx="1676400" cy="1066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2514600" y="3886200"/>
            <a:ext cx="3886200" cy="1600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5105400" y="1752600"/>
            <a:ext cx="30480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82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34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56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956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82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34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239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9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5" name="Straight Arrow Connector 13"/>
          <p:cNvCxnSpPr>
            <a:cxnSpLocks noChangeShapeType="1"/>
            <a:stCxn id="9" idx="3"/>
            <a:endCxn id="11" idx="7"/>
          </p:cNvCxnSpPr>
          <p:nvPr/>
        </p:nvCxnSpPr>
        <p:spPr bwMode="auto">
          <a:xfrm rot="5400000">
            <a:off x="1316037" y="27305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1" idx="0"/>
            <a:endCxn id="7" idx="4"/>
          </p:cNvCxnSpPr>
          <p:nvPr/>
        </p:nvCxnSpPr>
        <p:spPr bwMode="auto">
          <a:xfrm rot="5400000" flipH="1" flipV="1">
            <a:off x="3429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7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1447800" y="25527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24003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1447800" y="45339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3505200" y="25527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5"/>
          <p:cNvCxnSpPr>
            <a:cxnSpLocks noChangeShapeType="1"/>
            <a:stCxn id="8" idx="4"/>
            <a:endCxn id="12" idx="0"/>
          </p:cNvCxnSpPr>
          <p:nvPr/>
        </p:nvCxnSpPr>
        <p:spPr bwMode="auto">
          <a:xfrm rot="5400000">
            <a:off x="4838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7"/>
          <p:cNvCxnSpPr>
            <a:cxnSpLocks noChangeShapeType="1"/>
            <a:stCxn id="14" idx="4"/>
            <a:endCxn id="13" idx="0"/>
          </p:cNvCxnSpPr>
          <p:nvPr/>
        </p:nvCxnSpPr>
        <p:spPr bwMode="auto">
          <a:xfrm rot="5400000">
            <a:off x="6743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9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5943600" y="45339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1"/>
          <p:cNvCxnSpPr>
            <a:cxnSpLocks noChangeShapeType="1"/>
            <a:stCxn id="14" idx="2"/>
            <a:endCxn id="8" idx="6"/>
          </p:cNvCxnSpPr>
          <p:nvPr/>
        </p:nvCxnSpPr>
        <p:spPr bwMode="auto">
          <a:xfrm rot="10800000">
            <a:off x="5943600" y="25527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3"/>
          <p:cNvCxnSpPr>
            <a:cxnSpLocks noChangeShapeType="1"/>
            <a:stCxn id="8" idx="0"/>
            <a:endCxn id="14" idx="0"/>
          </p:cNvCxnSpPr>
          <p:nvPr/>
        </p:nvCxnSpPr>
        <p:spPr bwMode="auto">
          <a:xfrm rot="5400000" flipH="1" flipV="1">
            <a:off x="6591300" y="14097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3505200" y="45339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38"/>
          <p:cNvCxnSpPr>
            <a:cxnSpLocks noChangeShapeType="1"/>
            <a:stCxn id="12" idx="4"/>
            <a:endCxn id="10" idx="4"/>
          </p:cNvCxnSpPr>
          <p:nvPr/>
        </p:nvCxnSpPr>
        <p:spPr bwMode="auto">
          <a:xfrm rot="5400000">
            <a:off x="4419600" y="35052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hape 41"/>
          <p:cNvCxnSpPr>
            <a:cxnSpLocks noChangeShapeType="1"/>
            <a:stCxn id="13" idx="4"/>
            <a:endCxn id="13" idx="6"/>
          </p:cNvCxnSpPr>
          <p:nvPr/>
        </p:nvCxnSpPr>
        <p:spPr bwMode="auto">
          <a:xfrm rot="5400000" flipH="1" flipV="1">
            <a:off x="7600950" y="44767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2074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Definamos el </a:t>
            </a:r>
            <a:r>
              <a:rPr lang="es-ES_tradnl" i="1"/>
              <a:t>grafo de componentes</a:t>
            </a:r>
            <a:r>
              <a:rPr lang="es-ES_tradnl"/>
              <a:t> de </a:t>
            </a:r>
            <a:r>
              <a:rPr lang="es-ES_tradnl" i="1"/>
              <a:t>G</a:t>
            </a:r>
            <a:r>
              <a:rPr lang="es-ES_tradnl"/>
              <a:t>,</a:t>
            </a:r>
            <a:br>
              <a:rPr lang="es-ES_tradnl"/>
            </a:br>
            <a:r>
              <a:rPr lang="es-ES_tradnl" i="1"/>
              <a:t>G</a:t>
            </a:r>
            <a:r>
              <a:rPr lang="es-ES_tradnl" baseline="30000"/>
              <a:t>SCC</a:t>
            </a:r>
            <a:r>
              <a:rPr lang="es-ES_tradnl"/>
              <a:t> = (</a:t>
            </a:r>
            <a:r>
              <a:rPr lang="es-ES_tradnl" i="1"/>
              <a:t>V</a:t>
            </a:r>
            <a:r>
              <a:rPr lang="es-ES_tradnl" baseline="30000"/>
              <a:t>SCC</a:t>
            </a:r>
            <a:r>
              <a:rPr lang="es-ES_tradnl"/>
              <a:t>, </a:t>
            </a:r>
            <a:r>
              <a:rPr lang="es-ES_tradnl" i="1"/>
              <a:t>E</a:t>
            </a:r>
            <a:r>
              <a:rPr lang="es-ES_tradnl" baseline="30000"/>
              <a:t>SCC</a:t>
            </a:r>
            <a:r>
              <a:rPr lang="es-ES_tradnl"/>
              <a:t>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/>
              <a:t>Supongamos que </a:t>
            </a:r>
            <a:r>
              <a:rPr lang="es-ES_tradnl" sz="2200" i="1"/>
              <a:t>G</a:t>
            </a:r>
            <a:r>
              <a:rPr lang="es-ES_tradnl" sz="2200"/>
              <a:t> tiene las componentes fuertemente conectadas </a:t>
            </a:r>
            <a:r>
              <a:rPr lang="es-ES_tradnl" sz="2200" i="1"/>
              <a:t>C</a:t>
            </a:r>
            <a:r>
              <a:rPr lang="es-ES_tradnl" sz="2200" baseline="-25000"/>
              <a:t>1</a:t>
            </a:r>
            <a:r>
              <a:rPr lang="es-ES_tradnl" sz="2200"/>
              <a:t>, </a:t>
            </a:r>
            <a:r>
              <a:rPr lang="es-ES_tradnl" sz="2200" i="1"/>
              <a:t>C</a:t>
            </a:r>
            <a:r>
              <a:rPr lang="es-ES_tradnl" sz="2200" baseline="-25000"/>
              <a:t>2</a:t>
            </a:r>
            <a:r>
              <a:rPr lang="es-ES_tradnl" sz="2200"/>
              <a:t>, …, </a:t>
            </a:r>
            <a:r>
              <a:rPr lang="es-ES_tradnl" sz="2200" i="1"/>
              <a:t>C</a:t>
            </a:r>
            <a:r>
              <a:rPr lang="es-ES_tradnl" sz="2200" i="1" baseline="-25000"/>
              <a:t>k</a:t>
            </a:r>
            <a:endParaRPr lang="es-ES_tradnl" sz="2200" baseline="-25000"/>
          </a:p>
          <a:p>
            <a:r>
              <a:rPr lang="es-ES_tradnl" sz="2200" i="1"/>
              <a:t>V</a:t>
            </a:r>
            <a:r>
              <a:rPr lang="es-ES_tradnl" sz="2200" baseline="30000"/>
              <a:t>SCC</a:t>
            </a:r>
            <a:r>
              <a:rPr lang="es-ES_tradnl" sz="2200"/>
              <a:t> es {</a:t>
            </a:r>
            <a:r>
              <a:rPr lang="es-ES_tradnl" sz="2200" i="1"/>
              <a:t>v</a:t>
            </a:r>
            <a:r>
              <a:rPr lang="es-ES_tradnl" sz="2200" baseline="-25000"/>
              <a:t>1</a:t>
            </a:r>
            <a:r>
              <a:rPr lang="es-ES_tradnl" sz="2200"/>
              <a:t>, </a:t>
            </a:r>
            <a:r>
              <a:rPr lang="es-ES_tradnl" sz="2200" i="1"/>
              <a:t>v</a:t>
            </a:r>
            <a:r>
              <a:rPr lang="es-ES_tradnl" sz="2200" baseline="-25000"/>
              <a:t>2</a:t>
            </a:r>
            <a:r>
              <a:rPr lang="es-ES_tradnl" sz="2200"/>
              <a:t>, …, </a:t>
            </a:r>
            <a:r>
              <a:rPr lang="es-ES_tradnl" sz="2200" i="1"/>
              <a:t>v</a:t>
            </a:r>
            <a:r>
              <a:rPr lang="es-ES_tradnl" sz="2200" i="1" baseline="-25000"/>
              <a:t>k</a:t>
            </a:r>
            <a:r>
              <a:rPr lang="es-ES_tradnl" sz="2200"/>
              <a:t>} y contiene un vértice </a:t>
            </a:r>
            <a:r>
              <a:rPr lang="es-ES_tradnl" sz="2200" i="1"/>
              <a:t>v</a:t>
            </a:r>
            <a:r>
              <a:rPr lang="es-ES_tradnl" sz="2200" i="1" baseline="-25000"/>
              <a:t>i</a:t>
            </a:r>
            <a:r>
              <a:rPr lang="es-ES_tradnl" sz="2200"/>
              <a:t> por cada componente fuertemente conectada </a:t>
            </a:r>
            <a:r>
              <a:rPr lang="es-ES_tradnl" sz="2200" i="1"/>
              <a:t>C</a:t>
            </a:r>
            <a:r>
              <a:rPr lang="es-ES_tradnl" sz="2200" i="1" baseline="-25000"/>
              <a:t>i</a:t>
            </a:r>
            <a:r>
              <a:rPr lang="es-ES_tradnl" sz="2200"/>
              <a:t> de </a:t>
            </a:r>
            <a:r>
              <a:rPr lang="es-ES_tradnl" sz="2200" i="1"/>
              <a:t>G</a:t>
            </a:r>
          </a:p>
          <a:p>
            <a:r>
              <a:rPr lang="es-ES_tradnl" sz="2200"/>
              <a:t>Hay una arista (</a:t>
            </a:r>
            <a:r>
              <a:rPr lang="es-ES_tradnl" sz="2200" i="1"/>
              <a:t>v</a:t>
            </a:r>
            <a:r>
              <a:rPr lang="es-ES_tradnl" sz="2200" i="1" baseline="-25000"/>
              <a:t>i</a:t>
            </a:r>
            <a:r>
              <a:rPr lang="es-ES_tradnl" sz="2200"/>
              <a:t> , </a:t>
            </a:r>
            <a:r>
              <a:rPr lang="es-ES_tradnl" sz="2200" i="1"/>
              <a:t>v</a:t>
            </a:r>
            <a:r>
              <a:rPr lang="es-ES_tradnl" sz="2200" i="1" baseline="-25000"/>
              <a:t>j</a:t>
            </a:r>
            <a:r>
              <a:rPr lang="es-ES_tradnl" sz="2200"/>
              <a:t>) ∈ </a:t>
            </a:r>
            <a:r>
              <a:rPr lang="es-ES_tradnl" sz="2200" i="1"/>
              <a:t>E</a:t>
            </a:r>
            <a:r>
              <a:rPr lang="es-ES_tradnl" sz="2200" baseline="30000"/>
              <a:t>SCC</a:t>
            </a:r>
            <a:r>
              <a:rPr lang="es-ES_tradnl" sz="2200"/>
              <a:t> si </a:t>
            </a:r>
            <a:r>
              <a:rPr lang="es-ES_tradnl" sz="2200" i="1"/>
              <a:t>G</a:t>
            </a:r>
            <a:r>
              <a:rPr lang="es-ES_tradnl" sz="2200"/>
              <a:t> tiene una arista direccional (</a:t>
            </a:r>
            <a:r>
              <a:rPr lang="es-ES_tradnl" sz="2200" i="1"/>
              <a:t>x</a:t>
            </a:r>
            <a:r>
              <a:rPr lang="es-ES_tradnl" sz="2200"/>
              <a:t>, </a:t>
            </a:r>
            <a:r>
              <a:rPr lang="es-ES_tradnl" sz="2200" i="1"/>
              <a:t>y</a:t>
            </a:r>
            <a:r>
              <a:rPr lang="es-ES_tradnl" sz="2200"/>
              <a:t>) para algún </a:t>
            </a:r>
            <a:r>
              <a:rPr lang="es-ES_tradnl" sz="2200" i="1"/>
              <a:t>x</a:t>
            </a:r>
            <a:r>
              <a:rPr lang="es-ES_tradnl" sz="2200"/>
              <a:t> ∈ </a:t>
            </a:r>
            <a:r>
              <a:rPr lang="es-ES_tradnl" sz="2200" i="1"/>
              <a:t>C</a:t>
            </a:r>
            <a:r>
              <a:rPr lang="es-ES_tradnl" sz="2200" i="1" baseline="-25000"/>
              <a:t>i</a:t>
            </a:r>
            <a:r>
              <a:rPr lang="es-ES_tradnl" sz="2200"/>
              <a:t> y algún </a:t>
            </a:r>
            <a:r>
              <a:rPr lang="es-ES_tradnl" sz="2200" i="1"/>
              <a:t>y</a:t>
            </a:r>
            <a:r>
              <a:rPr lang="es-ES_tradnl" sz="2200"/>
              <a:t> ∈ </a:t>
            </a:r>
            <a:r>
              <a:rPr lang="es-ES_tradnl" sz="2200" i="1"/>
              <a:t>C</a:t>
            </a:r>
            <a:r>
              <a:rPr lang="es-ES_tradnl" sz="2200" i="1" baseline="-2500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51122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17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2751667" y="1600199"/>
            <a:ext cx="6014381" cy="5013131"/>
          </a:xfrm>
        </p:spPr>
        <p:txBody>
          <a:bodyPr>
            <a:normAutofit/>
          </a:bodyPr>
          <a:lstStyle/>
          <a:p>
            <a:r>
              <a:rPr lang="es-ES_tradnl" sz="3200"/>
              <a:t>La propiedad clave es que </a:t>
            </a:r>
            <a:r>
              <a:rPr lang="es-ES_tradnl" sz="3200" i="1"/>
              <a:t>G</a:t>
            </a:r>
            <a:r>
              <a:rPr lang="es-ES_tradnl" sz="3200" baseline="30000"/>
              <a:t>SCC</a:t>
            </a:r>
            <a:r>
              <a:rPr lang="es-ES_tradnl" sz="3200"/>
              <a:t> es</a:t>
            </a:r>
            <a:br>
              <a:rPr lang="es-ES_tradnl" sz="3200"/>
            </a:br>
            <a:r>
              <a:rPr lang="es-ES_tradnl" sz="3200"/>
              <a:t>un </a:t>
            </a:r>
            <a:r>
              <a:rPr lang="es-ES_tradnl" sz="3200" b="1"/>
              <a:t>grafo direccional acíclico </a:t>
            </a:r>
            <a:r>
              <a:rPr lang="es-ES_tradnl" sz="3200"/>
              <a:t>(</a:t>
            </a:r>
            <a:r>
              <a:rPr lang="es-ES_tradnl" sz="3200" cap="small"/>
              <a:t>dag</a:t>
            </a:r>
            <a:r>
              <a:rPr lang="es-ES_tradnl" sz="3200"/>
              <a:t>)</a:t>
            </a:r>
            <a:endParaRPr lang="es-ES_tradnl" sz="3200" i="1"/>
          </a:p>
        </p:txBody>
      </p:sp>
    </p:spTree>
    <p:extLst>
      <p:ext uri="{BB962C8B-B14F-4D97-AF65-F5344CB8AC3E}">
        <p14:creationId xmlns:p14="http://schemas.microsoft.com/office/powerpoint/2010/main" val="360264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18</a:t>
            </a:fld>
            <a:endParaRPr lang="en-US"/>
          </a:p>
        </p:txBody>
      </p:sp>
      <p:sp>
        <p:nvSpPr>
          <p:cNvPr id="3" name="Right Triangle 30"/>
          <p:cNvSpPr>
            <a:spLocks noChangeArrowheads="1"/>
          </p:cNvSpPr>
          <p:nvPr/>
        </p:nvSpPr>
        <p:spPr bwMode="auto">
          <a:xfrm rot="16200000" flipH="1" flipV="1">
            <a:off x="781050" y="514350"/>
            <a:ext cx="3505200" cy="3848100"/>
          </a:xfrm>
          <a:prstGeom prst="rtTriangl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6705600" y="2590800"/>
            <a:ext cx="1676400" cy="1066800"/>
          </a:xfrm>
          <a:prstGeom prst="ellips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2514600" y="2514600"/>
            <a:ext cx="3886200" cy="1600200"/>
          </a:xfrm>
          <a:prstGeom prst="ellipse">
            <a:avLst/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5105400" y="381000"/>
            <a:ext cx="3048000" cy="1371600"/>
          </a:xfrm>
          <a:prstGeom prst="ellips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8200" y="9906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34000" y="9906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5600" y="9906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95600" y="29718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8200" y="29718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34000" y="29718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239000" y="29718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9000" y="9906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5" name="Straight Arrow Connector 13"/>
          <p:cNvCxnSpPr>
            <a:cxnSpLocks noChangeShapeType="1"/>
            <a:stCxn id="9" idx="3"/>
            <a:endCxn id="11" idx="7"/>
          </p:cNvCxnSpPr>
          <p:nvPr/>
        </p:nvCxnSpPr>
        <p:spPr bwMode="auto">
          <a:xfrm rot="5400000">
            <a:off x="1316037" y="13589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1" idx="0"/>
            <a:endCxn id="7" idx="4"/>
          </p:cNvCxnSpPr>
          <p:nvPr/>
        </p:nvCxnSpPr>
        <p:spPr bwMode="auto">
          <a:xfrm rot="5400000" flipH="1" flipV="1">
            <a:off x="342901" y="21717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7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1447800" y="11811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2400301" y="21717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1447800" y="31623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3505200" y="11811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5"/>
          <p:cNvCxnSpPr>
            <a:cxnSpLocks noChangeShapeType="1"/>
            <a:stCxn id="8" idx="4"/>
            <a:endCxn id="12" idx="0"/>
          </p:cNvCxnSpPr>
          <p:nvPr/>
        </p:nvCxnSpPr>
        <p:spPr bwMode="auto">
          <a:xfrm rot="5400000">
            <a:off x="4838701" y="21717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7"/>
          <p:cNvCxnSpPr>
            <a:cxnSpLocks noChangeShapeType="1"/>
            <a:stCxn id="14" idx="4"/>
            <a:endCxn id="13" idx="0"/>
          </p:cNvCxnSpPr>
          <p:nvPr/>
        </p:nvCxnSpPr>
        <p:spPr bwMode="auto">
          <a:xfrm rot="5400000">
            <a:off x="6743701" y="21717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9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5943600" y="31623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1"/>
          <p:cNvCxnSpPr>
            <a:cxnSpLocks noChangeShapeType="1"/>
            <a:stCxn id="14" idx="2"/>
            <a:endCxn id="8" idx="6"/>
          </p:cNvCxnSpPr>
          <p:nvPr/>
        </p:nvCxnSpPr>
        <p:spPr bwMode="auto">
          <a:xfrm rot="10800000">
            <a:off x="5943600" y="11811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3"/>
          <p:cNvCxnSpPr>
            <a:cxnSpLocks noChangeShapeType="1"/>
            <a:stCxn id="8" idx="0"/>
            <a:endCxn id="14" idx="0"/>
          </p:cNvCxnSpPr>
          <p:nvPr/>
        </p:nvCxnSpPr>
        <p:spPr bwMode="auto">
          <a:xfrm rot="5400000" flipH="1" flipV="1">
            <a:off x="6591300" y="381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3505200" y="31623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38"/>
          <p:cNvCxnSpPr>
            <a:cxnSpLocks noChangeShapeType="1"/>
            <a:stCxn id="12" idx="4"/>
            <a:endCxn id="10" idx="4"/>
          </p:cNvCxnSpPr>
          <p:nvPr/>
        </p:nvCxnSpPr>
        <p:spPr bwMode="auto">
          <a:xfrm rot="5400000">
            <a:off x="4419600" y="21336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hape 41"/>
          <p:cNvCxnSpPr>
            <a:cxnSpLocks noChangeShapeType="1"/>
            <a:stCxn id="13" idx="4"/>
            <a:endCxn id="13" idx="6"/>
          </p:cNvCxnSpPr>
          <p:nvPr/>
        </p:nvCxnSpPr>
        <p:spPr bwMode="auto">
          <a:xfrm rot="5400000" flipH="1" flipV="1">
            <a:off x="7600950" y="31051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914400" y="4800600"/>
            <a:ext cx="1066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latin typeface="Calibri"/>
                <a:cs typeface="Calibri"/>
              </a:rPr>
              <a:t>abe</a:t>
            </a: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3810000" y="6096000"/>
            <a:ext cx="1066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latin typeface="Calibri"/>
                <a:cs typeface="Calibri"/>
              </a:rPr>
              <a:t>fg</a:t>
            </a:r>
          </a:p>
        </p:txBody>
      </p: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6096000" y="4267200"/>
            <a:ext cx="1066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latin typeface="Calibri"/>
                <a:cs typeface="Calibri"/>
              </a:rPr>
              <a:t>cd</a:t>
            </a: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6934200" y="6096000"/>
            <a:ext cx="1066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cxnSp>
        <p:nvCxnSpPr>
          <p:cNvPr id="33" name="Straight Arrow Connector 40"/>
          <p:cNvCxnSpPr>
            <a:cxnSpLocks noChangeShapeType="1"/>
            <a:stCxn id="29" idx="6"/>
            <a:endCxn id="31" idx="2"/>
          </p:cNvCxnSpPr>
          <p:nvPr/>
        </p:nvCxnSpPr>
        <p:spPr bwMode="auto">
          <a:xfrm flipV="1">
            <a:off x="1981200" y="4572000"/>
            <a:ext cx="411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43"/>
          <p:cNvCxnSpPr>
            <a:cxnSpLocks noChangeShapeType="1"/>
            <a:stCxn id="29" idx="5"/>
            <a:endCxn id="30" idx="2"/>
          </p:cNvCxnSpPr>
          <p:nvPr/>
        </p:nvCxnSpPr>
        <p:spPr bwMode="auto">
          <a:xfrm rot="16200000" flipH="1">
            <a:off x="2278063" y="4868862"/>
            <a:ext cx="1079500" cy="198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45"/>
          <p:cNvCxnSpPr>
            <a:cxnSpLocks noChangeShapeType="1"/>
            <a:stCxn id="31" idx="3"/>
            <a:endCxn id="30" idx="7"/>
          </p:cNvCxnSpPr>
          <p:nvPr/>
        </p:nvCxnSpPr>
        <p:spPr bwMode="auto">
          <a:xfrm rot="5400000">
            <a:off x="4787900" y="4721225"/>
            <a:ext cx="1397000" cy="153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47"/>
          <p:cNvCxnSpPr>
            <a:cxnSpLocks noChangeShapeType="1"/>
            <a:stCxn id="30" idx="6"/>
            <a:endCxn id="32" idx="2"/>
          </p:cNvCxnSpPr>
          <p:nvPr/>
        </p:nvCxnSpPr>
        <p:spPr bwMode="auto">
          <a:xfrm>
            <a:off x="4876800" y="6400800"/>
            <a:ext cx="2057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49"/>
          <p:cNvCxnSpPr>
            <a:cxnSpLocks noChangeShapeType="1"/>
            <a:stCxn id="31" idx="4"/>
            <a:endCxn id="32" idx="0"/>
          </p:cNvCxnSpPr>
          <p:nvPr/>
        </p:nvCxnSpPr>
        <p:spPr bwMode="auto">
          <a:xfrm rot="16200000" flipH="1">
            <a:off x="6438900" y="5067300"/>
            <a:ext cx="12192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119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/>
              <a:t>Hagamos una exploración </a:t>
            </a:r>
            <a:r>
              <a:rPr lang="es-ES_tradnl" sz="3200" cap="small"/>
              <a:t>dfs</a:t>
            </a:r>
            <a:r>
              <a:rPr lang="es-ES_tradnl" sz="3200"/>
              <a:t> de </a:t>
            </a:r>
            <a:r>
              <a:rPr lang="es-ES_tradnl" sz="3200" i="1"/>
              <a:t>G</a:t>
            </a:r>
            <a:endParaRPr lang="en-US" sz="3200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751667" y="1600199"/>
            <a:ext cx="6014381" cy="5013131"/>
          </a:xfrm>
        </p:spPr>
        <p:txBody>
          <a:bodyPr>
            <a:normAutofit/>
          </a:bodyPr>
          <a:lstStyle/>
          <a:p>
            <a:r>
              <a:rPr lang="es-ES_tradnl" sz="2200"/>
              <a:t>Sea </a:t>
            </a:r>
            <a:r>
              <a:rPr lang="es-ES_tradnl" sz="2200" i="1"/>
              <a:t>U</a:t>
            </a:r>
            <a:r>
              <a:rPr lang="es-ES_tradnl" sz="2200"/>
              <a:t> ⊆ </a:t>
            </a:r>
            <a:r>
              <a:rPr lang="es-ES_tradnl" sz="2200" i="1"/>
              <a:t>V</a:t>
            </a:r>
          </a:p>
          <a:p>
            <a:r>
              <a:rPr lang="es-ES_tradnl" sz="2200"/>
              <a:t>Definimos </a:t>
            </a:r>
            <a:r>
              <a:rPr lang="es-ES_tradnl" sz="2200" i="1"/>
              <a:t>d</a:t>
            </a:r>
            <a:r>
              <a:rPr lang="es-ES_tradnl" sz="2200"/>
              <a:t>(</a:t>
            </a:r>
            <a:r>
              <a:rPr lang="es-ES_tradnl" sz="2200" i="1"/>
              <a:t>U</a:t>
            </a:r>
            <a:r>
              <a:rPr lang="es-ES_tradnl" sz="2200"/>
              <a:t>) = min</a:t>
            </a:r>
            <a:r>
              <a:rPr lang="es-ES_tradnl" sz="2200" baseline="-25000"/>
              <a:t>u ∈ U</a:t>
            </a:r>
            <a:r>
              <a:rPr lang="es-ES_tradnl" sz="2200"/>
              <a:t>{ </a:t>
            </a:r>
            <a:r>
              <a:rPr lang="es-ES_tradnl" sz="2200" i="1"/>
              <a:t>u.d</a:t>
            </a:r>
            <a:r>
              <a:rPr lang="es-ES_tradnl" sz="2200"/>
              <a:t> } —el tiempo de descubrimiento más temprano de cualquier vértice en </a:t>
            </a:r>
            <a:r>
              <a:rPr lang="es-ES_tradnl" sz="2200" i="1"/>
              <a:t>U</a:t>
            </a:r>
          </a:p>
          <a:p>
            <a:r>
              <a:rPr lang="es-ES_tradnl" sz="2200"/>
              <a:t>Definimos </a:t>
            </a:r>
            <a:r>
              <a:rPr lang="es-ES_tradnl" sz="2200" i="1"/>
              <a:t>f</a:t>
            </a:r>
            <a:r>
              <a:rPr lang="es-ES_tradnl" sz="2200"/>
              <a:t>(</a:t>
            </a:r>
            <a:r>
              <a:rPr lang="es-ES_tradnl" sz="2200" i="1"/>
              <a:t>U</a:t>
            </a:r>
            <a:r>
              <a:rPr lang="es-ES_tradnl" sz="2200"/>
              <a:t>) = max</a:t>
            </a:r>
            <a:r>
              <a:rPr lang="es-ES_tradnl" sz="2200" baseline="-25000"/>
              <a:t>u ∈ U</a:t>
            </a:r>
            <a:r>
              <a:rPr lang="es-ES_tradnl" sz="2200"/>
              <a:t> { </a:t>
            </a:r>
            <a:r>
              <a:rPr lang="es-ES_tradnl" sz="2200" i="1"/>
              <a:t>u.f</a:t>
            </a:r>
            <a:r>
              <a:rPr lang="es-ES_tradnl" sz="2200"/>
              <a:t> } —el tiempo de finalización más tardío de cualquier vértice en </a:t>
            </a:r>
            <a:r>
              <a:rPr lang="es-ES_tradnl" sz="2200" i="1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86515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3200"/>
              <a:t>Tres problemas en grafos sin costos:</a:t>
            </a:r>
            <a:br>
              <a:rPr lang="es-ES_tradnl" sz="3200"/>
            </a:br>
            <a:r>
              <a:rPr lang="es-ES_tradnl" sz="3200"/>
              <a:t>Aplicaciones de DFS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28801" y="1600199"/>
            <a:ext cx="6937248" cy="5013131"/>
          </a:xfrm>
        </p:spPr>
        <p:txBody>
          <a:bodyPr>
            <a:normAutofit/>
          </a:bodyPr>
          <a:lstStyle/>
          <a:p>
            <a:pPr marL="284163" indent="-284163"/>
            <a:r>
              <a:rPr lang="es-ES_tradnl" sz="2200"/>
              <a:t>a) Grafos no direccionales:</a:t>
            </a:r>
          </a:p>
          <a:p>
            <a:pPr marL="924243" lvl="1" indent="-284163"/>
            <a:r>
              <a:rPr lang="es-ES_tradnl" sz="1800"/>
              <a:t>encontrar las </a:t>
            </a:r>
            <a:r>
              <a:rPr lang="es-ES_tradnl" sz="1800" i="1"/>
              <a:t>componentes conectadas</a:t>
            </a:r>
            <a:r>
              <a:rPr lang="es-ES_tradnl" sz="1800"/>
              <a:t> del grafo</a:t>
            </a:r>
            <a:endParaRPr lang="es-ES_tradnl" sz="1800" i="1"/>
          </a:p>
          <a:p>
            <a:pPr marL="284163" indent="-284163"/>
            <a:r>
              <a:rPr lang="es-ES_tradnl" sz="2200"/>
              <a:t>b) Grafos direccionales acíclicos:</a:t>
            </a:r>
          </a:p>
          <a:p>
            <a:pPr marL="924243" lvl="1" indent="-284163"/>
            <a:r>
              <a:rPr lang="es-ES_tradnl" sz="1800" i="1"/>
              <a:t>ordenar</a:t>
            </a:r>
            <a:r>
              <a:rPr lang="es-ES_tradnl" sz="1800"/>
              <a:t> el grafo </a:t>
            </a:r>
            <a:r>
              <a:rPr lang="es-ES_tradnl" sz="1800" i="1"/>
              <a:t>topológicamente</a:t>
            </a:r>
          </a:p>
          <a:p>
            <a:pPr marL="284163" indent="-284163"/>
            <a:r>
              <a:rPr lang="es-ES_tradnl" sz="2200"/>
              <a:t>c) Grafos direccionales:</a:t>
            </a:r>
          </a:p>
          <a:p>
            <a:pPr marL="924243" lvl="1" indent="-284163"/>
            <a:r>
              <a:rPr lang="es-ES_tradnl" sz="1800"/>
              <a:t>encontrar las </a:t>
            </a:r>
            <a:r>
              <a:rPr lang="es-ES_tradnl" sz="1800" i="1"/>
              <a:t>componentes fuertemente conectadas</a:t>
            </a:r>
            <a:r>
              <a:rPr lang="es-ES_tradnl" sz="1800"/>
              <a:t> del grafo</a:t>
            </a:r>
          </a:p>
        </p:txBody>
      </p:sp>
    </p:spTree>
    <p:extLst>
      <p:ext uri="{BB962C8B-B14F-4D97-AF65-F5344CB8AC3E}">
        <p14:creationId xmlns:p14="http://schemas.microsoft.com/office/powerpoint/2010/main" val="138945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20</a:t>
            </a:fld>
            <a:endParaRPr lang="en-US"/>
          </a:p>
        </p:txBody>
      </p:sp>
      <p:sp>
        <p:nvSpPr>
          <p:cNvPr id="3" name="Right Triangle 30"/>
          <p:cNvSpPr>
            <a:spLocks noChangeArrowheads="1"/>
          </p:cNvSpPr>
          <p:nvPr/>
        </p:nvSpPr>
        <p:spPr bwMode="auto">
          <a:xfrm rot="16200000" flipH="1" flipV="1">
            <a:off x="819150" y="2000250"/>
            <a:ext cx="3505200" cy="3619500"/>
          </a:xfrm>
          <a:prstGeom prst="rtTriangl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6705600" y="3962400"/>
            <a:ext cx="1676400" cy="1066800"/>
          </a:xfrm>
          <a:prstGeom prst="ellips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2514600" y="3886200"/>
            <a:ext cx="3886200" cy="1600200"/>
          </a:xfrm>
          <a:prstGeom prst="ellipse">
            <a:avLst/>
          </a:prstGeom>
          <a:solidFill>
            <a:srgbClr val="D7E4BD"/>
          </a:solidFill>
          <a:ln>
            <a:noFill/>
          </a:ln>
          <a:extLst/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5105400" y="1752600"/>
            <a:ext cx="3048000" cy="1371600"/>
          </a:xfrm>
          <a:prstGeom prst="ellipse">
            <a:avLst/>
          </a:prstGeom>
          <a:solidFill>
            <a:srgbClr val="D7E4BD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82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34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56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956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82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34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239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9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5" name="Straight Arrow Connector 13"/>
          <p:cNvCxnSpPr>
            <a:cxnSpLocks noChangeShapeType="1"/>
            <a:stCxn id="9" idx="3"/>
            <a:endCxn id="11" idx="7"/>
          </p:cNvCxnSpPr>
          <p:nvPr/>
        </p:nvCxnSpPr>
        <p:spPr bwMode="auto">
          <a:xfrm rot="5400000">
            <a:off x="1316037" y="27305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1" idx="0"/>
            <a:endCxn id="7" idx="4"/>
          </p:cNvCxnSpPr>
          <p:nvPr/>
        </p:nvCxnSpPr>
        <p:spPr bwMode="auto">
          <a:xfrm rot="5400000" flipH="1" flipV="1">
            <a:off x="3429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7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1447800" y="25527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24003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1447800" y="45339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3505200" y="25527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5"/>
          <p:cNvCxnSpPr>
            <a:cxnSpLocks noChangeShapeType="1"/>
            <a:stCxn id="8" idx="4"/>
            <a:endCxn id="12" idx="0"/>
          </p:cNvCxnSpPr>
          <p:nvPr/>
        </p:nvCxnSpPr>
        <p:spPr bwMode="auto">
          <a:xfrm rot="5400000">
            <a:off x="4838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7"/>
          <p:cNvCxnSpPr>
            <a:cxnSpLocks noChangeShapeType="1"/>
            <a:stCxn id="14" idx="4"/>
            <a:endCxn id="13" idx="0"/>
          </p:cNvCxnSpPr>
          <p:nvPr/>
        </p:nvCxnSpPr>
        <p:spPr bwMode="auto">
          <a:xfrm rot="5400000">
            <a:off x="6743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9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5943600" y="45339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1"/>
          <p:cNvCxnSpPr>
            <a:cxnSpLocks noChangeShapeType="1"/>
            <a:stCxn id="14" idx="2"/>
            <a:endCxn id="8" idx="6"/>
          </p:cNvCxnSpPr>
          <p:nvPr/>
        </p:nvCxnSpPr>
        <p:spPr bwMode="auto">
          <a:xfrm rot="10800000">
            <a:off x="5943600" y="25527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3"/>
          <p:cNvCxnSpPr>
            <a:cxnSpLocks noChangeShapeType="1"/>
            <a:stCxn id="8" idx="0"/>
            <a:endCxn id="14" idx="0"/>
          </p:cNvCxnSpPr>
          <p:nvPr/>
        </p:nvCxnSpPr>
        <p:spPr bwMode="auto">
          <a:xfrm rot="5400000" flipH="1" flipV="1">
            <a:off x="6591300" y="14097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3505200" y="45339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38"/>
          <p:cNvCxnSpPr>
            <a:cxnSpLocks noChangeShapeType="1"/>
            <a:stCxn id="12" idx="4"/>
            <a:endCxn id="10" idx="4"/>
          </p:cNvCxnSpPr>
          <p:nvPr/>
        </p:nvCxnSpPr>
        <p:spPr bwMode="auto">
          <a:xfrm rot="5400000">
            <a:off x="4419600" y="35052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hape 41"/>
          <p:cNvCxnSpPr>
            <a:cxnSpLocks noChangeShapeType="1"/>
            <a:stCxn id="13" idx="4"/>
            <a:endCxn id="13" idx="6"/>
          </p:cNvCxnSpPr>
          <p:nvPr/>
        </p:nvCxnSpPr>
        <p:spPr bwMode="auto">
          <a:xfrm rot="5400000" flipH="1" flipV="1">
            <a:off x="7600950" y="44767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" name="TextBox 32"/>
          <p:cNvSpPr txBox="1">
            <a:spLocks noChangeArrowheads="1"/>
          </p:cNvSpPr>
          <p:nvPr/>
        </p:nvSpPr>
        <p:spPr bwMode="auto">
          <a:xfrm>
            <a:off x="685800" y="17526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[13,14]</a:t>
            </a:r>
          </a:p>
        </p:txBody>
      </p:sp>
      <p:sp>
        <p:nvSpPr>
          <p:cNvPr id="30" name="TextBox 34"/>
          <p:cNvSpPr txBox="1">
            <a:spLocks noChangeArrowheads="1"/>
          </p:cNvSpPr>
          <p:nvPr/>
        </p:nvSpPr>
        <p:spPr bwMode="auto">
          <a:xfrm>
            <a:off x="2667000" y="17526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[11,16]</a:t>
            </a:r>
          </a:p>
        </p:txBody>
      </p:sp>
      <p:sp>
        <p:nvSpPr>
          <p:cNvPr id="31" name="TextBox 35"/>
          <p:cNvSpPr txBox="1">
            <a:spLocks noChangeArrowheads="1"/>
          </p:cNvSpPr>
          <p:nvPr/>
        </p:nvSpPr>
        <p:spPr bwMode="auto">
          <a:xfrm>
            <a:off x="685800" y="48768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[12,15]</a:t>
            </a:r>
          </a:p>
        </p:txBody>
      </p:sp>
      <p:sp>
        <p:nvSpPr>
          <p:cNvPr id="32" name="TextBox 37"/>
          <p:cNvSpPr txBox="1">
            <a:spLocks noChangeArrowheads="1"/>
          </p:cNvSpPr>
          <p:nvPr/>
        </p:nvSpPr>
        <p:spPr bwMode="auto">
          <a:xfrm>
            <a:off x="23622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[3,4]</a:t>
            </a:r>
          </a:p>
        </p:txBody>
      </p:sp>
      <p:sp>
        <p:nvSpPr>
          <p:cNvPr id="33" name="TextBox 39"/>
          <p:cNvSpPr txBox="1">
            <a:spLocks noChangeArrowheads="1"/>
          </p:cNvSpPr>
          <p:nvPr/>
        </p:nvSpPr>
        <p:spPr bwMode="auto">
          <a:xfrm>
            <a:off x="57912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[2,7]</a:t>
            </a:r>
          </a:p>
        </p:txBody>
      </p:sp>
      <p:sp>
        <p:nvSpPr>
          <p:cNvPr id="34" name="TextBox 40"/>
          <p:cNvSpPr txBox="1">
            <a:spLocks noChangeArrowheads="1"/>
          </p:cNvSpPr>
          <p:nvPr/>
        </p:nvSpPr>
        <p:spPr bwMode="auto">
          <a:xfrm>
            <a:off x="67818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[5,6]</a:t>
            </a:r>
          </a:p>
        </p:txBody>
      </p:sp>
      <p:sp>
        <p:nvSpPr>
          <p:cNvPr id="35" name="TextBox 42"/>
          <p:cNvSpPr txBox="1">
            <a:spLocks noChangeArrowheads="1"/>
          </p:cNvSpPr>
          <p:nvPr/>
        </p:nvSpPr>
        <p:spPr bwMode="auto">
          <a:xfrm>
            <a:off x="4724400" y="1828800"/>
            <a:ext cx="9181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[1,10]</a:t>
            </a:r>
          </a:p>
        </p:txBody>
      </p:sp>
      <p:sp>
        <p:nvSpPr>
          <p:cNvPr id="36" name="TextBox 43"/>
          <p:cNvSpPr txBox="1">
            <a:spLocks noChangeArrowheads="1"/>
          </p:cNvSpPr>
          <p:nvPr/>
        </p:nvSpPr>
        <p:spPr bwMode="auto">
          <a:xfrm>
            <a:off x="7620000" y="18288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[8,9]</a:t>
            </a:r>
          </a:p>
        </p:txBody>
      </p:sp>
    </p:spTree>
    <p:extLst>
      <p:ext uri="{BB962C8B-B14F-4D97-AF65-F5344CB8AC3E}">
        <p14:creationId xmlns:p14="http://schemas.microsoft.com/office/powerpoint/2010/main" val="263469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Una propiedad clave entre </a:t>
            </a:r>
            <a:r>
              <a:rPr lang="es-ES_tradnl" cap="small"/>
              <a:t>scc</a:t>
            </a:r>
            <a:r>
              <a:rPr lang="es-ES_tradnl"/>
              <a:t>’s</a:t>
            </a:r>
            <a:br>
              <a:rPr lang="es-ES_tradnl"/>
            </a:br>
            <a:r>
              <a:rPr lang="es-ES_tradnl"/>
              <a:t>y tiempos de finalización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200"/>
              <a:t>Sean </a:t>
            </a:r>
            <a:r>
              <a:rPr lang="es-ES_tradnl" sz="2200" i="1"/>
              <a:t>C</a:t>
            </a:r>
            <a:r>
              <a:rPr lang="es-ES_tradnl" sz="2200"/>
              <a:t> y </a:t>
            </a:r>
            <a:r>
              <a:rPr lang="es-ES_tradnl" sz="2200" i="1"/>
              <a:t>D</a:t>
            </a:r>
            <a:r>
              <a:rPr lang="es-ES_tradnl" sz="2200"/>
              <a:t> componentes fuertemente conectadas distintas de </a:t>
            </a:r>
            <a:r>
              <a:rPr lang="es-ES_tradnl" sz="2200" i="1"/>
              <a:t>G</a:t>
            </a:r>
            <a:r>
              <a:rPr lang="es-ES_tradnl" sz="2200"/>
              <a:t> = (</a:t>
            </a:r>
            <a:r>
              <a:rPr lang="es-ES_tradnl" sz="2200" i="1"/>
              <a:t>V</a:t>
            </a:r>
            <a:r>
              <a:rPr lang="es-ES_tradnl" sz="2200"/>
              <a:t>, </a:t>
            </a:r>
            <a:r>
              <a:rPr lang="es-ES_tradnl" sz="2200" i="1"/>
              <a:t>E</a:t>
            </a:r>
            <a:r>
              <a:rPr lang="es-ES_tradnl" sz="2200"/>
              <a:t>):</a:t>
            </a:r>
          </a:p>
          <a:p>
            <a:pPr lvl="1"/>
            <a:r>
              <a:rPr lang="es-ES_tradnl" sz="1900"/>
              <a:t>si hay una arista (</a:t>
            </a:r>
            <a:r>
              <a:rPr lang="es-ES_tradnl" sz="1900" i="1"/>
              <a:t>u</a:t>
            </a:r>
            <a:r>
              <a:rPr lang="es-ES_tradnl" sz="1900"/>
              <a:t>, </a:t>
            </a:r>
            <a:r>
              <a:rPr lang="es-ES_tradnl" sz="1900" i="1"/>
              <a:t>v</a:t>
            </a:r>
            <a:r>
              <a:rPr lang="es-ES_tradnl" sz="1900"/>
              <a:t>)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E</a:t>
            </a:r>
            <a:r>
              <a:rPr lang="es-ES_tradnl" sz="1900"/>
              <a:t> , en que </a:t>
            </a:r>
            <a:r>
              <a:rPr lang="es-ES_tradnl" sz="1900" i="1"/>
              <a:t>u</a:t>
            </a:r>
            <a:r>
              <a:rPr lang="es-ES_tradnl" sz="1900"/>
              <a:t>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C</a:t>
            </a:r>
            <a:r>
              <a:rPr lang="es-ES_tradnl" sz="1900"/>
              <a:t> y </a:t>
            </a:r>
            <a:r>
              <a:rPr lang="es-ES_tradnl" sz="1900" i="1"/>
              <a:t>v</a:t>
            </a:r>
            <a:r>
              <a:rPr lang="es-ES_tradnl" sz="1900"/>
              <a:t>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D</a:t>
            </a:r>
            <a:r>
              <a:rPr lang="es-ES_tradnl" sz="1900"/>
              <a:t> , entonces </a:t>
            </a:r>
            <a:r>
              <a:rPr lang="es-ES_tradnl" sz="1900" i="1"/>
              <a:t>f</a:t>
            </a:r>
            <a:r>
              <a:rPr lang="es-ES_tradnl" sz="1900"/>
              <a:t>(</a:t>
            </a:r>
            <a:r>
              <a:rPr lang="es-ES_tradnl" sz="1900" i="1"/>
              <a:t>C</a:t>
            </a:r>
            <a:r>
              <a:rPr lang="es-ES_tradnl" sz="1900"/>
              <a:t>) &gt; </a:t>
            </a:r>
            <a:r>
              <a:rPr lang="es-ES_tradnl" sz="1900" i="1"/>
              <a:t>f</a:t>
            </a:r>
            <a:r>
              <a:rPr lang="es-ES_tradnl" sz="1900"/>
              <a:t>(</a:t>
            </a:r>
            <a:r>
              <a:rPr lang="es-ES_tradnl" sz="1900" i="1"/>
              <a:t>D</a:t>
            </a:r>
            <a:r>
              <a:rPr lang="es-ES_tradnl" sz="1900"/>
              <a:t>)</a:t>
            </a:r>
          </a:p>
          <a:p>
            <a:pPr lvl="1"/>
            <a:r>
              <a:rPr lang="es-ES_tradnl" sz="1900"/>
              <a:t>si hay una arista (</a:t>
            </a:r>
            <a:r>
              <a:rPr lang="es-ES_tradnl" sz="1900" i="1"/>
              <a:t>u</a:t>
            </a:r>
            <a:r>
              <a:rPr lang="es-ES_tradnl" sz="1900"/>
              <a:t>, </a:t>
            </a:r>
            <a:r>
              <a:rPr lang="es-ES_tradnl" sz="1900" i="1"/>
              <a:t>v</a:t>
            </a:r>
            <a:r>
              <a:rPr lang="es-ES_tradnl" sz="1900"/>
              <a:t>)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E</a:t>
            </a:r>
            <a:r>
              <a:rPr lang="es-ES_tradnl" sz="1900" baseline="30000"/>
              <a:t>T</a:t>
            </a:r>
            <a:r>
              <a:rPr lang="es-ES_tradnl" sz="1900"/>
              <a:t>, en que </a:t>
            </a:r>
            <a:r>
              <a:rPr lang="es-ES_tradnl" sz="1900" i="1"/>
              <a:t>u</a:t>
            </a:r>
            <a:r>
              <a:rPr lang="es-ES_tradnl" sz="1900"/>
              <a:t>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C</a:t>
            </a:r>
            <a:r>
              <a:rPr lang="es-ES_tradnl" sz="1900"/>
              <a:t> y </a:t>
            </a:r>
            <a:r>
              <a:rPr lang="es-ES_tradnl" sz="1900" i="1"/>
              <a:t>v</a:t>
            </a:r>
            <a:r>
              <a:rPr lang="es-ES_tradnl" sz="1900"/>
              <a:t> </a:t>
            </a:r>
            <a:r>
              <a:rPr lang="es-ES_tradnl" sz="1800"/>
              <a:t>∈</a:t>
            </a:r>
            <a:r>
              <a:rPr lang="es-ES_tradnl" sz="1900"/>
              <a:t> </a:t>
            </a:r>
            <a:r>
              <a:rPr lang="es-ES_tradnl" sz="1900" i="1"/>
              <a:t>D</a:t>
            </a:r>
            <a:r>
              <a:rPr lang="es-ES_tradnl" sz="1900"/>
              <a:t> , entonces </a:t>
            </a:r>
            <a:r>
              <a:rPr lang="es-ES_tradnl" sz="1900" i="1"/>
              <a:t>f</a:t>
            </a:r>
            <a:r>
              <a:rPr lang="es-ES_tradnl" sz="1900"/>
              <a:t>(</a:t>
            </a:r>
            <a:r>
              <a:rPr lang="es-ES_tradnl" sz="1900" i="1"/>
              <a:t>C</a:t>
            </a:r>
            <a:r>
              <a:rPr lang="es-ES_tradnl" sz="1900"/>
              <a:t>) &lt; </a:t>
            </a:r>
            <a:r>
              <a:rPr lang="es-ES_tradnl" sz="1900" i="1"/>
              <a:t>f</a:t>
            </a:r>
            <a:r>
              <a:rPr lang="es-ES_tradnl" sz="1900"/>
              <a:t>(</a:t>
            </a:r>
            <a:r>
              <a:rPr lang="es-ES_tradnl" sz="1900" i="1"/>
              <a:t>D</a:t>
            </a:r>
            <a:r>
              <a:rPr lang="es-ES_tradnl" sz="1900"/>
              <a:t>)</a:t>
            </a:r>
          </a:p>
          <a:p>
            <a:r>
              <a:rPr lang="es-ES_tradnl" sz="2200"/>
              <a:t>Cada arista en </a:t>
            </a:r>
            <a:r>
              <a:rPr lang="es-ES_tradnl" sz="2200" i="1"/>
              <a:t>G</a:t>
            </a:r>
            <a:r>
              <a:rPr lang="es-ES_tradnl" sz="2200" baseline="30000"/>
              <a:t>T</a:t>
            </a:r>
            <a:r>
              <a:rPr lang="es-ES_tradnl" sz="2200"/>
              <a:t> que va entre </a:t>
            </a:r>
            <a:r>
              <a:rPr lang="es-ES_tradnl" sz="2200" cap="small"/>
              <a:t>scc’</a:t>
            </a:r>
            <a:r>
              <a:rPr lang="es-ES_tradnl" sz="2200"/>
              <a:t>s distintas va de una con un tiempo de finalización más temprano a otra con un tiempo de finalización más tardío</a:t>
            </a:r>
          </a:p>
        </p:txBody>
      </p:sp>
    </p:spTree>
    <p:extLst>
      <p:ext uri="{BB962C8B-B14F-4D97-AF65-F5344CB8AC3E}">
        <p14:creationId xmlns:p14="http://schemas.microsoft.com/office/powerpoint/2010/main" val="8060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22</a:t>
            </a:fld>
            <a:endParaRPr lang="en-US"/>
          </a:p>
        </p:txBody>
      </p:sp>
      <p:sp>
        <p:nvSpPr>
          <p:cNvPr id="3" name="Right Triangle 30"/>
          <p:cNvSpPr>
            <a:spLocks noChangeArrowheads="1"/>
          </p:cNvSpPr>
          <p:nvPr/>
        </p:nvSpPr>
        <p:spPr bwMode="auto">
          <a:xfrm rot="16200000" flipH="1" flipV="1">
            <a:off x="819150" y="2000250"/>
            <a:ext cx="3505200" cy="3619500"/>
          </a:xfrm>
          <a:prstGeom prst="rtTriangle">
            <a:avLst/>
          </a:prstGeom>
          <a:solidFill>
            <a:srgbClr val="FCD5B5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6705600" y="3962400"/>
            <a:ext cx="1676400" cy="1066800"/>
          </a:xfrm>
          <a:prstGeom prst="ellipse">
            <a:avLst/>
          </a:prstGeom>
          <a:solidFill>
            <a:srgbClr val="FCD5B5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2514600" y="3886200"/>
            <a:ext cx="3886200" cy="1600200"/>
          </a:xfrm>
          <a:prstGeom prst="ellipse">
            <a:avLst/>
          </a:prstGeom>
          <a:solidFill>
            <a:srgbClr val="FCD5B5"/>
          </a:solidFill>
          <a:ln>
            <a:noFill/>
          </a:ln>
          <a:extLst/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5105400" y="1752600"/>
            <a:ext cx="3048000" cy="1371600"/>
          </a:xfrm>
          <a:prstGeom prst="ellipse">
            <a:avLst/>
          </a:prstGeom>
          <a:solidFill>
            <a:srgbClr val="FCD5B5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alibri"/>
              <a:cs typeface="Calibri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8382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334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956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956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f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8382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e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5334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g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239000" y="43434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h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239000" y="2362200"/>
            <a:ext cx="609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>
                <a:latin typeface="Calibri"/>
                <a:cs typeface="Calibri"/>
              </a:rPr>
              <a:t>d</a:t>
            </a:r>
          </a:p>
        </p:txBody>
      </p:sp>
      <p:cxnSp>
        <p:nvCxnSpPr>
          <p:cNvPr id="15" name="Straight Arrow Connector 13"/>
          <p:cNvCxnSpPr>
            <a:cxnSpLocks noChangeShapeType="1"/>
            <a:stCxn id="9" idx="3"/>
            <a:endCxn id="11" idx="7"/>
          </p:cNvCxnSpPr>
          <p:nvPr/>
        </p:nvCxnSpPr>
        <p:spPr bwMode="auto">
          <a:xfrm rot="5400000">
            <a:off x="1316037" y="2730501"/>
            <a:ext cx="1711325" cy="162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11" idx="0"/>
            <a:endCxn id="7" idx="4"/>
          </p:cNvCxnSpPr>
          <p:nvPr/>
        </p:nvCxnSpPr>
        <p:spPr bwMode="auto">
          <a:xfrm rot="5400000" flipH="1" flipV="1">
            <a:off x="3429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7"/>
          <p:cNvCxnSpPr>
            <a:cxnSpLocks noChangeShapeType="1"/>
            <a:stCxn id="7" idx="6"/>
            <a:endCxn id="9" idx="2"/>
          </p:cNvCxnSpPr>
          <p:nvPr/>
        </p:nvCxnSpPr>
        <p:spPr bwMode="auto">
          <a:xfrm>
            <a:off x="1447800" y="25527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24003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1447800" y="4533900"/>
            <a:ext cx="144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9" idx="6"/>
            <a:endCxn id="8" idx="2"/>
          </p:cNvCxnSpPr>
          <p:nvPr/>
        </p:nvCxnSpPr>
        <p:spPr bwMode="auto">
          <a:xfrm>
            <a:off x="3505200" y="25527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5"/>
          <p:cNvCxnSpPr>
            <a:cxnSpLocks noChangeShapeType="1"/>
            <a:stCxn id="8" idx="4"/>
            <a:endCxn id="12" idx="0"/>
          </p:cNvCxnSpPr>
          <p:nvPr/>
        </p:nvCxnSpPr>
        <p:spPr bwMode="auto">
          <a:xfrm rot="5400000">
            <a:off x="4838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7"/>
          <p:cNvCxnSpPr>
            <a:cxnSpLocks noChangeShapeType="1"/>
            <a:stCxn id="14" idx="4"/>
            <a:endCxn id="13" idx="0"/>
          </p:cNvCxnSpPr>
          <p:nvPr/>
        </p:nvCxnSpPr>
        <p:spPr bwMode="auto">
          <a:xfrm rot="5400000">
            <a:off x="6743701" y="3543300"/>
            <a:ext cx="1600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9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5943600" y="45339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31"/>
          <p:cNvCxnSpPr>
            <a:cxnSpLocks noChangeShapeType="1"/>
            <a:stCxn id="14" idx="2"/>
            <a:endCxn id="8" idx="6"/>
          </p:cNvCxnSpPr>
          <p:nvPr/>
        </p:nvCxnSpPr>
        <p:spPr bwMode="auto">
          <a:xfrm rot="10800000">
            <a:off x="5943600" y="2552700"/>
            <a:ext cx="1295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Curved Connector 33"/>
          <p:cNvCxnSpPr>
            <a:cxnSpLocks noChangeShapeType="1"/>
            <a:stCxn id="8" idx="0"/>
            <a:endCxn id="14" idx="0"/>
          </p:cNvCxnSpPr>
          <p:nvPr/>
        </p:nvCxnSpPr>
        <p:spPr bwMode="auto">
          <a:xfrm rot="5400000" flipH="1" flipV="1">
            <a:off x="6591300" y="1409701"/>
            <a:ext cx="3175" cy="1905000"/>
          </a:xfrm>
          <a:prstGeom prst="curvedConnector3">
            <a:avLst>
              <a:gd name="adj1" fmla="val 29336588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36"/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3505200" y="4533900"/>
            <a:ext cx="1828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38"/>
          <p:cNvCxnSpPr>
            <a:cxnSpLocks noChangeShapeType="1"/>
            <a:stCxn id="12" idx="4"/>
            <a:endCxn id="10" idx="4"/>
          </p:cNvCxnSpPr>
          <p:nvPr/>
        </p:nvCxnSpPr>
        <p:spPr bwMode="auto">
          <a:xfrm rot="5400000">
            <a:off x="4419600" y="3505201"/>
            <a:ext cx="3175" cy="2438400"/>
          </a:xfrm>
          <a:prstGeom prst="curvedConnector3">
            <a:avLst>
              <a:gd name="adj1" fmla="val 38125505"/>
            </a:avLst>
          </a:prstGeom>
          <a:noFill/>
          <a:ln w="9525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hape 41"/>
          <p:cNvCxnSpPr>
            <a:cxnSpLocks noChangeShapeType="1"/>
            <a:stCxn id="13" idx="4"/>
            <a:endCxn id="13" idx="6"/>
          </p:cNvCxnSpPr>
          <p:nvPr/>
        </p:nvCxnSpPr>
        <p:spPr bwMode="auto">
          <a:xfrm rot="5400000" flipH="1" flipV="1">
            <a:off x="7600950" y="4476750"/>
            <a:ext cx="190500" cy="304800"/>
          </a:xfrm>
          <a:prstGeom prst="curvedConnector4">
            <a:avLst>
              <a:gd name="adj1" fmla="val -120000"/>
              <a:gd name="adj2" fmla="val 175000"/>
            </a:avLst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685800" y="17526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[13,14]</a:t>
            </a:r>
          </a:p>
        </p:txBody>
      </p:sp>
      <p:sp>
        <p:nvSpPr>
          <p:cNvPr id="38" name="TextBox 34"/>
          <p:cNvSpPr txBox="1">
            <a:spLocks noChangeArrowheads="1"/>
          </p:cNvSpPr>
          <p:nvPr/>
        </p:nvSpPr>
        <p:spPr bwMode="auto">
          <a:xfrm>
            <a:off x="2667000" y="17526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[11,16]</a:t>
            </a:r>
          </a:p>
        </p:txBody>
      </p:sp>
      <p:sp>
        <p:nvSpPr>
          <p:cNvPr id="39" name="TextBox 35"/>
          <p:cNvSpPr txBox="1">
            <a:spLocks noChangeArrowheads="1"/>
          </p:cNvSpPr>
          <p:nvPr/>
        </p:nvSpPr>
        <p:spPr bwMode="auto">
          <a:xfrm>
            <a:off x="685800" y="4876800"/>
            <a:ext cx="1074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[12,15]</a:t>
            </a:r>
          </a:p>
        </p:txBody>
      </p:sp>
      <p:sp>
        <p:nvSpPr>
          <p:cNvPr id="40" name="TextBox 37"/>
          <p:cNvSpPr txBox="1">
            <a:spLocks noChangeArrowheads="1"/>
          </p:cNvSpPr>
          <p:nvPr/>
        </p:nvSpPr>
        <p:spPr bwMode="auto">
          <a:xfrm>
            <a:off x="23622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[3,4]</a:t>
            </a:r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57912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[2,7]</a:t>
            </a:r>
          </a:p>
        </p:txBody>
      </p:sp>
      <p:sp>
        <p:nvSpPr>
          <p:cNvPr id="42" name="TextBox 40"/>
          <p:cNvSpPr txBox="1">
            <a:spLocks noChangeArrowheads="1"/>
          </p:cNvSpPr>
          <p:nvPr/>
        </p:nvSpPr>
        <p:spPr bwMode="auto">
          <a:xfrm>
            <a:off x="6781800" y="46482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[5,6]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724400" y="1828800"/>
            <a:ext cx="9181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[1,10]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620000" y="1828800"/>
            <a:ext cx="762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/>
                <a:cs typeface="Calibri"/>
              </a:rPr>
              <a:t>[8,9]</a:t>
            </a:r>
          </a:p>
        </p:txBody>
      </p:sp>
    </p:spTree>
    <p:extLst>
      <p:ext uri="{BB962C8B-B14F-4D97-AF65-F5344CB8AC3E}">
        <p14:creationId xmlns:p14="http://schemas.microsoft.com/office/powerpoint/2010/main" val="110594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/>
              <a:t>Hagamos ahora una exploración </a:t>
            </a:r>
            <a:r>
              <a:rPr lang="es-ES_tradnl" sz="3200" cap="small"/>
              <a:t>dfs</a:t>
            </a:r>
            <a:r>
              <a:rPr lang="es-ES_tradnl" sz="3200"/>
              <a:t> de </a:t>
            </a:r>
            <a:r>
              <a:rPr lang="es-ES_tradnl" sz="3200" i="1"/>
              <a:t>G</a:t>
            </a:r>
            <a:r>
              <a:rPr lang="es-ES_tradnl" sz="3200" baseline="30000"/>
              <a:t>T</a:t>
            </a:r>
            <a:endParaRPr lang="en-US" sz="3200" baseline="30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200"/>
              <a:t>En el ciclo principal de </a:t>
            </a:r>
            <a:r>
              <a:rPr lang="es-ES_tradnl" sz="2200">
                <a:latin typeface="Consolas"/>
                <a:cs typeface="Consolas"/>
              </a:rPr>
              <a:t>dfs()</a:t>
            </a:r>
            <a:r>
              <a:rPr lang="es-ES_tradnl" sz="2200"/>
              <a:t>, consideremos los vértices en orden decreciente de los </a:t>
            </a:r>
            <a:r>
              <a:rPr lang="es-ES_tradnl" sz="2200" i="1"/>
              <a:t>u.f</a:t>
            </a:r>
            <a:r>
              <a:rPr lang="es-ES_tradnl" sz="2200"/>
              <a:t> determinados en la exploración </a:t>
            </a:r>
            <a:r>
              <a:rPr lang="es-ES_tradnl" sz="2200" cap="small"/>
              <a:t>dfs</a:t>
            </a:r>
            <a:r>
              <a:rPr lang="es-ES_tradnl" sz="2200"/>
              <a:t> de </a:t>
            </a:r>
            <a:r>
              <a:rPr lang="es-ES_tradnl" sz="2200" i="1"/>
              <a:t>G</a:t>
            </a:r>
            <a:r>
              <a:rPr lang="es-ES_tradnl" sz="2200"/>
              <a:t>:</a:t>
            </a:r>
          </a:p>
          <a:p>
            <a:pPr lvl="1"/>
            <a:r>
              <a:rPr lang="es-ES_tradnl" sz="1900"/>
              <a:t>empezamos con la </a:t>
            </a:r>
            <a:r>
              <a:rPr lang="es-ES_tradnl" sz="1900" cap="small"/>
              <a:t>scc</a:t>
            </a:r>
            <a:r>
              <a:rPr lang="es-ES_tradnl" sz="1900"/>
              <a:t> </a:t>
            </a:r>
            <a:r>
              <a:rPr lang="es-ES_tradnl" sz="1900" i="1"/>
              <a:t>C</a:t>
            </a:r>
            <a:r>
              <a:rPr lang="es-ES_tradnl" sz="1900"/>
              <a:t> cuyo tiempo de finalización es máximo</a:t>
            </a:r>
          </a:p>
          <a:p>
            <a:pPr lvl="1"/>
            <a:r>
              <a:rPr lang="es-ES_tradnl" sz="1900"/>
              <a:t>la exploración empieza en un vértice </a:t>
            </a:r>
            <a:r>
              <a:rPr lang="es-ES_tradnl" sz="1900" i="1"/>
              <a:t>x</a:t>
            </a:r>
            <a:r>
              <a:rPr lang="es-ES_tradnl" sz="1900"/>
              <a:t> de </a:t>
            </a:r>
            <a:r>
              <a:rPr lang="es-ES_tradnl" sz="1900" i="1"/>
              <a:t>C</a:t>
            </a:r>
            <a:r>
              <a:rPr lang="es-ES_tradnl" sz="1900"/>
              <a:t> y visita todos los vértices de </a:t>
            </a:r>
            <a:r>
              <a:rPr lang="es-ES_tradnl" sz="1900" i="1"/>
              <a:t>C</a:t>
            </a:r>
          </a:p>
          <a:p>
            <a:pPr lvl="1"/>
            <a:r>
              <a:rPr lang="es-ES_tradnl" sz="1900"/>
              <a:t>no hay aristas en </a:t>
            </a:r>
            <a:r>
              <a:rPr lang="es-ES_tradnl" sz="1900" i="1"/>
              <a:t>G</a:t>
            </a:r>
            <a:r>
              <a:rPr lang="es-ES_tradnl" sz="1900" baseline="30000"/>
              <a:t>T</a:t>
            </a:r>
            <a:r>
              <a:rPr lang="es-ES_tradnl" sz="1900"/>
              <a:t> de </a:t>
            </a:r>
            <a:r>
              <a:rPr lang="es-ES_tradnl" sz="1900" i="1"/>
              <a:t>C</a:t>
            </a:r>
            <a:r>
              <a:rPr lang="es-ES_tradnl" sz="1900"/>
              <a:t> a ninguna otra </a:t>
            </a:r>
            <a:r>
              <a:rPr lang="es-ES_tradnl" sz="1900" cap="small"/>
              <a:t>scc</a:t>
            </a:r>
            <a:r>
              <a:rPr lang="es-ES_tradnl" sz="1900"/>
              <a:t> —el árbol con raíz </a:t>
            </a:r>
            <a:r>
              <a:rPr lang="es-ES_tradnl" sz="1900" i="1"/>
              <a:t>x</a:t>
            </a:r>
            <a:r>
              <a:rPr lang="es-ES_tradnl" sz="1900"/>
              <a:t> contiene exactamente los vértices de </a:t>
            </a:r>
            <a:r>
              <a:rPr lang="es-ES_tradnl" sz="1900" i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546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En resumen, el algoritmo para encontrar</a:t>
            </a:r>
            <a:br>
              <a:rPr lang="es-ES_tradnl"/>
            </a:br>
            <a:r>
              <a:rPr lang="es-ES_tradnl" cap="small"/>
              <a:t>scc’</a:t>
            </a:r>
            <a:r>
              <a:rPr lang="es-ES_tradnl"/>
              <a:t>s de un grafo </a:t>
            </a:r>
            <a:r>
              <a:rPr lang="es-ES_tradnl" i="1"/>
              <a:t>G</a:t>
            </a:r>
            <a:r>
              <a:rPr lang="es-ES_tradnl"/>
              <a:t> es el siguiente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/>
              <a:t>realizamos </a:t>
            </a:r>
            <a:r>
              <a:rPr lang="es-ES_tradnl" sz="2200" cap="small"/>
              <a:t>dfs</a:t>
            </a:r>
            <a:r>
              <a:rPr lang="es-ES_tradnl" sz="2200"/>
              <a:t> de </a:t>
            </a:r>
            <a:r>
              <a:rPr lang="es-ES_tradnl" sz="2200" i="1"/>
              <a:t>G</a:t>
            </a:r>
            <a:r>
              <a:rPr lang="es-ES_tradnl" sz="2200"/>
              <a:t>, para calcular los tiempos de finalización de cada vértice</a:t>
            </a:r>
          </a:p>
          <a:p>
            <a:r>
              <a:rPr lang="es-ES_tradnl" sz="2200"/>
              <a:t>determinamos </a:t>
            </a:r>
            <a:r>
              <a:rPr lang="es-ES_tradnl" sz="2200" i="1"/>
              <a:t>G</a:t>
            </a:r>
            <a:r>
              <a:rPr lang="es-ES_tradnl" sz="2200" baseline="30000"/>
              <a:t>T</a:t>
            </a:r>
          </a:p>
          <a:p>
            <a:r>
              <a:rPr lang="es-ES_tradnl" sz="2200"/>
              <a:t>realizamos </a:t>
            </a:r>
            <a:r>
              <a:rPr lang="es-ES_tradnl" sz="2200" cap="small"/>
              <a:t>dfs</a:t>
            </a:r>
            <a:r>
              <a:rPr lang="es-ES_tradnl" sz="2200"/>
              <a:t> de </a:t>
            </a:r>
            <a:r>
              <a:rPr lang="es-ES_tradnl" sz="2200" i="1"/>
              <a:t>G</a:t>
            </a:r>
            <a:r>
              <a:rPr lang="es-ES_tradnl" sz="2200" baseline="30000"/>
              <a:t>T</a:t>
            </a:r>
            <a:r>
              <a:rPr lang="es-ES_tradnl" sz="2200"/>
              <a:t>, pero en el ciclo principal consideramos los vértices en orden decrecien-te de </a:t>
            </a:r>
            <a:r>
              <a:rPr lang="es-ES_tradnl" sz="2200" i="1"/>
              <a:t>u.f</a:t>
            </a:r>
            <a:r>
              <a:rPr lang="es-ES_tradnl" sz="2200"/>
              <a:t>, calculado antes</a:t>
            </a:r>
          </a:p>
          <a:p>
            <a:r>
              <a:rPr lang="es-ES_tradnl" sz="2200"/>
              <a:t>los vértices de cada árbol en el bosque primero-en-profundidad recién formado son una </a:t>
            </a:r>
            <a:r>
              <a:rPr lang="es-ES_tradnl" sz="2200" cap="small"/>
              <a:t>scc</a:t>
            </a:r>
            <a:r>
              <a:rPr lang="es-ES_tradnl" sz="2200"/>
              <a:t> diferente</a:t>
            </a:r>
          </a:p>
        </p:txBody>
      </p:sp>
    </p:spTree>
    <p:extLst>
      <p:ext uri="{BB962C8B-B14F-4D97-AF65-F5344CB8AC3E}">
        <p14:creationId xmlns:p14="http://schemas.microsoft.com/office/powerpoint/2010/main" val="224939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¿Cómo determinamos las </a:t>
            </a:r>
            <a:r>
              <a:rPr lang="en-US" i="1"/>
              <a:t>componentes conectadas</a:t>
            </a:r>
            <a:r>
              <a:rPr lang="en-US"/>
              <a:t> de un grafo no direccional?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71126" y="1600199"/>
            <a:ext cx="5794922" cy="5013131"/>
          </a:xfrm>
        </p:spPr>
        <p:txBody>
          <a:bodyPr>
            <a:normAutofit/>
          </a:bodyPr>
          <a:lstStyle/>
          <a:p>
            <a:r>
              <a:rPr lang="es-ES_tradnl" sz="2200"/>
              <a:t>Un grafo no direccional se dice </a:t>
            </a:r>
            <a:r>
              <a:rPr lang="es-ES_tradnl" sz="2200" b="1"/>
              <a:t>conectado</a:t>
            </a:r>
            <a:r>
              <a:rPr lang="es-ES_tradnl" sz="2200"/>
              <a:t> si todo par de vértices está conectado por una ruta</a:t>
            </a:r>
          </a:p>
          <a:p>
            <a:r>
              <a:rPr lang="es-ES_tradnl" sz="2200"/>
              <a:t>La </a:t>
            </a:r>
            <a:r>
              <a:rPr lang="es-ES_tradnl" sz="2200" b="1"/>
              <a:t>componentes conectadas</a:t>
            </a:r>
            <a:r>
              <a:rPr lang="es-ES_tradnl" sz="2200"/>
              <a:t> de un grafo son las clases de equivalencia de vértices bajo la relación “</a:t>
            </a:r>
            <a:r>
              <a:rPr lang="es-ES_tradnl" sz="2200" i="1"/>
              <a:t>es alcanzable desde</a:t>
            </a:r>
            <a:r>
              <a:rPr lang="es-ES_tradnl" sz="22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60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Si </a:t>
            </a:r>
            <a:r>
              <a:rPr lang="es-ES_tradnl" i="1"/>
              <a:t>G</a:t>
            </a:r>
            <a:r>
              <a:rPr lang="es-ES_tradnl"/>
              <a:t> es estático, las componentes conectadas</a:t>
            </a:r>
            <a:br>
              <a:rPr lang="es-ES_tradnl"/>
            </a:br>
            <a:r>
              <a:rPr lang="es-ES_tradnl"/>
              <a:t>de </a:t>
            </a:r>
            <a:r>
              <a:rPr lang="es-ES_tradnl" i="1"/>
              <a:t>G</a:t>
            </a:r>
            <a:r>
              <a:rPr lang="es-ES_tradnl"/>
              <a:t> pueden ser determinadas usando </a:t>
            </a:r>
            <a:r>
              <a:rPr lang="es-ES_tradnl" cap="small"/>
              <a:t>dfs</a:t>
            </a:r>
            <a:endParaRPr lang="en-US" cap="smal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/>
              <a:t>El bosque </a:t>
            </a:r>
            <a:r>
              <a:rPr lang="es-ES_tradnl" sz="2200" i="1"/>
              <a:t>G</a:t>
            </a:r>
            <a:r>
              <a:rPr lang="es-ES_tradnl" sz="2200" baseline="-25000"/>
              <a:t></a:t>
            </a:r>
            <a:r>
              <a:rPr lang="es-ES_tradnl" sz="2200"/>
              <a:t> contiene tantos árboles como el número de componentes conectadas de </a:t>
            </a:r>
            <a:r>
              <a:rPr lang="es-ES_tradnl" sz="2200" i="1"/>
              <a:t>G</a:t>
            </a:r>
          </a:p>
          <a:p>
            <a:r>
              <a:rPr lang="es-ES_tradnl" sz="2200"/>
              <a:t>Durante </a:t>
            </a:r>
            <a:r>
              <a:rPr lang="es-ES_tradnl" sz="2200">
                <a:latin typeface="Consolas"/>
                <a:cs typeface="Consolas"/>
              </a:rPr>
              <a:t>dfs()</a:t>
            </a:r>
            <a:r>
              <a:rPr lang="es-ES_tradnl" sz="2200"/>
              <a:t>, asignamos a cada vértice </a:t>
            </a:r>
            <a:r>
              <a:rPr lang="es-ES_tradnl" sz="2200" i="1"/>
              <a:t>u</a:t>
            </a:r>
            <a:r>
              <a:rPr lang="es-ES_tradnl" sz="2200"/>
              <a:t> un número </a:t>
            </a:r>
            <a:r>
              <a:rPr lang="es-ES_tradnl" sz="2200" i="1"/>
              <a:t>c</a:t>
            </a:r>
            <a:r>
              <a:rPr lang="es-ES_tradnl" sz="2200"/>
              <a:t>(</a:t>
            </a:r>
            <a:r>
              <a:rPr lang="es-ES_tradnl" sz="2200" i="1"/>
              <a:t>u</a:t>
            </a:r>
            <a:r>
              <a:rPr lang="es-ES_tradnl" sz="2200"/>
              <a:t>) entre 1 y </a:t>
            </a:r>
            <a:r>
              <a:rPr lang="es-ES_tradnl" sz="2200" i="1"/>
              <a:t>k</a:t>
            </a:r>
            <a:r>
              <a:rPr lang="es-ES_tradnl" sz="2200"/>
              <a:t> —en que </a:t>
            </a:r>
            <a:r>
              <a:rPr lang="es-ES_tradnl" sz="2200" i="1"/>
              <a:t>k</a:t>
            </a:r>
            <a:r>
              <a:rPr lang="es-ES_tradnl" sz="2200"/>
              <a:t> es el número de componentes conectadas de </a:t>
            </a:r>
            <a:r>
              <a:rPr lang="es-ES_tradnl" sz="2200" i="1"/>
              <a:t>G</a:t>
            </a:r>
            <a:r>
              <a:rPr lang="es-ES_tradnl" sz="2200"/>
              <a:t>— tal que </a:t>
            </a:r>
            <a:r>
              <a:rPr lang="es-ES_tradnl" sz="2200" i="1"/>
              <a:t>c</a:t>
            </a:r>
            <a:r>
              <a:rPr lang="es-ES_tradnl" sz="2200"/>
              <a:t>(</a:t>
            </a:r>
            <a:r>
              <a:rPr lang="es-ES_tradnl" sz="2200" i="1"/>
              <a:t>u</a:t>
            </a:r>
            <a:r>
              <a:rPr lang="es-ES_tradnl" sz="2200"/>
              <a:t>) = </a:t>
            </a:r>
            <a:r>
              <a:rPr lang="es-ES_tradnl" sz="2200" i="1"/>
              <a:t>c</a:t>
            </a:r>
            <a:r>
              <a:rPr lang="es-ES_tradnl" sz="2200"/>
              <a:t>(</a:t>
            </a:r>
            <a:r>
              <a:rPr lang="es-ES_tradnl" sz="2200" i="1"/>
              <a:t>v</a:t>
            </a:r>
            <a:r>
              <a:rPr lang="es-ES_tradnl" sz="2200"/>
              <a:t>) si y sólo si </a:t>
            </a:r>
            <a:r>
              <a:rPr lang="es-ES_tradnl" sz="2200" i="1"/>
              <a:t>u</a:t>
            </a:r>
            <a:r>
              <a:rPr lang="es-ES_tradnl" sz="2200"/>
              <a:t> y </a:t>
            </a:r>
            <a:r>
              <a:rPr lang="es-ES_tradnl" sz="2200" i="1"/>
              <a:t>v</a:t>
            </a:r>
            <a:r>
              <a:rPr lang="es-ES_tradnl" sz="2200"/>
              <a:t> están en la misma componente conectada</a:t>
            </a:r>
          </a:p>
          <a:p>
            <a:pPr>
              <a:spcBef>
                <a:spcPts val="4300"/>
              </a:spcBef>
            </a:pPr>
            <a:r>
              <a:rPr lang="es-ES_tradnl" sz="2200"/>
              <a:t>(Para </a:t>
            </a:r>
            <a:r>
              <a:rPr lang="es-ES_tradnl" sz="2200" i="1"/>
              <a:t>G</a:t>
            </a:r>
            <a:r>
              <a:rPr lang="es-ES_tradnl" sz="2200"/>
              <a:t> dinámico, ver diap. #96)</a:t>
            </a:r>
          </a:p>
        </p:txBody>
      </p:sp>
    </p:spTree>
    <p:extLst>
      <p:ext uri="{BB962C8B-B14F-4D97-AF65-F5344CB8AC3E}">
        <p14:creationId xmlns:p14="http://schemas.microsoft.com/office/powerpoint/2010/main" val="68030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/>
              <a:t>Un grafo direccional acíclico </a:t>
            </a:r>
            <a:r>
              <a:rPr lang="es-ES_tradnl" i="1"/>
              <a:t>G</a:t>
            </a:r>
            <a:br>
              <a:rPr lang="es-ES_tradnl"/>
            </a:br>
            <a:r>
              <a:rPr lang="es-ES_tradnl"/>
              <a:t>se puede </a:t>
            </a:r>
            <a:r>
              <a:rPr lang="es-ES_tradnl" i="1"/>
              <a:t>ordenar topológicamente</a:t>
            </a:r>
            <a:endParaRPr lang="en-US" i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/>
              <a:t>La </a:t>
            </a:r>
            <a:r>
              <a:rPr lang="es-ES_tradnl" sz="2200" b="1"/>
              <a:t>ordenación topológica</a:t>
            </a:r>
            <a:r>
              <a:rPr lang="es-ES_tradnl" sz="2200"/>
              <a:t> de </a:t>
            </a:r>
            <a:r>
              <a:rPr lang="es-ES_tradnl" sz="2200" i="1"/>
              <a:t>G</a:t>
            </a:r>
            <a:r>
              <a:rPr lang="es-ES_tradnl" sz="2200"/>
              <a:t> es una ordenación lineal de todos los vértices</a:t>
            </a:r>
          </a:p>
          <a:p>
            <a:r>
              <a:rPr lang="es-ES_tradnl" sz="2200"/>
              <a:t>… tal que si </a:t>
            </a:r>
            <a:r>
              <a:rPr lang="es-ES_tradnl" sz="2200" i="1"/>
              <a:t>G </a:t>
            </a:r>
            <a:r>
              <a:rPr lang="es-ES_tradnl" sz="2200"/>
              <a:t>contiene la arista (</a:t>
            </a:r>
            <a:r>
              <a:rPr lang="es-ES_tradnl" sz="2200" i="1"/>
              <a:t>u</a:t>
            </a:r>
            <a:r>
              <a:rPr lang="es-ES_tradnl" sz="2200"/>
              <a:t>, </a:t>
            </a:r>
            <a:r>
              <a:rPr lang="es-ES_tradnl" sz="2200" i="1"/>
              <a:t>v</a:t>
            </a:r>
            <a:r>
              <a:rPr lang="es-ES_tradnl" sz="2200"/>
              <a:t>), entonces </a:t>
            </a:r>
            <a:r>
              <a:rPr lang="es-ES_tradnl" sz="2200" i="1"/>
              <a:t>u</a:t>
            </a:r>
            <a:r>
              <a:rPr lang="es-ES_tradnl" sz="2200"/>
              <a:t> aparece antes que </a:t>
            </a:r>
            <a:r>
              <a:rPr lang="es-ES_tradnl" sz="2200" i="1"/>
              <a:t>v</a:t>
            </a:r>
            <a:r>
              <a:rPr lang="es-ES_tradnl" sz="2200"/>
              <a:t> en la ordenación</a:t>
            </a:r>
          </a:p>
        </p:txBody>
      </p:sp>
    </p:spTree>
    <p:extLst>
      <p:ext uri="{BB962C8B-B14F-4D97-AF65-F5344CB8AC3E}">
        <p14:creationId xmlns:p14="http://schemas.microsoft.com/office/powerpoint/2010/main" val="197598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El algoritmo de ordenación topológica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200">
                <a:latin typeface="Consolas"/>
                <a:cs typeface="Consolas"/>
              </a:rPr>
              <a:t>topSort()</a:t>
            </a:r>
            <a:endParaRPr lang="es-ES_tradnl" sz="2200"/>
          </a:p>
          <a:p>
            <a:pPr marL="517525" indent="-282575"/>
            <a:r>
              <a:rPr lang="es-ES_tradnl" sz="2200"/>
              <a:t>1) Ejecutamos </a:t>
            </a:r>
            <a:r>
              <a:rPr lang="es-ES_tradnl" sz="2200">
                <a:latin typeface="Consolas"/>
                <a:cs typeface="Consolas"/>
              </a:rPr>
              <a:t>dfs()</a:t>
            </a:r>
            <a:r>
              <a:rPr lang="es-ES_tradnl" sz="2200"/>
              <a:t> para calcular los tiempos </a:t>
            </a:r>
            <a:r>
              <a:rPr lang="es-ES_tradnl" sz="2200" i="1"/>
              <a:t>f</a:t>
            </a:r>
            <a:r>
              <a:rPr lang="es-ES_tradnl" sz="2200"/>
              <a:t> para cada vértice</a:t>
            </a:r>
          </a:p>
          <a:p>
            <a:pPr marL="517525" indent="-282575"/>
            <a:r>
              <a:rPr lang="es-ES_tradnl" sz="2200"/>
              <a:t>2) Cada vez que calculamos el tiempo </a:t>
            </a:r>
            <a:r>
              <a:rPr lang="es-ES_tradnl" sz="2200" i="1"/>
              <a:t>f</a:t>
            </a:r>
            <a:r>
              <a:rPr lang="es-ES_tradnl" sz="2200"/>
              <a:t> para un vértice, insertamos ese vértice al frente de una lista ligada</a:t>
            </a:r>
          </a:p>
          <a:p>
            <a:pPr marL="517525" indent="-282575"/>
            <a:r>
              <a:rPr lang="es-ES_tradnl" sz="2200"/>
              <a:t>3) </a:t>
            </a:r>
            <a:r>
              <a:rPr lang="es-ES_tradnl" sz="2200">
                <a:latin typeface="Consolas"/>
                <a:cs typeface="Consolas"/>
              </a:rPr>
              <a:t>return</a:t>
            </a:r>
            <a:r>
              <a:rPr lang="es-ES_tradnl" sz="2200"/>
              <a:t> la lista ligada de vértices</a:t>
            </a:r>
          </a:p>
        </p:txBody>
      </p:sp>
    </p:spTree>
    <p:extLst>
      <p:ext uri="{BB962C8B-B14F-4D97-AF65-F5344CB8AC3E}">
        <p14:creationId xmlns:p14="http://schemas.microsoft.com/office/powerpoint/2010/main" val="80781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AutoShape 10"/>
          <p:cNvCxnSpPr>
            <a:cxnSpLocks noChangeShapeType="1"/>
            <a:stCxn id="5" idx="6"/>
            <a:endCxn id="11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11" idx="3"/>
            <a:endCxn id="6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/>
          <p:cNvCxnSpPr>
            <a:cxnSpLocks noChangeShapeType="1"/>
            <a:stCxn id="6" idx="2"/>
            <a:endCxn id="8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/>
          <p:cNvCxnSpPr>
            <a:cxnSpLocks noChangeShapeType="1"/>
            <a:stCxn id="6" idx="5"/>
            <a:endCxn id="10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/>
          <p:cNvCxnSpPr>
            <a:cxnSpLocks noChangeShapeType="1"/>
            <a:stCxn id="11" idx="5"/>
            <a:endCxn id="7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0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1"/>
          <p:cNvCxnSpPr>
            <a:cxnSpLocks noChangeShapeType="1"/>
            <a:stCxn id="10" idx="2"/>
            <a:endCxn id="9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dfs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 de un grafo acíclico,</a:t>
            </a:r>
          </a:p>
          <a:p>
            <a:pPr>
              <a:defRPr/>
            </a:pP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0"/>
                <a:cs typeface="Calibri"/>
              </a:rPr>
              <a:t>a partir del vértice 4 y, luego, del vértice 0</a:t>
            </a:r>
            <a:endParaRPr lang="en-US" sz="3200" i="1">
              <a:solidFill>
                <a:srgbClr val="10253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7696200" y="37338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[1, 6]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5410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[2, 5]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2743200" y="5791200"/>
            <a:ext cx="831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[3, 4]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1984030" y="1981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[7, 14]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4114800" y="42672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[9, 12]</a:t>
            </a: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304800" y="3733800"/>
            <a:ext cx="1143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[10, 11]</a:t>
            </a:r>
          </a:p>
        </p:txBody>
      </p:sp>
      <p:sp>
        <p:nvSpPr>
          <p:cNvPr id="38" name="TextBox 40"/>
          <p:cNvSpPr txBox="1">
            <a:spLocks noChangeArrowheads="1"/>
          </p:cNvSpPr>
          <p:nvPr/>
        </p:nvSpPr>
        <p:spPr bwMode="auto">
          <a:xfrm>
            <a:off x="6019800" y="2209800"/>
            <a:ext cx="987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[8, 13]</a:t>
            </a:r>
          </a:p>
        </p:txBody>
      </p:sp>
    </p:spTree>
    <p:extLst>
      <p:ext uri="{BB962C8B-B14F-4D97-AF65-F5344CB8AC3E}">
        <p14:creationId xmlns:p14="http://schemas.microsoft.com/office/powerpoint/2010/main" val="22780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2570D7B2-05AC-5E46-A5A9-DC14CA5FB5D3}" type="slidenum">
              <a:rPr lang="en-US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24914" y="228601"/>
            <a:ext cx="5541134" cy="638473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s-ES_tradnl" sz="2200"/>
              <a:t>En un grafo que tiene ciclos es </a:t>
            </a:r>
            <a:r>
              <a:rPr lang="es-ES_tradnl" sz="2200" i="1"/>
              <a:t>imposible</a:t>
            </a:r>
            <a:r>
              <a:rPr lang="es-ES_tradnl" sz="2200"/>
              <a:t> pro-ducir un orden lineal de sus vértices:</a:t>
            </a:r>
          </a:p>
          <a:p>
            <a:pPr lvl="1"/>
            <a:r>
              <a:rPr lang="es-ES_tradnl" sz="1800"/>
              <a:t>p.ej., el grafo de la próxima diap.</a:t>
            </a:r>
          </a:p>
          <a:p>
            <a:r>
              <a:rPr lang="es-ES_tradnl" sz="2200" b="1"/>
              <a:t>Un grafo direccional </a:t>
            </a:r>
            <a:r>
              <a:rPr lang="es-ES_tradnl" sz="2200" b="1" i="1"/>
              <a:t>G</a:t>
            </a:r>
            <a:r>
              <a:rPr lang="es-ES_tradnl" sz="2200" b="1"/>
              <a:t> es acíclico si y sólo si </a:t>
            </a:r>
            <a:r>
              <a:rPr lang="es-ES_tradnl" sz="2200" b="1" cap="small"/>
              <a:t>dfs</a:t>
            </a:r>
            <a:r>
              <a:rPr lang="es-ES_tradnl" sz="2200" b="1"/>
              <a:t> de </a:t>
            </a:r>
            <a:r>
              <a:rPr lang="es-ES_tradnl" sz="2200" b="1" i="1"/>
              <a:t>G</a:t>
            </a:r>
            <a:r>
              <a:rPr lang="es-ES_tradnl" sz="2200" b="1"/>
              <a:t> no produce aristas hacia atrás</a:t>
            </a:r>
          </a:p>
          <a:p>
            <a:r>
              <a:rPr lang="es-ES_tradnl" sz="2200"/>
              <a:t>Para demostrar la corrección de </a:t>
            </a:r>
            <a:r>
              <a:rPr lang="es-ES_tradnl" sz="2200">
                <a:latin typeface="Consolas"/>
                <a:cs typeface="Consolas"/>
              </a:rPr>
              <a:t>topSort()</a:t>
            </a:r>
            <a:r>
              <a:rPr lang="es-ES_tradnl" sz="2200"/>
              <a:t>, basta demostrar que para cualquier par de vértices </a:t>
            </a:r>
            <a:r>
              <a:rPr lang="es-ES_tradnl" sz="2200" i="1"/>
              <a:t>u</a:t>
            </a:r>
            <a:r>
              <a:rPr lang="es-ES_tradnl" sz="2200"/>
              <a:t>, </a:t>
            </a:r>
            <a:r>
              <a:rPr lang="es-ES_tradnl" sz="2200" i="1"/>
              <a:t>v</a:t>
            </a:r>
            <a:r>
              <a:rPr lang="es-ES_tradnl" sz="2200"/>
              <a:t>, si hay una arista de </a:t>
            </a:r>
            <a:r>
              <a:rPr lang="es-ES_tradnl" sz="2200" i="1"/>
              <a:t>u</a:t>
            </a:r>
            <a:r>
              <a:rPr lang="es-ES_tradnl" sz="2200"/>
              <a:t> a </a:t>
            </a:r>
            <a:r>
              <a:rPr lang="es-ES_tradnl" sz="2200" i="1"/>
              <a:t>v</a:t>
            </a:r>
            <a:r>
              <a:rPr lang="es-ES_tradnl" sz="2200"/>
              <a:t>, entonces </a:t>
            </a:r>
            <a:r>
              <a:rPr lang="es-ES_tradnl" sz="2200" i="1"/>
              <a:t>v.f</a:t>
            </a:r>
            <a:r>
              <a:rPr lang="es-ES_tradnl" sz="2200"/>
              <a:t> &lt; </a:t>
            </a:r>
            <a:r>
              <a:rPr lang="es-ES_tradnl" sz="2200" i="1"/>
              <a:t>u.f</a:t>
            </a:r>
          </a:p>
        </p:txBody>
      </p:sp>
    </p:spTree>
    <p:extLst>
      <p:ext uri="{BB962C8B-B14F-4D97-AF65-F5344CB8AC3E}">
        <p14:creationId xmlns:p14="http://schemas.microsoft.com/office/powerpoint/2010/main" val="198520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9</a:t>
            </a:fld>
            <a:endParaRPr lang="en-US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9718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267200" y="3733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3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086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4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9718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5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6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410200" y="2209800"/>
            <a:ext cx="609600" cy="609600"/>
          </a:xfrm>
          <a:prstGeom prst="ellipse">
            <a:avLst/>
          </a:prstGeom>
          <a:solidFill>
            <a:srgbClr val="B9CDE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libri" charset="0"/>
                <a:cs typeface="Calibri" charset="0"/>
              </a:rPr>
              <a:t>1</a:t>
            </a:r>
          </a:p>
        </p:txBody>
      </p:sp>
      <p:cxnSp>
        <p:nvCxnSpPr>
          <p:cNvPr id="10" name="AutoShape 10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5146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  <a:stCxn id="3" idx="5"/>
            <a:endCxn id="4" idx="1"/>
          </p:cNvCxnSpPr>
          <p:nvPr/>
        </p:nvCxnSpPr>
        <p:spPr bwMode="auto">
          <a:xfrm>
            <a:off x="3492500" y="2730500"/>
            <a:ext cx="8636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9" idx="3"/>
            <a:endCxn id="4" idx="7"/>
          </p:cNvCxnSpPr>
          <p:nvPr/>
        </p:nvCxnSpPr>
        <p:spPr bwMode="auto">
          <a:xfrm flipH="1">
            <a:off x="4787900" y="2730500"/>
            <a:ext cx="7112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4" idx="2"/>
            <a:endCxn id="6" idx="6"/>
          </p:cNvCxnSpPr>
          <p:nvPr/>
        </p:nvCxnSpPr>
        <p:spPr bwMode="auto">
          <a:xfrm flipH="1" flipV="1">
            <a:off x="1981200" y="3962400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39624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4" idx="3"/>
            <a:endCxn id="7" idx="7"/>
          </p:cNvCxnSpPr>
          <p:nvPr/>
        </p:nvCxnSpPr>
        <p:spPr bwMode="auto">
          <a:xfrm flipH="1">
            <a:off x="3492500" y="4254500"/>
            <a:ext cx="863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787900" y="4254500"/>
            <a:ext cx="787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6" idx="7"/>
            <a:endCxn id="3" idx="3"/>
          </p:cNvCxnSpPr>
          <p:nvPr/>
        </p:nvCxnSpPr>
        <p:spPr bwMode="auto">
          <a:xfrm flipV="1">
            <a:off x="1892300" y="2730500"/>
            <a:ext cx="11684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5"/>
            <a:endCxn id="5" idx="1"/>
          </p:cNvCxnSpPr>
          <p:nvPr/>
        </p:nvCxnSpPr>
        <p:spPr bwMode="auto">
          <a:xfrm>
            <a:off x="5930900" y="2730500"/>
            <a:ext cx="1244600" cy="101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18923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5" idx="3"/>
            <a:endCxn id="8" idx="7"/>
          </p:cNvCxnSpPr>
          <p:nvPr/>
        </p:nvCxnSpPr>
        <p:spPr bwMode="auto">
          <a:xfrm flipH="1">
            <a:off x="6007100" y="4178300"/>
            <a:ext cx="1168400" cy="1092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3581400" y="54864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4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Un grafo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direccional</a:t>
            </a:r>
            <a:r>
              <a:rPr lang="en-US" sz="3200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3200" i="1">
                <a:solidFill>
                  <a:srgbClr val="10253F"/>
                </a:solidFill>
                <a:latin typeface="Calibri" charset="0"/>
                <a:ea typeface="ＭＳ Ｐゴシック" charset="0"/>
                <a:cs typeface="Calibri" charset="0"/>
              </a:rPr>
              <a:t>cíclico</a:t>
            </a:r>
          </a:p>
        </p:txBody>
      </p:sp>
    </p:spTree>
    <p:extLst>
      <p:ext uri="{BB962C8B-B14F-4D97-AF65-F5344CB8AC3E}">
        <p14:creationId xmlns:p14="http://schemas.microsoft.com/office/powerpoint/2010/main" val="3737274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44605</TotalTime>
  <Words>1110</Words>
  <Application>Microsoft Macintosh PowerPoint</Application>
  <PresentationFormat>On-screen Show (4:3)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Consolas</vt:lpstr>
      <vt:lpstr>Tw Cen MT</vt:lpstr>
      <vt:lpstr>Wingdings</vt:lpstr>
      <vt:lpstr>Wingdings 2</vt:lpstr>
      <vt:lpstr>Median</vt:lpstr>
      <vt:lpstr>Problemas en Grafos sin Costos</vt:lpstr>
      <vt:lpstr>Tres problemas en grafos sin costos: Aplicaciones de DFS</vt:lpstr>
      <vt:lpstr>¿Cómo determinamos las componentes conectadas de un grafo no direccional?</vt:lpstr>
      <vt:lpstr>Si G es estático, las componentes conectadas de G pueden ser determinadas usando dfs</vt:lpstr>
      <vt:lpstr>Un grafo direccional acíclico G se puede ordenar topológicamente</vt:lpstr>
      <vt:lpstr>El algoritmo de ordenación topológica</vt:lpstr>
      <vt:lpstr>PowerPoint Presentation</vt:lpstr>
      <vt:lpstr>PowerPoint Presentation</vt:lpstr>
      <vt:lpstr>PowerPoint Presentation</vt:lpstr>
      <vt:lpstr>¿Qué son las componentes fuertemente conectadas de un grafo direccional?</vt:lpstr>
      <vt:lpstr>PowerPoint Presentation</vt:lpstr>
      <vt:lpstr>PowerPoint Presentation</vt:lpstr>
      <vt:lpstr>El algoritmo para determinar las scc’s de G usa el grafo transpuesto de G</vt:lpstr>
      <vt:lpstr>G y GT tienen exactamente las mismas componentes fuertemente conectadas</vt:lpstr>
      <vt:lpstr>PowerPoint Presentation</vt:lpstr>
      <vt:lpstr>Definamos el grafo de componentes de G, GSCC = (VSCC, ESCC)</vt:lpstr>
      <vt:lpstr>PowerPoint Presentation</vt:lpstr>
      <vt:lpstr>PowerPoint Presentation</vt:lpstr>
      <vt:lpstr>Hagamos una exploración dfs de G</vt:lpstr>
      <vt:lpstr>PowerPoint Presentation</vt:lpstr>
      <vt:lpstr>Una propiedad clave entre scc’s y tiempos de finalización</vt:lpstr>
      <vt:lpstr>PowerPoint Presentation</vt:lpstr>
      <vt:lpstr>Hagamos ahora una exploración dfs de GT</vt:lpstr>
      <vt:lpstr>En resumen, el algoritmo para encontrar scc’s de un grafo G es el siguiente</vt:lpstr>
    </vt:vector>
  </TitlesOfParts>
  <Company>Pontificia Universidad Católica de Chile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 Eterovic</dc:creator>
  <cp:lastModifiedBy>Yadran</cp:lastModifiedBy>
  <cp:revision>128</cp:revision>
  <cp:lastPrinted>2017-10-15T12:47:10Z</cp:lastPrinted>
  <dcterms:created xsi:type="dcterms:W3CDTF">2013-05-02T01:38:17Z</dcterms:created>
  <dcterms:modified xsi:type="dcterms:W3CDTF">2018-10-27T15:43:29Z</dcterms:modified>
</cp:coreProperties>
</file>