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7"/>
  </p:notesMasterIdLst>
  <p:sldIdLst>
    <p:sldId id="359" r:id="rId2"/>
    <p:sldId id="298" r:id="rId3"/>
    <p:sldId id="321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13" r:id="rId12"/>
    <p:sldId id="305" r:id="rId13"/>
    <p:sldId id="306" r:id="rId14"/>
    <p:sldId id="314" r:id="rId15"/>
    <p:sldId id="307" r:id="rId16"/>
    <p:sldId id="308" r:id="rId17"/>
    <p:sldId id="315" r:id="rId18"/>
    <p:sldId id="309" r:id="rId19"/>
    <p:sldId id="316" r:id="rId20"/>
    <p:sldId id="310" r:id="rId21"/>
    <p:sldId id="317" r:id="rId22"/>
    <p:sldId id="311" r:id="rId23"/>
    <p:sldId id="312" r:id="rId24"/>
    <p:sldId id="318" r:id="rId25"/>
    <p:sldId id="296" r:id="rId26"/>
    <p:sldId id="319" r:id="rId27"/>
    <p:sldId id="322" r:id="rId28"/>
    <p:sldId id="324" r:id="rId29"/>
    <p:sldId id="340" r:id="rId30"/>
    <p:sldId id="341" r:id="rId31"/>
    <p:sldId id="343" r:id="rId32"/>
    <p:sldId id="345" r:id="rId33"/>
    <p:sldId id="332" r:id="rId34"/>
    <p:sldId id="347" r:id="rId35"/>
    <p:sldId id="348" r:id="rId36"/>
    <p:sldId id="349" r:id="rId37"/>
    <p:sldId id="353" r:id="rId38"/>
    <p:sldId id="352" r:id="rId39"/>
    <p:sldId id="354" r:id="rId40"/>
    <p:sldId id="351" r:id="rId41"/>
    <p:sldId id="355" r:id="rId42"/>
    <p:sldId id="356" r:id="rId43"/>
    <p:sldId id="342" r:id="rId44"/>
    <p:sldId id="358" r:id="rId45"/>
    <p:sldId id="35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FFC3"/>
    <a:srgbClr val="FFE591"/>
    <a:srgbClr val="FFCC00"/>
    <a:srgbClr val="CCAAE6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2" autoAdjust="0"/>
    <p:restoredTop sz="84820" autoAdjust="0"/>
  </p:normalViewPr>
  <p:slideViewPr>
    <p:cSldViewPr snapToGrid="0" showGuides="1">
      <p:cViewPr>
        <p:scale>
          <a:sx n="96" d="100"/>
          <a:sy n="96" d="100"/>
        </p:scale>
        <p:origin x="20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27-05-18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arista más pequeña del grafo siempre forma parte del MST.</a:t>
            </a:r>
          </a:p>
          <a:p>
            <a:r>
              <a:rPr lang="es-CL" dirty="0"/>
              <a:t>Si esta arista era una “hoja” del árbol, se cumple que del grafo que queda, la arista más pequeña también pertenece al MST.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663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616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999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1889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0256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7286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7302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1646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123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5381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006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8206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4828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6366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9450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9174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Inicialmente cada nodo está en un conjunto distinto.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2146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8266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varias alternativas:</a:t>
            </a:r>
          </a:p>
          <a:p>
            <a:pPr marL="171450" indent="-171450">
              <a:buFontTx/>
              <a:buChar char="-"/>
            </a:pPr>
            <a:r>
              <a:rPr lang="es-CL" dirty="0"/>
              <a:t>Podemos pintar los nodos de un color correspondiente a su conjunto: así identificar a cual pertenecen es fácil. Pero unirlos es inevitablemente pesado</a:t>
            </a:r>
          </a:p>
          <a:p>
            <a:pPr marL="171450" indent="-171450">
              <a:buFontTx/>
              <a:buChar char="-"/>
            </a:pPr>
            <a:r>
              <a:rPr lang="es-CL" dirty="0"/>
              <a:t>Podemos tratar los conjuntos como árboles, </a:t>
            </a:r>
            <a:r>
              <a:rPr lang="es-CL" dirty="0" err="1"/>
              <a:t>asi</a:t>
            </a:r>
            <a:r>
              <a:rPr lang="es-CL" dirty="0"/>
              <a:t> unirlos es O(1), pero identificar a cual pertenecen es log(n). </a:t>
            </a:r>
          </a:p>
          <a:p>
            <a:pPr marL="171450" indent="-171450">
              <a:buFontTx/>
              <a:buChar char="-"/>
            </a:pPr>
            <a:endParaRPr lang="es-CL" dirty="0"/>
          </a:p>
          <a:p>
            <a:pPr marL="0" indent="0">
              <a:buFontTx/>
              <a:buNone/>
            </a:pPr>
            <a:r>
              <a:rPr lang="es-CL" dirty="0"/>
              <a:t>Hay que combinar ambas alternativas </a:t>
            </a:r>
            <a:r>
              <a:rPr lang="es-CL" dirty="0">
                <a:sym typeface="Wingdings" panose="05000000000000000000" pitchFamily="2" charset="2"/>
              </a:rPr>
              <a:t>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471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4312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0432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Al unir dos conjuntos, simplemente se cuelga uno de los representantes del otro.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315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5911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uno de los árboles es más alto que otro, hace diferencia cual se cuelga de cual: hay que colgar el corto del largo.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2552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Make-set y unión son siempre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Lo interesante es que la complejidad de </a:t>
                </a:r>
                <a:r>
                  <a:rPr lang="es-CL" dirty="0" err="1"/>
                  <a:t>find</a:t>
                </a:r>
                <a:r>
                  <a:rPr lang="es-CL" dirty="0"/>
                  <a:t>-set depende de como hacemos la unión:</a:t>
                </a:r>
              </a:p>
              <a:p>
                <a:endParaRPr lang="es-CL" dirty="0"/>
              </a:p>
              <a:p>
                <a:r>
                  <a:rPr lang="es-CL" dirty="0"/>
                  <a:t>Si en la unión colgamos siempre el primero al segundo, o viceversa, eventualmente puede armarse una lista ligada, por lo que </a:t>
                </a:r>
                <a:r>
                  <a:rPr lang="es-CL" dirty="0" err="1"/>
                  <a:t>findset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Si colgamos siempre el más corto al más largo, la altura del árbol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L" b="0" dirty="0"/>
              </a:p>
              <a:p>
                <a:endParaRPr lang="es-CL" dirty="0"/>
              </a:p>
              <a:p>
                <a:r>
                  <a:rPr lang="es-CL" dirty="0"/>
                  <a:t>Si además comprimimos caminos, la complejidad de </a:t>
                </a:r>
                <a:r>
                  <a:rPr lang="es-CL" dirty="0" err="1"/>
                  <a:t>find</a:t>
                </a:r>
                <a:r>
                  <a:rPr lang="es-CL" dirty="0"/>
                  <a:t>-set pasa a ser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s-CL" dirty="0"/>
                  <a:t>, donde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CL" dirty="0"/>
                  <a:t> es una función</a:t>
                </a:r>
                <a:r>
                  <a:rPr lang="es-CL" baseline="0" dirty="0"/>
                  <a:t> que crece extremadamente lento: para </a:t>
                </a:r>
                <a14:m>
                  <m:oMath xmlns:m="http://schemas.openxmlformats.org/officeDocument/2006/math">
                    <m:r>
                      <a:rPr lang="es-CL" b="0" i="0" baseline="0" smtClean="0">
                        <a:latin typeface="Cambria Math" panose="02040503050406030204" pitchFamily="18" charset="0"/>
                      </a:rPr>
                      <m:t>2048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s-CL" b="0" i="1" baseline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r>
                  <a:rPr lang="es-CL" dirty="0"/>
                  <a:t> ,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Make-set y unión son siempre </a:t>
                </a:r>
                <a:r>
                  <a:rPr lang="es-CL" b="0" i="0">
                    <a:latin typeface="Cambria Math" panose="02040503050406030204" pitchFamily="18" charset="0"/>
                  </a:rPr>
                  <a:t>𝑂(1).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Lo interesante es que la complejidad de </a:t>
                </a:r>
                <a:r>
                  <a:rPr lang="es-CL" dirty="0" err="1"/>
                  <a:t>find</a:t>
                </a:r>
                <a:r>
                  <a:rPr lang="es-CL" dirty="0"/>
                  <a:t>-set depende de como hacemos la unión:</a:t>
                </a:r>
              </a:p>
              <a:p>
                <a:endParaRPr lang="es-CL" dirty="0"/>
              </a:p>
              <a:p>
                <a:r>
                  <a:rPr lang="es-CL" dirty="0"/>
                  <a:t>Si en la unión colgamos siempre el primero al segundo, o viceversa, eventualmente puede armarse una lista ligada, por lo que </a:t>
                </a:r>
                <a:r>
                  <a:rPr lang="es-CL" dirty="0" err="1"/>
                  <a:t>findset</a:t>
                </a:r>
                <a:r>
                  <a:rPr lang="es-CL" dirty="0"/>
                  <a:t>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𝑂(𝑛).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Si colgamos siempre el más corto al más largo, la altura del árbol es </a:t>
                </a:r>
                <a:r>
                  <a:rPr lang="es-CL" b="0" i="0">
                    <a:latin typeface="Cambria Math" panose="02040503050406030204" pitchFamily="18" charset="0"/>
                  </a:rPr>
                  <a:t>𝑂(log⁡〖𝑛)〗.</a:t>
                </a:r>
                <a:endParaRPr lang="es-CL" b="0" dirty="0"/>
              </a:p>
              <a:p>
                <a:endParaRPr lang="es-CL" dirty="0"/>
              </a:p>
              <a:p>
                <a:r>
                  <a:rPr lang="es-CL" dirty="0"/>
                  <a:t>Si además comprimimos caminos, la complejidad de </a:t>
                </a:r>
                <a:r>
                  <a:rPr lang="es-CL" dirty="0" err="1"/>
                  <a:t>find</a:t>
                </a:r>
                <a:r>
                  <a:rPr lang="es-CL" dirty="0"/>
                  <a:t>-set pasa a ser </a:t>
                </a:r>
                <a:r>
                  <a:rPr lang="es-CL" b="0" i="0">
                    <a:latin typeface="Cambria Math" panose="02040503050406030204" pitchFamily="18" charset="0"/>
                  </a:rPr>
                  <a:t>𝑂(𝛼(𝑛))</a:t>
                </a:r>
                <a:r>
                  <a:rPr lang="es-CL" dirty="0"/>
                  <a:t>, donde </a:t>
                </a:r>
                <a:r>
                  <a:rPr lang="es-CL" b="0" i="0">
                    <a:latin typeface="Cambria Math" panose="02040503050406030204" pitchFamily="18" charset="0"/>
                  </a:rPr>
                  <a:t>\ 𝛼</a:t>
                </a:r>
                <a:r>
                  <a:rPr lang="es-CL" dirty="0"/>
                  <a:t> es una función</a:t>
                </a:r>
                <a:r>
                  <a:rPr lang="es-CL" baseline="0" dirty="0"/>
                  <a:t> que crece extremadamente lento: para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2048≤𝑛≤〖16〗^512</a:t>
                </a:r>
                <a:r>
                  <a:rPr lang="es-CL" dirty="0"/>
                  <a:t> , </a:t>
                </a:r>
                <a:r>
                  <a:rPr lang="es-CL" b="0" i="0">
                    <a:latin typeface="Cambria Math" panose="02040503050406030204" pitchFamily="18" charset="0"/>
                  </a:rPr>
                  <a:t>𝛼(𝑛)=4</a:t>
                </a:r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76366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8681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474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618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7890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4845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907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606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=""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600" b="1"/>
              <a:t>Grafos con costos - II</a:t>
            </a:r>
          </a:p>
        </p:txBody>
      </p:sp>
    </p:spTree>
    <p:extLst>
      <p:ext uri="{BB962C8B-B14F-4D97-AF65-F5344CB8AC3E}">
        <p14:creationId xmlns:p14="http://schemas.microsoft.com/office/powerpoint/2010/main" val="17840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51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6781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6903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11322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033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9672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6408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159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3922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2105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99347D-0061-43B9-A2F2-E23100DE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del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52806C-D6FE-4946-A964-C4C5900D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¿Hay alguna arista que </a:t>
            </a:r>
            <a:r>
              <a:rPr lang="es-CL" b="1" dirty="0">
                <a:solidFill>
                  <a:schemeClr val="accent2"/>
                </a:solidFill>
              </a:rPr>
              <a:t>siempre</a:t>
            </a:r>
            <a:r>
              <a:rPr lang="es-CL" dirty="0"/>
              <a:t> pertenezca a un </a:t>
            </a:r>
            <a:r>
              <a:rPr lang="es-CL" b="1" dirty="0">
                <a:solidFill>
                  <a:schemeClr val="accent2"/>
                </a:solidFill>
              </a:rPr>
              <a:t>MST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¿Se cumple esto recursivamente? ¿En que casos?</a:t>
            </a:r>
          </a:p>
          <a:p>
            <a:endParaRPr lang="es-CL" dirty="0"/>
          </a:p>
          <a:p>
            <a:r>
              <a:rPr lang="es-CL" dirty="0"/>
              <a:t>¿Podremos aprovecharlo en un algoritmo </a:t>
            </a:r>
            <a:r>
              <a:rPr lang="es-CL" b="1" dirty="0">
                <a:solidFill>
                  <a:schemeClr val="accent2"/>
                </a:solidFill>
              </a:rPr>
              <a:t>codicioso</a:t>
            </a:r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60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7244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08242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cxnSpLocks/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18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33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76A212-7BEB-4C22-9B7E-D2F88A39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Correctitud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F165DC-CCE1-4B79-B441-87B0413E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CL" dirty="0"/>
              <a:t>Demuestra que el algoritmo de Kruskal es correcto</a:t>
            </a:r>
          </a:p>
          <a:p>
            <a:endParaRPr lang="es-CL" dirty="0"/>
          </a:p>
          <a:p>
            <a:r>
              <a:rPr lang="es-CL" dirty="0"/>
              <a:t>Tip: demuestra por separado que el resultado es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 Un árbol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 De cobertura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 Mínimo</a:t>
            </a:r>
          </a:p>
        </p:txBody>
      </p:sp>
    </p:spTree>
    <p:extLst>
      <p:ext uri="{BB962C8B-B14F-4D97-AF65-F5344CB8AC3E}">
        <p14:creationId xmlns:p14="http://schemas.microsoft.com/office/powerpoint/2010/main" val="230787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216711-F422-4593-9D6B-32B7BB93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detalle no menor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2AB9F428-991E-4EA1-9DB1-822562D0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𝒌𝒓𝒖𝒔𝒌𝒂𝒍</m:t>
                      </m:r>
                      <m:d>
                        <m:dPr>
                          <m:ctrlPr>
                            <a:rPr lang="es-CL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Ordenar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costo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mayor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forma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ciclo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834854B-A67E-4549-B55E-32032F7DE494}"/>
              </a:ext>
            </a:extLst>
          </p:cNvPr>
          <p:cNvSpPr/>
          <p:nvPr/>
        </p:nvSpPr>
        <p:spPr>
          <a:xfrm>
            <a:off x="251461" y="1287532"/>
            <a:ext cx="7158332" cy="21414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F18602-3356-4F2B-8816-BDA211D8C3A7}"/>
              </a:ext>
            </a:extLst>
          </p:cNvPr>
          <p:cNvSpPr/>
          <p:nvPr/>
        </p:nvSpPr>
        <p:spPr>
          <a:xfrm>
            <a:off x="583324" y="4903898"/>
            <a:ext cx="4729656" cy="104888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E72E723-24C8-4B13-9E8D-DE18C119AD56}"/>
              </a:ext>
            </a:extLst>
          </p:cNvPr>
          <p:cNvSpPr txBox="1"/>
          <p:nvPr/>
        </p:nvSpPr>
        <p:spPr>
          <a:xfrm>
            <a:off x="251461" y="5598121"/>
            <a:ext cx="864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¿Cómo revisamos esto de manera eficiente?</a:t>
            </a:r>
          </a:p>
        </p:txBody>
      </p:sp>
    </p:spTree>
    <p:extLst>
      <p:ext uri="{BB962C8B-B14F-4D97-AF65-F5344CB8AC3E}">
        <p14:creationId xmlns:p14="http://schemas.microsoft.com/office/powerpoint/2010/main" val="474077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Observación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="" xmlns:a16="http://schemas.microsoft.com/office/drawing/2014/main" id="{EC604BF5-3FB1-46C0-8B98-396F2462D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617214"/>
                <a:ext cx="9144000" cy="57439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s-CL" sz="2500" b="0" dirty="0"/>
                  <a:t>Agregar </a:t>
                </a:r>
                <a14:m>
                  <m:oMath xmlns:m="http://schemas.openxmlformats.org/officeDocument/2006/math"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500" dirty="0"/>
                  <a:t> forma un ciclo </a:t>
                </a:r>
                <a:r>
                  <a:rPr lang="es-CL" sz="2500" b="1" dirty="0">
                    <a:solidFill>
                      <a:schemeClr val="accent2"/>
                    </a:solidFill>
                  </a:rPr>
                  <a:t>ssi</a:t>
                </a:r>
                <a:r>
                  <a:rPr lang="es-CL" sz="2500" dirty="0"/>
                  <a:t> </a:t>
                </a:r>
                <a14:m>
                  <m:oMath xmlns:m="http://schemas.openxmlformats.org/officeDocument/2006/math"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500" dirty="0"/>
                  <a:t> y </a:t>
                </a:r>
                <a14:m>
                  <m:oMath xmlns:m="http://schemas.openxmlformats.org/officeDocument/2006/math"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L" sz="2500" dirty="0"/>
                  <a:t> están en el mismo </a:t>
                </a:r>
                <a:r>
                  <a:rPr lang="es-CL" sz="2500" b="1" dirty="0">
                    <a:solidFill>
                      <a:schemeClr val="accent2"/>
                    </a:solidFill>
                  </a:rPr>
                  <a:t>sub-árbol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C604BF5-3FB1-46C0-8B98-396F2462D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617214"/>
                <a:ext cx="9144000" cy="574390"/>
              </a:xfrm>
              <a:blipFill>
                <a:blip r:embed="rId3"/>
                <a:stretch>
                  <a:fillRect b="-29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731685" y="1821451"/>
            <a:ext cx="1120872" cy="143927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268136" y="1821451"/>
            <a:ext cx="1101863" cy="1439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785575" y="2455017"/>
            <a:ext cx="1099526" cy="80570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300678" y="2455017"/>
            <a:ext cx="1111636" cy="80769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731685" y="3676299"/>
            <a:ext cx="1111367" cy="1439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258630" y="3676299"/>
            <a:ext cx="1111367" cy="1439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785575" y="3676299"/>
            <a:ext cx="1099526" cy="80570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300678" y="3678289"/>
            <a:ext cx="1111636" cy="8037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817755" y="3468510"/>
            <a:ext cx="24661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354204" y="1613662"/>
            <a:ext cx="2444828" cy="633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092889" y="2541085"/>
            <a:ext cx="0" cy="1854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344699" y="4689791"/>
            <a:ext cx="2454333" cy="6335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799032" y="1953372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766489" y="1319805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756985" y="5029500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83929" y="3174652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799032" y="4395934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326245" y="3176643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1230040" y="3174652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46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584AB4-4D37-465C-B1A3-CFAB0AC4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Conjuntos Disjuntos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0BBC28-1360-4EFF-837D-88E1A97B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Un nodo puede pertenecer a un solo </a:t>
            </a:r>
            <a:r>
              <a:rPr lang="es-CL" b="1" dirty="0">
                <a:solidFill>
                  <a:schemeClr val="accent2"/>
                </a:solidFill>
              </a:rPr>
              <a:t>sub-árbol </a:t>
            </a:r>
            <a:r>
              <a:rPr lang="es-CL" dirty="0"/>
              <a:t>del grafo</a:t>
            </a:r>
            <a:endParaRPr lang="es-CL" b="1" dirty="0"/>
          </a:p>
          <a:p>
            <a:endParaRPr lang="es-CL" dirty="0"/>
          </a:p>
          <a:p>
            <a:r>
              <a:rPr lang="es-CL" dirty="0"/>
              <a:t>Los </a:t>
            </a:r>
            <a:r>
              <a:rPr lang="es-CL" b="1" dirty="0">
                <a:solidFill>
                  <a:schemeClr val="accent2"/>
                </a:solidFill>
              </a:rPr>
              <a:t>conjuntos</a:t>
            </a:r>
            <a:r>
              <a:rPr lang="es-CL" dirty="0"/>
              <a:t> de nodos de cada sub-árbol son </a:t>
            </a:r>
            <a:r>
              <a:rPr lang="es-CL" b="1" dirty="0">
                <a:solidFill>
                  <a:schemeClr val="accent2"/>
                </a:solidFill>
              </a:rPr>
              <a:t>disjuntos</a:t>
            </a:r>
          </a:p>
          <a:p>
            <a:endParaRPr lang="es-CL" b="1" dirty="0">
              <a:solidFill>
                <a:schemeClr val="accent2"/>
              </a:solidFill>
            </a:endParaRPr>
          </a:p>
          <a:p>
            <a:r>
              <a:rPr lang="es-CL" dirty="0"/>
              <a:t>¿Cómo podemos modelar esto para aprovecharlo?</a:t>
            </a:r>
          </a:p>
        </p:txBody>
      </p:sp>
    </p:spTree>
    <p:extLst>
      <p:ext uri="{BB962C8B-B14F-4D97-AF65-F5344CB8AC3E}">
        <p14:creationId xmlns:p14="http://schemas.microsoft.com/office/powerpoint/2010/main" val="30038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216711-F422-4593-9D6B-32B7BB93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Kruskal con conjuntos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2AB9F428-991E-4EA1-9DB1-822562D0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𝒌𝒓𝒖𝒔𝒌𝒂𝒍</m:t>
                      </m:r>
                      <m:d>
                        <m:dPr>
                          <m:ctrlPr>
                            <a:rPr lang="es-CL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Ordenar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costo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mayor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mismo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conjunto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Combinar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los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conjutos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B9F428-991E-4EA1-9DB1-822562D0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373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Conjuntos de sub-árboles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C604BF5-3FB1-46C0-8B98-396F2462D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17214"/>
            <a:ext cx="9144000" cy="5743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L" sz="2500" b="0" dirty="0"/>
              <a:t>Agregar una arista significa unir dos conjuntos</a:t>
            </a:r>
            <a:endParaRPr lang="es-CL" sz="2500" b="1" dirty="0">
              <a:solidFill>
                <a:schemeClr val="accent2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731685" y="1821451"/>
            <a:ext cx="1120872" cy="143927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268136" y="1821451"/>
            <a:ext cx="1101863" cy="1439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cxnSpLocks/>
            <a:stCxn id="59" idx="7"/>
            <a:endCxn id="56" idx="3"/>
          </p:cNvCxnSpPr>
          <p:nvPr/>
        </p:nvCxnSpPr>
        <p:spPr>
          <a:xfrm flipV="1">
            <a:off x="4785575" y="2455017"/>
            <a:ext cx="1099526" cy="805703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300678" y="2455017"/>
            <a:ext cx="1111636" cy="807695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731685" y="3676299"/>
            <a:ext cx="1111367" cy="1439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258630" y="3676299"/>
            <a:ext cx="1111367" cy="1439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785575" y="3676299"/>
            <a:ext cx="1099526" cy="805703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300678" y="3678289"/>
            <a:ext cx="1111636" cy="803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817755" y="3468510"/>
            <a:ext cx="24661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354204" y="1613662"/>
            <a:ext cx="2444828" cy="633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092889" y="2541085"/>
            <a:ext cx="0" cy="1854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344699" y="4689791"/>
            <a:ext cx="2454333" cy="6335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799032" y="1953372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766489" y="1319805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756985" y="5029500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83929" y="3174652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799032" y="4395934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326245" y="3176643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1230040" y="3174652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662292" y="23080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89538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B3EAAE-F394-45F4-8A7D-C1365E6F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Conjuntos Disjuntos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AABA5D-143A-4087-8602-9DFEF683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Nos interesan dos cosas: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b="1" dirty="0">
                <a:solidFill>
                  <a:schemeClr val="accent4"/>
                </a:solidFill>
              </a:rPr>
              <a:t>Identificar</a:t>
            </a:r>
            <a:r>
              <a:rPr lang="es-CL" dirty="0"/>
              <a:t> en que conjunto está un elemento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b="1" dirty="0">
                <a:solidFill>
                  <a:schemeClr val="accent4"/>
                </a:solidFill>
              </a:rPr>
              <a:t>Unir</a:t>
            </a:r>
            <a:r>
              <a:rPr lang="es-CL" dirty="0"/>
              <a:t> dos conjuntos 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¿Cómo podemos hacer esto de manera eficiente?</a:t>
            </a:r>
          </a:p>
        </p:txBody>
      </p:sp>
    </p:spTree>
    <p:extLst>
      <p:ext uri="{BB962C8B-B14F-4D97-AF65-F5344CB8AC3E}">
        <p14:creationId xmlns:p14="http://schemas.microsoft.com/office/powerpoint/2010/main" val="2348990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C4E43F-1603-4B15-8C08-FBD028CD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Representación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B0F443-B360-472E-8011-A76FACC7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Para cada conjunto, escogemos un </a:t>
            </a:r>
            <a:r>
              <a:rPr lang="es-CL" sz="2400" b="1" dirty="0">
                <a:solidFill>
                  <a:schemeClr val="accent2"/>
                </a:solidFill>
              </a:rPr>
              <a:t>representante</a:t>
            </a:r>
          </a:p>
          <a:p>
            <a:endParaRPr lang="es-CL" sz="2400" dirty="0"/>
          </a:p>
          <a:p>
            <a:r>
              <a:rPr lang="es-CL" sz="2400" dirty="0"/>
              <a:t>Cada nodo tiene una </a:t>
            </a:r>
            <a:r>
              <a:rPr lang="es-CL" sz="2400" b="1" dirty="0">
                <a:solidFill>
                  <a:schemeClr val="accent2"/>
                </a:solidFill>
              </a:rPr>
              <a:t>referencia</a:t>
            </a:r>
            <a:r>
              <a:rPr lang="es-CL" sz="2400" dirty="0"/>
              <a:t> a su representante</a:t>
            </a:r>
          </a:p>
          <a:p>
            <a:endParaRPr lang="es-CL" sz="2400" dirty="0"/>
          </a:p>
          <a:p>
            <a:r>
              <a:rPr lang="es-CL" sz="2400" dirty="0"/>
              <a:t>Dos nodos están en el </a:t>
            </a:r>
            <a:r>
              <a:rPr lang="es-CL" sz="2400" b="1" dirty="0">
                <a:solidFill>
                  <a:schemeClr val="accent2"/>
                </a:solidFill>
              </a:rPr>
              <a:t>mismo</a:t>
            </a:r>
            <a:r>
              <a:rPr lang="es-CL" sz="2400" dirty="0"/>
              <a:t> conjunto si comparten representante </a:t>
            </a:r>
          </a:p>
        </p:txBody>
      </p:sp>
    </p:spTree>
    <p:extLst>
      <p:ext uri="{BB962C8B-B14F-4D97-AF65-F5344CB8AC3E}">
        <p14:creationId xmlns:p14="http://schemas.microsoft.com/office/powerpoint/2010/main" val="3971109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rmAutofit/>
          </a:bodyPr>
          <a:lstStyle/>
          <a:p>
            <a:r>
              <a:rPr lang="es-CL" dirty="0"/>
              <a:t>Conjuntos disjuntos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5A787839-9819-49FC-8E46-B39E27373ECC}"/>
              </a:ext>
            </a:extLst>
          </p:cNvPr>
          <p:cNvCxnSpPr>
            <a:cxnSpLocks/>
          </p:cNvCxnSpPr>
          <p:nvPr/>
        </p:nvCxnSpPr>
        <p:spPr>
          <a:xfrm>
            <a:off x="5376041" y="1144820"/>
            <a:ext cx="0" cy="51771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7FBD27D-DEAF-4564-9CB8-A83EB781858D}"/>
              </a:ext>
            </a:extLst>
          </p:cNvPr>
          <p:cNvCxnSpPr>
            <a:cxnSpLocks/>
            <a:stCxn id="43" idx="3"/>
            <a:endCxn id="47" idx="7"/>
          </p:cNvCxnSpPr>
          <p:nvPr/>
        </p:nvCxnSpPr>
        <p:spPr>
          <a:xfrm flipH="1">
            <a:off x="715800" y="2520044"/>
            <a:ext cx="1038749" cy="1333818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F234D6F4-776D-4E05-90DC-7E94F95F44F7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2139679" y="2520044"/>
            <a:ext cx="1021132" cy="1333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FC3BDF9E-96FB-4EE7-A61E-22C59A3832A9}"/>
              </a:ext>
            </a:extLst>
          </p:cNvPr>
          <p:cNvCxnSpPr>
            <a:cxnSpLocks/>
            <a:stCxn id="45" idx="7"/>
            <a:endCxn id="42" idx="3"/>
          </p:cNvCxnSpPr>
          <p:nvPr/>
        </p:nvCxnSpPr>
        <p:spPr>
          <a:xfrm flipV="1">
            <a:off x="3545940" y="3107190"/>
            <a:ext cx="1018967" cy="746671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99A04530-ED06-4F7C-A64A-BD7C25F75FCA}"/>
              </a:ext>
            </a:extLst>
          </p:cNvPr>
          <p:cNvCxnSpPr>
            <a:stCxn id="47" idx="5"/>
            <a:endCxn id="44" idx="1"/>
          </p:cNvCxnSpPr>
          <p:nvPr/>
        </p:nvCxnSpPr>
        <p:spPr>
          <a:xfrm>
            <a:off x="715800" y="4238992"/>
            <a:ext cx="1029940" cy="1333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2473553B-6A5D-4FA5-AFD6-76AB24397318}"/>
              </a:ext>
            </a:extLst>
          </p:cNvPr>
          <p:cNvCxnSpPr>
            <a:stCxn id="44" idx="7"/>
            <a:endCxn id="45" idx="3"/>
          </p:cNvCxnSpPr>
          <p:nvPr/>
        </p:nvCxnSpPr>
        <p:spPr>
          <a:xfrm flipV="1">
            <a:off x="2130870" y="4238992"/>
            <a:ext cx="1029940" cy="1333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E05D042B-DE89-489D-B912-C19B206545D0}"/>
              </a:ext>
            </a:extLst>
          </p:cNvPr>
          <p:cNvCxnSpPr>
            <a:stCxn id="46" idx="1"/>
            <a:endCxn id="45" idx="5"/>
          </p:cNvCxnSpPr>
          <p:nvPr/>
        </p:nvCxnSpPr>
        <p:spPr>
          <a:xfrm flipH="1" flipV="1">
            <a:off x="3545940" y="4238992"/>
            <a:ext cx="1018967" cy="746671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5C85D0B9-CB6F-48A5-9D85-BB17C4FBAD32}"/>
              </a:ext>
            </a:extLst>
          </p:cNvPr>
          <p:cNvCxnSpPr>
            <a:cxnSpLocks/>
            <a:stCxn id="47" idx="6"/>
            <a:endCxn id="45" idx="2"/>
          </p:cNvCxnSpPr>
          <p:nvPr/>
        </p:nvCxnSpPr>
        <p:spPr>
          <a:xfrm>
            <a:off x="795564" y="4046427"/>
            <a:ext cx="22854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C90FDC5F-F616-4B97-B9DD-406D1DC89A88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2219441" y="2327479"/>
            <a:ext cx="2265702" cy="587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B871F8C4-084C-445D-A7EC-E836B279D00A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>
            <a:off x="4757470" y="3186952"/>
            <a:ext cx="0" cy="1718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8EC32C47-3EE4-4ED2-86F0-BF22E6BF68BE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 flipV="1">
            <a:off x="2210633" y="5178228"/>
            <a:ext cx="2274511" cy="587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BB6EDFDF-8045-42B3-9BB9-7D97762FFF7B}"/>
              </a:ext>
            </a:extLst>
          </p:cNvPr>
          <p:cNvSpPr/>
          <p:nvPr/>
        </p:nvSpPr>
        <p:spPr>
          <a:xfrm>
            <a:off x="4485143" y="2642299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B3F779CE-04F9-4B01-8BA3-0EDB95BB8E0E}"/>
              </a:ext>
            </a:extLst>
          </p:cNvPr>
          <p:cNvSpPr/>
          <p:nvPr/>
        </p:nvSpPr>
        <p:spPr>
          <a:xfrm>
            <a:off x="1674787" y="2055152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902AA343-2943-4A2B-A361-A1674CC14F2D}"/>
              </a:ext>
            </a:extLst>
          </p:cNvPr>
          <p:cNvSpPr/>
          <p:nvPr/>
        </p:nvSpPr>
        <p:spPr>
          <a:xfrm>
            <a:off x="1665979" y="5493047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F14C3EA7-BA32-4886-962E-5F6B33D9139A}"/>
              </a:ext>
            </a:extLst>
          </p:cNvPr>
          <p:cNvSpPr/>
          <p:nvPr/>
        </p:nvSpPr>
        <p:spPr>
          <a:xfrm>
            <a:off x="3081048" y="3774099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68593CB4-E798-4DE4-86C9-F9C2F1B99F7C}"/>
              </a:ext>
            </a:extLst>
          </p:cNvPr>
          <p:cNvCxnSpPr>
            <a:stCxn id="50" idx="0"/>
            <a:endCxn id="49" idx="3"/>
          </p:cNvCxnSpPr>
          <p:nvPr/>
        </p:nvCxnSpPr>
        <p:spPr>
          <a:xfrm flipV="1">
            <a:off x="7349317" y="3906104"/>
            <a:ext cx="391971" cy="68497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2091199-77B4-4BFB-9774-31A64ECF30D2}"/>
              </a:ext>
            </a:extLst>
          </p:cNvPr>
          <p:cNvCxnSpPr>
            <a:stCxn id="51" idx="0"/>
            <a:endCxn id="49" idx="5"/>
          </p:cNvCxnSpPr>
          <p:nvPr/>
        </p:nvCxnSpPr>
        <p:spPr>
          <a:xfrm flipH="1" flipV="1">
            <a:off x="8126417" y="3906104"/>
            <a:ext cx="405672" cy="68497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9F816D36-7505-462A-B36B-5673B7A83511}"/>
              </a:ext>
            </a:extLst>
          </p:cNvPr>
          <p:cNvSpPr/>
          <p:nvPr/>
        </p:nvSpPr>
        <p:spPr>
          <a:xfrm>
            <a:off x="4485143" y="4905901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873C9C5E-E6D1-4B08-946D-0648E1183778}"/>
              </a:ext>
            </a:extLst>
          </p:cNvPr>
          <p:cNvSpPr/>
          <p:nvPr/>
        </p:nvSpPr>
        <p:spPr>
          <a:xfrm>
            <a:off x="250909" y="3774101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CD74608-8348-488E-AF22-7EF8E2D8284E}"/>
              </a:ext>
            </a:extLst>
          </p:cNvPr>
          <p:cNvSpPr txBox="1"/>
          <p:nvPr/>
        </p:nvSpPr>
        <p:spPr>
          <a:xfrm>
            <a:off x="6543994" y="1338376"/>
            <a:ext cx="166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Conjuntos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A1C63961-227C-4CAD-8EF3-F575CE24BEBB}"/>
              </a:ext>
            </a:extLst>
          </p:cNvPr>
          <p:cNvSpPr/>
          <p:nvPr/>
        </p:nvSpPr>
        <p:spPr>
          <a:xfrm>
            <a:off x="7661525" y="3441212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72E28F6D-ACB1-46DF-BBE9-B897DE3A21BC}"/>
              </a:ext>
            </a:extLst>
          </p:cNvPr>
          <p:cNvSpPr/>
          <p:nvPr/>
        </p:nvSpPr>
        <p:spPr>
          <a:xfrm>
            <a:off x="7076989" y="4591079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65B28B24-2A76-4FD1-8302-20D322E80508}"/>
              </a:ext>
            </a:extLst>
          </p:cNvPr>
          <p:cNvSpPr/>
          <p:nvPr/>
        </p:nvSpPr>
        <p:spPr>
          <a:xfrm>
            <a:off x="8259761" y="4591079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D0EBA5B6-92BB-43D0-A4F3-42FC743F67E1}"/>
              </a:ext>
            </a:extLst>
          </p:cNvPr>
          <p:cNvSpPr/>
          <p:nvPr/>
        </p:nvSpPr>
        <p:spPr>
          <a:xfrm>
            <a:off x="6000919" y="3441212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F908A3FF-6B43-4DE5-B7A2-BF25ED8BE4DA}"/>
              </a:ext>
            </a:extLst>
          </p:cNvPr>
          <p:cNvSpPr/>
          <p:nvPr/>
        </p:nvSpPr>
        <p:spPr>
          <a:xfrm>
            <a:off x="6000919" y="2327479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C1350030-C052-4DB6-A4DA-922212FEEBF7}"/>
              </a:ext>
            </a:extLst>
          </p:cNvPr>
          <p:cNvSpPr/>
          <p:nvPr/>
        </p:nvSpPr>
        <p:spPr>
          <a:xfrm>
            <a:off x="6000919" y="5135734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3A026277-CFC1-4768-9284-EA782DF9208C}"/>
              </a:ext>
            </a:extLst>
          </p:cNvPr>
          <p:cNvCxnSpPr>
            <a:cxnSpLocks/>
            <a:stCxn id="61" idx="0"/>
            <a:endCxn id="66" idx="4"/>
          </p:cNvCxnSpPr>
          <p:nvPr/>
        </p:nvCxnSpPr>
        <p:spPr>
          <a:xfrm flipV="1">
            <a:off x="6273247" y="2872134"/>
            <a:ext cx="0" cy="56907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FE944EC0-77B4-45A8-A991-027D58F6FF0D}"/>
              </a:ext>
            </a:extLst>
          </p:cNvPr>
          <p:cNvSpPr txBox="1"/>
          <p:nvPr/>
        </p:nvSpPr>
        <p:spPr>
          <a:xfrm>
            <a:off x="1737851" y="1296691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Sub-árboles</a:t>
            </a:r>
          </a:p>
        </p:txBody>
      </p:sp>
      <p:sp>
        <p:nvSpPr>
          <p:cNvPr id="88" name="Arc 87">
            <a:extLst>
              <a:ext uri="{FF2B5EF4-FFF2-40B4-BE49-F238E27FC236}">
                <a16:creationId xmlns="" xmlns:a16="http://schemas.microsoft.com/office/drawing/2014/main" id="{CBE981F6-EFF4-4DF6-9526-E2ACB79DCC04}"/>
              </a:ext>
            </a:extLst>
          </p:cNvPr>
          <p:cNvSpPr/>
          <p:nvPr/>
        </p:nvSpPr>
        <p:spPr>
          <a:xfrm rot="20570183">
            <a:off x="6077441" y="1976038"/>
            <a:ext cx="378996" cy="394183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Arc 88">
            <a:extLst>
              <a:ext uri="{FF2B5EF4-FFF2-40B4-BE49-F238E27FC236}">
                <a16:creationId xmlns="" xmlns:a16="http://schemas.microsoft.com/office/drawing/2014/main" id="{A0864D38-2491-40E5-BFD0-403A54CECD97}"/>
              </a:ext>
            </a:extLst>
          </p:cNvPr>
          <p:cNvSpPr/>
          <p:nvPr/>
        </p:nvSpPr>
        <p:spPr>
          <a:xfrm rot="20570183">
            <a:off x="7744354" y="3103800"/>
            <a:ext cx="378996" cy="394183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Arc 89">
            <a:extLst>
              <a:ext uri="{FF2B5EF4-FFF2-40B4-BE49-F238E27FC236}">
                <a16:creationId xmlns="" xmlns:a16="http://schemas.microsoft.com/office/drawing/2014/main" id="{990ADC6F-0752-4D95-A395-32779609590D}"/>
              </a:ext>
            </a:extLst>
          </p:cNvPr>
          <p:cNvSpPr/>
          <p:nvPr/>
        </p:nvSpPr>
        <p:spPr>
          <a:xfrm rot="20570183">
            <a:off x="6089991" y="4788571"/>
            <a:ext cx="378996" cy="394183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1134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D118A-9131-4054-BB57-A2D5AF0F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Conjuntos disjuntos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1E8E7DF-02CC-445E-8AFE-8BC1ABD63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85000" lnSpcReduction="20000"/>
              </a:bodyPr>
              <a:lstStyle/>
              <a:p>
                <a:r>
                  <a:rPr lang="es-CL" dirty="0"/>
                  <a:t>Definimos 3 funciones para esta estructura: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𝒎𝒂𝒌𝒆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  <m:d>
                      <m:dPr>
                        <m:ctrlPr>
                          <a:rPr lang="es-CL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dirty="0"/>
                  <a:t> inicializa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CL" dirty="0"/>
                  <a:t> como su propio representante</a:t>
                </a: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𝒇𝒊𝒏𝒅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  <m:d>
                      <m:dPr>
                        <m:ctrlPr>
                          <a:rPr lang="es-CL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b="1" dirty="0"/>
                  <a:t> </a:t>
                </a:r>
                <a:r>
                  <a:rPr lang="es-CL" dirty="0"/>
                  <a:t>retorna el representante del nodo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CL" b="1" dirty="0"/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𝒖𝒏𝒊𝒐𝒏</m:t>
                    </m:r>
                    <m:d>
                      <m:dPr>
                        <m:ctrlPr>
                          <a:rPr lang="es-CL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dirty="0"/>
                  <a:t> combina los conjuntos de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CL" dirty="0"/>
                  <a:t> e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Todas son bastante directas, pero pueden mejorarse. ¿Cómo?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8E7DF-02CC-445E-8AFE-8BC1ABD63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8" b="-156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924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3CA4C452-D748-4EC3-8E18-721D4B900F55}"/>
              </a:ext>
            </a:extLst>
          </p:cNvPr>
          <p:cNvCxnSpPr>
            <a:stCxn id="38" idx="0"/>
            <a:endCxn id="37" idx="3"/>
          </p:cNvCxnSpPr>
          <p:nvPr/>
        </p:nvCxnSpPr>
        <p:spPr>
          <a:xfrm flipV="1">
            <a:off x="7560756" y="4986793"/>
            <a:ext cx="307308" cy="5062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45834C3F-81D2-4EB2-81DE-EFACE983DDFE}"/>
              </a:ext>
            </a:extLst>
          </p:cNvPr>
          <p:cNvCxnSpPr>
            <a:stCxn id="39" idx="0"/>
            <a:endCxn id="37" idx="5"/>
          </p:cNvCxnSpPr>
          <p:nvPr/>
        </p:nvCxnSpPr>
        <p:spPr>
          <a:xfrm flipH="1" flipV="1">
            <a:off x="8204208" y="4986793"/>
            <a:ext cx="305499" cy="5062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1C13BE77-3ABA-4586-8F93-586657EA2AF9}"/>
              </a:ext>
            </a:extLst>
          </p:cNvPr>
          <p:cNvCxnSpPr>
            <a:cxnSpLocks/>
            <a:stCxn id="40" idx="0"/>
            <a:endCxn id="33" idx="3"/>
          </p:cNvCxnSpPr>
          <p:nvPr/>
        </p:nvCxnSpPr>
        <p:spPr>
          <a:xfrm flipV="1">
            <a:off x="7143166" y="4162991"/>
            <a:ext cx="278414" cy="4324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EC5031DA-945F-4978-8A88-2B24E8983EC6}"/>
              </a:ext>
            </a:extLst>
          </p:cNvPr>
          <p:cNvCxnSpPr>
            <a:cxnSpLocks/>
            <a:stCxn id="37" idx="0"/>
            <a:endCxn id="33" idx="5"/>
          </p:cNvCxnSpPr>
          <p:nvPr/>
        </p:nvCxnSpPr>
        <p:spPr>
          <a:xfrm flipH="1" flipV="1">
            <a:off x="7757724" y="4162991"/>
            <a:ext cx="278412" cy="41804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8A243AE0-0375-4C0E-89B3-934936BCC78D}"/>
              </a:ext>
            </a:extLst>
          </p:cNvPr>
          <p:cNvCxnSpPr>
            <a:cxnSpLocks/>
            <a:stCxn id="57" idx="0"/>
            <a:endCxn id="70" idx="4"/>
          </p:cNvCxnSpPr>
          <p:nvPr/>
        </p:nvCxnSpPr>
        <p:spPr>
          <a:xfrm flipV="1">
            <a:off x="1520145" y="4242891"/>
            <a:ext cx="0" cy="3525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3B766B6C-A155-470F-B169-CCB4733FB10B}"/>
              </a:ext>
            </a:extLst>
          </p:cNvPr>
          <p:cNvCxnSpPr>
            <a:cxnSpLocks/>
            <a:stCxn id="58" idx="0"/>
            <a:endCxn id="70" idx="5"/>
          </p:cNvCxnSpPr>
          <p:nvPr/>
        </p:nvCxnSpPr>
        <p:spPr>
          <a:xfrm flipH="1" flipV="1">
            <a:off x="1688217" y="4173273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8892266B-DB0A-4783-8FE4-4FCAB43720A0}"/>
              </a:ext>
            </a:extLst>
          </p:cNvPr>
          <p:cNvCxnSpPr>
            <a:cxnSpLocks/>
            <a:stCxn id="60" idx="0"/>
            <a:endCxn id="61" idx="4"/>
          </p:cNvCxnSpPr>
          <p:nvPr/>
        </p:nvCxnSpPr>
        <p:spPr>
          <a:xfrm flipV="1">
            <a:off x="634293" y="5070843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E7EA6D49-2001-4613-908D-4FE441F2DB50}"/>
              </a:ext>
            </a:extLst>
          </p:cNvPr>
          <p:cNvCxnSpPr>
            <a:cxnSpLocks/>
            <a:stCxn id="61" idx="0"/>
            <a:endCxn id="70" idx="3"/>
          </p:cNvCxnSpPr>
          <p:nvPr/>
        </p:nvCxnSpPr>
        <p:spPr>
          <a:xfrm flipV="1">
            <a:off x="634293" y="4173273"/>
            <a:ext cx="717780" cy="42219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B87CA-B981-4762-828F-CC8F0BCB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Unión</a:t>
            </a:r>
            <a:endParaRPr lang="es-CL" dirty="0"/>
          </a:p>
        </p:txBody>
      </p:sp>
      <p:sp>
        <p:nvSpPr>
          <p:cNvPr id="84" name="Content Placeholder 83">
            <a:extLst>
              <a:ext uri="{FF2B5EF4-FFF2-40B4-BE49-F238E27FC236}">
                <a16:creationId xmlns="" xmlns:a16="http://schemas.microsoft.com/office/drawing/2014/main" id="{4EBFB405-5BA4-4B91-94AE-4A1C861A7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62650"/>
            <a:ext cx="8641076" cy="62895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 elegimos?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21FC0789-E306-4650-AA3E-4D6AFB6749A3}"/>
              </a:ext>
            </a:extLst>
          </p:cNvPr>
          <p:cNvSpPr/>
          <p:nvPr/>
        </p:nvSpPr>
        <p:spPr>
          <a:xfrm>
            <a:off x="1282455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EEF665B4-435C-469D-BC4B-5B21139B261D}"/>
              </a:ext>
            </a:extLst>
          </p:cNvPr>
          <p:cNvSpPr/>
          <p:nvPr/>
        </p:nvSpPr>
        <p:spPr>
          <a:xfrm>
            <a:off x="2175425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88E0876E-2644-465F-8A71-DAFB35AD890C}"/>
              </a:ext>
            </a:extLst>
          </p:cNvPr>
          <p:cNvSpPr/>
          <p:nvPr/>
        </p:nvSpPr>
        <p:spPr>
          <a:xfrm>
            <a:off x="396603" y="549303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BDB24AF8-DAE0-450D-B833-210D1D6ACBC3}"/>
              </a:ext>
            </a:extLst>
          </p:cNvPr>
          <p:cNvSpPr/>
          <p:nvPr/>
        </p:nvSpPr>
        <p:spPr>
          <a:xfrm>
            <a:off x="396603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59" name="Arc 58">
            <a:extLst>
              <a:ext uri="{FF2B5EF4-FFF2-40B4-BE49-F238E27FC236}">
                <a16:creationId xmlns="" xmlns:a16="http://schemas.microsoft.com/office/drawing/2014/main" id="{B1219435-B1BE-4422-9352-3E036ABC38EC}"/>
              </a:ext>
            </a:extLst>
          </p:cNvPr>
          <p:cNvSpPr/>
          <p:nvPr/>
        </p:nvSpPr>
        <p:spPr>
          <a:xfrm rot="20570183">
            <a:off x="1360057" y="3456087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FC003785-30C2-4928-AA71-935797899250}"/>
              </a:ext>
            </a:extLst>
          </p:cNvPr>
          <p:cNvSpPr/>
          <p:nvPr/>
        </p:nvSpPr>
        <p:spPr>
          <a:xfrm>
            <a:off x="1282455" y="3767511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EA140F85-CA27-4B57-820D-E6425EE0F329}"/>
              </a:ext>
            </a:extLst>
          </p:cNvPr>
          <p:cNvSpPr/>
          <p:nvPr/>
        </p:nvSpPr>
        <p:spPr>
          <a:xfrm>
            <a:off x="7351962" y="3757229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4" name="Arc 33">
            <a:extLst>
              <a:ext uri="{FF2B5EF4-FFF2-40B4-BE49-F238E27FC236}">
                <a16:creationId xmlns="" xmlns:a16="http://schemas.microsoft.com/office/drawing/2014/main" id="{5C06F209-451F-44D2-A365-187DBC5A2830}"/>
              </a:ext>
            </a:extLst>
          </p:cNvPr>
          <p:cNvSpPr/>
          <p:nvPr/>
        </p:nvSpPr>
        <p:spPr>
          <a:xfrm rot="20570183">
            <a:off x="7424255" y="3449955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EDA95541-410F-46A8-9DCC-21C226E6F142}"/>
              </a:ext>
            </a:extLst>
          </p:cNvPr>
          <p:cNvSpPr/>
          <p:nvPr/>
        </p:nvSpPr>
        <p:spPr>
          <a:xfrm>
            <a:off x="7798446" y="4581031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E26914E8-F712-4771-845F-DD5A2E3392EA}"/>
              </a:ext>
            </a:extLst>
          </p:cNvPr>
          <p:cNvSpPr/>
          <p:nvPr/>
        </p:nvSpPr>
        <p:spPr>
          <a:xfrm>
            <a:off x="7323066" y="549303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68A4663B-0228-4A39-923F-A5D183DFC4EA}"/>
              </a:ext>
            </a:extLst>
          </p:cNvPr>
          <p:cNvSpPr/>
          <p:nvPr/>
        </p:nvSpPr>
        <p:spPr>
          <a:xfrm>
            <a:off x="8272017" y="549303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C0942AB2-ADC2-430E-B738-BEE89CABD07B}"/>
              </a:ext>
            </a:extLst>
          </p:cNvPr>
          <p:cNvSpPr/>
          <p:nvPr/>
        </p:nvSpPr>
        <p:spPr>
          <a:xfrm>
            <a:off x="6905476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899E3B42-AE7A-4147-AF51-414C842CD792}"/>
              </a:ext>
            </a:extLst>
          </p:cNvPr>
          <p:cNvCxnSpPr>
            <a:cxnSpLocks/>
            <a:stCxn id="75" idx="0"/>
            <a:endCxn id="76" idx="4"/>
          </p:cNvCxnSpPr>
          <p:nvPr/>
        </p:nvCxnSpPr>
        <p:spPr>
          <a:xfrm flipV="1">
            <a:off x="5736095" y="2306016"/>
            <a:ext cx="0" cy="34788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3B8AE5C8-D72F-4A88-BF36-4B5DD21CC94B}"/>
              </a:ext>
            </a:extLst>
          </p:cNvPr>
          <p:cNvSpPr/>
          <p:nvPr/>
        </p:nvSpPr>
        <p:spPr>
          <a:xfrm>
            <a:off x="3170215" y="264415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1E7FCCBE-6456-42EF-B3AF-E71CA55FD2F1}"/>
              </a:ext>
            </a:extLst>
          </p:cNvPr>
          <p:cNvSpPr/>
          <p:nvPr/>
        </p:nvSpPr>
        <p:spPr>
          <a:xfrm>
            <a:off x="4063185" y="264415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9" name="Arc 68">
            <a:extLst>
              <a:ext uri="{FF2B5EF4-FFF2-40B4-BE49-F238E27FC236}">
                <a16:creationId xmlns="" xmlns:a16="http://schemas.microsoft.com/office/drawing/2014/main" id="{1F291C33-B696-4CA9-BB48-AC6B10A6BE6C}"/>
              </a:ext>
            </a:extLst>
          </p:cNvPr>
          <p:cNvSpPr/>
          <p:nvPr/>
        </p:nvSpPr>
        <p:spPr>
          <a:xfrm rot="20570183">
            <a:off x="3697870" y="1519212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E97D04EE-5228-4C5C-B159-10C7052CC0CD}"/>
              </a:ext>
            </a:extLst>
          </p:cNvPr>
          <p:cNvSpPr/>
          <p:nvPr/>
        </p:nvSpPr>
        <p:spPr>
          <a:xfrm>
            <a:off x="3620268" y="183063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2E12C342-55CE-4E63-AB8B-B80015C681E4}"/>
              </a:ext>
            </a:extLst>
          </p:cNvPr>
          <p:cNvCxnSpPr>
            <a:cxnSpLocks/>
            <a:stCxn id="63" idx="0"/>
            <a:endCxn id="71" idx="3"/>
          </p:cNvCxnSpPr>
          <p:nvPr/>
        </p:nvCxnSpPr>
        <p:spPr>
          <a:xfrm flipV="1">
            <a:off x="3407905" y="2236398"/>
            <a:ext cx="281981" cy="4077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DF39CF5D-FF97-4496-B093-8993D6F6ECE1}"/>
              </a:ext>
            </a:extLst>
          </p:cNvPr>
          <p:cNvCxnSpPr>
            <a:cxnSpLocks/>
            <a:stCxn id="64" idx="0"/>
            <a:endCxn id="71" idx="5"/>
          </p:cNvCxnSpPr>
          <p:nvPr/>
        </p:nvCxnSpPr>
        <p:spPr>
          <a:xfrm flipH="1" flipV="1">
            <a:off x="4026030" y="2236398"/>
            <a:ext cx="274845" cy="4077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749487C6-6105-4D81-B58F-E72467C57E6D}"/>
              </a:ext>
            </a:extLst>
          </p:cNvPr>
          <p:cNvSpPr/>
          <p:nvPr/>
        </p:nvSpPr>
        <p:spPr>
          <a:xfrm>
            <a:off x="5498405" y="26539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F72DCB9F-78BE-4CE4-9CBB-296FE850AE37}"/>
              </a:ext>
            </a:extLst>
          </p:cNvPr>
          <p:cNvSpPr/>
          <p:nvPr/>
        </p:nvSpPr>
        <p:spPr>
          <a:xfrm>
            <a:off x="5498405" y="183063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78" name="Arc 77">
            <a:extLst>
              <a:ext uri="{FF2B5EF4-FFF2-40B4-BE49-F238E27FC236}">
                <a16:creationId xmlns="" xmlns:a16="http://schemas.microsoft.com/office/drawing/2014/main" id="{6A30DFBD-0BAD-479D-A530-2FFF2F930576}"/>
              </a:ext>
            </a:extLst>
          </p:cNvPr>
          <p:cNvSpPr/>
          <p:nvPr/>
        </p:nvSpPr>
        <p:spPr>
          <a:xfrm rot="20570183">
            <a:off x="5565195" y="1523895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5B4AEFF6-4190-4A79-8C75-A2A0CF773753}"/>
                  </a:ext>
                </a:extLst>
              </p:cNvPr>
              <p:cNvSpPr txBox="1"/>
              <p:nvPr/>
            </p:nvSpPr>
            <p:spPr>
              <a:xfrm>
                <a:off x="4541600" y="2068326"/>
                <a:ext cx="6030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600" i="1" dirty="0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s-CL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B4AEFF6-4190-4A79-8C75-A2A0CF773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600" y="2068326"/>
                <a:ext cx="6030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Arrow: Bent 86">
            <a:extLst>
              <a:ext uri="{FF2B5EF4-FFF2-40B4-BE49-F238E27FC236}">
                <a16:creationId xmlns="" xmlns:a16="http://schemas.microsoft.com/office/drawing/2014/main" id="{FA501AEC-DC54-4731-A23E-D4A6F4C73A29}"/>
              </a:ext>
            </a:extLst>
          </p:cNvPr>
          <p:cNvSpPr/>
          <p:nvPr/>
        </p:nvSpPr>
        <p:spPr>
          <a:xfrm rot="10800000" flipH="1">
            <a:off x="4474249" y="3845965"/>
            <a:ext cx="1777948" cy="868680"/>
          </a:xfrm>
          <a:prstGeom prst="bentArrow">
            <a:avLst>
              <a:gd name="adj1" fmla="val 21546"/>
              <a:gd name="adj2" fmla="val 26783"/>
              <a:gd name="adj3" fmla="val 28567"/>
              <a:gd name="adj4" fmla="val 714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88" name="Arrow: Bent 87">
            <a:extLst>
              <a:ext uri="{FF2B5EF4-FFF2-40B4-BE49-F238E27FC236}">
                <a16:creationId xmlns="" xmlns:a16="http://schemas.microsoft.com/office/drawing/2014/main" id="{36E4172E-6D14-476A-901E-AA18D8F8835D}"/>
              </a:ext>
            </a:extLst>
          </p:cNvPr>
          <p:cNvSpPr/>
          <p:nvPr/>
        </p:nvSpPr>
        <p:spPr>
          <a:xfrm rot="10800000">
            <a:off x="2986949" y="3845965"/>
            <a:ext cx="1677394" cy="868680"/>
          </a:xfrm>
          <a:prstGeom prst="bentArrow">
            <a:avLst>
              <a:gd name="adj1" fmla="val 23217"/>
              <a:gd name="adj2" fmla="val 26783"/>
              <a:gd name="adj3" fmla="val 28567"/>
              <a:gd name="adj4" fmla="val 714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64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3CA4C452-D748-4EC3-8E18-721D4B900F55}"/>
              </a:ext>
            </a:extLst>
          </p:cNvPr>
          <p:cNvCxnSpPr>
            <a:stCxn id="38" idx="0"/>
            <a:endCxn id="37" idx="3"/>
          </p:cNvCxnSpPr>
          <p:nvPr/>
        </p:nvCxnSpPr>
        <p:spPr>
          <a:xfrm flipV="1">
            <a:off x="7664577" y="4241402"/>
            <a:ext cx="307308" cy="5062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45834C3F-81D2-4EB2-81DE-EFACE983DDFE}"/>
              </a:ext>
            </a:extLst>
          </p:cNvPr>
          <p:cNvCxnSpPr>
            <a:stCxn id="39" idx="0"/>
            <a:endCxn id="37" idx="5"/>
          </p:cNvCxnSpPr>
          <p:nvPr/>
        </p:nvCxnSpPr>
        <p:spPr>
          <a:xfrm flipH="1" flipV="1">
            <a:off x="8308029" y="4241402"/>
            <a:ext cx="305499" cy="5062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1C13BE77-3ABA-4586-8F93-586657EA2AF9}"/>
              </a:ext>
            </a:extLst>
          </p:cNvPr>
          <p:cNvCxnSpPr>
            <a:cxnSpLocks/>
            <a:stCxn id="40" idx="0"/>
            <a:endCxn id="33" idx="3"/>
          </p:cNvCxnSpPr>
          <p:nvPr/>
        </p:nvCxnSpPr>
        <p:spPr>
          <a:xfrm flipV="1">
            <a:off x="7246987" y="3417600"/>
            <a:ext cx="278414" cy="4324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EC5031DA-945F-4978-8A88-2B24E8983EC6}"/>
              </a:ext>
            </a:extLst>
          </p:cNvPr>
          <p:cNvCxnSpPr>
            <a:cxnSpLocks/>
            <a:stCxn id="37" idx="0"/>
            <a:endCxn id="33" idx="5"/>
          </p:cNvCxnSpPr>
          <p:nvPr/>
        </p:nvCxnSpPr>
        <p:spPr>
          <a:xfrm flipH="1" flipV="1">
            <a:off x="7861545" y="3417600"/>
            <a:ext cx="278412" cy="41804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8A243AE0-0375-4C0E-89B3-934936BCC78D}"/>
              </a:ext>
            </a:extLst>
          </p:cNvPr>
          <p:cNvCxnSpPr>
            <a:cxnSpLocks/>
            <a:stCxn id="57" idx="0"/>
            <a:endCxn id="70" idx="4"/>
          </p:cNvCxnSpPr>
          <p:nvPr/>
        </p:nvCxnSpPr>
        <p:spPr>
          <a:xfrm flipV="1">
            <a:off x="1520145" y="4242891"/>
            <a:ext cx="0" cy="3525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3B766B6C-A155-470F-B169-CCB4733FB10B}"/>
              </a:ext>
            </a:extLst>
          </p:cNvPr>
          <p:cNvCxnSpPr>
            <a:cxnSpLocks/>
            <a:stCxn id="58" idx="0"/>
            <a:endCxn id="70" idx="5"/>
          </p:cNvCxnSpPr>
          <p:nvPr/>
        </p:nvCxnSpPr>
        <p:spPr>
          <a:xfrm flipH="1" flipV="1">
            <a:off x="1688217" y="4173273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8892266B-DB0A-4783-8FE4-4FCAB43720A0}"/>
              </a:ext>
            </a:extLst>
          </p:cNvPr>
          <p:cNvCxnSpPr>
            <a:cxnSpLocks/>
            <a:stCxn id="60" idx="0"/>
            <a:endCxn id="61" idx="4"/>
          </p:cNvCxnSpPr>
          <p:nvPr/>
        </p:nvCxnSpPr>
        <p:spPr>
          <a:xfrm flipV="1">
            <a:off x="634293" y="5070843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E7EA6D49-2001-4613-908D-4FE441F2DB50}"/>
              </a:ext>
            </a:extLst>
          </p:cNvPr>
          <p:cNvCxnSpPr>
            <a:cxnSpLocks/>
            <a:stCxn id="61" idx="0"/>
            <a:endCxn id="70" idx="3"/>
          </p:cNvCxnSpPr>
          <p:nvPr/>
        </p:nvCxnSpPr>
        <p:spPr>
          <a:xfrm flipV="1">
            <a:off x="634293" y="4173273"/>
            <a:ext cx="717780" cy="42219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B87CA-B981-4762-828F-CC8F0BCB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Unión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21FC0789-E306-4650-AA3E-4D6AFB6749A3}"/>
              </a:ext>
            </a:extLst>
          </p:cNvPr>
          <p:cNvSpPr/>
          <p:nvPr/>
        </p:nvSpPr>
        <p:spPr>
          <a:xfrm>
            <a:off x="1282455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EEF665B4-435C-469D-BC4B-5B21139B261D}"/>
              </a:ext>
            </a:extLst>
          </p:cNvPr>
          <p:cNvSpPr/>
          <p:nvPr/>
        </p:nvSpPr>
        <p:spPr>
          <a:xfrm>
            <a:off x="2175425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88E0876E-2644-465F-8A71-DAFB35AD890C}"/>
              </a:ext>
            </a:extLst>
          </p:cNvPr>
          <p:cNvSpPr/>
          <p:nvPr/>
        </p:nvSpPr>
        <p:spPr>
          <a:xfrm>
            <a:off x="396603" y="549303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BDB24AF8-DAE0-450D-B833-210D1D6ACBC3}"/>
              </a:ext>
            </a:extLst>
          </p:cNvPr>
          <p:cNvSpPr/>
          <p:nvPr/>
        </p:nvSpPr>
        <p:spPr>
          <a:xfrm>
            <a:off x="396603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59" name="Arc 58">
            <a:extLst>
              <a:ext uri="{FF2B5EF4-FFF2-40B4-BE49-F238E27FC236}">
                <a16:creationId xmlns="" xmlns:a16="http://schemas.microsoft.com/office/drawing/2014/main" id="{B1219435-B1BE-4422-9352-3E036ABC38EC}"/>
              </a:ext>
            </a:extLst>
          </p:cNvPr>
          <p:cNvSpPr/>
          <p:nvPr/>
        </p:nvSpPr>
        <p:spPr>
          <a:xfrm rot="20570183">
            <a:off x="1360057" y="3456087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FC003785-30C2-4928-AA71-935797899250}"/>
              </a:ext>
            </a:extLst>
          </p:cNvPr>
          <p:cNvSpPr/>
          <p:nvPr/>
        </p:nvSpPr>
        <p:spPr>
          <a:xfrm>
            <a:off x="1282455" y="3767511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EA140F85-CA27-4B57-820D-E6425EE0F329}"/>
              </a:ext>
            </a:extLst>
          </p:cNvPr>
          <p:cNvSpPr/>
          <p:nvPr/>
        </p:nvSpPr>
        <p:spPr>
          <a:xfrm>
            <a:off x="7455783" y="3011838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4" name="Arc 33">
            <a:extLst>
              <a:ext uri="{FF2B5EF4-FFF2-40B4-BE49-F238E27FC236}">
                <a16:creationId xmlns="" xmlns:a16="http://schemas.microsoft.com/office/drawing/2014/main" id="{5C06F209-451F-44D2-A365-187DBC5A2830}"/>
              </a:ext>
            </a:extLst>
          </p:cNvPr>
          <p:cNvSpPr/>
          <p:nvPr/>
        </p:nvSpPr>
        <p:spPr>
          <a:xfrm rot="20570183">
            <a:off x="7528076" y="2704564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EDA95541-410F-46A8-9DCC-21C226E6F142}"/>
              </a:ext>
            </a:extLst>
          </p:cNvPr>
          <p:cNvSpPr/>
          <p:nvPr/>
        </p:nvSpPr>
        <p:spPr>
          <a:xfrm>
            <a:off x="7902267" y="3835640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E26914E8-F712-4771-845F-DD5A2E3392EA}"/>
              </a:ext>
            </a:extLst>
          </p:cNvPr>
          <p:cNvSpPr/>
          <p:nvPr/>
        </p:nvSpPr>
        <p:spPr>
          <a:xfrm>
            <a:off x="7426887" y="4747642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68A4663B-0228-4A39-923F-A5D183DFC4EA}"/>
              </a:ext>
            </a:extLst>
          </p:cNvPr>
          <p:cNvSpPr/>
          <p:nvPr/>
        </p:nvSpPr>
        <p:spPr>
          <a:xfrm>
            <a:off x="8375838" y="4747642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C0942AB2-ADC2-430E-B738-BEE89CABD07B}"/>
              </a:ext>
            </a:extLst>
          </p:cNvPr>
          <p:cNvSpPr/>
          <p:nvPr/>
        </p:nvSpPr>
        <p:spPr>
          <a:xfrm>
            <a:off x="7009297" y="3850072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899E3B42-AE7A-4147-AF51-414C842CD792}"/>
              </a:ext>
            </a:extLst>
          </p:cNvPr>
          <p:cNvCxnSpPr>
            <a:cxnSpLocks/>
            <a:stCxn id="75" idx="0"/>
            <a:endCxn id="76" idx="4"/>
          </p:cNvCxnSpPr>
          <p:nvPr/>
        </p:nvCxnSpPr>
        <p:spPr>
          <a:xfrm flipV="1">
            <a:off x="5736095" y="2306016"/>
            <a:ext cx="0" cy="34788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3B8AE5C8-D72F-4A88-BF36-4B5DD21CC94B}"/>
              </a:ext>
            </a:extLst>
          </p:cNvPr>
          <p:cNvSpPr/>
          <p:nvPr/>
        </p:nvSpPr>
        <p:spPr>
          <a:xfrm>
            <a:off x="3170215" y="264415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1E7FCCBE-6456-42EF-B3AF-E71CA55FD2F1}"/>
              </a:ext>
            </a:extLst>
          </p:cNvPr>
          <p:cNvSpPr/>
          <p:nvPr/>
        </p:nvSpPr>
        <p:spPr>
          <a:xfrm>
            <a:off x="4063185" y="264415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9" name="Arc 68">
            <a:extLst>
              <a:ext uri="{FF2B5EF4-FFF2-40B4-BE49-F238E27FC236}">
                <a16:creationId xmlns="" xmlns:a16="http://schemas.microsoft.com/office/drawing/2014/main" id="{1F291C33-B696-4CA9-BB48-AC6B10A6BE6C}"/>
              </a:ext>
            </a:extLst>
          </p:cNvPr>
          <p:cNvSpPr/>
          <p:nvPr/>
        </p:nvSpPr>
        <p:spPr>
          <a:xfrm rot="20570183">
            <a:off x="3697870" y="1519212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E97D04EE-5228-4C5C-B159-10C7052CC0CD}"/>
              </a:ext>
            </a:extLst>
          </p:cNvPr>
          <p:cNvSpPr/>
          <p:nvPr/>
        </p:nvSpPr>
        <p:spPr>
          <a:xfrm>
            <a:off x="3620268" y="183063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2E12C342-55CE-4E63-AB8B-B80015C681E4}"/>
              </a:ext>
            </a:extLst>
          </p:cNvPr>
          <p:cNvCxnSpPr>
            <a:cxnSpLocks/>
            <a:stCxn id="63" idx="0"/>
            <a:endCxn id="71" idx="3"/>
          </p:cNvCxnSpPr>
          <p:nvPr/>
        </p:nvCxnSpPr>
        <p:spPr>
          <a:xfrm flipV="1">
            <a:off x="3407905" y="2236398"/>
            <a:ext cx="281981" cy="4077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DF39CF5D-FF97-4496-B093-8993D6F6ECE1}"/>
              </a:ext>
            </a:extLst>
          </p:cNvPr>
          <p:cNvCxnSpPr>
            <a:cxnSpLocks/>
            <a:stCxn id="64" idx="0"/>
            <a:endCxn id="71" idx="5"/>
          </p:cNvCxnSpPr>
          <p:nvPr/>
        </p:nvCxnSpPr>
        <p:spPr>
          <a:xfrm flipH="1" flipV="1">
            <a:off x="4026030" y="2236398"/>
            <a:ext cx="274845" cy="4077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749487C6-6105-4D81-B58F-E72467C57E6D}"/>
              </a:ext>
            </a:extLst>
          </p:cNvPr>
          <p:cNvSpPr/>
          <p:nvPr/>
        </p:nvSpPr>
        <p:spPr>
          <a:xfrm>
            <a:off x="5498405" y="26539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F72DCB9F-78BE-4CE4-9CBB-296FE850AE37}"/>
              </a:ext>
            </a:extLst>
          </p:cNvPr>
          <p:cNvSpPr/>
          <p:nvPr/>
        </p:nvSpPr>
        <p:spPr>
          <a:xfrm>
            <a:off x="5498405" y="183063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78" name="Arc 77">
            <a:extLst>
              <a:ext uri="{FF2B5EF4-FFF2-40B4-BE49-F238E27FC236}">
                <a16:creationId xmlns="" xmlns:a16="http://schemas.microsoft.com/office/drawing/2014/main" id="{6A30DFBD-0BAD-479D-A530-2FFF2F930576}"/>
              </a:ext>
            </a:extLst>
          </p:cNvPr>
          <p:cNvSpPr/>
          <p:nvPr/>
        </p:nvSpPr>
        <p:spPr>
          <a:xfrm rot="20570183">
            <a:off x="5565195" y="1523895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5B4AEFF6-4190-4A79-8C75-A2A0CF773753}"/>
                  </a:ext>
                </a:extLst>
              </p:cNvPr>
              <p:cNvSpPr txBox="1"/>
              <p:nvPr/>
            </p:nvSpPr>
            <p:spPr>
              <a:xfrm>
                <a:off x="4541600" y="2068326"/>
                <a:ext cx="6030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600" i="1" dirty="0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s-CL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B4AEFF6-4190-4A79-8C75-A2A0CF773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600" y="2068326"/>
                <a:ext cx="6030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row: Bent 79">
            <a:extLst>
              <a:ext uri="{FF2B5EF4-FFF2-40B4-BE49-F238E27FC236}">
                <a16:creationId xmlns="" xmlns:a16="http://schemas.microsoft.com/office/drawing/2014/main" id="{F51FDC01-ADEB-4840-B9CA-AC077C105C8E}"/>
              </a:ext>
            </a:extLst>
          </p:cNvPr>
          <p:cNvSpPr/>
          <p:nvPr/>
        </p:nvSpPr>
        <p:spPr>
          <a:xfrm rot="10800000" flipH="1">
            <a:off x="4474249" y="3845965"/>
            <a:ext cx="1777948" cy="868680"/>
          </a:xfrm>
          <a:prstGeom prst="bentArrow">
            <a:avLst>
              <a:gd name="adj1" fmla="val 21546"/>
              <a:gd name="adj2" fmla="val 26783"/>
              <a:gd name="adj3" fmla="val 28567"/>
              <a:gd name="adj4" fmla="val 714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262C87A5-AD7C-4AA4-AB89-934BD026C95C}"/>
              </a:ext>
            </a:extLst>
          </p:cNvPr>
          <p:cNvSpPr/>
          <p:nvPr/>
        </p:nvSpPr>
        <p:spPr>
          <a:xfrm>
            <a:off x="3166352" y="345767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0F721C17-42C9-45C6-8182-367B60A510D1}"/>
              </a:ext>
            </a:extLst>
          </p:cNvPr>
          <p:cNvCxnSpPr>
            <a:cxnSpLocks/>
            <a:stCxn id="41" idx="0"/>
            <a:endCxn id="63" idx="4"/>
          </p:cNvCxnSpPr>
          <p:nvPr/>
        </p:nvCxnSpPr>
        <p:spPr>
          <a:xfrm flipV="1">
            <a:off x="3404042" y="3119536"/>
            <a:ext cx="3863" cy="3381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3E5B2B25-0634-40B9-84AA-6B413DA93266}"/>
              </a:ext>
            </a:extLst>
          </p:cNvPr>
          <p:cNvSpPr/>
          <p:nvPr/>
        </p:nvSpPr>
        <p:spPr>
          <a:xfrm>
            <a:off x="1287015" y="549303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9E148F55-B07B-408C-8219-86F6B81C3A42}"/>
              </a:ext>
            </a:extLst>
          </p:cNvPr>
          <p:cNvCxnSpPr>
            <a:cxnSpLocks/>
            <a:stCxn id="43" idx="0"/>
            <a:endCxn id="57" idx="4"/>
          </p:cNvCxnSpPr>
          <p:nvPr/>
        </p:nvCxnSpPr>
        <p:spPr>
          <a:xfrm flipH="1" flipV="1">
            <a:off x="1520145" y="5070843"/>
            <a:ext cx="456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FAA3EEB1-AE71-468E-B3C0-803F16EF5428}"/>
              </a:ext>
            </a:extLst>
          </p:cNvPr>
          <p:cNvSpPr/>
          <p:nvPr/>
        </p:nvSpPr>
        <p:spPr>
          <a:xfrm>
            <a:off x="7426887" y="5624247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50A84B5D-3C54-4CFB-9B9E-8C3C06BB0632}"/>
              </a:ext>
            </a:extLst>
          </p:cNvPr>
          <p:cNvCxnSpPr>
            <a:cxnSpLocks/>
            <a:stCxn id="45" idx="0"/>
            <a:endCxn id="38" idx="4"/>
          </p:cNvCxnSpPr>
          <p:nvPr/>
        </p:nvCxnSpPr>
        <p:spPr>
          <a:xfrm flipV="1">
            <a:off x="7664577" y="5223022"/>
            <a:ext cx="0" cy="40122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rrow: Bent 52">
            <a:extLst>
              <a:ext uri="{FF2B5EF4-FFF2-40B4-BE49-F238E27FC236}">
                <a16:creationId xmlns="" xmlns:a16="http://schemas.microsoft.com/office/drawing/2014/main" id="{2B9947CB-2568-43C5-94E2-E0C1073D6AE8}"/>
              </a:ext>
            </a:extLst>
          </p:cNvPr>
          <p:cNvSpPr/>
          <p:nvPr/>
        </p:nvSpPr>
        <p:spPr>
          <a:xfrm rot="10800000">
            <a:off x="2986949" y="3845965"/>
            <a:ext cx="1677394" cy="868680"/>
          </a:xfrm>
          <a:prstGeom prst="bentArrow">
            <a:avLst>
              <a:gd name="adj1" fmla="val 23217"/>
              <a:gd name="adj2" fmla="val 26783"/>
              <a:gd name="adj3" fmla="val 28567"/>
              <a:gd name="adj4" fmla="val 714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0" name="Content Placeholder 83">
            <a:extLst>
              <a:ext uri="{FF2B5EF4-FFF2-40B4-BE49-F238E27FC236}">
                <a16:creationId xmlns="" xmlns:a16="http://schemas.microsoft.com/office/drawing/2014/main" id="{E544C7CF-DCDF-4231-A64C-C68758E4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62650"/>
            <a:ext cx="8641076" cy="62895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¡No son equivalentes!</a:t>
            </a:r>
          </a:p>
        </p:txBody>
      </p:sp>
    </p:spTree>
    <p:extLst>
      <p:ext uri="{BB962C8B-B14F-4D97-AF65-F5344CB8AC3E}">
        <p14:creationId xmlns:p14="http://schemas.microsoft.com/office/powerpoint/2010/main" val="1539597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Find-set</a:t>
            </a:r>
            <a:endParaRPr lang="es-C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42F37FC5-2DAE-4BB2-A9A2-560F8BF49ED0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4568441" y="3183985"/>
            <a:ext cx="4560" cy="4221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5333E457-629A-4B0F-97DB-87F3E99E068F}"/>
                  </a:ext>
                </a:extLst>
              </p:cNvPr>
              <p:cNvSpPr txBox="1"/>
              <p:nvPr/>
            </p:nvSpPr>
            <p:spPr>
              <a:xfrm>
                <a:off x="3047886" y="4850331"/>
                <a:ext cx="2229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𝒇𝒊𝒏𝒅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𝒔𝒆𝒕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33E457-629A-4B0F-97DB-87F3E99E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886" y="4850331"/>
                <a:ext cx="2229585" cy="461665"/>
              </a:xfrm>
              <a:prstGeom prst="rect">
                <a:avLst/>
              </a:prstGeom>
              <a:blipFill>
                <a:blip r:embed="rId2"/>
                <a:stretch>
                  <a:fillRect l="-546" b="-18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791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Find-set</a:t>
            </a:r>
            <a:endParaRPr lang="es-C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42F37FC5-2DAE-4BB2-A9A2-560F8BF49ED0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4568441" y="3183985"/>
            <a:ext cx="4560" cy="42219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5333E457-629A-4B0F-97DB-87F3E99E068F}"/>
                  </a:ext>
                </a:extLst>
              </p:cNvPr>
              <p:cNvSpPr txBox="1"/>
              <p:nvPr/>
            </p:nvSpPr>
            <p:spPr>
              <a:xfrm>
                <a:off x="3047886" y="4850331"/>
                <a:ext cx="2229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𝒇𝒊𝒏𝒅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𝒔𝒆𝒕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33E457-629A-4B0F-97DB-87F3E99E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886" y="4850331"/>
                <a:ext cx="2229585" cy="461665"/>
              </a:xfrm>
              <a:prstGeom prst="rect">
                <a:avLst/>
              </a:prstGeom>
              <a:blipFill>
                <a:blip r:embed="rId2"/>
                <a:stretch>
                  <a:fillRect l="-546" b="-18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859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Find-set</a:t>
            </a:r>
            <a:endParaRPr lang="es-C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42F37FC5-2DAE-4BB2-A9A2-560F8BF49ED0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4568441" y="3183985"/>
            <a:ext cx="4560" cy="42219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5333E457-629A-4B0F-97DB-87F3E99E068F}"/>
                  </a:ext>
                </a:extLst>
              </p:cNvPr>
              <p:cNvSpPr txBox="1"/>
              <p:nvPr/>
            </p:nvSpPr>
            <p:spPr>
              <a:xfrm>
                <a:off x="3047886" y="4850331"/>
                <a:ext cx="2229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𝒇𝒊𝒏𝒅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𝒔𝒆𝒕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33E457-629A-4B0F-97DB-87F3E99E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886" y="4850331"/>
                <a:ext cx="2229585" cy="461665"/>
              </a:xfrm>
              <a:prstGeom prst="rect">
                <a:avLst/>
              </a:prstGeom>
              <a:blipFill>
                <a:blip r:embed="rId2"/>
                <a:stretch>
                  <a:fillRect l="-546" b="-18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256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Find-set</a:t>
            </a:r>
            <a:endParaRPr lang="es-C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42F37FC5-2DAE-4BB2-A9A2-560F8BF49ED0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4568441" y="3183985"/>
            <a:ext cx="4560" cy="42219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B863EE81-CB19-4D44-828A-61ACF7D0E6C8}"/>
              </a:ext>
            </a:extLst>
          </p:cNvPr>
          <p:cNvGrpSpPr/>
          <p:nvPr/>
        </p:nvGrpSpPr>
        <p:grpSpPr>
          <a:xfrm>
            <a:off x="3047886" y="4850331"/>
            <a:ext cx="2704965" cy="479588"/>
            <a:chOff x="3400456" y="4503745"/>
            <a:chExt cx="2704965" cy="479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5333E457-629A-4B0F-97DB-87F3E99E068F}"/>
                    </a:ext>
                  </a:extLst>
                </p:cNvPr>
                <p:cNvSpPr txBox="1"/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𝒇𝒊𝒏𝒅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𝒔𝒆𝒕</m:t>
                        </m:r>
                        <m:d>
                          <m:dPr>
                            <m:ctrlPr>
                              <a:rPr lang="es-CL" sz="24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L" sz="24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6" b="-18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1556222B-4E35-475F-A1A5-9812478085E9}"/>
                </a:ext>
              </a:extLst>
            </p:cNvPr>
            <p:cNvSpPr/>
            <p:nvPr/>
          </p:nvSpPr>
          <p:spPr>
            <a:xfrm>
              <a:off x="5630041" y="4507953"/>
              <a:ext cx="475380" cy="4753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61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216711-F422-4593-9D6B-32B7BB93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Kruskal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2AB9F428-991E-4EA1-9DB1-822562D0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𝒌𝒓𝒖𝒔𝒌𝒂𝒍</m:t>
                      </m:r>
                      <m:d>
                        <m:dPr>
                          <m:ctrlPr>
                            <a:rPr lang="es-CL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Ordenar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costo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mayor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forma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ciclo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594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Find-set</a:t>
            </a:r>
            <a:endParaRPr lang="es-CL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76711400-8360-4A6D-A926-CBF8F051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59935"/>
            <a:ext cx="8641076" cy="76351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CL" dirty="0"/>
              <a:t>¿Cómo podemos aprovechar que ya tenemos esta información?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42F37FC5-2DAE-4BB2-A9A2-560F8BF49ED0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4568441" y="3183985"/>
            <a:ext cx="4560" cy="42219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B863EE81-CB19-4D44-828A-61ACF7D0E6C8}"/>
              </a:ext>
            </a:extLst>
          </p:cNvPr>
          <p:cNvGrpSpPr/>
          <p:nvPr/>
        </p:nvGrpSpPr>
        <p:grpSpPr>
          <a:xfrm>
            <a:off x="3047886" y="4850331"/>
            <a:ext cx="2704965" cy="479588"/>
            <a:chOff x="3400456" y="4503745"/>
            <a:chExt cx="2704965" cy="479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5333E457-629A-4B0F-97DB-87F3E99E068F}"/>
                    </a:ext>
                  </a:extLst>
                </p:cNvPr>
                <p:cNvSpPr txBox="1"/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𝒇𝒊𝒏𝒅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𝒔𝒆𝒕</m:t>
                        </m:r>
                        <m:d>
                          <m:dPr>
                            <m:ctrlPr>
                              <a:rPr lang="es-CL" sz="24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L" sz="24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6" b="-18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1556222B-4E35-475F-A1A5-9812478085E9}"/>
                </a:ext>
              </a:extLst>
            </p:cNvPr>
            <p:cNvSpPr/>
            <p:nvPr/>
          </p:nvSpPr>
          <p:spPr>
            <a:xfrm>
              <a:off x="5630041" y="4507953"/>
              <a:ext cx="475380" cy="4753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53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Compresión de caminos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>
            <a:headEnd type="stealth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B863EE81-CB19-4D44-828A-61ACF7D0E6C8}"/>
              </a:ext>
            </a:extLst>
          </p:cNvPr>
          <p:cNvGrpSpPr/>
          <p:nvPr/>
        </p:nvGrpSpPr>
        <p:grpSpPr>
          <a:xfrm>
            <a:off x="3047886" y="4850331"/>
            <a:ext cx="2704965" cy="479588"/>
            <a:chOff x="3400456" y="4503745"/>
            <a:chExt cx="2704965" cy="479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5333E457-629A-4B0F-97DB-87F3E99E068F}"/>
                    </a:ext>
                  </a:extLst>
                </p:cNvPr>
                <p:cNvSpPr txBox="1"/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𝒇𝒊𝒏𝒅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𝒔𝒆𝒕</m:t>
                        </m:r>
                        <m:d>
                          <m:dPr>
                            <m:ctrlPr>
                              <a:rPr lang="es-CL" sz="24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L" sz="24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6" b="-18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1556222B-4E35-475F-A1A5-9812478085E9}"/>
                </a:ext>
              </a:extLst>
            </p:cNvPr>
            <p:cNvSpPr/>
            <p:nvPr/>
          </p:nvSpPr>
          <p:spPr>
            <a:xfrm>
              <a:off x="5630041" y="4507953"/>
              <a:ext cx="475380" cy="4753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="" xmlns:a16="http://schemas.microsoft.com/office/drawing/2014/main" id="{A1B4B732-C4F0-4BA2-A2CA-C85534EAF771}"/>
              </a:ext>
            </a:extLst>
          </p:cNvPr>
          <p:cNvSpPr/>
          <p:nvPr/>
        </p:nvSpPr>
        <p:spPr>
          <a:xfrm>
            <a:off x="4256424" y="2376615"/>
            <a:ext cx="717779" cy="1303332"/>
          </a:xfrm>
          <a:prstGeom prst="arc">
            <a:avLst>
              <a:gd name="adj1" fmla="val 16361943"/>
              <a:gd name="adj2" fmla="val 4869566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="" xmlns:a16="http://schemas.microsoft.com/office/drawing/2014/main" id="{9C970E69-F24D-4F6D-B0D6-5CB8B5E9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45421"/>
            <a:ext cx="8641076" cy="763514"/>
          </a:xfrm>
        </p:spPr>
        <p:txBody>
          <a:bodyPr>
            <a:normAutofit/>
          </a:bodyPr>
          <a:lstStyle/>
          <a:p>
            <a:pPr algn="ctr"/>
            <a:r>
              <a:rPr lang="es-CL" sz="2400" dirty="0"/>
              <a:t>¡Acortando el camino al representante!</a:t>
            </a:r>
          </a:p>
        </p:txBody>
      </p:sp>
    </p:spTree>
    <p:extLst>
      <p:ext uri="{BB962C8B-B14F-4D97-AF65-F5344CB8AC3E}">
        <p14:creationId xmlns:p14="http://schemas.microsoft.com/office/powerpoint/2010/main" val="812173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Compresión de caminos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ED3AABFE-33BC-4933-81F1-8DC749626EA5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644571" y="2351314"/>
            <a:ext cx="648768" cy="42690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>
            <a:headEnd type="stealth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6106053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B863EE81-CB19-4D44-828A-61ACF7D0E6C8}"/>
              </a:ext>
            </a:extLst>
          </p:cNvPr>
          <p:cNvGrpSpPr/>
          <p:nvPr/>
        </p:nvGrpSpPr>
        <p:grpSpPr>
          <a:xfrm>
            <a:off x="3047886" y="4850331"/>
            <a:ext cx="2704965" cy="479588"/>
            <a:chOff x="3400456" y="4503745"/>
            <a:chExt cx="2704965" cy="479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5333E457-629A-4B0F-97DB-87F3E99E068F}"/>
                    </a:ext>
                  </a:extLst>
                </p:cNvPr>
                <p:cNvSpPr txBox="1"/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𝒇𝒊𝒏𝒅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𝒔𝒆𝒕</m:t>
                        </m:r>
                        <m:d>
                          <m:dPr>
                            <m:ctrlPr>
                              <a:rPr lang="es-CL" sz="24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L" sz="24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6" b="-18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1556222B-4E35-475F-A1A5-9812478085E9}"/>
                </a:ext>
              </a:extLst>
            </p:cNvPr>
            <p:cNvSpPr/>
            <p:nvPr/>
          </p:nvSpPr>
          <p:spPr>
            <a:xfrm>
              <a:off x="5630041" y="4507953"/>
              <a:ext cx="475380" cy="4753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F4D643B7-F30F-4CC5-8F27-A7492B162EFE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4736513" y="2286415"/>
            <a:ext cx="1607230" cy="42219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71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61998D-9E74-4E50-B59B-BF057348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Complejidad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="" xmlns:a16="http://schemas.microsoft.com/office/drawing/2014/main" id="{ADA56B02-2254-4A11-A261-65A355890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Si pretendemos operar sobre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conjuntos disjuntos</a:t>
                </a:r>
              </a:p>
              <a:p>
                <a:endParaRPr lang="es-CL" dirty="0"/>
              </a:p>
              <a:p>
                <a:r>
                  <a:rPr lang="es-CL" dirty="0"/>
                  <a:t>¿Cuál es la complejidad de estas operaciones?</a:t>
                </a:r>
              </a:p>
              <a:p>
                <a:endParaRPr lang="es-CL" dirty="0"/>
              </a:p>
              <a:p>
                <a:r>
                  <a:rPr lang="es-CL" dirty="0"/>
                  <a:t>¿Y usando las mejoras?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DA56B02-2254-4A11-A261-65A355890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 b="-1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459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216711-F422-4593-9D6B-32B7BB93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Kruskal con conjuntos disjuntos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2AB9F428-991E-4EA1-9DB1-822562D0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𝒌𝒓𝒖𝒔𝒌𝒂𝒍</m:t>
                      </m:r>
                      <m:d>
                        <m:dPr>
                          <m:ctrlPr>
                            <a:rPr lang="es-CL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Ordenar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costo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mayor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𝒎𝒂𝒌𝒆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𝒇𝒊𝒏𝒅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  <m:d>
                      <m:dPr>
                        <m:ctrlP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𝒇𝒊𝒏𝒅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  <m:d>
                      <m:dPr>
                        <m:ctrlP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CL" b="1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CL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𝒖𝒏𝒊𝒐𝒏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412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3A90E6-917B-4E25-82F9-F7C434E7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Kruskal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0329A6-CFB2-439A-A7CA-11A0CCF5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¿Considerando esto, cual es la complejidad de Kruskal?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099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7379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3542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4963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0103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91764347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1769</TotalTime>
  <Words>1008</Words>
  <Application>Microsoft Macintosh PowerPoint</Application>
  <PresentationFormat>On-screen Show (4:3)</PresentationFormat>
  <Paragraphs>641</Paragraphs>
  <Slides>45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Calibri Light</vt:lpstr>
      <vt:lpstr>Cambria Math</vt:lpstr>
      <vt:lpstr>Wingdings</vt:lpstr>
      <vt:lpstr>Arial</vt:lpstr>
      <vt:lpstr>IIC2133</vt:lpstr>
      <vt:lpstr>PowerPoint Presentation</vt:lpstr>
      <vt:lpstr>Propiedades del MST</vt:lpstr>
      <vt:lpstr>MST</vt:lpstr>
      <vt:lpstr>El algoritmo de Kruskal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Correctitud</vt:lpstr>
      <vt:lpstr>Un detalle no menor</vt:lpstr>
      <vt:lpstr>Observación</vt:lpstr>
      <vt:lpstr>Conjuntos Disjuntos</vt:lpstr>
      <vt:lpstr>Kruskal con conjuntos</vt:lpstr>
      <vt:lpstr>Conjuntos de sub-árboles</vt:lpstr>
      <vt:lpstr>Conjuntos Disjuntos</vt:lpstr>
      <vt:lpstr>Representación</vt:lpstr>
      <vt:lpstr>Conjuntos disjuntos</vt:lpstr>
      <vt:lpstr>Conjuntos disjuntos</vt:lpstr>
      <vt:lpstr>Unión</vt:lpstr>
      <vt:lpstr>Unión</vt:lpstr>
      <vt:lpstr>Find-set</vt:lpstr>
      <vt:lpstr>Find-set</vt:lpstr>
      <vt:lpstr>Find-set</vt:lpstr>
      <vt:lpstr>Find-set</vt:lpstr>
      <vt:lpstr>Find-set</vt:lpstr>
      <vt:lpstr>Compresión de caminos</vt:lpstr>
      <vt:lpstr>Compresión de caminos</vt:lpstr>
      <vt:lpstr>Complejidad</vt:lpstr>
      <vt:lpstr>Kruskal con conjuntos disjuntos</vt:lpstr>
      <vt:lpstr>Kruskal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Microsoft Office User</cp:lastModifiedBy>
  <cp:revision>266</cp:revision>
  <dcterms:created xsi:type="dcterms:W3CDTF">2018-04-24T22:29:29Z</dcterms:created>
  <dcterms:modified xsi:type="dcterms:W3CDTF">2018-05-27T20:20:30Z</dcterms:modified>
</cp:coreProperties>
</file>