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60" r:id="rId3"/>
    <p:sldId id="285" r:id="rId4"/>
    <p:sldId id="286" r:id="rId5"/>
    <p:sldId id="287" r:id="rId6"/>
    <p:sldId id="288" r:id="rId7"/>
    <p:sldId id="284" r:id="rId8"/>
    <p:sldId id="257" r:id="rId9"/>
    <p:sldId id="293" r:id="rId10"/>
    <p:sldId id="258" r:id="rId11"/>
    <p:sldId id="259" r:id="rId12"/>
    <p:sldId id="268" r:id="rId13"/>
    <p:sldId id="269" r:id="rId14"/>
    <p:sldId id="261" r:id="rId15"/>
    <p:sldId id="290" r:id="rId16"/>
    <p:sldId id="292" r:id="rId17"/>
    <p:sldId id="289" r:id="rId18"/>
    <p:sldId id="263" r:id="rId19"/>
    <p:sldId id="264" r:id="rId20"/>
    <p:sldId id="265" r:id="rId21"/>
    <p:sldId id="270" r:id="rId22"/>
    <p:sldId id="272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/>
    <p:restoredTop sz="93611" autoAdjust="0"/>
  </p:normalViewPr>
  <p:slideViewPr>
    <p:cSldViewPr snapToGrid="0" snapToObjects="1">
      <p:cViewPr varScale="1">
        <p:scale>
          <a:sx n="112" d="100"/>
          <a:sy n="112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BBF26-6F8A-EE40-99B3-AC4100F872D7}" type="datetimeFigureOut"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B362B-8C55-524D-B291-DA9E6C2D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 anchor="ctr"/>
          <a:lstStyle>
            <a:lvl1pPr marL="0" indent="0">
              <a:spcBef>
                <a:spcPts val="1776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3AE411-CEB2-9F4A-86AD-8CCF8AA935A5}" type="datetimeFigureOut"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8B4C544-8313-804A-AEB7-0AB5E4B2DD3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>
                <a:latin typeface="Calibri" panose="020F0502020204030204" pitchFamily="34" charset="0"/>
                <a:cs typeface="Calibri" panose="020F0502020204030204" pitchFamily="34" charset="0"/>
              </a:rPr>
              <a:t>Algoritmos Codiciosos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Estructuras de Datos y Algoritmos – </a:t>
            </a:r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iic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2133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9165-C126-154F-80EA-56928A5C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/>
              <a:t>2-2018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3653-9D8B-564A-ACD6-46AC605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160777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≠ 1, probamos que hay otra solución óptima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que sí empieza con la actividad 1:</a:t>
            </a:r>
          </a:p>
          <a:p>
            <a:pPr marL="912813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{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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{1}</a:t>
            </a:r>
          </a:p>
          <a:p>
            <a:pPr marL="912813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como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son compatibles</a:t>
            </a:r>
          </a:p>
          <a:p>
            <a:pPr marL="912813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y como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tiene el mismo número de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también es una solución óptima (pero que incluye a la actividad 1)</a:t>
            </a:r>
          </a:p>
        </p:txBody>
      </p:sp>
    </p:spTree>
    <p:extLst>
      <p:ext uri="{BB962C8B-B14F-4D97-AF65-F5344CB8AC3E}">
        <p14:creationId xmlns:p14="http://schemas.microsoft.com/office/powerpoint/2010/main" val="200385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Elegida la actividad 1, el problema se reduce a encontrar una solución óptima al mismo problema,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pero sobre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que son compatibles con la actividad 1</a:t>
            </a:r>
          </a:p>
        </p:txBody>
      </p:sp>
    </p:spTree>
    <p:extLst>
      <p:ext uri="{BB962C8B-B14F-4D97-AF65-F5344CB8AC3E}">
        <p14:creationId xmlns:p14="http://schemas.microsoft.com/office/powerpoint/2010/main" val="108561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Demostraremos por contradicción que 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 una solución óptima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A’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{1} es una solución óptima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{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}: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hubiera una solución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más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agregando la actividad 1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daría una solución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más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contradiciendo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 óptima</a:t>
            </a:r>
          </a:p>
        </p:txBody>
      </p:sp>
    </p:spTree>
    <p:extLst>
      <p:ext uri="{BB962C8B-B14F-4D97-AF65-F5344CB8AC3E}">
        <p14:creationId xmlns:p14="http://schemas.microsoft.com/office/powerpoint/2010/main" val="22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Cómo demostrar la corrección de algoritmos codiciosos</a:t>
            </a:r>
          </a:p>
          <a:p>
            <a:pPr marL="280988" indent="-280988"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1. Comparar la solución producida por la estrategia codiciosa con una solución óptima</a:t>
            </a:r>
          </a:p>
          <a:p>
            <a:pPr marL="280988" indent="-28098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2. Si difieren, entonces encontrar el primer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en el cual difieren</a:t>
            </a:r>
          </a:p>
          <a:p>
            <a:pPr marL="280988" indent="-28098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3. Luego, mostrar cómo hacer que el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de la solución óptima sea igual al de la solución codiciosa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sin reducir el valor total de la solución óptima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uso repetido de esta transformación demuestra que la solución codiciosa es óptima</a:t>
            </a:r>
          </a:p>
        </p:txBody>
      </p:sp>
    </p:spTree>
    <p:extLst>
      <p:ext uri="{BB962C8B-B14F-4D97-AF65-F5344CB8AC3E}">
        <p14:creationId xmlns:p14="http://schemas.microsoft.com/office/powerpoint/2010/main" val="309578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Programar tareas con plazos y ganancias 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Tenemos que hacer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tareas.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Cada tarea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1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tiene dos propiedades:</a:t>
            </a: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 plazo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(entero)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una ganancia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que se obtiene si y sólo si la tarea es hecha a tiempo (dentro del plazo)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Para hacer una tarea, hay que procesarla en una máquina durante una unidad de tiempo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y sólo hay una máquina disponible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3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C4985C-62F6-5648-83AA-A35C41E8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solución factible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es un subconjunto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 tareas tal que cada tarea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puede hacerse a tiempo: </a:t>
            </a: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valor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es la suma de las ganancias de las tareas incluidas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k∈</a:t>
            </a:r>
            <a:r>
              <a:rPr lang="en-US" sz="16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Una solución factible 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óptima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su valor es máximo</a:t>
            </a:r>
          </a:p>
        </p:txBody>
      </p:sp>
    </p:spTree>
    <p:extLst>
      <p:ext uri="{BB962C8B-B14F-4D97-AF65-F5344CB8AC3E}">
        <p14:creationId xmlns:p14="http://schemas.microsoft.com/office/powerpoint/2010/main" val="413378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C590-E9E7-2545-A2D3-B24A7A1F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Tomemos la propia función objetivo como medida de optimización para elegir la próxima tarea: </a:t>
            </a: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 próxima tarea a considerar es la que aumenta más la suma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sujeta a que el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resultante sea factible </a:t>
            </a: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consideramos las tareas en orden decreciente de los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’s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Al igual que en el ejemplo anterior, hay que demostrar que esta estrategia produce una solución óptima </a:t>
            </a:r>
          </a:p>
        </p:txBody>
      </p:sp>
    </p:spTree>
    <p:extLst>
      <p:ext uri="{BB962C8B-B14F-4D97-AF65-F5344CB8AC3E}">
        <p14:creationId xmlns:p14="http://schemas.microsoft.com/office/powerpoint/2010/main" val="198141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Sean: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), 1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una instancia del problema</a:t>
            </a:r>
          </a:p>
          <a:p>
            <a:pPr marL="457200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el conjunto de tareas seleccionadas por nuestra estrategia</a:t>
            </a:r>
          </a:p>
          <a:p>
            <a:pPr marL="457200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el conjunto de tareas en una solución óptima</a:t>
            </a:r>
            <a:endParaRPr 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Demostraremos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tienen el mismo valor y por lo tanto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 óptimo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Suponemos</a:t>
            </a:r>
          </a:p>
          <a:p>
            <a:pPr marL="457200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≠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 (de lo contrario, no hay nada que demostrar)</a:t>
            </a:r>
            <a:endParaRPr 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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 (de lo contrario,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no puede ser óptimo)</a:t>
            </a:r>
          </a:p>
          <a:p>
            <a:pPr marL="457200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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 (la estrategia codiciosa prohíbe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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Por lo tanto, existen tareas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tales que</a:t>
            </a:r>
          </a:p>
          <a:p>
            <a:pPr algn="ctr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	    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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	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	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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la tarea de mayor ganancia tal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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 la estrategia codiciosa deducimos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para todas las tareas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tal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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de lo contrario, la estrategia codiciosa habría considerado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antes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la habría incluido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Tomemos las secuencias factibles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para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una tarea tal que</a:t>
            </a:r>
          </a:p>
          <a:p>
            <a:pPr marL="457200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está programada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+1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y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+1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intercambiamos la tarea programada en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+1]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; la nueva secuencia también es factible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hacemos una transformación similar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Obtenemos las secuencias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en que todas las tareas comunes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están programadas al mismo tiempo</a:t>
            </a:r>
          </a:p>
        </p:txBody>
      </p:sp>
    </p:spTree>
    <p:extLst>
      <p:ext uri="{BB962C8B-B14F-4D97-AF65-F5344CB8AC3E}">
        <p14:creationId xmlns:p14="http://schemas.microsoft.com/office/powerpoint/2010/main" val="349832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algoritmos codiciosos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(u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optimizadores de corto plazo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son aplicables a problemas de optimización con las siguientes características:</a:t>
            </a:r>
          </a:p>
          <a:p>
            <a:pPr marL="173038" indent="-17303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	hay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inputs</a:t>
            </a:r>
          </a:p>
          <a:p>
            <a:pPr marL="173038" indent="-17303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	queremos elegir un subconjunto de estos inputs que cumpla con dos condiciones:</a:t>
            </a: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satisfacer algunas restricciones —solución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factible</a:t>
            </a: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maximizar o minimizar una función objetivo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Una solución factible que maximiza o minimiza la función objetivo es una solución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óptima</a:t>
            </a:r>
          </a:p>
        </p:txBody>
      </p:sp>
    </p:spTree>
    <p:extLst>
      <p:ext uri="{BB962C8B-B14F-4D97-AF65-F5344CB8AC3E}">
        <p14:creationId xmlns:p14="http://schemas.microsoft.com/office/powerpoint/2010/main" val="292991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Tomemos ahora el intervalo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+1]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en donde está programada la tarea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definida anteriormente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la tarea programada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en ese intervalo: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 la elección codiciosa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programamos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desde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hasta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+1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sacamos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obtenemos una secuencia factible para el conjunto de tareas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 =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{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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53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Programación de tareas con duraciones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Tenemos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tareas para ejecutar en una única máquina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Cada tarea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1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tiene una duración de ejecución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Queremos ejecutar todas las tareas de modo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minimizar el promedio de los tiempos de finalización</a:t>
            </a:r>
          </a:p>
        </p:txBody>
      </p:sp>
    </p:spTree>
    <p:extLst>
      <p:ext uri="{BB962C8B-B14F-4D97-AF65-F5344CB8AC3E}">
        <p14:creationId xmlns:p14="http://schemas.microsoft.com/office/powerpoint/2010/main" val="377092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P.ej., supongamos que las tareas 1, 2, 3 y 4 duran 15, 8, 3 y 10:</a:t>
            </a:r>
          </a:p>
          <a:p>
            <a:pPr lvl="1">
              <a:spcBef>
                <a:spcPts val="1032"/>
              </a:spcBef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si las ejecutamos en orden 1, 2, 3 y 4,</a:t>
            </a:r>
          </a:p>
          <a:p>
            <a:pPr marL="455613" lvl="1" indent="0">
              <a:spcBef>
                <a:spcPts val="1032"/>
              </a:spcBef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… entonces los tiempos de finalización son 15, 23, 26 y 36,</a:t>
            </a:r>
          </a:p>
          <a:p>
            <a:pPr marL="455613" lvl="1" indent="0">
              <a:spcBef>
                <a:spcPts val="1032"/>
              </a:spcBef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… y el promedio es 25.00</a:t>
            </a:r>
          </a:p>
          <a:p>
            <a:pPr lvl="1">
              <a:spcBef>
                <a:spcPts val="1032"/>
              </a:spcBef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si las ejecutamos en orden 3, 2, 4 y 1,</a:t>
            </a:r>
          </a:p>
          <a:p>
            <a:pPr marL="455613" lvl="1" indent="0">
              <a:spcBef>
                <a:spcPts val="1032"/>
              </a:spcBef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… entonces los tiempos de finalización son 3, 1, 21 y 36,</a:t>
            </a:r>
          </a:p>
          <a:p>
            <a:pPr marL="455613" lvl="1" indent="0">
              <a:spcBef>
                <a:spcPts val="1032"/>
              </a:spcBef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… y el promedio es 17.75</a:t>
            </a:r>
          </a:p>
          <a:p>
            <a:pPr indent="-1587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Es decir, el orden de ejecución influye en el promedio que queremos minimizar</a:t>
            </a:r>
          </a:p>
        </p:txBody>
      </p:sp>
    </p:spTree>
    <p:extLst>
      <p:ext uri="{BB962C8B-B14F-4D97-AF65-F5344CB8AC3E}">
        <p14:creationId xmlns:p14="http://schemas.microsoft.com/office/powerpoint/2010/main" val="257838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Minimizar el promedio de los tiempos de finalización es equivalente a minimizar la suma de los tiempos de finalización, ya que el número de tareas es siempre el mismo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las tareas se ejecutan en orden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los tiempos son 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 …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 suma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de estos tiempos es</a:t>
            </a:r>
          </a:p>
          <a:p>
            <a:pPr algn="ctr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2000" i="1" baseline="-49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49000">
                <a:latin typeface="Calibri" panose="020F0502020204030204" pitchFamily="34" charset="0"/>
                <a:cs typeface="Calibri" panose="020F0502020204030204" pitchFamily="34" charset="0"/>
              </a:rPr>
              <a:t>=1…</a:t>
            </a:r>
            <a:r>
              <a:rPr lang="en-US" sz="2000" i="1" baseline="-490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+1 )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jk</a:t>
            </a:r>
          </a:p>
        </p:txBody>
      </p:sp>
    </p:spTree>
    <p:extLst>
      <p:ext uri="{BB962C8B-B14F-4D97-AF65-F5344CB8AC3E}">
        <p14:creationId xmlns:p14="http://schemas.microsoft.com/office/powerpoint/2010/main" val="331216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 suma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de estos tiempos es</a:t>
            </a:r>
          </a:p>
          <a:p>
            <a:pPr algn="ctr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+ 1)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2000" i="1" baseline="-49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49000">
                <a:latin typeface="Calibri" panose="020F0502020204030204" pitchFamily="34" charset="0"/>
                <a:cs typeface="Calibri" panose="020F0502020204030204" pitchFamily="34" charset="0"/>
              </a:rPr>
              <a:t>=1…</a:t>
            </a:r>
            <a:r>
              <a:rPr lang="en-US" sz="2000" i="1" baseline="-490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 – 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2000" i="1" baseline="-49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49000">
                <a:latin typeface="Calibri" panose="020F0502020204030204" pitchFamily="34" charset="0"/>
                <a:cs typeface="Calibri" panose="020F0502020204030204" pitchFamily="34" charset="0"/>
              </a:rPr>
              <a:t>=1…</a:t>
            </a:r>
            <a:r>
              <a:rPr lang="en-US" sz="2000" i="1" baseline="-490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jk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primer término es independiente del orden de ejecución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existieran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tal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jx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vemos que intercambiando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el segundo término aumenta, disminuyendo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Es decir, cualquier orden de ejecución en que las duraciones no sean monótonamente crecientes (estrictamente, no decrecientes) es subóptimo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Por lo tanto, las tareas deben ser ejecutadas según el orden menor duración primero</a:t>
            </a:r>
          </a:p>
        </p:txBody>
      </p:sp>
    </p:spTree>
    <p:extLst>
      <p:ext uri="{BB962C8B-B14F-4D97-AF65-F5344CB8AC3E}">
        <p14:creationId xmlns:p14="http://schemas.microsoft.com/office/powerpoint/2010/main" val="315352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850B8-1568-2F43-84CF-C30C6083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Códigos de Huffman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algoritmo codicioso de Huffman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... es una técnica para comprimir datos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... usa la frecuencia de ocurrencia de cada carácter para construir una forma óptima de representar cada carácter como un string de bits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problema es diseñar un código binario en que cada carácter sea representado por un string binario único (palabra)</a:t>
            </a:r>
          </a:p>
        </p:txBody>
      </p:sp>
    </p:spTree>
    <p:extLst>
      <p:ext uri="{BB962C8B-B14F-4D97-AF65-F5344CB8AC3E}">
        <p14:creationId xmlns:p14="http://schemas.microsoft.com/office/powerpoint/2010/main" val="4164058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3D7EFD-74B8-CA47-A418-FC5C7D35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tenemos un archivo con 100,000 caracteres, en que seis caracteres ocurren con las siguientes frecuencias (en miles): a: 45, b: 13, c: 12, d: 16, e: 9, f: 5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código de largo fijo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necesita 3 bits/carácter para representar seis caracteres: a = 000, b = 001, ..., f = 101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y en total 300,000 bits para codificar el archivo completo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código de largo variable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—los caracteres más frecuentes tienen palabras más cortas, los menos frecuentes, más largas— puede ser mucho mejor; p.ej., el código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 = 0, b = 101, c = 100, d = 111, e = 1101, f = 1100 requiere sólo 224,000 bits para representar el archivo</a:t>
            </a:r>
          </a:p>
        </p:txBody>
      </p:sp>
    </p:spTree>
    <p:extLst>
      <p:ext uri="{BB962C8B-B14F-4D97-AF65-F5344CB8AC3E}">
        <p14:creationId xmlns:p14="http://schemas.microsoft.com/office/powerpoint/2010/main" val="355449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951B93-B869-944E-AF3B-F5C79F9E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Códigos prefijos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  Ninguna palabra es también un prefijo de alguna otra palabra (la compresión óptima siempre puede lograrse con un código prefijo):</a:t>
            </a: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los códigos prefijos facilitan la codificación y decodificación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 decodificación necesita una representación para el código de modo que la primera palabra pueda identificarse fácilmente:</a:t>
            </a: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un árbol binario cuyas hojas son los caracteres dados</a:t>
            </a:r>
          </a:p>
          <a:p>
            <a:pPr lvl="1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la representación para un carácter es la ruta raíz-carácter: 0 = “vaya al hijo izquierdo” y 1 = “vaya al hijo derecho”</a:t>
            </a:r>
          </a:p>
        </p:txBody>
      </p:sp>
    </p:spTree>
    <p:extLst>
      <p:ext uri="{BB962C8B-B14F-4D97-AF65-F5344CB8AC3E}">
        <p14:creationId xmlns:p14="http://schemas.microsoft.com/office/powerpoint/2010/main" val="329459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3AF90-0E51-3548-9021-C744EE8E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 código prefijo óptimo (OPC) se representa por un árbol binario lleno —cada nodo que no es una hoja tiene dos hijos:</a:t>
            </a:r>
          </a:p>
          <a:p>
            <a:pPr lvl="1">
              <a:spcBef>
                <a:spcPts val="1632"/>
              </a:spcBef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El código de largo fijo anterior no es óptimo —en su árbol hay palabras que comienzan 10..., pero no 11..., lo que significa que hay palabras más largas innecesarias</a:t>
            </a:r>
          </a:p>
          <a:p>
            <a:pPr lvl="1">
              <a:spcBef>
                <a:spcPts val="1632"/>
              </a:spcBef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es el alfabeto, el árbol para un OPC tiene</a:t>
            </a:r>
          </a:p>
          <a:p>
            <a:pPr marL="460375" lvl="1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… |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| hojas, una para cada letra del alfabeto</a:t>
            </a:r>
          </a:p>
          <a:p>
            <a:pPr marL="460375" lvl="1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… |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| – 1 nodos internos</a:t>
            </a:r>
          </a:p>
        </p:txBody>
      </p:sp>
    </p:spTree>
    <p:extLst>
      <p:ext uri="{BB962C8B-B14F-4D97-AF65-F5344CB8AC3E}">
        <p14:creationId xmlns:p14="http://schemas.microsoft.com/office/powerpoint/2010/main" val="254949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BC5F64-87BE-544E-B1A9-18495A19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Dado un árbol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correspondiente a un código,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el número de bits necesarios para codificar un archivo —el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costo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— es </a:t>
            </a:r>
          </a:p>
          <a:p>
            <a:pPr algn="ctr"/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es la frecuencia del carácter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en el archivo</a:t>
            </a:r>
          </a:p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es la profundidad de la hoja correspondiente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CAD3F1-1388-9645-B2B3-49F33C62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Un algoritmo codicioso que efectivamente produce una solución óptima trabaja en etapas, considerando un input a la vez: </a:t>
            </a:r>
          </a:p>
          <a:p>
            <a:pPr marL="173038" indent="-17303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los inputs van siendo considerados en un cierto orden* </a:t>
            </a:r>
          </a:p>
          <a:p>
            <a:pPr marL="173038" indent="-17303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en cada etapa se decide si el input particular está o no en la solución óptima </a:t>
            </a:r>
          </a:p>
          <a:p>
            <a:pPr marL="173038" indent="-17303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si la inclusión del input en la solución óptima parcial viola las restricciones, entonces el input se descarta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Los algoritmos codiciosos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no siempre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producen soluciones óptimas</a:t>
            </a:r>
          </a:p>
        </p:txBody>
      </p:sp>
    </p:spTree>
    <p:extLst>
      <p:ext uri="{BB962C8B-B14F-4D97-AF65-F5344CB8AC3E}">
        <p14:creationId xmlns:p14="http://schemas.microsoft.com/office/powerpoint/2010/main" val="1961071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89ABBA-113F-3E44-A05E-9E966409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Construcción de un código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 El algoritmo de David Huffman produce un OPC —el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código de Huffman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— construyendo el árbol de manera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comienza con un conjunto de |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| hojas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realiza una secuencia de |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| – 1 “mezclas” para crear el árbol final</a:t>
            </a:r>
          </a:p>
        </p:txBody>
      </p:sp>
    </p:spTree>
    <p:extLst>
      <p:ext uri="{BB962C8B-B14F-4D97-AF65-F5344CB8AC3E}">
        <p14:creationId xmlns:p14="http://schemas.microsoft.com/office/powerpoint/2010/main" val="1383874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EC8D75-8158-C744-91A5-0ECE0EA3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3730978" cy="5943600"/>
          </a:xfrm>
        </p:spPr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En el siguiente algoritmo:</a:t>
            </a:r>
          </a:p>
          <a:p>
            <a:pPr marL="179388" indent="-17938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es un conjunto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caracteres </a:t>
            </a:r>
          </a:p>
          <a:p>
            <a:pPr marL="179388" indent="-17938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– cada carácter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tiene una frecuencia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endParaRPr lang="en-US" sz="200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9388" indent="-179388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–  usamos una cola de prioridades para identificar a los dos objetos de menor frecuencia, que mezclamos para crear un nuevo objeto cuya frecuencia es la suma de esas frecuencias</a:t>
            </a:r>
            <a:endParaRPr lang="en-US" sz="200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8B652B0-E706-5D4E-A655-8CA3A979E5CE}"/>
              </a:ext>
            </a:extLst>
          </p:cNvPr>
          <p:cNvSpPr txBox="1">
            <a:spLocks/>
          </p:cNvSpPr>
          <p:nvPr/>
        </p:nvSpPr>
        <p:spPr>
          <a:xfrm>
            <a:off x="4385733" y="533400"/>
            <a:ext cx="4318000" cy="594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776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Node huffman(Set C):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n = |C|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Q = C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for i = 1 ... n: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   z = Node()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   x = left[z] = xMin(Q)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   y = right[z] = xMin(Q)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   f[z] = f[x] + f[y]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   insert(Q, z)</a:t>
            </a:r>
          </a:p>
          <a:p>
            <a:pPr>
              <a:spcBef>
                <a:spcPts val="0"/>
              </a:spcBef>
              <a:tabLst>
                <a:tab pos="219075" algn="l"/>
                <a:tab pos="68103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  return xMin(Q)</a:t>
            </a:r>
          </a:p>
        </p:txBody>
      </p:sp>
    </p:spTree>
    <p:extLst>
      <p:ext uri="{BB962C8B-B14F-4D97-AF65-F5344CB8AC3E}">
        <p14:creationId xmlns:p14="http://schemas.microsoft.com/office/powerpoint/2010/main" val="2040067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5D462F-3FDC-C041-AA3C-A83220D1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Implementamos </a:t>
            </a:r>
            <a:r>
              <a:rPr lang="en-US" sz="2000" i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como un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heap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binario: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la inicialización de </a:t>
            </a:r>
            <a:r>
              <a:rPr lang="en-US" sz="2000" i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puede ejecutarse en tiempo O(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el ciclo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 ejecuta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– 1 veces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cada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xMin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sobre el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heap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requiere tiempo O(log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el ciclo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contribuye tiempo O(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- huffman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toma tiempo O(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para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caracteres</a:t>
            </a:r>
          </a:p>
        </p:txBody>
      </p:sp>
    </p:spTree>
    <p:extLst>
      <p:ext uri="{BB962C8B-B14F-4D97-AF65-F5344CB8AC3E}">
        <p14:creationId xmlns:p14="http://schemas.microsoft.com/office/powerpoint/2010/main" val="123565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9BD6D-309D-E24D-8A22-7FBB0852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Es decir, el proceso de construir un árbol óptimo mediante mezclas puede empezar con la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elección codiciosa de mezclar los dos caracteres con las frecuencias más bajas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–  podemos ver el costo de una mezcla como la suma de las frecuencias de los dos ítemes mezclados </a:t>
            </a:r>
            <a:endParaRPr lang="en-US" sz="200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–  puede probarse que el costo total del árbol construido es la suma de los costos de sus mezclas </a:t>
            </a:r>
            <a:endParaRPr lang="en-US" sz="200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–  de modo que de todas las posibles mezclas en cada paso,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huffman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elige la que introduce el menor costo</a:t>
            </a:r>
            <a:endParaRPr lang="en-US" sz="200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7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320767-F9CF-7B42-8737-DFC3D3DE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*- los inputs van siendo considerados en un cierto orden: </a:t>
            </a:r>
          </a:p>
          <a:p>
            <a:pPr marL="635000" indent="-174625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el orden está basado en alguna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medida de optimización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p.ej., la propia función objetivo </a:t>
            </a:r>
          </a:p>
          <a:p>
            <a:pPr marL="635000" indent="-174625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- seleccionamos un input de forma localmente óptima </a:t>
            </a:r>
          </a:p>
          <a:p>
            <a:pPr marL="6350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... y “esperamos” que esta selección nos lleve a una solución óptima</a:t>
            </a:r>
          </a:p>
        </p:txBody>
      </p:sp>
    </p:spTree>
    <p:extLst>
      <p:ext uri="{BB962C8B-B14F-4D97-AF65-F5344CB8AC3E}">
        <p14:creationId xmlns:p14="http://schemas.microsoft.com/office/powerpoint/2010/main" val="234755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B1016-2A79-3847-9EC7-FAF9E13B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389763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procedimiento abstracto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greedy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opera de la siguiente manera: </a:t>
            </a:r>
          </a:p>
          <a:p>
            <a:pPr>
              <a:lnSpc>
                <a:spcPct val="110000"/>
              </a:lnSpc>
              <a:spcBef>
                <a:spcPts val="1176"/>
              </a:spcBef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selecciona un input del arreglo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sacándolo de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input seleccionado es asignado a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lnSpc>
                <a:spcPct val="110000"/>
              </a:lnSpc>
              <a:spcBef>
                <a:spcPts val="1176"/>
              </a:spcBef>
            </a:pP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factible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determina si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puede ser incluido en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sol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(la solución)</a:t>
            </a:r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176"/>
              </a:spcBef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incluye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sol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 actualiza la función objetivo</a:t>
            </a:r>
          </a:p>
          <a:p>
            <a:pPr>
              <a:lnSpc>
                <a:spcPct val="110000"/>
              </a:lnSpc>
            </a:pP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greedy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describe la forma esencial de un algoritmo codicioso del llamado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modelo de subconjunto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11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dado un problema particular, hay que implementar apropiadamente los métodos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factible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623FA20-C31E-5249-8EDA-8DB0BA5E3AA1}"/>
              </a:ext>
            </a:extLst>
          </p:cNvPr>
          <p:cNvSpPr txBox="1">
            <a:spLocks/>
          </p:cNvSpPr>
          <p:nvPr/>
        </p:nvSpPr>
        <p:spPr>
          <a:xfrm>
            <a:off x="4549140" y="533400"/>
            <a:ext cx="426339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776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tabLst>
                <a:tab pos="339725" algn="l"/>
                <a:tab pos="679450" algn="l"/>
                <a:tab pos="1019175" algn="l"/>
                <a:tab pos="136048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greedy([]a, n):</a:t>
            </a:r>
          </a:p>
          <a:p>
            <a:pPr>
              <a:spcBef>
                <a:spcPts val="0"/>
              </a:spcBef>
              <a:tabLst>
                <a:tab pos="339725" algn="l"/>
                <a:tab pos="679450" algn="l"/>
                <a:tab pos="1019175" algn="l"/>
                <a:tab pos="136048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sol = ∅</a:t>
            </a:r>
          </a:p>
          <a:p>
            <a:pPr>
              <a:spcBef>
                <a:spcPts val="0"/>
              </a:spcBef>
              <a:tabLst>
                <a:tab pos="339725" algn="l"/>
                <a:tab pos="679450" algn="l"/>
                <a:tab pos="1019175" algn="l"/>
                <a:tab pos="136048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for k = 1,...,n:</a:t>
            </a:r>
          </a:p>
          <a:p>
            <a:pPr>
              <a:spcBef>
                <a:spcPts val="0"/>
              </a:spcBef>
              <a:tabLst>
                <a:tab pos="339725" algn="l"/>
                <a:tab pos="679450" algn="l"/>
                <a:tab pos="1019175" algn="l"/>
                <a:tab pos="136048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	x = select(a)</a:t>
            </a:r>
          </a:p>
          <a:p>
            <a:pPr>
              <a:spcBef>
                <a:spcPts val="0"/>
              </a:spcBef>
              <a:tabLst>
                <a:tab pos="339725" algn="l"/>
                <a:tab pos="679450" algn="l"/>
                <a:tab pos="1019175" algn="l"/>
                <a:tab pos="136048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	if factible(sol, x):</a:t>
            </a:r>
          </a:p>
          <a:p>
            <a:pPr>
              <a:spcBef>
                <a:spcPts val="0"/>
              </a:spcBef>
              <a:tabLst>
                <a:tab pos="339725" algn="l"/>
                <a:tab pos="679450" algn="l"/>
                <a:tab pos="1019175" algn="l"/>
                <a:tab pos="136048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		sol = union(sol, x)</a:t>
            </a:r>
          </a:p>
          <a:p>
            <a:pPr>
              <a:spcBef>
                <a:spcPts val="0"/>
              </a:spcBef>
              <a:tabLst>
                <a:tab pos="339725" algn="l"/>
                <a:tab pos="679450" algn="l"/>
                <a:tab pos="1019175" algn="l"/>
                <a:tab pos="1360488" algn="l"/>
              </a:tabLst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return sol</a:t>
            </a:r>
          </a:p>
        </p:txBody>
      </p:sp>
    </p:spTree>
    <p:extLst>
      <p:ext uri="{BB962C8B-B14F-4D97-AF65-F5344CB8AC3E}">
        <p14:creationId xmlns:p14="http://schemas.microsoft.com/office/powerpoint/2010/main" val="316137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2CFE8-1D71-5046-9BDE-93132221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Hay algoritmos codiciosos que no seleccionan un subconjunto de los inputs,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... sino que los incluyen a todos.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En estos casos, tomamos decisiones considerando los inputs en algún orden 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... cada decisión se toma usando un criterio de optimización, que puede ser evaluado usando las decisiones ya tomadas —el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modelo de ordenación 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Pasos para diseñar algoritmos codiciosos</a:t>
            </a:r>
          </a:p>
          <a:p>
            <a:pPr marL="231775" indent="-231775"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1. Formular el problema como uno en el cual hacemos una elección y nos quedamos con un subproblema para resolver</a:t>
            </a:r>
          </a:p>
          <a:p>
            <a:pPr marL="231775" indent="-231775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2. Demostrar que hay una solución óptima al problema original que hace la elección codiciosa —la elección codiciosa es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segura</a:t>
            </a:r>
          </a:p>
          <a:p>
            <a:pPr marL="231775" indent="-231775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3. Demostrar que, habiendo hecho la elección codiciosa, lo que queda es un subproblema tal que</a:t>
            </a:r>
          </a:p>
          <a:p>
            <a:pPr marL="231775" indent="3175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si combinamos una solución óptima al subproblema con la elección codiciosa hecha en 2, entonces obtenemos una solución óptima al problema original (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subestructura óptima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1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Actividades que usan un mismo recurso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= {1, 2, ...,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 un conjunto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actividades que deben usar un mismo recurso para poder ejecutarse; el recurso puede ser usado por sólo una actividad a la vez: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cada actividad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tiene una hora de inicio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 una hora de término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y, si se ejecuta, transcurre durante el intervalo de tiempo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las actividades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son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compatibles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y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no se traslapan, es decir, 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problema consiste en seleccionar un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subconjunto de tamaño máximo de actividades mutuamente compatibles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Primero, demostraremos que hay una solución óptima que comienza con la elección codiciosa de la actividad 1 (la que termina más temprano):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</a:t>
            </a:r>
            <a:r>
              <a:rPr lang="en-US" sz="20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una solución óptima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ordenemos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por hora de término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la primera actividad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1, entonces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comienza con una elección codiciosa (y queda demostrado)</a:t>
            </a:r>
          </a:p>
          <a:p>
            <a:pPr marL="457200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220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8034</TotalTime>
  <Words>2215</Words>
  <Application>Microsoft Macintosh PowerPoint</Application>
  <PresentationFormat>On-screen Show (4:3)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Symbol</vt:lpstr>
      <vt:lpstr>Clarity</vt:lpstr>
      <vt:lpstr>Algoritmos Codiciosos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Pontificia Universidad Católica de Chile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Virtual</dc:title>
  <dc:creator>Yadran Eterovic</dc:creator>
  <cp:lastModifiedBy>Yadran</cp:lastModifiedBy>
  <cp:revision>123</cp:revision>
  <dcterms:created xsi:type="dcterms:W3CDTF">2017-10-18T23:11:29Z</dcterms:created>
  <dcterms:modified xsi:type="dcterms:W3CDTF">2018-11-16T15:02:09Z</dcterms:modified>
</cp:coreProperties>
</file>