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1"/>
  </p:notesMasterIdLst>
  <p:sldIdLst>
    <p:sldId id="257" r:id="rId2"/>
    <p:sldId id="258" r:id="rId3"/>
    <p:sldId id="261" r:id="rId4"/>
    <p:sldId id="259" r:id="rId5"/>
    <p:sldId id="262" r:id="rId6"/>
    <p:sldId id="264" r:id="rId7"/>
    <p:sldId id="265" r:id="rId8"/>
    <p:sldId id="274" r:id="rId9"/>
    <p:sldId id="275" r:id="rId10"/>
    <p:sldId id="278" r:id="rId11"/>
    <p:sldId id="279" r:id="rId12"/>
    <p:sldId id="276" r:id="rId13"/>
    <p:sldId id="277" r:id="rId14"/>
    <p:sldId id="281" r:id="rId15"/>
    <p:sldId id="282" r:id="rId16"/>
    <p:sldId id="283" r:id="rId17"/>
    <p:sldId id="284" r:id="rId18"/>
    <p:sldId id="286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00"/>
    <a:srgbClr val="2683C6"/>
    <a:srgbClr val="FFCC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9" autoAdjust="0"/>
    <p:restoredTop sz="88467"/>
  </p:normalViewPr>
  <p:slideViewPr>
    <p:cSldViewPr snapToGrid="0" showGuides="1">
      <p:cViewPr varScale="1">
        <p:scale>
          <a:sx n="107" d="100"/>
          <a:sy n="107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D76A3-EFA0-4F8F-8DCF-3DB05C2BC51A}" type="datetimeFigureOut">
              <a:rPr lang="es-CL" smtClean="0"/>
              <a:t>02-09-18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1381E-6540-4CC7-BC03-B9BFC0C56063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436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0" dirty="0"/>
          </a:p>
          <a:p>
            <a:endParaRPr lang="es-C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F29C1-17B8-407E-BA9C-5E42A4724F0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884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aquí tomamos Y como pivote, el árbol resultante no está balanceado.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783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Ok esto no nos está sirviendo.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06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Siguiendo el mismo esquema de antes, a partir de X, el nodo más bajo que está desbalanceado, Y </a:t>
            </a:r>
            <a:r>
              <a:rPr lang="es-CL" dirty="0" err="1"/>
              <a:t>y</a:t>
            </a:r>
            <a:r>
              <a:rPr lang="es-CL" dirty="0"/>
              <a:t> Z son los siguientes nodos en la ruta de la inserción. Luego se puede rotar Z hacia la izquierda y luego nuevamente se rota Z hacia la derecha,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58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se puede ver como que Z sube hacia arriba y queda entre Y </a:t>
            </a:r>
            <a:r>
              <a:rPr lang="es-CL" dirty="0" err="1"/>
              <a:t>y</a:t>
            </a:r>
            <a:r>
              <a:rPr lang="es-CL" dirty="0"/>
              <a:t>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5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X es K, Y es F, y Z es 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40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Una sola: si fuera necesario más de una, el árbol original no sería un AVL.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7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L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Es solo cuando los datos están repartidos de manera pareja que el árbol tiene altura </a:t>
                </a:r>
                <a:r>
                  <a:rPr lang="es-CL" b="0" i="0">
                    <a:latin typeface="Cambria Math" panose="02040503050406030204" pitchFamily="18" charset="0"/>
                  </a:rPr>
                  <a:t>𝑂(log⁡𝑛 )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45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Claramente no! Ojo que estos árboles solo representan la altura, no la cantidad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085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Este caso tiene mas sentido, PERO no es posible que se cumpla recursivamente a menos que la cantidad de datos sea potencia de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966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¿Quizás? Es más razonable que pedir que ambos árboles tengan la misma altura.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98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AVL viene de los nombres de los que propusieron este modelo originalmente: 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delson-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elsky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 </a:t>
            </a:r>
            <a:r>
              <a:rPr lang="es-C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s-C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andis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la práctica, nos referimos a los nodos que no cumplen el primer punto como “nodos desbalanceados”</a:t>
            </a:r>
          </a:p>
          <a:p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Nótese que esta es solo </a:t>
            </a:r>
            <a:r>
              <a:rPr lang="es-C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s-C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 de definir balance, existen más nociones que cumplen diferentes propiedades.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011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X e Y son los nodos que van camino a la inserción, a partir del nodo desbalanceado más bajo 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En este caso se rota el árbol hacia la derecha, en torno a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40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Aquí el pivote de la rotación es F: a partir del nodo desbalanceado más bajo (</a:t>
            </a:r>
            <a:r>
              <a:rPr lang="es-CL" dirty="0" err="1"/>
              <a:t>notese</a:t>
            </a:r>
            <a:r>
              <a:rPr lang="es-CL" dirty="0"/>
              <a:t> que T también está desbalanceado), el pivote es el primer nodo en el camino hacia la inserción.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1381E-6540-4CC7-BC03-B9BFC0C56063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796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F23-124F-4BB9-BD37-BA1F2E18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Mismos datos, distinto árbol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L" dirty="0"/>
                  <a:t>¡Ya no podemos garantizar altura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s-CL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DCD8088-90AD-41F8-A8D8-19FF8D3F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5522471"/>
                <a:ext cx="8641076" cy="669133"/>
              </a:xfr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AF432B5-753D-485B-ACE8-A938F6B425C4}"/>
              </a:ext>
            </a:extLst>
          </p:cNvPr>
          <p:cNvSpPr/>
          <p:nvPr/>
        </p:nvSpPr>
        <p:spPr>
          <a:xfrm>
            <a:off x="2231222" y="1393693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008210-14BE-4748-ACDA-14A86F0DB397}"/>
              </a:ext>
            </a:extLst>
          </p:cNvPr>
          <p:cNvSpPr/>
          <p:nvPr/>
        </p:nvSpPr>
        <p:spPr>
          <a:xfrm>
            <a:off x="3398538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6849-16AD-40C3-AC8D-DAFCABF74881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2729405" y="1891876"/>
            <a:ext cx="960962" cy="669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05F24F7-39C1-4447-BC0B-A1C66817B88A}"/>
              </a:ext>
            </a:extLst>
          </p:cNvPr>
          <p:cNvSpPr/>
          <p:nvPr/>
        </p:nvSpPr>
        <p:spPr>
          <a:xfrm>
            <a:off x="2811357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45979-87EE-4714-B557-691A53C7A7A3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 flipH="1">
            <a:off x="3103186" y="3059192"/>
            <a:ext cx="380827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720138C-F20A-4F12-9A5A-EDDFBEA89F7C}"/>
              </a:ext>
            </a:extLst>
          </p:cNvPr>
          <p:cNvSpPr/>
          <p:nvPr/>
        </p:nvSpPr>
        <p:spPr>
          <a:xfrm>
            <a:off x="3978673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0424F6-F7A1-41A9-8150-B90764B17CBA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3896721" y="3059192"/>
            <a:ext cx="373781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4ABEECB-8947-41ED-96B0-7BDC1969CF5F}"/>
              </a:ext>
            </a:extLst>
          </p:cNvPr>
          <p:cNvSpPr/>
          <p:nvPr/>
        </p:nvSpPr>
        <p:spPr>
          <a:xfrm>
            <a:off x="1053319" y="2561009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24C27B-BD09-41EB-96EA-027CDD35A972}"/>
              </a:ext>
            </a:extLst>
          </p:cNvPr>
          <p:cNvSpPr/>
          <p:nvPr/>
        </p:nvSpPr>
        <p:spPr>
          <a:xfrm>
            <a:off x="469661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473E9A-F795-4CFA-9E82-B1AEF5114E4F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761490" y="3059192"/>
            <a:ext cx="377304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518EE8-B2F5-4ACF-9D38-34F22C2EB6C8}"/>
              </a:ext>
            </a:extLst>
          </p:cNvPr>
          <p:cNvSpPr/>
          <p:nvPr/>
        </p:nvSpPr>
        <p:spPr>
          <a:xfrm>
            <a:off x="1634255" y="3728325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286C68-5B02-4257-AF42-6593A8108A4F}"/>
              </a:ext>
            </a:extLst>
          </p:cNvPr>
          <p:cNvCxnSpPr>
            <a:stCxn id="47" idx="5"/>
            <a:endCxn id="54" idx="0"/>
          </p:cNvCxnSpPr>
          <p:nvPr/>
        </p:nvCxnSpPr>
        <p:spPr>
          <a:xfrm>
            <a:off x="1551502" y="3059192"/>
            <a:ext cx="374582" cy="6691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AAB2E-455D-4849-B6CB-32047198A26A}"/>
              </a:ext>
            </a:extLst>
          </p:cNvPr>
          <p:cNvCxnSpPr>
            <a:cxnSpLocks/>
            <a:stCxn id="32" idx="3"/>
            <a:endCxn id="47" idx="0"/>
          </p:cNvCxnSpPr>
          <p:nvPr/>
        </p:nvCxnSpPr>
        <p:spPr>
          <a:xfrm flipH="1">
            <a:off x="1345148" y="1891876"/>
            <a:ext cx="971549" cy="6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8D65-2515-4F37-B099-943454D6D924}"/>
              </a:ext>
            </a:extLst>
          </p:cNvPr>
          <p:cNvCxnSpPr>
            <a:cxnSpLocks/>
          </p:cNvCxnSpPr>
          <p:nvPr/>
        </p:nvCxnSpPr>
        <p:spPr>
          <a:xfrm>
            <a:off x="5786437" y="193374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276A9-9BC3-4ED3-8270-2CAE9FA21AD0}"/>
              </a:ext>
            </a:extLst>
          </p:cNvPr>
          <p:cNvCxnSpPr>
            <a:cxnSpLocks/>
          </p:cNvCxnSpPr>
          <p:nvPr/>
        </p:nvCxnSpPr>
        <p:spPr>
          <a:xfrm>
            <a:off x="6072187" y="250474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F3C7C1-6CC0-4DC5-90EA-092C70A4A7C3}"/>
              </a:ext>
            </a:extLst>
          </p:cNvPr>
          <p:cNvCxnSpPr>
            <a:cxnSpLocks/>
          </p:cNvCxnSpPr>
          <p:nvPr/>
        </p:nvCxnSpPr>
        <p:spPr>
          <a:xfrm>
            <a:off x="6372225" y="3101061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7A5465-C9A1-44D5-974E-88E3412DDFE8}"/>
              </a:ext>
            </a:extLst>
          </p:cNvPr>
          <p:cNvCxnSpPr>
            <a:cxnSpLocks/>
          </p:cNvCxnSpPr>
          <p:nvPr/>
        </p:nvCxnSpPr>
        <p:spPr>
          <a:xfrm>
            <a:off x="6657975" y="3684719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848C-D3EA-4955-A261-92D371E6738E}"/>
              </a:ext>
            </a:extLst>
          </p:cNvPr>
          <p:cNvCxnSpPr>
            <a:cxnSpLocks/>
          </p:cNvCxnSpPr>
          <p:nvPr/>
        </p:nvCxnSpPr>
        <p:spPr>
          <a:xfrm>
            <a:off x="6958012" y="4268377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E0856D-1FDA-4F27-B185-893702B6009B}"/>
              </a:ext>
            </a:extLst>
          </p:cNvPr>
          <p:cNvCxnSpPr>
            <a:cxnSpLocks/>
          </p:cNvCxnSpPr>
          <p:nvPr/>
        </p:nvCxnSpPr>
        <p:spPr>
          <a:xfrm>
            <a:off x="7248525" y="4847955"/>
            <a:ext cx="38100" cy="82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83836F-4F41-408C-A62D-41B79644E2B0}"/>
              </a:ext>
            </a:extLst>
          </p:cNvPr>
          <p:cNvSpPr/>
          <p:nvPr/>
        </p:nvSpPr>
        <p:spPr>
          <a:xfrm>
            <a:off x="5366347" y="139143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AE5281-CA36-46FC-B501-2A64B8F1B8C3}"/>
              </a:ext>
            </a:extLst>
          </p:cNvPr>
          <p:cNvSpPr/>
          <p:nvPr/>
        </p:nvSpPr>
        <p:spPr>
          <a:xfrm>
            <a:off x="5950005" y="2558752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234C76-60A2-4921-8F36-581537239837}"/>
              </a:ext>
            </a:extLst>
          </p:cNvPr>
          <p:cNvSpPr/>
          <p:nvPr/>
        </p:nvSpPr>
        <p:spPr>
          <a:xfrm>
            <a:off x="6533663" y="3726068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75A32E-0AFF-4749-BB64-74E7342A627E}"/>
              </a:ext>
            </a:extLst>
          </p:cNvPr>
          <p:cNvSpPr/>
          <p:nvPr/>
        </p:nvSpPr>
        <p:spPr>
          <a:xfrm>
            <a:off x="5658176" y="1970877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8604F5-9A13-4B61-BDCB-2E0E72337202}"/>
              </a:ext>
            </a:extLst>
          </p:cNvPr>
          <p:cNvSpPr/>
          <p:nvPr/>
        </p:nvSpPr>
        <p:spPr>
          <a:xfrm>
            <a:off x="6238311" y="3142410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315774-82F5-4612-92D7-3A109CBA734B}"/>
              </a:ext>
            </a:extLst>
          </p:cNvPr>
          <p:cNvSpPr/>
          <p:nvPr/>
        </p:nvSpPr>
        <p:spPr>
          <a:xfrm>
            <a:off x="6829015" y="4309726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823DEB-3C52-47B9-90B9-88DCB2E3A191}"/>
              </a:ext>
            </a:extLst>
          </p:cNvPr>
          <p:cNvSpPr/>
          <p:nvPr/>
        </p:nvSpPr>
        <p:spPr>
          <a:xfrm>
            <a:off x="7111394" y="4893384"/>
            <a:ext cx="583658" cy="58365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99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1253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F18434-1DF2-4AF8-93EE-BC088E47525B}"/>
              </a:ext>
            </a:extLst>
          </p:cNvPr>
          <p:cNvCxnSpPr>
            <a:stCxn id="67" idx="3"/>
            <a:endCxn id="58" idx="0"/>
          </p:cNvCxnSpPr>
          <p:nvPr/>
        </p:nvCxnSpPr>
        <p:spPr>
          <a:xfrm flipH="1">
            <a:off x="851112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6083FF-6AAB-4F2B-8380-DF502DC55B58}"/>
              </a:ext>
            </a:extLst>
          </p:cNvPr>
          <p:cNvSpPr/>
          <p:nvPr/>
        </p:nvSpPr>
        <p:spPr>
          <a:xfrm>
            <a:off x="603053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01734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Rotación a la derecha en torno a </a:t>
            </a:r>
            <a:r>
              <a:rPr lang="es-CL" i="1" dirty="0"/>
              <a:t>K</a:t>
            </a:r>
            <a:r>
              <a:rPr lang="es-CL" dirty="0"/>
              <a:t>-</a:t>
            </a:r>
            <a:r>
              <a:rPr lang="es-CL" i="1" dirty="0"/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AA33D-194B-49B9-8125-64BADB111499}"/>
              </a:ext>
            </a:extLst>
          </p:cNvPr>
          <p:cNvCxnSpPr>
            <a:endCxn id="27" idx="0"/>
          </p:cNvCxnSpPr>
          <p:nvPr/>
        </p:nvCxnSpPr>
        <p:spPr>
          <a:xfrm flipH="1">
            <a:off x="3083635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35BCB7A-53B9-42C9-873A-C7CAC2DE851B}"/>
              </a:ext>
            </a:extLst>
          </p:cNvPr>
          <p:cNvSpPr/>
          <p:nvPr/>
        </p:nvSpPr>
        <p:spPr>
          <a:xfrm>
            <a:off x="2835576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8040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Luego de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07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60E7257-0A01-44EB-965E-688FED72E605}"/>
              </a:ext>
            </a:extLst>
          </p:cNvPr>
          <p:cNvSpPr/>
          <p:nvPr/>
        </p:nvSpPr>
        <p:spPr>
          <a:xfrm>
            <a:off x="3759222" y="1823200"/>
            <a:ext cx="1489901" cy="67608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A4C917-1FCC-41C0-BAF6-CB233C7C1F86}"/>
              </a:ext>
            </a:extLst>
          </p:cNvPr>
          <p:cNvCxnSpPr>
            <a:stCxn id="25" idx="3"/>
            <a:endCxn id="22" idx="0"/>
          </p:cNvCxnSpPr>
          <p:nvPr/>
        </p:nvCxnSpPr>
        <p:spPr>
          <a:xfrm flipH="1">
            <a:off x="5847170" y="1896495"/>
            <a:ext cx="815410" cy="1227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CCB91-B532-40CD-A9BA-DBFBB6679A19}"/>
              </a:ext>
            </a:extLst>
          </p:cNvPr>
          <p:cNvCxnSpPr>
            <a:stCxn id="25" idx="5"/>
            <a:endCxn id="26" idx="0"/>
          </p:cNvCxnSpPr>
          <p:nvPr/>
        </p:nvCxnSpPr>
        <p:spPr>
          <a:xfrm>
            <a:off x="7013388" y="1896495"/>
            <a:ext cx="725836" cy="45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¿Rotación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  <a:r>
              <a:rPr lang="es-CL" dirty="0"/>
              <a:t> ?</a:t>
            </a:r>
            <a:endParaRPr lang="es-CL" i="1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3994DC-2400-43E6-B996-336DD144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5512753"/>
            <a:ext cx="8641076" cy="691254"/>
          </a:xfrm>
        </p:spPr>
        <p:txBody>
          <a:bodyPr>
            <a:normAutofit/>
          </a:bodyPr>
          <a:lstStyle/>
          <a:p>
            <a:pPr algn="ctr"/>
            <a:r>
              <a:rPr lang="es-CL" dirty="0"/>
              <a:t>Esto no está sirviendo…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572197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/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D74334CA-835C-4F93-B762-81EF7FA973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18" y="3123717"/>
                <a:ext cx="1060704" cy="2002033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/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633F3442-10BB-49C1-BCE5-2F0693EA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69" y="3572629"/>
                <a:ext cx="1060704" cy="257219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/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744A7CF6-0E67-4D95-B09D-3B9BA1E94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120" y="3029623"/>
                <a:ext cx="106070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0655941-B794-49F4-95CC-BE1CA43D59D1}"/>
              </a:ext>
            </a:extLst>
          </p:cNvPr>
          <p:cNvSpPr/>
          <p:nvPr/>
        </p:nvSpPr>
        <p:spPr>
          <a:xfrm>
            <a:off x="6589925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77F3A7-57CB-48F8-A075-39CFACF5F5EA}"/>
              </a:ext>
            </a:extLst>
          </p:cNvPr>
          <p:cNvSpPr/>
          <p:nvPr/>
        </p:nvSpPr>
        <p:spPr>
          <a:xfrm>
            <a:off x="7491165" y="235565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D088B-2321-46D2-AFBC-3556DFF85256}"/>
              </a:ext>
            </a:extLst>
          </p:cNvPr>
          <p:cNvCxnSpPr>
            <a:stCxn id="26" idx="3"/>
            <a:endCxn id="23" idx="0"/>
          </p:cNvCxnSpPr>
          <p:nvPr/>
        </p:nvCxnSpPr>
        <p:spPr>
          <a:xfrm flipH="1">
            <a:off x="7097821" y="2779119"/>
            <a:ext cx="465999" cy="79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3AA04B-8A6E-40CF-A8FD-DDE52FF19B62}"/>
              </a:ext>
            </a:extLst>
          </p:cNvPr>
          <p:cNvCxnSpPr>
            <a:stCxn id="26" idx="5"/>
            <a:endCxn id="24" idx="0"/>
          </p:cNvCxnSpPr>
          <p:nvPr/>
        </p:nvCxnSpPr>
        <p:spPr>
          <a:xfrm>
            <a:off x="7914628" y="2779119"/>
            <a:ext cx="433844" cy="250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1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L" dirty="0"/>
                  <a:t>Entremos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73" b="-143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7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1251634" cy="608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27" idx="0"/>
          </p:cNvCxnSpPr>
          <p:nvPr/>
        </p:nvCxnSpPr>
        <p:spPr>
          <a:xfrm>
            <a:off x="1580180" y="2941459"/>
            <a:ext cx="705778" cy="274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b="1" dirty="0"/>
              <a:t>Doble</a:t>
            </a:r>
            <a:r>
              <a:rPr lang="es-CL" sz="3600" dirty="0"/>
              <a:t> </a:t>
            </a:r>
            <a:r>
              <a:rPr lang="es-CL" sz="3600" b="1" dirty="0"/>
              <a:t>rotación</a:t>
            </a:r>
            <a:r>
              <a:rPr lang="es-CL" sz="3600" dirty="0"/>
              <a:t>: primero a la izquierda en torno a </a:t>
            </a:r>
            <a:r>
              <a:rPr lang="es-CL" sz="3600" i="1" dirty="0"/>
              <a:t>Y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  <a:r>
              <a:rPr lang="es-CL" sz="3600" dirty="0"/>
              <a:t>; luego a la derecha en torno a </a:t>
            </a:r>
            <a:r>
              <a:rPr lang="es-CL" sz="3600" i="1" dirty="0"/>
              <a:t>X</a:t>
            </a:r>
            <a:r>
              <a:rPr lang="es-CL" sz="3600" dirty="0"/>
              <a:t>-</a:t>
            </a:r>
            <a:r>
              <a:rPr lang="es-CL" sz="3600" i="1" dirty="0"/>
              <a:t>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4" y="3643459"/>
                <a:ext cx="895118" cy="200203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25" y="2504548"/>
                <a:ext cx="766564" cy="2615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C0F0DB15-9EF4-41B9-AD3F-19295606ED0A}"/>
              </a:ext>
            </a:extLst>
          </p:cNvPr>
          <p:cNvSpPr/>
          <p:nvPr/>
        </p:nvSpPr>
        <p:spPr>
          <a:xfrm>
            <a:off x="2037899" y="32155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BB1BEF-0909-4FF6-B3D7-021DDA50C456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H="1">
            <a:off x="1686057" y="3638992"/>
            <a:ext cx="424497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7C316-1BF6-45DA-859B-C7A914DDEE93}"/>
              </a:ext>
            </a:extLst>
          </p:cNvPr>
          <p:cNvCxnSpPr>
            <a:cxnSpLocks/>
            <a:stCxn id="27" idx="5"/>
            <a:endCxn id="44" idx="0"/>
          </p:cNvCxnSpPr>
          <p:nvPr/>
        </p:nvCxnSpPr>
        <p:spPr>
          <a:xfrm>
            <a:off x="2461362" y="3638992"/>
            <a:ext cx="423463" cy="346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/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23439EAA-D42D-497E-8B16-F55BC074F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2" y="3985974"/>
                <a:ext cx="782550" cy="2158853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/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2C04EC-A25C-4C80-B2A7-BBCFD965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017" y="3985974"/>
                <a:ext cx="701616" cy="165951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5F9D76-1B7C-4937-9DFC-0D3E4641BAC0}"/>
              </a:ext>
            </a:extLst>
          </p:cNvPr>
          <p:cNvSpPr/>
          <p:nvPr/>
        </p:nvSpPr>
        <p:spPr>
          <a:xfrm>
            <a:off x="5582236" y="226993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1E805A5-1D16-4A3D-9837-DEAE784C8F4C}"/>
              </a:ext>
            </a:extLst>
          </p:cNvPr>
          <p:cNvSpPr/>
          <p:nvPr/>
        </p:nvSpPr>
        <p:spPr>
          <a:xfrm>
            <a:off x="6614503" y="1400377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7030A0"/>
                </a:solidFill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F92351-02E7-4BC2-8B57-B78142540B52}"/>
              </a:ext>
            </a:extLst>
          </p:cNvPr>
          <p:cNvSpPr/>
          <p:nvPr/>
        </p:nvSpPr>
        <p:spPr>
          <a:xfrm>
            <a:off x="7612624" y="229875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/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BCFA756-1D85-4706-B7B8-5FC883A0E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39" y="3643459"/>
                <a:ext cx="895118" cy="2002033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/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85A4171-D7E1-48AA-B483-D55F6BAB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9" y="3029623"/>
                <a:ext cx="766564" cy="2615869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/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948A17B1-383B-4C12-BD6E-8DF72850F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3463588"/>
                <a:ext cx="701616" cy="1659518"/>
              </a:xfrm>
              <a:prstGeom prst="triangl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/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99797D78-07D7-472B-9195-E8F257CB4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676" y="3486639"/>
                <a:ext cx="782550" cy="2158853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AA7470-A36E-4CD8-9B95-7F3E5B5BC65E}"/>
              </a:ext>
            </a:extLst>
          </p:cNvPr>
          <p:cNvCxnSpPr>
            <a:stCxn id="21" idx="3"/>
            <a:endCxn id="37" idx="0"/>
          </p:cNvCxnSpPr>
          <p:nvPr/>
        </p:nvCxnSpPr>
        <p:spPr>
          <a:xfrm flipH="1">
            <a:off x="5294698" y="2693400"/>
            <a:ext cx="360193" cy="95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8E5137-926C-416C-972C-F7BA252A38A5}"/>
              </a:ext>
            </a:extLst>
          </p:cNvPr>
          <p:cNvCxnSpPr>
            <a:stCxn id="21" idx="5"/>
            <a:endCxn id="41" idx="0"/>
          </p:cNvCxnSpPr>
          <p:nvPr/>
        </p:nvCxnSpPr>
        <p:spPr>
          <a:xfrm>
            <a:off x="6005699" y="2693400"/>
            <a:ext cx="369252" cy="793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C575D7-F443-4A82-A6E8-660D296E067B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5830295" y="1823840"/>
            <a:ext cx="856863" cy="44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C006E-6D2F-498D-BD8E-7D60214499D5}"/>
              </a:ext>
            </a:extLst>
          </p:cNvPr>
          <p:cNvCxnSpPr>
            <a:stCxn id="22" idx="5"/>
            <a:endCxn id="23" idx="0"/>
          </p:cNvCxnSpPr>
          <p:nvPr/>
        </p:nvCxnSpPr>
        <p:spPr>
          <a:xfrm>
            <a:off x="7037966" y="1823840"/>
            <a:ext cx="822717" cy="474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449E42-346D-4E28-9230-67B8EA31823B}"/>
              </a:ext>
            </a:extLst>
          </p:cNvPr>
          <p:cNvCxnSpPr>
            <a:stCxn id="23" idx="3"/>
            <a:endCxn id="40" idx="0"/>
          </p:cNvCxnSpPr>
          <p:nvPr/>
        </p:nvCxnSpPr>
        <p:spPr>
          <a:xfrm flipH="1">
            <a:off x="7358454" y="2722214"/>
            <a:ext cx="326825" cy="74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440466-B0A4-4FCD-9E85-21D3CF66A4D7}"/>
              </a:ext>
            </a:extLst>
          </p:cNvPr>
          <p:cNvCxnSpPr>
            <a:stCxn id="23" idx="5"/>
            <a:endCxn id="38" idx="0"/>
          </p:cNvCxnSpPr>
          <p:nvPr/>
        </p:nvCxnSpPr>
        <p:spPr>
          <a:xfrm>
            <a:off x="8036087" y="2722214"/>
            <a:ext cx="390544" cy="307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AE1E55F-79C3-4273-A6A7-38C816C208CA}"/>
              </a:ext>
            </a:extLst>
          </p:cNvPr>
          <p:cNvSpPr/>
          <p:nvPr/>
        </p:nvSpPr>
        <p:spPr>
          <a:xfrm>
            <a:off x="3823455" y="1565093"/>
            <a:ext cx="1471243" cy="1018420"/>
          </a:xfrm>
          <a:prstGeom prst="rightArrow">
            <a:avLst>
              <a:gd name="adj1" fmla="val 50000"/>
              <a:gd name="adj2" fmla="val 3430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Doble</a:t>
            </a:r>
          </a:p>
          <a:p>
            <a:pPr algn="ctr"/>
            <a:r>
              <a:rPr lang="es-CL" dirty="0"/>
              <a:t>Rotación</a:t>
            </a:r>
          </a:p>
        </p:txBody>
      </p:sp>
    </p:spTree>
    <p:extLst>
      <p:ext uri="{BB962C8B-B14F-4D97-AF65-F5344CB8AC3E}">
        <p14:creationId xmlns:p14="http://schemas.microsoft.com/office/powerpoint/2010/main" val="332920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DA774-8452-4FD8-82C4-9614CC9C7398}"/>
              </a:ext>
            </a:extLst>
          </p:cNvPr>
          <p:cNvCxnSpPr>
            <a:stCxn id="89" idx="3"/>
            <a:endCxn id="25" idx="0"/>
          </p:cNvCxnSpPr>
          <p:nvPr/>
        </p:nvCxnSpPr>
        <p:spPr>
          <a:xfrm flipH="1">
            <a:off x="1843348" y="5026461"/>
            <a:ext cx="72647" cy="622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stCxn id="75" idx="3"/>
            <a:endCxn id="67" idx="0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Luego de insertar </a:t>
            </a:r>
            <a:r>
              <a:rPr lang="es-CL" i="1" dirty="0"/>
              <a:t>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BE323C7-D0F4-487D-9D01-E696B16EC470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03C65B-209F-45D5-BDA0-8CE283FE9E7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1D894C-1355-4A55-A2DC-0DA2A5F9B50B}"/>
              </a:ext>
            </a:extLst>
          </p:cNvPr>
          <p:cNvCxnSpPr>
            <a:stCxn id="75" idx="5"/>
            <a:endCxn id="89" idx="0"/>
          </p:cNvCxnSpPr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8353A09-A177-4D8C-9459-D51DE9499D6E}"/>
              </a:ext>
            </a:extLst>
          </p:cNvPr>
          <p:cNvSpPr/>
          <p:nvPr/>
        </p:nvSpPr>
        <p:spPr>
          <a:xfrm>
            <a:off x="1595289" y="5648709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3617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stCxn id="82" idx="5"/>
            <a:endCxn id="126" idx="0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B4C1F6-EA51-4014-98B8-7EDDFD8120A6}"/>
              </a:ext>
            </a:extLst>
          </p:cNvPr>
          <p:cNvCxnSpPr>
            <a:cxnSpLocks/>
            <a:stCxn id="75" idx="3"/>
          </p:cNvCxnSpPr>
          <p:nvPr/>
        </p:nvCxnSpPr>
        <p:spPr>
          <a:xfrm flipH="1">
            <a:off x="1099163" y="3987023"/>
            <a:ext cx="320722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stCxn id="5" idx="3"/>
            <a:endCxn id="75" idx="0"/>
          </p:cNvCxnSpPr>
          <p:nvPr/>
        </p:nvCxnSpPr>
        <p:spPr>
          <a:xfrm flipH="1">
            <a:off x="159528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stCxn id="5" idx="5"/>
            <a:endCxn id="99" idx="0"/>
          </p:cNvCxnSpPr>
          <p:nvPr/>
        </p:nvCxnSpPr>
        <p:spPr>
          <a:xfrm>
            <a:off x="2762929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¡Doble rotación!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D60EB9A-241B-4C8B-89A3-8052A184188A}"/>
              </a:ext>
            </a:extLst>
          </p:cNvPr>
          <p:cNvSpPr/>
          <p:nvPr/>
        </p:nvSpPr>
        <p:spPr>
          <a:xfrm>
            <a:off x="1347230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570CDBA-B865-4438-9AA0-DC58909EEF18}"/>
              </a:ext>
            </a:extLst>
          </p:cNvPr>
          <p:cNvSpPr/>
          <p:nvPr/>
        </p:nvSpPr>
        <p:spPr>
          <a:xfrm>
            <a:off x="333170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EB8CC51-2685-4D60-9628-1194A3308E5F}"/>
              </a:ext>
            </a:extLst>
          </p:cNvPr>
          <p:cNvCxnSpPr>
            <a:cxnSpLocks/>
            <a:stCxn id="126" idx="3"/>
            <a:endCxn id="130" idx="0"/>
          </p:cNvCxnSpPr>
          <p:nvPr/>
        </p:nvCxnSpPr>
        <p:spPr>
          <a:xfrm flipH="1">
            <a:off x="5564241" y="2935044"/>
            <a:ext cx="816832" cy="628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DCF0D3D-668C-46E9-9A81-723B52BDA7A5}"/>
              </a:ext>
            </a:extLst>
          </p:cNvPr>
          <p:cNvSpPr/>
          <p:nvPr/>
        </p:nvSpPr>
        <p:spPr>
          <a:xfrm>
            <a:off x="6308418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24A67A-C9EF-49C1-81C3-98DFDE5B4B92}"/>
              </a:ext>
            </a:extLst>
          </p:cNvPr>
          <p:cNvSpPr/>
          <p:nvPr/>
        </p:nvSpPr>
        <p:spPr>
          <a:xfrm>
            <a:off x="5316182" y="3563560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930DA8-65DC-456E-BB3C-95947C3366A7}"/>
              </a:ext>
            </a:extLst>
          </p:cNvPr>
          <p:cNvCxnSpPr>
            <a:endCxn id="28" idx="0"/>
          </p:cNvCxnSpPr>
          <p:nvPr/>
        </p:nvCxnSpPr>
        <p:spPr>
          <a:xfrm>
            <a:off x="3755165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F97DDA-0635-4095-A001-C10EE9F95525}"/>
              </a:ext>
            </a:extLst>
          </p:cNvPr>
          <p:cNvSpPr/>
          <p:nvPr/>
        </p:nvSpPr>
        <p:spPr>
          <a:xfrm>
            <a:off x="3827812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7EED13-AE41-4AB8-9654-946AF96A4D94}"/>
              </a:ext>
            </a:extLst>
          </p:cNvPr>
          <p:cNvSpPr/>
          <p:nvPr/>
        </p:nvSpPr>
        <p:spPr>
          <a:xfrm>
            <a:off x="1843340" y="4602998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D9467C-8C57-408E-932F-37FCAC14E2B8}"/>
              </a:ext>
            </a:extLst>
          </p:cNvPr>
          <p:cNvCxnSpPr/>
          <p:nvPr/>
        </p:nvCxnSpPr>
        <p:spPr>
          <a:xfrm>
            <a:off x="1770693" y="3987023"/>
            <a:ext cx="320706" cy="615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B3C8BBC-1B24-407D-A0B2-2594C15DA97E}"/>
              </a:ext>
            </a:extLst>
          </p:cNvPr>
          <p:cNvSpPr/>
          <p:nvPr/>
        </p:nvSpPr>
        <p:spPr>
          <a:xfrm>
            <a:off x="851104" y="4602998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430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5495-4DE9-4000-AACD-677EF9E8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las rotaciones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477A-E9D9-4835-B67B-DB224AA7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¿Qué tan costoso es rebalancear el árbol?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¿Cuántas rotaciones es necesario hacer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289052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218-918B-409C-BE26-35042530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Altura de un árbol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2A0C-FB7D-4AAC-A113-66D1F24D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s-CL" dirty="0"/>
              <a:t>La complejidad sigue dependiendo de la altura del árbol</a:t>
            </a:r>
          </a:p>
          <a:p>
            <a:pPr marL="0" indent="0">
              <a:lnSpc>
                <a:spcPct val="100000"/>
              </a:lnSpc>
              <a:buNone/>
            </a:pPr>
            <a:endParaRPr lang="es-CL" dirty="0"/>
          </a:p>
          <a:p>
            <a:pPr marL="0" indent="0">
              <a:lnSpc>
                <a:spcPct val="100000"/>
              </a:lnSpc>
              <a:buNone/>
            </a:pPr>
            <a:r>
              <a:rPr lang="es-CL" dirty="0"/>
              <a:t>¿Pero cuál es la altura de un árbol AVL en el peor caso?</a:t>
            </a:r>
          </a:p>
        </p:txBody>
      </p:sp>
    </p:spTree>
    <p:extLst>
      <p:ext uri="{BB962C8B-B14F-4D97-AF65-F5344CB8AC3E}">
        <p14:creationId xmlns:p14="http://schemas.microsoft.com/office/powerpoint/2010/main" val="37072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17F2-543B-45B2-BAA2-43D97B9D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Queremos asegurarnos de que el árbol esté </a:t>
            </a:r>
            <a:r>
              <a:rPr lang="es-CL" sz="4000" b="1" dirty="0"/>
              <a:t>balanceado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F116-CA2D-46CF-A74A-B63EBE5B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s-CL" dirty="0"/>
              <a:t>¿Cómo podríamos definir esta noción?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</a:pPr>
            <a:r>
              <a:rPr lang="es-CL" dirty="0"/>
              <a:t>Nos interesa que se pueda cumplir recursivamente</a:t>
            </a:r>
          </a:p>
        </p:txBody>
      </p:sp>
    </p:spTree>
    <p:extLst>
      <p:ext uri="{BB962C8B-B14F-4D97-AF65-F5344CB8AC3E}">
        <p14:creationId xmlns:p14="http://schemas.microsoft.com/office/powerpoint/2010/main" val="30249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2339466" y="251158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/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6684420B-4A7F-4472-90A5-8C475ED30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1580"/>
                <a:ext cx="3968954" cy="3633245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1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3E641F43-1C8A-44E1-9022-05EFDABE9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2584509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/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216" name="Isosceles Triangle 215">
                <a:extLst>
                  <a:ext uri="{FF2B5EF4-FFF2-40B4-BE49-F238E27FC236}">
                    <a16:creationId xmlns:a16="http://schemas.microsoft.com/office/drawing/2014/main" id="{847B5478-5FC0-4E1C-AFA6-9FFA5D71A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1"/>
                <a:ext cx="3472826" cy="2584509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41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587525" y="1889334"/>
            <a:ext cx="1809068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4747401" y="1889334"/>
            <a:ext cx="1809076" cy="622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¿Está balanceado?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4323938" y="1465871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5B7015-3F75-4A9B-B75A-198286A83E38}"/>
              </a:ext>
            </a:extLst>
          </p:cNvPr>
          <p:cNvCxnSpPr>
            <a:cxnSpLocks/>
          </p:cNvCxnSpPr>
          <p:nvPr/>
        </p:nvCxnSpPr>
        <p:spPr>
          <a:xfrm>
            <a:off x="0" y="19619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A8C5882-5238-444A-903C-2557C16FDFB7}"/>
              </a:ext>
            </a:extLst>
          </p:cNvPr>
          <p:cNvCxnSpPr>
            <a:cxnSpLocks/>
          </p:cNvCxnSpPr>
          <p:nvPr/>
        </p:nvCxnSpPr>
        <p:spPr>
          <a:xfrm>
            <a:off x="-3" y="3007698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099116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51A1530-5CC2-4855-B3EA-045654516C82}"/>
              </a:ext>
            </a:extLst>
          </p:cNvPr>
          <p:cNvCxnSpPr>
            <a:cxnSpLocks/>
          </p:cNvCxnSpPr>
          <p:nvPr/>
        </p:nvCxnSpPr>
        <p:spPr>
          <a:xfrm>
            <a:off x="0" y="4063789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/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E4E17A21-E1D4-4D86-8EDD-093F7807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2" y="2514599"/>
                <a:ext cx="3472826" cy="3630224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/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363F7687-6571-4889-85AA-F067E5B94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64" y="2511582"/>
                <a:ext cx="3472826" cy="2584510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1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2197-5C0B-40B7-B404-53AD9147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Balance </a:t>
            </a:r>
            <a:r>
              <a:rPr lang="es-CL" cap="small" dirty="0"/>
              <a:t>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0226-1382-4CA4-B184-049D7780B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Diremos que </a:t>
            </a:r>
            <a:r>
              <a:rPr lang="es-CL"/>
              <a:t>un ABB </a:t>
            </a:r>
            <a:r>
              <a:rPr lang="es-CL" dirty="0"/>
              <a:t>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  <a:r>
              <a:rPr lang="es-CL" dirty="0"/>
              <a:t> si:</a:t>
            </a:r>
          </a:p>
          <a:p>
            <a:pPr>
              <a:lnSpc>
                <a:spcPct val="100000"/>
              </a:lnSpc>
            </a:pPr>
            <a:endParaRPr lang="es-CL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Las alturas de sus hijos no difieren en más que 1 entre ellas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dirty="0"/>
              <a:t> Cada hijo a su vez está </a:t>
            </a:r>
            <a:r>
              <a:rPr lang="es-CL" b="1" cap="small" dirty="0">
                <a:solidFill>
                  <a:schemeClr val="accent2"/>
                </a:solidFill>
              </a:rPr>
              <a:t>avl</a:t>
            </a:r>
            <a:r>
              <a:rPr lang="es-CL" b="1" dirty="0">
                <a:solidFill>
                  <a:schemeClr val="accent2"/>
                </a:solidFill>
              </a:rPr>
              <a:t>-balanceado</a:t>
            </a:r>
          </a:p>
          <a:p>
            <a:pPr marL="0" indent="0">
              <a:lnSpc>
                <a:spcPct val="100000"/>
              </a:lnSpc>
              <a:buNone/>
            </a:pPr>
            <a:endParaRPr lang="es-CL" b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CL" b="1" dirty="0">
                <a:solidFill>
                  <a:schemeClr val="accent2"/>
                </a:solidFill>
              </a:rPr>
              <a:t> </a:t>
            </a:r>
            <a:r>
              <a:rPr lang="es-CL" dirty="0"/>
              <a:t>Un ABB que cumple esta propiedad se llama </a:t>
            </a:r>
            <a:r>
              <a:rPr lang="es-CL" b="1" dirty="0">
                <a:solidFill>
                  <a:schemeClr val="accent2"/>
                </a:solidFill>
              </a:rPr>
              <a:t>árbol AVL</a:t>
            </a:r>
          </a:p>
        </p:txBody>
      </p:sp>
    </p:spTree>
    <p:extLst>
      <p:ext uri="{BB962C8B-B14F-4D97-AF65-F5344CB8AC3E}">
        <p14:creationId xmlns:p14="http://schemas.microsoft.com/office/powerpoint/2010/main" val="24750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7D8-9D79-4E26-B4FC-A6B50A6D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Operaciones en árboles AVL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475E-A155-48C4-80F9-F95B4A5C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Al insertar o eliminar un nodo, es posible desbalancear el árbol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¿Cómo garantizamos el </a:t>
            </a:r>
            <a:r>
              <a:rPr lang="es-CL" sz="2400" b="1" dirty="0">
                <a:solidFill>
                  <a:schemeClr val="accent2"/>
                </a:solidFill>
              </a:rPr>
              <a:t>balance</a:t>
            </a:r>
            <a:r>
              <a:rPr lang="es-CL" sz="2400" dirty="0"/>
              <a:t> del árbol luego de cada operación?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Nos interesa conservar todas las propiedades de los ABB</a:t>
            </a:r>
          </a:p>
        </p:txBody>
      </p:sp>
    </p:spTree>
    <p:extLst>
      <p:ext uri="{BB962C8B-B14F-4D97-AF65-F5344CB8AC3E}">
        <p14:creationId xmlns:p14="http://schemas.microsoft.com/office/powerpoint/2010/main" val="365515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L" dirty="0"/>
                  <a:t>Luego de hacer una inserción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F715ED1-A74C-4C7A-8D76-324AF4B1C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84" b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3B4B-6308-4A5F-B3C3-C1EBB9D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2700595"/>
            <a:ext cx="4320537" cy="3397046"/>
          </a:xfrm>
        </p:spPr>
        <p:txBody>
          <a:bodyPr/>
          <a:lstStyle/>
          <a:p>
            <a:pPr algn="ctr"/>
            <a:r>
              <a:rPr lang="es-CL" dirty="0"/>
              <a:t>¿Cómo (re)balancear el árbol con raíz </a:t>
            </a:r>
            <a:r>
              <a:rPr lang="es-CL" b="1" dirty="0">
                <a:solidFill>
                  <a:srgbClr val="FFC000"/>
                </a:solidFill>
              </a:rPr>
              <a:t>X</a:t>
            </a:r>
            <a:r>
              <a:rPr lang="es-CL" dirty="0"/>
              <a:t>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0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A013C0A-505A-4CDA-94F5-B4DEB88F8A18}"/>
              </a:ext>
            </a:extLst>
          </p:cNvPr>
          <p:cNvCxnSpPr>
            <a:stCxn id="82" idx="3"/>
            <a:endCxn id="5" idx="0"/>
          </p:cNvCxnSpPr>
          <p:nvPr/>
        </p:nvCxnSpPr>
        <p:spPr>
          <a:xfrm flipH="1">
            <a:off x="1404776" y="1896495"/>
            <a:ext cx="792689" cy="6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70DDB8-FF54-4569-BC97-AC04F2C8B913}"/>
              </a:ext>
            </a:extLst>
          </p:cNvPr>
          <p:cNvCxnSpPr>
            <a:cxnSpLocks/>
            <a:stCxn id="82" idx="5"/>
            <a:endCxn id="111" idx="0"/>
          </p:cNvCxnSpPr>
          <p:nvPr/>
        </p:nvCxnSpPr>
        <p:spPr>
          <a:xfrm>
            <a:off x="2548273" y="1896495"/>
            <a:ext cx="885300" cy="613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D167FC-48C9-403B-8AB0-82E4A34B56A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 flipH="1">
            <a:off x="781813" y="2941459"/>
            <a:ext cx="447559" cy="70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0657BBC-3674-46CE-AF2B-1B8AF93A9C76}"/>
              </a:ext>
            </a:extLst>
          </p:cNvPr>
          <p:cNvCxnSpPr>
            <a:cxnSpLocks/>
            <a:stCxn id="5" idx="5"/>
            <a:endCxn id="109" idx="0"/>
          </p:cNvCxnSpPr>
          <p:nvPr/>
        </p:nvCxnSpPr>
        <p:spPr>
          <a:xfrm>
            <a:off x="1580180" y="2941459"/>
            <a:ext cx="439811" cy="63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715ED1-A74C-4C7A-8D76-324AF4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>
            <a:normAutofit fontScale="90000"/>
          </a:bodyPr>
          <a:lstStyle/>
          <a:p>
            <a:r>
              <a:rPr lang="es-CL" b="1" dirty="0"/>
              <a:t>*Rotación</a:t>
            </a:r>
            <a:r>
              <a:rPr lang="es-CL" dirty="0"/>
              <a:t> a la derecha en torno a </a:t>
            </a:r>
            <a:r>
              <a:rPr lang="es-CL" i="1" dirty="0"/>
              <a:t>X</a:t>
            </a:r>
            <a:r>
              <a:rPr lang="es-CL" dirty="0"/>
              <a:t>-</a:t>
            </a:r>
            <a:r>
              <a:rPr lang="es-CL" i="1" dirty="0"/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C73E3-15E2-4ACD-89A6-C8CF00369854}"/>
              </a:ext>
            </a:extLst>
          </p:cNvPr>
          <p:cNvSpPr/>
          <p:nvPr/>
        </p:nvSpPr>
        <p:spPr>
          <a:xfrm>
            <a:off x="1156717" y="2517996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233D2-1FEA-4BF4-9187-6C3CD8B8F1F3}"/>
              </a:ext>
            </a:extLst>
          </p:cNvPr>
          <p:cNvSpPr/>
          <p:nvPr/>
        </p:nvSpPr>
        <p:spPr>
          <a:xfrm>
            <a:off x="2124810" y="1473032"/>
            <a:ext cx="496118" cy="49611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0E0A1C-BC56-4EB9-8350-59ACC5F69E06}"/>
              </a:ext>
            </a:extLst>
          </p:cNvPr>
          <p:cNvCxnSpPr>
            <a:cxnSpLocks/>
          </p:cNvCxnSpPr>
          <p:nvPr/>
        </p:nvCxnSpPr>
        <p:spPr>
          <a:xfrm>
            <a:off x="-3" y="6144827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9682920-D649-43FA-8407-495496502FFD}"/>
              </a:ext>
            </a:extLst>
          </p:cNvPr>
          <p:cNvCxnSpPr>
            <a:cxnSpLocks/>
          </p:cNvCxnSpPr>
          <p:nvPr/>
        </p:nvCxnSpPr>
        <p:spPr>
          <a:xfrm>
            <a:off x="0" y="5125750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567DCD-83B4-4C52-941F-055F86AAD530}"/>
              </a:ext>
            </a:extLst>
          </p:cNvPr>
          <p:cNvCxnSpPr>
            <a:cxnSpLocks/>
          </p:cNvCxnSpPr>
          <p:nvPr/>
        </p:nvCxnSpPr>
        <p:spPr>
          <a:xfrm>
            <a:off x="0" y="4589051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22B0C7-4D04-498D-8DC6-C6C0C0366594}"/>
              </a:ext>
            </a:extLst>
          </p:cNvPr>
          <p:cNvCxnSpPr>
            <a:cxnSpLocks/>
          </p:cNvCxnSpPr>
          <p:nvPr/>
        </p:nvCxnSpPr>
        <p:spPr>
          <a:xfrm>
            <a:off x="0" y="5645493"/>
            <a:ext cx="914400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/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B97236EC-B730-481B-B0B8-548EE6E3C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1" y="3643459"/>
                <a:ext cx="1060704" cy="2501368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/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5BB9FB5F-D6B0-4287-A2FB-56DEEF77C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39" y="3572629"/>
                <a:ext cx="1060704" cy="2076869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/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6422D93-C0D9-4349-9CDF-FD03BAF25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1" y="2509881"/>
                <a:ext cx="1060704" cy="2615869"/>
              </a:xfrm>
              <a:prstGeom prst="triangl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05BD29-993A-4715-9DE6-6E60D02DE545}"/>
              </a:ext>
            </a:extLst>
          </p:cNvPr>
          <p:cNvSpPr/>
          <p:nvPr/>
        </p:nvSpPr>
        <p:spPr>
          <a:xfrm>
            <a:off x="3848830" y="1856922"/>
            <a:ext cx="1319346" cy="61337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Rotación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2FB66-A306-4AF4-A9FE-C51E7AC453CD}"/>
              </a:ext>
            </a:extLst>
          </p:cNvPr>
          <p:cNvCxnSpPr>
            <a:cxnSpLocks/>
            <a:stCxn id="33" idx="3"/>
            <a:endCxn id="39" idx="0"/>
          </p:cNvCxnSpPr>
          <p:nvPr/>
        </p:nvCxnSpPr>
        <p:spPr>
          <a:xfrm flipH="1">
            <a:off x="5710429" y="1856922"/>
            <a:ext cx="758304" cy="1291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C5156A-BD97-4CA8-9806-AA7231DF5625}"/>
              </a:ext>
            </a:extLst>
          </p:cNvPr>
          <p:cNvCxnSpPr>
            <a:stCxn id="33" idx="5"/>
            <a:endCxn id="36" idx="0"/>
          </p:cNvCxnSpPr>
          <p:nvPr/>
        </p:nvCxnSpPr>
        <p:spPr>
          <a:xfrm>
            <a:off x="6819541" y="1856922"/>
            <a:ext cx="764229" cy="476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7D9953C-5BBA-49BB-93A9-028FAE0EF2E8}"/>
              </a:ext>
            </a:extLst>
          </p:cNvPr>
          <p:cNvSpPr/>
          <p:nvPr/>
        </p:nvSpPr>
        <p:spPr>
          <a:xfrm>
            <a:off x="6396078" y="143345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E0DE3-AE79-4C9A-97B1-31D9F663864A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7036305" y="2756592"/>
            <a:ext cx="372061" cy="813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5C400A-5935-498F-B310-B1C636CC49C7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7759174" y="2756592"/>
            <a:ext cx="603007" cy="283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779D58-E108-4C25-83C1-C0D2AFC4022D}"/>
              </a:ext>
            </a:extLst>
          </p:cNvPr>
          <p:cNvSpPr/>
          <p:nvPr/>
        </p:nvSpPr>
        <p:spPr>
          <a:xfrm>
            <a:off x="7335711" y="2333129"/>
            <a:ext cx="496118" cy="496118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rgbClr val="FFC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/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FF99CC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FF99CC"/>
                  </a:solidFill>
                </a:endParaRPr>
              </a:p>
            </p:txBody>
          </p:sp>
        </mc:Choice>
        <mc:Fallback xmlns=""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21C587A4-4544-418F-A96D-4194D880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829" y="3040370"/>
                <a:ext cx="1060704" cy="2609128"/>
              </a:xfrm>
              <a:prstGeom prst="triangl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/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11DB447D-DEA1-4892-9661-03F4BA836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953" y="3570376"/>
                <a:ext cx="1060704" cy="2075117"/>
              </a:xfrm>
              <a:prstGeom prst="triangl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/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L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0B617B54-424F-45EE-B588-04BC42D03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77" y="3148130"/>
                <a:ext cx="1060704" cy="2501368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3652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1314</TotalTime>
  <Words>703</Words>
  <Application>Microsoft Macintosh PowerPoint</Application>
  <PresentationFormat>On-screen Show (4:3)</PresentationFormat>
  <Paragraphs>188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IIC2133</vt:lpstr>
      <vt:lpstr>Mismos datos, distinto árbol</vt:lpstr>
      <vt:lpstr>Queremos asegurarnos de que el árbol esté balanceado</vt:lpstr>
      <vt:lpstr>¿Está balanceado?</vt:lpstr>
      <vt:lpstr>¿Está balanceado?</vt:lpstr>
      <vt:lpstr>¿Está balanceado?</vt:lpstr>
      <vt:lpstr>Balance avl</vt:lpstr>
      <vt:lpstr>Operaciones en árboles AVL</vt:lpstr>
      <vt:lpstr>Luego de hacer una inserción en T_1</vt:lpstr>
      <vt:lpstr>*Rotación a la derecha en torno a X-Y</vt:lpstr>
      <vt:lpstr>Luego de insertar B</vt:lpstr>
      <vt:lpstr>Rotación a la derecha en torno a K-F</vt:lpstr>
      <vt:lpstr>Luego de inserción en T_2</vt:lpstr>
      <vt:lpstr>¿Rotación a la derecha en torno a X-Y ?</vt:lpstr>
      <vt:lpstr>Entremos a T_2</vt:lpstr>
      <vt:lpstr>Doble rotación: primero a la izquierda en torno a Y-Z; luego a la derecha en torno a X-Z</vt:lpstr>
      <vt:lpstr>Luego de insertar G</vt:lpstr>
      <vt:lpstr>¡Doble rotación!</vt:lpstr>
      <vt:lpstr>Propiedades de las rotaciones</vt:lpstr>
      <vt:lpstr>Altura de un árbol AVL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Mismos datos, distinto árbol</dc:title>
  <dc:creator>Vicente Errázuriz Quiroga</dc:creator>
  <cp:lastModifiedBy>Yadran</cp:lastModifiedBy>
  <cp:revision>86</cp:revision>
  <dcterms:created xsi:type="dcterms:W3CDTF">2018-03-25T17:49:14Z</dcterms:created>
  <dcterms:modified xsi:type="dcterms:W3CDTF">2018-09-02T18:21:54Z</dcterms:modified>
</cp:coreProperties>
</file>