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301" r:id="rId6"/>
    <p:sldId id="272" r:id="rId7"/>
    <p:sldId id="286" r:id="rId8"/>
    <p:sldId id="296" r:id="rId9"/>
    <p:sldId id="295" r:id="rId10"/>
    <p:sldId id="299" r:id="rId11"/>
    <p:sldId id="298" r:id="rId12"/>
    <p:sldId id="297" r:id="rId13"/>
    <p:sldId id="291" r:id="rId14"/>
    <p:sldId id="290" r:id="rId15"/>
    <p:sldId id="289" r:id="rId16"/>
    <p:sldId id="288" r:id="rId17"/>
    <p:sldId id="287" r:id="rId18"/>
    <p:sldId id="300" r:id="rId19"/>
    <p:sldId id="261" r:id="rId20"/>
    <p:sldId id="265" r:id="rId21"/>
    <p:sldId id="266" r:id="rId22"/>
    <p:sldId id="262" r:id="rId23"/>
    <p:sldId id="264" r:id="rId24"/>
    <p:sldId id="263" r:id="rId25"/>
    <p:sldId id="268" r:id="rId26"/>
    <p:sldId id="271" r:id="rId27"/>
    <p:sldId id="270" r:id="rId28"/>
    <p:sldId id="269" r:id="rId29"/>
    <p:sldId id="267" r:id="rId30"/>
    <p:sldId id="30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4" autoAdjust="0"/>
    <p:restoredTop sz="94536"/>
  </p:normalViewPr>
  <p:slideViewPr>
    <p:cSldViewPr snapToGrid="0" showGuides="1">
      <p:cViewPr varScale="1">
        <p:scale>
          <a:sx n="111" d="100"/>
          <a:sy n="111" d="100"/>
        </p:scale>
        <p:origin x="16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29ED6-3F8E-467B-BACC-FB1E7251846D}" type="datetimeFigureOut">
              <a:rPr lang="es-CL" smtClean="0"/>
              <a:t>10-09-18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D6782-6BDD-4A7A-8EFF-08C730231AA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44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el árbol es binario, solo es posible si son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CL" dirty="0"/>
                  <a:t> nodos. Si es ternario, si</a:t>
                </a:r>
                <a:r>
                  <a:rPr lang="es-CL" baseline="0" dirty="0"/>
                  <a:t> son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CL" dirty="0"/>
                  <a:t> nodos. Cualquier</a:t>
                </a:r>
                <a:r>
                  <a:rPr lang="es-CL" baseline="0" dirty="0"/>
                  <a:t>a sea el grado del árbol, se necesita una cantidad exacta de nodos.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el árbol es binario, solo es posible si son </a:t>
                </a:r>
                <a:r>
                  <a:rPr lang="es-CL" b="0" i="0">
                    <a:latin typeface="Cambria Math" panose="02040503050406030204" pitchFamily="18" charset="0"/>
                  </a:rPr>
                  <a:t>2^𝑘</a:t>
                </a:r>
                <a:r>
                  <a:rPr lang="es-CL" dirty="0"/>
                  <a:t> nodos. Si es ternario, si</a:t>
                </a:r>
                <a:r>
                  <a:rPr lang="es-CL" baseline="0" dirty="0"/>
                  <a:t> son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3^𝑘</a:t>
                </a:r>
                <a:r>
                  <a:rPr lang="es-CL" dirty="0"/>
                  <a:t> nodos. Cualquier</a:t>
                </a:r>
                <a:r>
                  <a:rPr lang="es-CL" baseline="0" dirty="0"/>
                  <a:t>a sea el grado del árbol, se necesita una cantidad exacta de nodos.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010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No olvidar que esto es un árbol de búsqueda.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347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Funciona como 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956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hijo de al medio contiene los elementos que están entre medio de ambos elementos.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46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Esto no significa que la altura del árbol vaya a hacer constante. La clave está en hacerlo crecer hacia arriba, y no hacia abajo.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994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EB1D23-646D-46FE-BA08-7BA3F488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Árboles balanceados de otra manera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Queremos un árbol de búsqueda en que el balance est</a:t>
            </a:r>
            <a:r>
              <a:rPr lang="en-US" dirty="0"/>
              <a:t>é dado por</a:t>
            </a:r>
            <a:r>
              <a:rPr lang="es-CL" dirty="0"/>
              <a:t>que todas las hojas est</a:t>
            </a:r>
            <a:r>
              <a:rPr lang="en-US" dirty="0"/>
              <a:t>á</a:t>
            </a:r>
            <a:r>
              <a:rPr lang="es-CL" dirty="0"/>
              <a:t>n a la misma profundidad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¿Es esto posible con árboles binarios? ¿Y ternarios?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se puede hacer sino? ¿Será posible combinarlos?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</p:cNvCxnSpPr>
          <p:nvPr/>
        </p:nvCxnSpPr>
        <p:spPr>
          <a:xfrm>
            <a:off x="4300049" y="3977878"/>
            <a:ext cx="537690" cy="65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7ED37-7EB7-4E09-A746-32E7092D4607}"/>
              </a:ext>
            </a:extLst>
          </p:cNvPr>
          <p:cNvSpPr/>
          <p:nvPr/>
        </p:nvSpPr>
        <p:spPr>
          <a:xfrm>
            <a:off x="4551463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7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284483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</p:cNvCxnSpPr>
          <p:nvPr/>
        </p:nvCxnSpPr>
        <p:spPr>
          <a:xfrm>
            <a:off x="4300049" y="3977878"/>
            <a:ext cx="537690" cy="65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F09D6-A7DA-4DAE-B0DC-6FEEE47EA0E6}"/>
              </a:ext>
            </a:extLst>
          </p:cNvPr>
          <p:cNvSpPr/>
          <p:nvPr/>
        </p:nvSpPr>
        <p:spPr>
          <a:xfrm>
            <a:off x="4818442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E</a:t>
            </a:r>
            <a:endParaRPr lang="es-C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5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56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03235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2884C-815D-413E-8074-6407C9F335CE}"/>
              </a:ext>
            </a:extLst>
          </p:cNvPr>
          <p:cNvSpPr/>
          <p:nvPr/>
        </p:nvSpPr>
        <p:spPr>
          <a:xfrm>
            <a:off x="510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N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300049" y="3977878"/>
            <a:ext cx="537690" cy="65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9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2884C-815D-413E-8074-6407C9F335CE}"/>
              </a:ext>
            </a:extLst>
          </p:cNvPr>
          <p:cNvSpPr/>
          <p:nvPr/>
        </p:nvSpPr>
        <p:spPr>
          <a:xfrm>
            <a:off x="537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N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</p:cNvCxnSpPr>
          <p:nvPr/>
        </p:nvCxnSpPr>
        <p:spPr>
          <a:xfrm>
            <a:off x="4837739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31FC4A-55C3-4135-8A05-F0775159EE0B}"/>
              </a:ext>
            </a:extLst>
          </p:cNvPr>
          <p:cNvSpPr/>
          <p:nvPr/>
        </p:nvSpPr>
        <p:spPr>
          <a:xfrm>
            <a:off x="5107739" y="4633477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F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2884C-815D-413E-8074-6407C9F335CE}"/>
              </a:ext>
            </a:extLst>
          </p:cNvPr>
          <p:cNvSpPr/>
          <p:nvPr/>
        </p:nvSpPr>
        <p:spPr>
          <a:xfrm>
            <a:off x="5647739" y="4633477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</p:cNvCxnSpPr>
          <p:nvPr/>
        </p:nvCxnSpPr>
        <p:spPr>
          <a:xfrm>
            <a:off x="4837739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4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9FA2A-32E3-4E1C-9D2D-861AEB4B8736}"/>
              </a:ext>
            </a:extLst>
          </p:cNvPr>
          <p:cNvSpPr/>
          <p:nvPr/>
        </p:nvSpPr>
        <p:spPr>
          <a:xfrm>
            <a:off x="537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H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C758B-FC3D-4F42-A434-E7F322493B56}"/>
              </a:ext>
            </a:extLst>
          </p:cNvPr>
          <p:cNvGrpSpPr/>
          <p:nvPr/>
        </p:nvGrpSpPr>
        <p:grpSpPr>
          <a:xfrm>
            <a:off x="4841997" y="4629036"/>
            <a:ext cx="1620000" cy="540000"/>
            <a:chOff x="4841997" y="3497802"/>
            <a:chExt cx="1620000" cy="5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1FC4A-55C3-4135-8A05-F0775159EE0B}"/>
                </a:ext>
              </a:extLst>
            </p:cNvPr>
            <p:cNvSpPr/>
            <p:nvPr/>
          </p:nvSpPr>
          <p:spPr>
            <a:xfrm>
              <a:off x="484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52884C-815D-413E-8074-6407C9F335CE}"/>
                </a:ext>
              </a:extLst>
            </p:cNvPr>
            <p:cNvSpPr/>
            <p:nvPr/>
          </p:nvSpPr>
          <p:spPr>
            <a:xfrm>
              <a:off x="592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7739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8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9FA2A-32E3-4E1C-9D2D-861AEB4B8736}"/>
              </a:ext>
            </a:extLst>
          </p:cNvPr>
          <p:cNvSpPr/>
          <p:nvPr/>
        </p:nvSpPr>
        <p:spPr>
          <a:xfrm>
            <a:off x="4837739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H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C758B-FC3D-4F42-A434-E7F322493B56}"/>
              </a:ext>
            </a:extLst>
          </p:cNvPr>
          <p:cNvGrpSpPr/>
          <p:nvPr/>
        </p:nvGrpSpPr>
        <p:grpSpPr>
          <a:xfrm>
            <a:off x="4841997" y="4629036"/>
            <a:ext cx="1620000" cy="540000"/>
            <a:chOff x="4841997" y="3497802"/>
            <a:chExt cx="1620000" cy="5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1FC4A-55C3-4135-8A05-F0775159EE0B}"/>
                </a:ext>
              </a:extLst>
            </p:cNvPr>
            <p:cNvSpPr/>
            <p:nvPr/>
          </p:nvSpPr>
          <p:spPr>
            <a:xfrm>
              <a:off x="484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52884C-815D-413E-8074-6407C9F335CE}"/>
                </a:ext>
              </a:extLst>
            </p:cNvPr>
            <p:cNvSpPr/>
            <p:nvPr/>
          </p:nvSpPr>
          <p:spPr>
            <a:xfrm>
              <a:off x="592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37739" y="3969000"/>
            <a:ext cx="274258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EB7404-43B7-4B12-92E5-62C55FE83BD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381997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1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22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222896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9FA2A-32E3-4E1C-9D2D-861AEB4B8736}"/>
              </a:ext>
            </a:extLst>
          </p:cNvPr>
          <p:cNvSpPr/>
          <p:nvPr/>
        </p:nvSpPr>
        <p:spPr>
          <a:xfrm>
            <a:off x="538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H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C758B-FC3D-4F42-A434-E7F322493B56}"/>
              </a:ext>
            </a:extLst>
          </p:cNvPr>
          <p:cNvGrpSpPr/>
          <p:nvPr/>
        </p:nvGrpSpPr>
        <p:grpSpPr>
          <a:xfrm>
            <a:off x="4841997" y="4629036"/>
            <a:ext cx="1620000" cy="540000"/>
            <a:chOff x="4841997" y="3497802"/>
            <a:chExt cx="1620000" cy="5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1FC4A-55C3-4135-8A05-F0775159EE0B}"/>
                </a:ext>
              </a:extLst>
            </p:cNvPr>
            <p:cNvSpPr/>
            <p:nvPr/>
          </p:nvSpPr>
          <p:spPr>
            <a:xfrm>
              <a:off x="484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52884C-815D-413E-8074-6407C9F335CE}"/>
                </a:ext>
              </a:extLst>
            </p:cNvPr>
            <p:cNvSpPr/>
            <p:nvPr/>
          </p:nvSpPr>
          <p:spPr>
            <a:xfrm>
              <a:off x="592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198" y="3969000"/>
            <a:ext cx="245799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endCxn id="27" idx="0"/>
          </p:cNvCxnSpPr>
          <p:nvPr/>
        </p:nvCxnSpPr>
        <p:spPr>
          <a:xfrm>
            <a:off x="376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FD18D7-53BA-47EC-92CF-DDAE5F92F334}"/>
              </a:ext>
            </a:extLst>
          </p:cNvPr>
          <p:cNvCxnSpPr>
            <a:endCxn id="21" idx="0"/>
          </p:cNvCxnSpPr>
          <p:nvPr/>
        </p:nvCxnSpPr>
        <p:spPr>
          <a:xfrm flipH="1">
            <a:off x="3491997" y="2768964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0689FB-4388-4FB0-8116-A2A9257417EB}"/>
              </a:ext>
            </a:extLst>
          </p:cNvPr>
          <p:cNvCxnSpPr>
            <a:endCxn id="18" idx="0"/>
          </p:cNvCxnSpPr>
          <p:nvPr/>
        </p:nvCxnSpPr>
        <p:spPr>
          <a:xfrm>
            <a:off x="4841997" y="2768964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endCxn id="30" idx="0"/>
          </p:cNvCxnSpPr>
          <p:nvPr/>
        </p:nvCxnSpPr>
        <p:spPr>
          <a:xfrm flipH="1">
            <a:off x="511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EB7404-43B7-4B12-92E5-62C55FE83BDE}"/>
              </a:ext>
            </a:extLst>
          </p:cNvPr>
          <p:cNvCxnSpPr>
            <a:endCxn id="31" idx="0"/>
          </p:cNvCxnSpPr>
          <p:nvPr/>
        </p:nvCxnSpPr>
        <p:spPr>
          <a:xfrm>
            <a:off x="592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786B-DB40-4032-98BE-F00F8F1D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La inserción en 2-3 sigue ciertas reglas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A1E5-A586-44E9-87B3-0D9EB6E2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La inserción siempre se hace en una hoja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Si un nodo se llena, sube el dato del medio hacia arriba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¡El árbol sólo aumenta de altura cuando se llena la ra</a:t>
            </a:r>
            <a:r>
              <a:rPr lang="en-US" dirty="0"/>
              <a:t>íz</a:t>
            </a:r>
            <a:r>
              <a:rPr lang="es-C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38871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Búsqueda en 2-3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7A95F664-D601-43A3-B980-729B5B5E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57641"/>
            <a:ext cx="8641076" cy="5400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CL" dirty="0"/>
              <a:t>¿Cómo buscamos una clave en un árbol 2-3?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9306"/>
              </p:ext>
            </p:extLst>
          </p:nvPr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84937"/>
              </p:ext>
            </p:extLst>
          </p:nvPr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98166"/>
              </p:ext>
            </p:extLst>
          </p:nvPr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54356"/>
              </p:ext>
            </p:extLst>
          </p:nvPr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58829"/>
              </p:ext>
            </p:extLst>
          </p:nvPr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640568"/>
              </p:ext>
            </p:extLst>
          </p:nvPr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45080"/>
              </p:ext>
            </p:extLst>
          </p:nvPr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04143"/>
              </p:ext>
            </p:extLst>
          </p:nvPr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69AC-6F6B-4749-8407-C021102E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Árboles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0158-2A08-4515-92EF-BBCF0B73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En un árbol 2-3, hay dos tipos de nodos: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Nodo 2, con 2 hijos y una clave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Nodo 3, con 3 hijos y dos claves distintas y ordenadas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Esto permite hacer que todas las hojas estén a la misma profundidad</a:t>
            </a:r>
          </a:p>
        </p:txBody>
      </p:sp>
    </p:spTree>
    <p:extLst>
      <p:ext uri="{BB962C8B-B14F-4D97-AF65-F5344CB8AC3E}">
        <p14:creationId xmlns:p14="http://schemas.microsoft.com/office/powerpoint/2010/main" val="185876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56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221580" y="11266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M</a:t>
            </a:r>
          </a:p>
        </p:txBody>
      </p:sp>
    </p:spTree>
    <p:extLst>
      <p:ext uri="{BB962C8B-B14F-4D97-AF65-F5344CB8AC3E}">
        <p14:creationId xmlns:p14="http://schemas.microsoft.com/office/powerpoint/2010/main" val="1881548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221580" y="11266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DF40E-0903-4AD0-810F-5F5202F63C11}"/>
              </a:ext>
            </a:extLst>
          </p:cNvPr>
          <p:cNvSpPr txBox="1"/>
          <p:nvPr/>
        </p:nvSpPr>
        <p:spPr>
          <a:xfrm>
            <a:off x="5348032" y="249870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R</a:t>
            </a:r>
          </a:p>
        </p:txBody>
      </p:sp>
    </p:spTree>
    <p:extLst>
      <p:ext uri="{BB962C8B-B14F-4D97-AF65-F5344CB8AC3E}">
        <p14:creationId xmlns:p14="http://schemas.microsoft.com/office/powerpoint/2010/main" val="2487878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221580" y="11266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DF40E-0903-4AD0-810F-5F5202F63C11}"/>
              </a:ext>
            </a:extLst>
          </p:cNvPr>
          <p:cNvSpPr txBox="1"/>
          <p:nvPr/>
        </p:nvSpPr>
        <p:spPr>
          <a:xfrm>
            <a:off x="5348032" y="249870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1E936-5823-4CE4-9C55-08F2E68B3FA8}"/>
              </a:ext>
            </a:extLst>
          </p:cNvPr>
          <p:cNvSpPr txBox="1"/>
          <p:nvPr/>
        </p:nvSpPr>
        <p:spPr>
          <a:xfrm>
            <a:off x="5896198" y="536093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S</a:t>
            </a:r>
          </a:p>
        </p:txBody>
      </p:sp>
    </p:spTree>
    <p:extLst>
      <p:ext uri="{BB962C8B-B14F-4D97-AF65-F5344CB8AC3E}">
        <p14:creationId xmlns:p14="http://schemas.microsoft.com/office/powerpoint/2010/main" val="341000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24005"/>
              </p:ext>
            </p:extLst>
          </p:nvPr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221580" y="11266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DF40E-0903-4AD0-810F-5F5202F63C11}"/>
              </a:ext>
            </a:extLst>
          </p:cNvPr>
          <p:cNvSpPr txBox="1"/>
          <p:nvPr/>
        </p:nvSpPr>
        <p:spPr>
          <a:xfrm>
            <a:off x="5348032" y="249870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1E936-5823-4CE4-9C55-08F2E68B3FA8}"/>
              </a:ext>
            </a:extLst>
          </p:cNvPr>
          <p:cNvSpPr txBox="1"/>
          <p:nvPr/>
        </p:nvSpPr>
        <p:spPr>
          <a:xfrm>
            <a:off x="5896198" y="536093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C795A-2CC1-485E-BB84-FF5C5E04160A}"/>
              </a:ext>
            </a:extLst>
          </p:cNvPr>
          <p:cNvSpPr txBox="1"/>
          <p:nvPr/>
        </p:nvSpPr>
        <p:spPr>
          <a:xfrm>
            <a:off x="6421771" y="5360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= X</a:t>
            </a:r>
          </a:p>
        </p:txBody>
      </p:sp>
    </p:spTree>
    <p:extLst>
      <p:ext uri="{BB962C8B-B14F-4D97-AF65-F5344CB8AC3E}">
        <p14:creationId xmlns:p14="http://schemas.microsoft.com/office/powerpoint/2010/main" val="319129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03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4221580" y="11266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M</a:t>
            </a:r>
          </a:p>
        </p:txBody>
      </p:sp>
    </p:spTree>
    <p:extLst>
      <p:ext uri="{BB962C8B-B14F-4D97-AF65-F5344CB8AC3E}">
        <p14:creationId xmlns:p14="http://schemas.microsoft.com/office/powerpoint/2010/main" val="3947266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4221580" y="11266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89E4E-09BE-4204-8062-D52496C9381A}"/>
              </a:ext>
            </a:extLst>
          </p:cNvPr>
          <p:cNvSpPr txBox="1"/>
          <p:nvPr/>
        </p:nvSpPr>
        <p:spPr>
          <a:xfrm>
            <a:off x="2869219" y="23686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&gt; E</a:t>
            </a:r>
          </a:p>
        </p:txBody>
      </p:sp>
    </p:spTree>
    <p:extLst>
      <p:ext uri="{BB962C8B-B14F-4D97-AF65-F5344CB8AC3E}">
        <p14:creationId xmlns:p14="http://schemas.microsoft.com/office/powerpoint/2010/main" val="2616579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4221580" y="11266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89E4E-09BE-4204-8062-D52496C9381A}"/>
              </a:ext>
            </a:extLst>
          </p:cNvPr>
          <p:cNvSpPr txBox="1"/>
          <p:nvPr/>
        </p:nvSpPr>
        <p:spPr>
          <a:xfrm>
            <a:off x="2869219" y="23686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&gt; 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DACCA5-5C7F-4630-BB17-110E66735131}"/>
              </a:ext>
            </a:extLst>
          </p:cNvPr>
          <p:cNvSpPr txBox="1"/>
          <p:nvPr/>
        </p:nvSpPr>
        <p:spPr>
          <a:xfrm>
            <a:off x="2869219" y="26081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J</a:t>
            </a:r>
          </a:p>
        </p:txBody>
      </p:sp>
    </p:spTree>
    <p:extLst>
      <p:ext uri="{BB962C8B-B14F-4D97-AF65-F5344CB8AC3E}">
        <p14:creationId xmlns:p14="http://schemas.microsoft.com/office/powerpoint/2010/main" val="466896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58575"/>
              </p:ext>
            </p:extLst>
          </p:nvPr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4221580" y="11266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89E4E-09BE-4204-8062-D52496C9381A}"/>
              </a:ext>
            </a:extLst>
          </p:cNvPr>
          <p:cNvSpPr txBox="1"/>
          <p:nvPr/>
        </p:nvSpPr>
        <p:spPr>
          <a:xfrm>
            <a:off x="2869219" y="23686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&gt; 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DACCA5-5C7F-4630-BB17-110E66735131}"/>
              </a:ext>
            </a:extLst>
          </p:cNvPr>
          <p:cNvSpPr txBox="1"/>
          <p:nvPr/>
        </p:nvSpPr>
        <p:spPr>
          <a:xfrm>
            <a:off x="2869219" y="26081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1FC4C-722C-43A2-ADB3-64DAD22477E5}"/>
              </a:ext>
            </a:extLst>
          </p:cNvPr>
          <p:cNvSpPr txBox="1"/>
          <p:nvPr/>
        </p:nvSpPr>
        <p:spPr>
          <a:xfrm>
            <a:off x="2853187" y="536093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= H</a:t>
            </a:r>
          </a:p>
        </p:txBody>
      </p:sp>
    </p:spTree>
    <p:extLst>
      <p:ext uri="{BB962C8B-B14F-4D97-AF65-F5344CB8AC3E}">
        <p14:creationId xmlns:p14="http://schemas.microsoft.com/office/powerpoint/2010/main" val="68760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2B0-1186-48B0-8E0F-2CC7780A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B61EE-B862-492F-B9B1-869ECDF4C9DE}"/>
              </a:ext>
            </a:extLst>
          </p:cNvPr>
          <p:cNvCxnSpPr>
            <a:cxnSpLocks/>
          </p:cNvCxnSpPr>
          <p:nvPr/>
        </p:nvCxnSpPr>
        <p:spPr>
          <a:xfrm flipH="1">
            <a:off x="2587525" y="2037067"/>
            <a:ext cx="1725447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3158FA-D03F-424B-BFDC-E968EA2FDAF7}"/>
              </a:ext>
            </a:extLst>
          </p:cNvPr>
          <p:cNvCxnSpPr>
            <a:cxnSpLocks/>
          </p:cNvCxnSpPr>
          <p:nvPr/>
        </p:nvCxnSpPr>
        <p:spPr>
          <a:xfrm>
            <a:off x="4841997" y="2037067"/>
            <a:ext cx="1714480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DDCA35-BADA-446F-B8BD-EB54F3E9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42839"/>
              </p:ext>
            </p:extLst>
          </p:nvPr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12F780-E6C0-4AED-9621-FE506666DB01}"/>
              </a:ext>
            </a:extLst>
          </p:cNvPr>
          <p:cNvSpPr/>
          <p:nvPr/>
        </p:nvSpPr>
        <p:spPr>
          <a:xfrm>
            <a:off x="1863679" y="2514599"/>
            <a:ext cx="144769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&lt; X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C949657-0F02-4ADE-8C73-11B981DC41FE}"/>
              </a:ext>
            </a:extLst>
          </p:cNvPr>
          <p:cNvSpPr/>
          <p:nvPr/>
        </p:nvSpPr>
        <p:spPr>
          <a:xfrm>
            <a:off x="5832633" y="2511581"/>
            <a:ext cx="144768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&gt; X</a:t>
            </a:r>
          </a:p>
        </p:txBody>
      </p:sp>
    </p:spTree>
    <p:extLst>
      <p:ext uri="{BB962C8B-B14F-4D97-AF65-F5344CB8AC3E}">
        <p14:creationId xmlns:p14="http://schemas.microsoft.com/office/powerpoint/2010/main" val="2149976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Altura en 2-3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¿Cuál es la altura de un árbol 2-3 de </a:t>
            </a:r>
            <a:r>
              <a:rPr lang="en-US" i="1"/>
              <a:t>n</a:t>
            </a:r>
            <a:r>
              <a:rPr lang="en-US"/>
              <a:t> nodos?</a:t>
            </a:r>
          </a:p>
        </p:txBody>
      </p:sp>
    </p:spTree>
    <p:extLst>
      <p:ext uri="{BB962C8B-B14F-4D97-AF65-F5344CB8AC3E}">
        <p14:creationId xmlns:p14="http://schemas.microsoft.com/office/powerpoint/2010/main" val="13618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2B0-1186-48B0-8E0F-2CC7780A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B61EE-B862-492F-B9B1-869ECDF4C9DE}"/>
              </a:ext>
            </a:extLst>
          </p:cNvPr>
          <p:cNvCxnSpPr>
            <a:cxnSpLocks/>
          </p:cNvCxnSpPr>
          <p:nvPr/>
        </p:nvCxnSpPr>
        <p:spPr>
          <a:xfrm flipH="1">
            <a:off x="2587526" y="2037067"/>
            <a:ext cx="1444474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3158FA-D03F-424B-BFDC-E968EA2FDAF7}"/>
              </a:ext>
            </a:extLst>
          </p:cNvPr>
          <p:cNvCxnSpPr>
            <a:cxnSpLocks/>
          </p:cNvCxnSpPr>
          <p:nvPr/>
        </p:nvCxnSpPr>
        <p:spPr>
          <a:xfrm>
            <a:off x="5112000" y="2037067"/>
            <a:ext cx="1444477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F156FB5-FE68-4D9A-8C79-8C46EB349B68}"/>
              </a:ext>
            </a:extLst>
          </p:cNvPr>
          <p:cNvSpPr/>
          <p:nvPr/>
        </p:nvSpPr>
        <p:spPr>
          <a:xfrm>
            <a:off x="1863679" y="2514599"/>
            <a:ext cx="144769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&lt; X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89DB49E-C2C0-4155-AC38-8F7D706CBD16}"/>
              </a:ext>
            </a:extLst>
          </p:cNvPr>
          <p:cNvSpPr/>
          <p:nvPr/>
        </p:nvSpPr>
        <p:spPr>
          <a:xfrm>
            <a:off x="5832633" y="2511581"/>
            <a:ext cx="144768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&gt; Y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DDCA35-BADA-446F-B8BD-EB54F3E9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57202"/>
              </p:ext>
            </p:extLst>
          </p:nvPr>
        </p:nvGraphicFramePr>
        <p:xfrm>
          <a:off x="4032000" y="1497067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FFC000"/>
                          </a:solidFill>
                        </a:rPr>
                        <a:t>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8A8921C-A48D-4607-9106-A926F9B7F78C}"/>
              </a:ext>
            </a:extLst>
          </p:cNvPr>
          <p:cNvSpPr/>
          <p:nvPr/>
        </p:nvSpPr>
        <p:spPr>
          <a:xfrm>
            <a:off x="3848156" y="2511580"/>
            <a:ext cx="144768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&gt; X</a:t>
            </a:r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L" sz="2400" b="1" dirty="0">
                <a:solidFill>
                  <a:srgbClr val="FFC000"/>
                </a:solidFill>
              </a:rPr>
              <a:t>&lt; 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F08E82-C96B-4068-972E-7CF1228C33C4}"/>
              </a:ext>
            </a:extLst>
          </p:cNvPr>
          <p:cNvCxnSpPr>
            <a:stCxn id="10" idx="0"/>
            <a:endCxn id="22" idx="2"/>
          </p:cNvCxnSpPr>
          <p:nvPr/>
        </p:nvCxnSpPr>
        <p:spPr>
          <a:xfrm flipV="1">
            <a:off x="4572000" y="2037067"/>
            <a:ext cx="0" cy="474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8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7664" y="1269442"/>
            <a:ext cx="4410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0243" y="2239728"/>
            <a:ext cx="6293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J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4507" y="2239728"/>
            <a:ext cx="4069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674" y="3248263"/>
            <a:ext cx="6935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A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1439" y="3279490"/>
            <a:ext cx="6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S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2660" y="3253916"/>
            <a:ext cx="4069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7664" y="3253916"/>
            <a:ext cx="344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0117" y="3259569"/>
            <a:ext cx="3843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cxnSp>
        <p:nvCxnSpPr>
          <p:cNvPr id="12" name="Straight Connector 11"/>
          <p:cNvCxnSpPr>
            <a:stCxn id="10" idx="1"/>
            <a:endCxn id="14" idx="0"/>
          </p:cNvCxnSpPr>
          <p:nvPr/>
        </p:nvCxnSpPr>
        <p:spPr>
          <a:xfrm flipH="1">
            <a:off x="803459" y="2470561"/>
            <a:ext cx="346784" cy="777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16" idx="0"/>
          </p:cNvCxnSpPr>
          <p:nvPr/>
        </p:nvCxnSpPr>
        <p:spPr>
          <a:xfrm>
            <a:off x="1464918" y="2701393"/>
            <a:ext cx="111208" cy="552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17" idx="0"/>
          </p:cNvCxnSpPr>
          <p:nvPr/>
        </p:nvCxnSpPr>
        <p:spPr>
          <a:xfrm>
            <a:off x="1779592" y="2470561"/>
            <a:ext cx="400280" cy="783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1"/>
            <a:endCxn id="18" idx="0"/>
          </p:cNvCxnSpPr>
          <p:nvPr/>
        </p:nvCxnSpPr>
        <p:spPr>
          <a:xfrm flipH="1">
            <a:off x="2942312" y="2470561"/>
            <a:ext cx="192195" cy="789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3"/>
            <a:endCxn id="15" idx="0"/>
          </p:cNvCxnSpPr>
          <p:nvPr/>
        </p:nvCxnSpPr>
        <p:spPr>
          <a:xfrm>
            <a:off x="3541439" y="2470561"/>
            <a:ext cx="340373" cy="808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10" idx="0"/>
          </p:cNvCxnSpPr>
          <p:nvPr/>
        </p:nvCxnSpPr>
        <p:spPr>
          <a:xfrm flipH="1">
            <a:off x="1464918" y="1500275"/>
            <a:ext cx="542746" cy="73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13" idx="0"/>
          </p:cNvCxnSpPr>
          <p:nvPr/>
        </p:nvCxnSpPr>
        <p:spPr>
          <a:xfrm>
            <a:off x="2448710" y="1500275"/>
            <a:ext cx="889263" cy="73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9486" y="3678636"/>
            <a:ext cx="4410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2065" y="4648922"/>
            <a:ext cx="6293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63978" y="4632996"/>
            <a:ext cx="4069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8496" y="5657457"/>
            <a:ext cx="6935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A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0910" y="5672758"/>
            <a:ext cx="6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S 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34482" y="5663110"/>
            <a:ext cx="4069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79588" y="5652837"/>
            <a:ext cx="3843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065281" y="4879755"/>
            <a:ext cx="346784" cy="777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26740" y="5110587"/>
            <a:ext cx="111208" cy="552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41414" y="4879755"/>
            <a:ext cx="545677" cy="799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371783" y="4863829"/>
            <a:ext cx="192195" cy="789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70910" y="4863829"/>
            <a:ext cx="340373" cy="808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726740" y="3909469"/>
            <a:ext cx="542746" cy="73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10532" y="3909469"/>
            <a:ext cx="1056912" cy="723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69486" y="5679373"/>
            <a:ext cx="6352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K</a:t>
            </a:r>
            <a:r>
              <a:rPr lang="en-US" sz="2400"/>
              <a:t> 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294" y="1269442"/>
            <a:ext cx="45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  <a:r>
              <a:rPr lang="en-US" sz="240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73702" y="3510322"/>
            <a:ext cx="475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  <a:r>
              <a:rPr 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948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CCCB-9791-4342-98DA-DDC902D8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BEAA-AB6B-48F3-A915-1B1F4C92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Al insertar nuevos datos al árbol, podría cambiar su altura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Queremos mantener todas las hojas a igual profundidad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podemos insertar los datos para que se cumpla esto?</a:t>
            </a:r>
          </a:p>
        </p:txBody>
      </p:sp>
    </p:spTree>
    <p:extLst>
      <p:ext uri="{BB962C8B-B14F-4D97-AF65-F5344CB8AC3E}">
        <p14:creationId xmlns:p14="http://schemas.microsoft.com/office/powerpoint/2010/main" val="222211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03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D</a:t>
            </a:r>
            <a:endParaRPr lang="es-C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349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A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03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8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2170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3223536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306263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7371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801</TotalTime>
  <Words>790</Words>
  <Application>Microsoft Macintosh PowerPoint</Application>
  <PresentationFormat>On-screen Show (4:3)</PresentationFormat>
  <Paragraphs>280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IIC2133</vt:lpstr>
      <vt:lpstr>Árboles balanceados de otra manera</vt:lpstr>
      <vt:lpstr>Árboles 2-3</vt:lpstr>
      <vt:lpstr>Nodo 2</vt:lpstr>
      <vt:lpstr>Nodo 3</vt:lpstr>
      <vt:lpstr>Ejemplo</vt:lpstr>
      <vt:lpstr>Inserción en 2-3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inserción en 2-3 sigue ciertas reglas</vt:lpstr>
      <vt:lpstr>Búsqueda en 2-3</vt:lpstr>
      <vt:lpstr>Busquemos la X</vt:lpstr>
      <vt:lpstr>Busquemos la X</vt:lpstr>
      <vt:lpstr>Busquemos la X</vt:lpstr>
      <vt:lpstr>Busquemos la X</vt:lpstr>
      <vt:lpstr>Busquemos la X</vt:lpstr>
      <vt:lpstr>Busquemos la H</vt:lpstr>
      <vt:lpstr>Busquemos la H</vt:lpstr>
      <vt:lpstr>Busquemos la H</vt:lpstr>
      <vt:lpstr>Busquemos la H</vt:lpstr>
      <vt:lpstr>Busquemos la H</vt:lpstr>
      <vt:lpstr>Altura en 2-3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Balanceados</dc:title>
  <dc:creator>Vicente Errázuriz Quiroga</dc:creator>
  <cp:lastModifiedBy>Yadran</cp:lastModifiedBy>
  <cp:revision>42</cp:revision>
  <dcterms:created xsi:type="dcterms:W3CDTF">2018-04-03T22:39:05Z</dcterms:created>
  <dcterms:modified xsi:type="dcterms:W3CDTF">2018-09-10T15:43:48Z</dcterms:modified>
</cp:coreProperties>
</file>