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73" r:id="rId14"/>
    <p:sldId id="274" r:id="rId15"/>
    <p:sldId id="269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3" autoAdjust="0"/>
    <p:restoredTop sz="93566"/>
  </p:normalViewPr>
  <p:slideViewPr>
    <p:cSldViewPr snapToGrid="0" showGuides="1">
      <p:cViewPr varScale="1">
        <p:scale>
          <a:sx n="61" d="100"/>
          <a:sy n="61" d="100"/>
        </p:scale>
        <p:origin x="8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23-09-18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⋅|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𝑂(|𝑋| ⋅|𝑌|)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3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</a:t>
            </a:r>
            <a:r>
              <a:rPr lang="es-CL" dirty="0" err="1"/>
              <a:t>hashear</a:t>
            </a:r>
            <a:r>
              <a:rPr lang="es-CL" dirty="0"/>
              <a:t> el </a:t>
            </a:r>
            <a:r>
              <a:rPr lang="es-CL" dirty="0" err="1"/>
              <a:t>substring</a:t>
            </a:r>
            <a:r>
              <a:rPr lang="es-CL" dirty="0"/>
              <a:t> a comparar, y si los hashes son distintos, necesariamente los </a:t>
            </a:r>
            <a:r>
              <a:rPr lang="es-CL" dirty="0" err="1"/>
              <a:t>substrings</a:t>
            </a:r>
            <a:r>
              <a:rPr lang="es-CL" dirty="0"/>
              <a:t> son distintos. Con una función de hash lo suficientemente buena,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4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Multiplicar tiene el mismo efecto.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58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Existe un valor de hash por cada elemento del dominio. Si el dominio es suficientemente grande, es muy fácil sobrepasar los 64 bits… y de ahí en adelante, el computador no nos va a poder ayudar mucho.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156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:r>
                  <a:rPr lang="es-CL" b="0" i="0">
                    <a:latin typeface="Cambria Math" panose="02040503050406030204" pitchFamily="18" charset="0"/>
                  </a:rPr>
                  <a:t>1/𝑚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71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es la parte fraccional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𝐴⋅ℎ(𝑋)  mod 1</a:t>
                </a:r>
                <a:r>
                  <a:rPr lang="es-CL" dirty="0"/>
                  <a:t> es la parte fraccional de </a:t>
                </a:r>
                <a:r>
                  <a:rPr lang="es-CL" b="0" i="0">
                    <a:latin typeface="Cambria Math" panose="02040503050406030204" pitchFamily="18" charset="0"/>
                  </a:rPr>
                  <a:t>𝐴 ⋅ℎ(𝑋)  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73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1) O </a:t>
            </a:r>
            <a:r>
              <a:rPr lang="es-CL" dirty="0"/>
              <a:t>al menos, toda la información que permita diferenciar un objeto de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8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505A21-9E76-4DC9-BA70-B1AC7B6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Queremos buscar una subsecuencia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en una secuencia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¿Qué tan costoso es esto según el tamaño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¿Cómo podemos hacer para descartar subsecuencias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A677-A6D8-4006-BE3A-7ECC512E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DAD91E-F475-4671-BFFE-CB4FA1A26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A mayor número de colisiones, más lento es el algoritmo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En el peor caso hay que comparar todo: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¿Cómo podríamos garantizar 0 colisiones?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DAD91E-F475-4671-BFFE-CB4FA1A26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9866-F07B-4D77-91FD-A8E3D83F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Hashing perfecto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E93E-CD2E-4CC0-8B2D-99673CF8A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función de hash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si no tiene colisiones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Es decir: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Una función puede ser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a la vez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E93E-CD2E-4CC0-8B2D-99673CF8A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FEA-487C-45FB-A2E3-23B2A502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</a:t>
            </a:r>
            <a:r>
              <a:rPr lang="en-US" dirty="0"/>
              <a:t>ón numérica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59306-BD84-4791-A8EF-816C2657F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400" dirty="0"/>
                  <a:t>¿Qué valores deben tener los caracteres y la base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400" dirty="0"/>
                  <a:t> para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400" dirty="0"/>
                  <a:t> sea perfecta?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El hashing perfecto no es muy práctico en la vida real, ¿por qué?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59306-BD84-4791-A8EF-816C2657F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Diccionarios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300" dirty="0"/>
                  <a:t>Queremos un diccionario —insertar, eliminar, chequear pertenencia— en que </a:t>
                </a:r>
                <a:r>
                  <a:rPr lang="es-CL" sz="2300" b="1" dirty="0"/>
                  <a:t>no nos interesa </a:t>
                </a:r>
                <a:r>
                  <a:rPr lang="es-CL" sz="2300" dirty="0"/>
                  <a:t>el orden de los datos</a:t>
                </a:r>
              </a:p>
              <a:p>
                <a:pPr>
                  <a:lnSpc>
                    <a:spcPct val="100000"/>
                  </a:lnSpc>
                </a:pPr>
                <a:endParaRPr lang="es-CL" sz="2300" dirty="0"/>
              </a:p>
              <a:p>
                <a:pPr>
                  <a:lnSpc>
                    <a:spcPct val="100000"/>
                  </a:lnSpc>
                </a:pPr>
                <a:r>
                  <a:rPr lang="es-CL" sz="2300" dirty="0"/>
                  <a:t>Esto nos deber</a:t>
                </a:r>
                <a:r>
                  <a:rPr lang="en-US" sz="2300" dirty="0"/>
                  <a:t>ía permitir complejidades menores que </a:t>
                </a:r>
                <a14:m>
                  <m:oMath xmlns:m="http://schemas.openxmlformats.org/officeDocument/2006/math">
                    <m:r>
                      <a:rPr lang="en-US" sz="2300" b="0" i="1" dirty="0">
                        <a:latin typeface="Cambria Math" charset="0"/>
                      </a:rPr>
                      <m:t>𝑂</m:t>
                    </m:r>
                    <m:r>
                      <a:rPr lang="en-US" sz="2300" b="0" i="1" dirty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sz="2300" b="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dirty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300" b="0" i="1" dirty="0">
                            <a:latin typeface="Cambria Math" charset="0"/>
                          </a:rPr>
                          <m:t>) </m:t>
                        </m:r>
                      </m:e>
                    </m:func>
                  </m:oMath>
                </a14:m>
                <a:endParaRPr lang="es-CL" sz="2300" dirty="0"/>
              </a:p>
              <a:p>
                <a:pPr>
                  <a:lnSpc>
                    <a:spcPct val="100000"/>
                  </a:lnSpc>
                </a:pPr>
                <a:endParaRPr lang="es-CL" sz="23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</a:t>
                </a:r>
                <a:r>
                  <a:rPr lang="en-US" sz="2300" dirty="0"/>
                  <a:t>Podremos guardar los datos en un arreglo? </a:t>
                </a:r>
                <a:r>
                  <a:rPr lang="es-CL" sz="2000" dirty="0"/>
                  <a:t>¿</a:t>
                </a:r>
                <a:r>
                  <a:rPr lang="en-US" sz="2300" dirty="0"/>
                  <a:t>En qué posición?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8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Tablas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Una </a:t>
                </a:r>
                <a:r>
                  <a:rPr lang="en-US" b="1">
                    <a:solidFill>
                      <a:schemeClr val="accent2"/>
                    </a:solidFill>
                  </a:rPr>
                  <a:t>tabla de hash</a:t>
                </a:r>
                <a:r>
                  <a:rPr lang="en-US">
                    <a:solidFill>
                      <a:schemeClr val="accent2"/>
                    </a:solidFill>
                  </a:rPr>
                  <a:t> </a:t>
                </a:r>
                <a:r>
                  <a:rPr lang="en-US"/>
                  <a:t>es una implementación de un diccionario que:</a:t>
                </a:r>
              </a:p>
              <a:p>
                <a:pPr>
                  <a:lnSpc>
                    <a:spcPct val="100000"/>
                  </a:lnSpc>
                </a:pPr>
                <a:endParaRPr lang="en-US"/>
              </a:p>
              <a:p>
                <a:pPr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/>
                  <a:t> No tiene noción de orden</a:t>
                </a:r>
              </a:p>
              <a:p>
                <a:pPr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/>
                  <a:t> Sus operaciones son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 en promedio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0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72CC-429A-47E0-8917-06BD1A79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Recorrido de la función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A1531-3A11-4106-A93F-129FCC226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Si la tabla de hash es de tama</a:t>
                </a:r>
                <a:r>
                  <a:rPr lang="en-US" dirty="0"/>
                  <a:t>ño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,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… ¿qu</a:t>
                </a:r>
                <a:r>
                  <a:rPr lang="en-US" dirty="0"/>
                  <a:t>é pasa con los valores de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charset="0"/>
                      </a:rPr>
                      <m:t>h</m:t>
                    </m:r>
                  </m:oMath>
                </a14:m>
                <a:r>
                  <a:rPr lang="es-CL" dirty="0"/>
                  <a:t> que se salen de la tabla?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A1531-3A11-4106-A93F-129FCC226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1" r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división*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Simplemente, usar el módulo: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Pero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es potencia de 2, se pierde información sobre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multiplicación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un número entre 0 y 1:</a:t>
                </a:r>
              </a:p>
              <a:p>
                <a:pPr>
                  <a:lnSpc>
                    <a:spcPct val="120000"/>
                  </a:lnSpc>
                </a:pPr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CL" dirty="0"/>
              </a:p>
              <a:p>
                <a:pPr>
                  <a:lnSpc>
                    <a:spcPct val="120000"/>
                  </a:lnSpc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pPr>
                  <a:lnSpc>
                    <a:spcPct val="120000"/>
                  </a:lnSpc>
                </a:pPr>
                <a:endParaRPr lang="es-CL" dirty="0"/>
              </a:p>
              <a:p>
                <a:pPr>
                  <a:lnSpc>
                    <a:spcPct val="120000"/>
                  </a:lnSpc>
                </a:pPr>
                <a:r>
                  <a:rPr lang="es-CL" dirty="0"/>
                  <a:t>Es más costosa, pero no depende del valor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. Se recomienda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5F7-F8B9-4A67-9FD7-B6EF642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AA74-C81D-4755-BEA4-4F2F3DB6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700" dirty="0"/>
              <a:t>Una </a:t>
            </a:r>
            <a:r>
              <a:rPr lang="es-CL" sz="2700" b="1" dirty="0">
                <a:solidFill>
                  <a:schemeClr val="accent2"/>
                </a:solidFill>
              </a:rPr>
              <a:t>buena</a:t>
            </a:r>
            <a:r>
              <a:rPr lang="es-CL" sz="2700" dirty="0"/>
              <a:t> función de hash cumple con lo siguiente: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700" dirty="0"/>
              <a:t> Incluye toda información de un objeto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700" dirty="0"/>
              <a:t> Es rápida de calcular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700" dirty="0"/>
              <a:t> Distribuye de manera uniforme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700" dirty="0"/>
              <a:t> Los valores de hash de dos objetos parecidos son distintos</a:t>
            </a:r>
          </a:p>
        </p:txBody>
      </p:sp>
    </p:spTree>
    <p:extLst>
      <p:ext uri="{BB962C8B-B14F-4D97-AF65-F5344CB8AC3E}">
        <p14:creationId xmlns:p14="http://schemas.microsoft.com/office/powerpoint/2010/main" val="21004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C6C8-543C-4DD8-8016-A6796C9A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Ejemplo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256EF-2818-4C24-8082-B5CFDD76C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= </a:t>
                </a:r>
                <a:r>
                  <a:rPr lang="es-CL" sz="2400" dirty="0">
                    <a:solidFill>
                      <a:srgbClr val="00B050"/>
                    </a:solidFill>
                  </a:rPr>
                  <a:t>AGCGATGCTATCTTGGGGCTATT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=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s-CL" sz="2400" dirty="0"/>
                  <a:t>ACGTGACTGCTCCGCGCGTGAATTTCGATCGCGCGGATCTAGCTAGCTAGCTGCTAGCTAGCTTCGCTATCGTAGTCGTCAGTATGATGTATAGAATAATTAATAAAAGCGCCTGCCTAGTCGTGTGTCACGTAGTCATCGAGCGGGCTCATACGCAGATC</a:t>
                </a:r>
                <a:r>
                  <a:rPr lang="es-CL" sz="2400" dirty="0">
                    <a:solidFill>
                      <a:srgbClr val="00B050"/>
                    </a:solidFill>
                  </a:rPr>
                  <a:t>AGCGATGCTATCTTGGGGCTATT</a:t>
                </a:r>
                <a:r>
                  <a:rPr lang="es-CL" sz="2400" dirty="0"/>
                  <a:t>ATGCTAGCTATCGCCTAGCGCGATATACGCGCGCGGATTCGCTATATGCT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256EF-2818-4C24-8082-B5CFDD76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9A61-842A-44E3-B044-BFDC9D4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Funci</a:t>
            </a:r>
            <a:r>
              <a:rPr lang="en-US"/>
              <a:t>ones de </a:t>
            </a:r>
            <a:r>
              <a:rPr lang="en-US" i="1"/>
              <a:t>hash</a:t>
            </a:r>
            <a:endParaRPr lang="es-C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922F-3E9D-42FF-8B00-040DEA301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Una función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hash</a:t>
                </a:r>
                <a:r>
                  <a:rPr lang="es-CL" dirty="0"/>
                  <a:t> para objetos de un dominio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Decimos que la función de hash produce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922F-3E9D-42FF-8B00-040DEA301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3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65AFC-DE19-4F76-ACDA-4DA746DB2C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sz="4000" dirty="0"/>
                  <a:t>¿Cómo podemos usar una función de hash para saber si </a:t>
                </a:r>
                <a14:m>
                  <m:oMath xmlns:m="http://schemas.openxmlformats.org/officeDocument/2006/math">
                    <m:r>
                      <a:rPr lang="es-CL" sz="4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4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4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4000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65AFC-DE19-4F76-ACDA-4DA746DB2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96" t="-16667" r="-352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E7AF-4D8D-4E91-98C1-546F9A4A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500" dirty="0"/>
              <a:t> ¿Qué podríamos usar como función de hash para un </a:t>
            </a:r>
            <a:r>
              <a:rPr lang="es-CL" sz="2500" i="1" dirty="0" err="1"/>
              <a:t>string</a:t>
            </a:r>
            <a:r>
              <a:rPr lang="es-CL" sz="2500" dirty="0"/>
              <a:t>?</a:t>
            </a:r>
          </a:p>
          <a:p>
            <a:pPr>
              <a:lnSpc>
                <a:spcPct val="100000"/>
              </a:lnSpc>
            </a:pPr>
            <a:endParaRPr lang="es-CL" sz="2500" dirty="0"/>
          </a:p>
          <a:p>
            <a:pPr>
              <a:lnSpc>
                <a:spcPct val="100000"/>
              </a:lnSpc>
            </a:pPr>
            <a:r>
              <a:rPr lang="es-CL" sz="2500" dirty="0"/>
              <a:t>¿Qué tan rápido podemos resolver el problema ahora?</a:t>
            </a:r>
          </a:p>
        </p:txBody>
      </p:sp>
    </p:spTree>
    <p:extLst>
      <p:ext uri="{BB962C8B-B14F-4D97-AF65-F5344CB8AC3E}">
        <p14:creationId xmlns:p14="http://schemas.microsoft.com/office/powerpoint/2010/main" val="6728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es una modificación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, y conocemos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s-CL" b="0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permite calcular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s-CL" dirty="0"/>
                  <a:t> a partir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y la modificación que generó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b="0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El costo de calcularlo es lineal en el n</a:t>
                </a:r>
                <a:r>
                  <a:rPr lang="en-US" dirty="0"/>
                  <a:t>úmero de cambios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084A-F053-482E-AA6D-FC9DD9E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¿Y si usamos una función de hash incremental?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6306-9B9C-4C44-9DAC-C14E2AD6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 ¿Cuál sería la complejidad entonces?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¿Es posible resolver el problema en menos tiempo?</a:t>
            </a:r>
          </a:p>
        </p:txBody>
      </p:sp>
    </p:spTree>
    <p:extLst>
      <p:ext uri="{BB962C8B-B14F-4D97-AF65-F5344CB8AC3E}">
        <p14:creationId xmlns:p14="http://schemas.microsoft.com/office/powerpoint/2010/main" val="10778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D65-D78D-4AEE-9EBE-624FAD98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Podemos “sumar” las letras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0BDB3-4872-462B-A5E4-035E434CF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Si vemos cada letra como un número,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400" dirty="0"/>
                  <a:t> puede ser la suma de cada letra: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Teniendo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4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0BDB3-4872-462B-A5E4-035E434CF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6AFE5-2FAA-427B-AB06-A6A941F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Podemos interpretar los strings como números en una cierta 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6E456-AFF8-4300-9883-E61DC6A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¿Qué pasa si vemos la secuencia como un número?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Eso significa considerar cada letra como un dígito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¿Podemos calcular el hash de manera incremental?</a:t>
            </a:r>
          </a:p>
        </p:txBody>
      </p:sp>
    </p:spTree>
    <p:extLst>
      <p:ext uri="{BB962C8B-B14F-4D97-AF65-F5344CB8AC3E}">
        <p14:creationId xmlns:p14="http://schemas.microsoft.com/office/powerpoint/2010/main" val="150538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A556-1C60-4549-BDD2-FC0E846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¿Podemos calcular </a:t>
            </a:r>
            <a:r>
              <a:rPr lang="es-CL" sz="4000" i="1" dirty="0"/>
              <a:t>h</a:t>
            </a:r>
            <a:r>
              <a:rPr lang="es-CL" sz="4000" dirty="0"/>
              <a:t> incrementalmente?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44E0F-A2C9-49B2-91E8-EF7E91447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Interpretamos la secuencia de largo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400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4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s-CL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Teniendo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4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44E0F-A2C9-49B2-91E8-EF7E91447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468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3253</TotalTime>
  <Words>803</Words>
  <Application>Microsoft Macintosh PowerPoint</Application>
  <PresentationFormat>On-screen Show (4:3)</PresentationFormat>
  <Paragraphs>114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IIC2133</vt:lpstr>
      <vt:lpstr>Strings</vt:lpstr>
      <vt:lpstr>Ejemplo</vt:lpstr>
      <vt:lpstr>Funciones de hash</vt:lpstr>
      <vt:lpstr>¿Cómo podemos usar una función de hash para saber si X∈Y?</vt:lpstr>
      <vt:lpstr>Hash incremental</vt:lpstr>
      <vt:lpstr>¿Y si usamos una función de hash incremental?</vt:lpstr>
      <vt:lpstr>Podemos “sumar” las letras</vt:lpstr>
      <vt:lpstr>Podemos interpretar los strings como números en una cierta base</vt:lpstr>
      <vt:lpstr>¿Podemos calcular h incrementalmente?</vt:lpstr>
      <vt:lpstr>Muchas colisiones</vt:lpstr>
      <vt:lpstr>Hashing perfecto</vt:lpstr>
      <vt:lpstr>Interpretación numérica</vt:lpstr>
      <vt:lpstr>Diccionarios</vt:lpstr>
      <vt:lpstr>Tablas de hash</vt:lpstr>
      <vt:lpstr>Recorrido de la función</vt:lpstr>
      <vt:lpstr>Método de la división*</vt:lpstr>
      <vt:lpstr>Método de la multiplicación</vt:lpstr>
      <vt:lpstr>En resumen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Yadran</cp:lastModifiedBy>
  <cp:revision>89</cp:revision>
  <dcterms:created xsi:type="dcterms:W3CDTF">2018-04-10T05:57:42Z</dcterms:created>
  <dcterms:modified xsi:type="dcterms:W3CDTF">2018-09-24T18:43:09Z</dcterms:modified>
</cp:coreProperties>
</file>