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4" r:id="rId1"/>
  </p:sldMasterIdLst>
  <p:notesMasterIdLst>
    <p:notesMasterId r:id="rId50"/>
  </p:notesMasterIdLst>
  <p:sldIdLst>
    <p:sldId id="256" r:id="rId2"/>
    <p:sldId id="257" r:id="rId3"/>
    <p:sldId id="258" r:id="rId4"/>
    <p:sldId id="259" r:id="rId5"/>
    <p:sldId id="263" r:id="rId6"/>
    <p:sldId id="264" r:id="rId7"/>
    <p:sldId id="260" r:id="rId8"/>
    <p:sldId id="261" r:id="rId9"/>
    <p:sldId id="262" r:id="rId10"/>
    <p:sldId id="265" r:id="rId11"/>
    <p:sldId id="266" r:id="rId12"/>
    <p:sldId id="267" r:id="rId13"/>
    <p:sldId id="273" r:id="rId14"/>
    <p:sldId id="274" r:id="rId15"/>
    <p:sldId id="269" r:id="rId16"/>
    <p:sldId id="271" r:id="rId17"/>
    <p:sldId id="272" r:id="rId18"/>
    <p:sldId id="270" r:id="rId19"/>
    <p:sldId id="275" r:id="rId20"/>
    <p:sldId id="276" r:id="rId21"/>
    <p:sldId id="277" r:id="rId22"/>
    <p:sldId id="283" r:id="rId23"/>
    <p:sldId id="284" r:id="rId24"/>
    <p:sldId id="268"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279" r:id="rId44"/>
    <p:sldId id="280" r:id="rId45"/>
    <p:sldId id="281" r:id="rId46"/>
    <p:sldId id="282" r:id="rId47"/>
    <p:sldId id="303" r:id="rId48"/>
    <p:sldId id="304"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ente Errázuriz Quiroga" initials="VEQ"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2683C6"/>
    <a:srgbClr val="FFCC99"/>
    <a:srgbClr val="FF99CC"/>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68" autoAdjust="0"/>
    <p:restoredTop sz="93553"/>
  </p:normalViewPr>
  <p:slideViewPr>
    <p:cSldViewPr snapToGrid="0" showGuides="1">
      <p:cViewPr varScale="1">
        <p:scale>
          <a:sx n="122" d="100"/>
          <a:sy n="122" d="100"/>
        </p:scale>
        <p:origin x="1384"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4917B-0B4E-4D61-A1D1-DE300B97B4AC}" type="datetimeFigureOut">
              <a:rPr lang="es-CL" smtClean="0"/>
              <a:t>26-09-18</a:t>
            </a:fld>
            <a:endParaRPr lang="es-C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72C0EC-7DE5-4F38-AE69-445186F7766A}" type="slidenum">
              <a:rPr lang="es-CL" smtClean="0"/>
              <a:t>‹#›</a:t>
            </a:fld>
            <a:endParaRPr lang="es-CL"/>
          </a:p>
        </p:txBody>
      </p:sp>
    </p:spTree>
    <p:extLst>
      <p:ext uri="{BB962C8B-B14F-4D97-AF65-F5344CB8AC3E}">
        <p14:creationId xmlns:p14="http://schemas.microsoft.com/office/powerpoint/2010/main" val="20984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CL" dirty="0"/>
                  <a:t>Claramente comparando </a:t>
                </a:r>
                <a:r>
                  <a:rPr lang="es-CL" i="1" dirty="0" err="1"/>
                  <a:t>string</a:t>
                </a:r>
                <a:r>
                  <a:rPr lang="es-CL" dirty="0"/>
                  <a:t> con </a:t>
                </a:r>
                <a:r>
                  <a:rPr lang="es-CL" i="1" dirty="0" err="1"/>
                  <a:t>string</a:t>
                </a:r>
                <a:r>
                  <a:rPr lang="es-CL" dirty="0"/>
                  <a:t> esto sería </a:t>
                </a:r>
                <a14:m>
                  <m:oMath xmlns:m="http://schemas.openxmlformats.org/officeDocument/2006/math">
                    <m:r>
                      <a:rPr lang="es-CL" b="0" i="1" smtClean="0">
                        <a:latin typeface="Cambria Math" panose="02040503050406030204" pitchFamily="18" charset="0"/>
                      </a:rPr>
                      <m:t>𝑂</m:t>
                    </m:r>
                    <m:d>
                      <m:dPr>
                        <m:ctrlPr>
                          <a:rPr lang="es-CL" b="0" i="1" smtClean="0">
                            <a:latin typeface="Cambria Math" panose="02040503050406030204" pitchFamily="18" charset="0"/>
                          </a:rPr>
                        </m:ctrlPr>
                      </m:dPr>
                      <m:e>
                        <m:d>
                          <m:dPr>
                            <m:begChr m:val="|"/>
                            <m:endChr m:val="|"/>
                            <m:ctrlPr>
                              <a:rPr lang="es-CL" b="0" i="1" smtClean="0">
                                <a:latin typeface="Cambria Math" panose="02040503050406030204" pitchFamily="18" charset="0"/>
                              </a:rPr>
                            </m:ctrlPr>
                          </m:dPr>
                          <m:e>
                            <m:r>
                              <a:rPr lang="es-CL" b="0" i="1" smtClean="0">
                                <a:latin typeface="Cambria Math" panose="02040503050406030204" pitchFamily="18" charset="0"/>
                              </a:rPr>
                              <m:t>𝑋</m:t>
                            </m:r>
                          </m:e>
                        </m:d>
                        <m:r>
                          <a:rPr lang="es-CL" b="0" i="1" smtClean="0">
                            <a:latin typeface="Cambria Math" panose="02040503050406030204" pitchFamily="18" charset="0"/>
                          </a:rPr>
                          <m:t> ⋅|</m:t>
                        </m:r>
                        <m:r>
                          <a:rPr lang="es-CL" b="0" i="1" smtClean="0">
                            <a:latin typeface="Cambria Math" panose="02040503050406030204" pitchFamily="18" charset="0"/>
                          </a:rPr>
                          <m:t>𝑌</m:t>
                        </m:r>
                        <m:r>
                          <a:rPr lang="es-CL" b="0" i="1" smtClean="0">
                            <a:latin typeface="Cambria Math" panose="02040503050406030204" pitchFamily="18" charset="0"/>
                          </a:rPr>
                          <m:t>|</m:t>
                        </m:r>
                      </m:e>
                    </m:d>
                  </m:oMath>
                </a14:m>
                <a:endParaRPr lang="es-CL" dirty="0"/>
              </a:p>
            </p:txBody>
          </p:sp>
        </mc:Choice>
        <mc:Fallback xmlns="">
          <p:sp>
            <p:nvSpPr>
              <p:cNvPr id="3" name="Notes Placeholder 2"/>
              <p:cNvSpPr>
                <a:spLocks noGrp="1"/>
              </p:cNvSpPr>
              <p:nvPr>
                <p:ph type="body" idx="1"/>
              </p:nvPr>
            </p:nvSpPr>
            <p:spPr/>
            <p:txBody>
              <a:bodyPr/>
              <a:lstStyle/>
              <a:p>
                <a:r>
                  <a:rPr lang="es-CL" dirty="0"/>
                  <a:t>Claramente comparando </a:t>
                </a:r>
                <a:r>
                  <a:rPr lang="es-CL" i="1" dirty="0" err="1"/>
                  <a:t>string</a:t>
                </a:r>
                <a:r>
                  <a:rPr lang="es-CL" dirty="0"/>
                  <a:t> con </a:t>
                </a:r>
                <a:r>
                  <a:rPr lang="es-CL" i="1" dirty="0" err="1"/>
                  <a:t>string</a:t>
                </a:r>
                <a:r>
                  <a:rPr lang="es-CL" dirty="0"/>
                  <a:t> esto sería </a:t>
                </a:r>
                <a:r>
                  <a:rPr lang="es-CL" b="0" i="0">
                    <a:latin typeface="Cambria Math" panose="02040503050406030204" pitchFamily="18" charset="0"/>
                  </a:rPr>
                  <a:t>𝑂(|𝑋| ⋅|𝑌|)</a:t>
                </a:r>
                <a:endParaRPr lang="es-CL" dirty="0"/>
              </a:p>
            </p:txBody>
          </p:sp>
        </mc:Fallback>
      </mc:AlternateContent>
      <p:sp>
        <p:nvSpPr>
          <p:cNvPr id="4" name="Slide Number Placeholder 3"/>
          <p:cNvSpPr>
            <a:spLocks noGrp="1"/>
          </p:cNvSpPr>
          <p:nvPr>
            <p:ph type="sldNum" sz="quarter" idx="10"/>
          </p:nvPr>
        </p:nvSpPr>
        <p:spPr/>
        <p:txBody>
          <a:bodyPr/>
          <a:lstStyle/>
          <a:p>
            <a:fld id="{C672C0EC-7DE5-4F38-AE69-445186F7766A}" type="slidenum">
              <a:rPr lang="es-CL" smtClean="0"/>
              <a:t>2</a:t>
            </a:fld>
            <a:endParaRPr lang="es-CL"/>
          </a:p>
        </p:txBody>
      </p:sp>
    </p:spTree>
    <p:extLst>
      <p:ext uri="{BB962C8B-B14F-4D97-AF65-F5344CB8AC3E}">
        <p14:creationId xmlns:p14="http://schemas.microsoft.com/office/powerpoint/2010/main" val="2717364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Si tienes que eliminar, no uses direccionamiento abierto</a:t>
            </a:r>
          </a:p>
        </p:txBody>
      </p:sp>
      <p:sp>
        <p:nvSpPr>
          <p:cNvPr id="4" name="Slide Number Placeholder 3"/>
          <p:cNvSpPr>
            <a:spLocks noGrp="1"/>
          </p:cNvSpPr>
          <p:nvPr>
            <p:ph type="sldNum" sz="quarter" idx="10"/>
          </p:nvPr>
        </p:nvSpPr>
        <p:spPr/>
        <p:txBody>
          <a:bodyPr/>
          <a:lstStyle/>
          <a:p>
            <a:fld id="{6AF6094B-451B-4F18-A06D-9AA843D8D8C9}" type="slidenum">
              <a:rPr lang="es-CL" smtClean="0"/>
              <a:t>31</a:t>
            </a:fld>
            <a:endParaRPr lang="es-CL"/>
          </a:p>
        </p:txBody>
      </p:sp>
    </p:spTree>
    <p:extLst>
      <p:ext uri="{BB962C8B-B14F-4D97-AF65-F5344CB8AC3E}">
        <p14:creationId xmlns:p14="http://schemas.microsoft.com/office/powerpoint/2010/main" val="3579262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Si tienes que eliminar, no uses direccionamiento abierto</a:t>
            </a:r>
          </a:p>
        </p:txBody>
      </p:sp>
      <p:sp>
        <p:nvSpPr>
          <p:cNvPr id="4" name="Slide Number Placeholder 3"/>
          <p:cNvSpPr>
            <a:spLocks noGrp="1"/>
          </p:cNvSpPr>
          <p:nvPr>
            <p:ph type="sldNum" sz="quarter" idx="10"/>
          </p:nvPr>
        </p:nvSpPr>
        <p:spPr/>
        <p:txBody>
          <a:bodyPr/>
          <a:lstStyle/>
          <a:p>
            <a:fld id="{6AF6094B-451B-4F18-A06D-9AA843D8D8C9}" type="slidenum">
              <a:rPr lang="es-CL" smtClean="0"/>
              <a:t>32</a:t>
            </a:fld>
            <a:endParaRPr lang="es-CL"/>
          </a:p>
        </p:txBody>
      </p:sp>
    </p:spTree>
    <p:extLst>
      <p:ext uri="{BB962C8B-B14F-4D97-AF65-F5344CB8AC3E}">
        <p14:creationId xmlns:p14="http://schemas.microsoft.com/office/powerpoint/2010/main" val="3138715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s-CL" sz="1600" dirty="0"/>
              <a:t>Se le conoce como </a:t>
            </a:r>
            <a:r>
              <a:rPr lang="es-CL" sz="1600" i="1" dirty="0" err="1"/>
              <a:t>clustering</a:t>
            </a:r>
            <a:r>
              <a:rPr lang="es-CL" sz="1600" b="0" i="0" dirty="0"/>
              <a:t>, donde los datos comienzan a acumularse en el mismo sector de la tabla.</a:t>
            </a:r>
          </a:p>
          <a:p>
            <a:pPr marL="228600" indent="-228600">
              <a:buAutoNum type="arabicParenR"/>
            </a:pPr>
            <a:r>
              <a:rPr lang="es-CL" sz="1600" b="0" i="0" dirty="0"/>
              <a:t>No necesariamente pasan por todas las celdas, y en el peor de los casos podrían no terminar.</a:t>
            </a:r>
          </a:p>
          <a:p>
            <a:pPr marL="228600" indent="-228600">
              <a:buAutoNum type="arabicParenR"/>
            </a:pPr>
            <a:r>
              <a:rPr lang="es-CL" sz="1600" b="0" i="0" dirty="0"/>
              <a:t>En el caso de querer eliminar datos, ¿cómo hacemos ahora para buscar los datos que fueron insertados después del dato eliminado? Puede que hayan caído en la celda en la que están precisamente porque la celda que acabamos de liberar estaba ocupada…</a:t>
            </a:r>
            <a:endParaRPr lang="es-CL" sz="1600" dirty="0"/>
          </a:p>
        </p:txBody>
      </p:sp>
      <p:sp>
        <p:nvSpPr>
          <p:cNvPr id="4" name="Slide Number Placeholder 3"/>
          <p:cNvSpPr>
            <a:spLocks noGrp="1"/>
          </p:cNvSpPr>
          <p:nvPr>
            <p:ph type="sldNum" sz="quarter" idx="10"/>
          </p:nvPr>
        </p:nvSpPr>
        <p:spPr/>
        <p:txBody>
          <a:bodyPr/>
          <a:lstStyle/>
          <a:p>
            <a:fld id="{6AF6094B-451B-4F18-A06D-9AA843D8D8C9}" type="slidenum">
              <a:rPr lang="es-CL" smtClean="0"/>
              <a:t>33</a:t>
            </a:fld>
            <a:endParaRPr lang="es-CL"/>
          </a:p>
        </p:txBody>
      </p:sp>
    </p:spTree>
    <p:extLst>
      <p:ext uri="{BB962C8B-B14F-4D97-AF65-F5344CB8AC3E}">
        <p14:creationId xmlns:p14="http://schemas.microsoft.com/office/powerpoint/2010/main" val="3677248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Si tienes que eliminar, no uses direccionamiento abierto</a:t>
            </a:r>
          </a:p>
        </p:txBody>
      </p:sp>
      <p:sp>
        <p:nvSpPr>
          <p:cNvPr id="4" name="Slide Number Placeholder 3"/>
          <p:cNvSpPr>
            <a:spLocks noGrp="1"/>
          </p:cNvSpPr>
          <p:nvPr>
            <p:ph type="sldNum" sz="quarter" idx="10"/>
          </p:nvPr>
        </p:nvSpPr>
        <p:spPr/>
        <p:txBody>
          <a:bodyPr/>
          <a:lstStyle/>
          <a:p>
            <a:fld id="{6AF6094B-451B-4F18-A06D-9AA843D8D8C9}" type="slidenum">
              <a:rPr lang="es-CL" smtClean="0"/>
              <a:t>34</a:t>
            </a:fld>
            <a:endParaRPr lang="es-CL"/>
          </a:p>
        </p:txBody>
      </p:sp>
    </p:spTree>
    <p:extLst>
      <p:ext uri="{BB962C8B-B14F-4D97-AF65-F5344CB8AC3E}">
        <p14:creationId xmlns:p14="http://schemas.microsoft.com/office/powerpoint/2010/main" val="584201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Hay mucho espacio para elegir estructuras de datos!</a:t>
            </a:r>
          </a:p>
        </p:txBody>
      </p:sp>
      <p:sp>
        <p:nvSpPr>
          <p:cNvPr id="4" name="Slide Number Placeholder 3"/>
          <p:cNvSpPr>
            <a:spLocks noGrp="1"/>
          </p:cNvSpPr>
          <p:nvPr>
            <p:ph type="sldNum" sz="quarter" idx="10"/>
          </p:nvPr>
        </p:nvSpPr>
        <p:spPr/>
        <p:txBody>
          <a:bodyPr/>
          <a:lstStyle/>
          <a:p>
            <a:fld id="{6AF6094B-451B-4F18-A06D-9AA843D8D8C9}" type="slidenum">
              <a:rPr lang="es-CL" smtClean="0"/>
              <a:t>35</a:t>
            </a:fld>
            <a:endParaRPr lang="es-CL"/>
          </a:p>
        </p:txBody>
      </p:sp>
    </p:spTree>
    <p:extLst>
      <p:ext uri="{BB962C8B-B14F-4D97-AF65-F5344CB8AC3E}">
        <p14:creationId xmlns:p14="http://schemas.microsoft.com/office/powerpoint/2010/main" val="3740653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CL" dirty="0"/>
                  <a:t>La</a:t>
                </a:r>
                <a:r>
                  <a:rPr lang="es-CL" baseline="0" dirty="0"/>
                  <a:t> insercion seria O(1), y la b</a:t>
                </a:r>
                <a14:m>
                  <m:oMath xmlns:m="http://schemas.openxmlformats.org/officeDocument/2006/math">
                    <m:r>
                      <m:rPr>
                        <m:sty m:val="p"/>
                      </m:rPr>
                      <a:rPr lang="en-US" b="0" i="0" smtClean="0">
                        <a:latin typeface="Cambria Math" charset="0"/>
                      </a:rPr>
                      <m:t>usqueda</m:t>
                    </m:r>
                    <m:r>
                      <a:rPr lang="en-US" b="0" i="1" smtClean="0">
                        <a:latin typeface="Cambria Math" charset="0"/>
                      </a:rPr>
                      <m:t> </m:t>
                    </m:r>
                    <m:r>
                      <a:rPr lang="es-CL" b="0" i="1" smtClean="0">
                        <a:latin typeface="Cambria Math" panose="02040503050406030204" pitchFamily="18" charset="0"/>
                      </a:rPr>
                      <m:t>𝑂</m:t>
                    </m:r>
                    <m:d>
                      <m:dPr>
                        <m:ctrlPr>
                          <a:rPr lang="es-CL" b="0" i="1" smtClean="0">
                            <a:latin typeface="Cambria Math" panose="02040503050406030204" pitchFamily="18" charset="0"/>
                          </a:rPr>
                        </m:ctrlPr>
                      </m:dPr>
                      <m:e>
                        <m:r>
                          <a:rPr lang="es-CL" b="0" i="1" smtClean="0">
                            <a:latin typeface="Cambria Math" panose="02040503050406030204" pitchFamily="18" charset="0"/>
                          </a:rPr>
                          <m:t>1+ </m:t>
                        </m:r>
                        <m:f>
                          <m:fPr>
                            <m:ctrlPr>
                              <a:rPr lang="es-CL" b="0" i="1" smtClean="0">
                                <a:latin typeface="Cambria Math" panose="02040503050406030204" pitchFamily="18" charset="0"/>
                              </a:rPr>
                            </m:ctrlPr>
                          </m:fPr>
                          <m:num>
                            <m:r>
                              <a:rPr lang="es-CL" b="0" i="1" smtClean="0">
                                <a:latin typeface="Cambria Math" panose="02040503050406030204" pitchFamily="18" charset="0"/>
                              </a:rPr>
                              <m:t>𝑛</m:t>
                            </m:r>
                          </m:num>
                          <m:den>
                            <m:r>
                              <a:rPr lang="es-CL" b="0" i="1" smtClean="0">
                                <a:latin typeface="Cambria Math" panose="02040503050406030204" pitchFamily="18" charset="0"/>
                              </a:rPr>
                              <m:t>𝑚</m:t>
                            </m:r>
                          </m:den>
                        </m:f>
                      </m:e>
                    </m:d>
                    <m:r>
                      <a:rPr lang="es-CL" b="0" i="0" smtClean="0">
                        <a:latin typeface="Cambria Math" panose="02040503050406030204" pitchFamily="18" charset="0"/>
                      </a:rPr>
                      <m:t>,</m:t>
                    </m:r>
                  </m:oMath>
                </a14:m>
                <a:r>
                  <a:rPr lang="es-CL" dirty="0"/>
                  <a:t> es decir </a:t>
                </a:r>
                <a14:m>
                  <m:oMath xmlns:m="http://schemas.openxmlformats.org/officeDocument/2006/math">
                    <m:r>
                      <a:rPr lang="es-CL" b="0" i="1" smtClean="0">
                        <a:latin typeface="Cambria Math" panose="02040503050406030204" pitchFamily="18" charset="0"/>
                      </a:rPr>
                      <m:t>𝑂</m:t>
                    </m:r>
                    <m:d>
                      <m:dPr>
                        <m:ctrlPr>
                          <a:rPr lang="es-CL" b="0" i="1" smtClean="0">
                            <a:latin typeface="Cambria Math" panose="02040503050406030204" pitchFamily="18" charset="0"/>
                          </a:rPr>
                        </m:ctrlPr>
                      </m:dPr>
                      <m:e>
                        <m:r>
                          <a:rPr lang="es-CL" b="0" i="1" smtClean="0">
                            <a:latin typeface="Cambria Math" panose="02040503050406030204" pitchFamily="18" charset="0"/>
                          </a:rPr>
                          <m:t>1+</m:t>
                        </m:r>
                        <m:r>
                          <a:rPr lang="es-CL" b="0" i="1" smtClean="0">
                            <a:latin typeface="Cambria Math" panose="02040503050406030204" pitchFamily="18" charset="0"/>
                          </a:rPr>
                          <m:t>𝜆</m:t>
                        </m:r>
                      </m:e>
                    </m:d>
                  </m:oMath>
                </a14:m>
                <a:endParaRPr lang="es-CL" dirty="0"/>
              </a:p>
            </p:txBody>
          </p:sp>
        </mc:Choice>
        <mc:Fallback xmlns="">
          <p:sp>
            <p:nvSpPr>
              <p:cNvPr id="3" name="Notes Placeholder 2"/>
              <p:cNvSpPr>
                <a:spLocks noGrp="1"/>
              </p:cNvSpPr>
              <p:nvPr>
                <p:ph type="body" idx="1"/>
              </p:nvPr>
            </p:nvSpPr>
            <p:spPr/>
            <p:txBody>
              <a:bodyPr/>
              <a:lstStyle/>
              <a:p>
                <a:r>
                  <a:rPr lang="es-CL" dirty="0"/>
                  <a:t>Sería </a:t>
                </a:r>
                <a:r>
                  <a:rPr lang="es-CL" b="0" i="0">
                    <a:latin typeface="Cambria Math" panose="02040503050406030204" pitchFamily="18" charset="0"/>
                  </a:rPr>
                  <a:t>𝑂(1+ 𝑛/𝑚),</a:t>
                </a:r>
                <a:r>
                  <a:rPr lang="es-CL" dirty="0"/>
                  <a:t> es decir </a:t>
                </a:r>
                <a:r>
                  <a:rPr lang="es-CL" b="0" i="0">
                    <a:latin typeface="Cambria Math" panose="02040503050406030204" pitchFamily="18" charset="0"/>
                  </a:rPr>
                  <a:t>𝑂(1+𝜆)</a:t>
                </a:r>
                <a:endParaRPr lang="es-CL" dirty="0"/>
              </a:p>
            </p:txBody>
          </p:sp>
        </mc:Fallback>
      </mc:AlternateContent>
      <p:sp>
        <p:nvSpPr>
          <p:cNvPr id="4" name="Slide Number Placeholder 3"/>
          <p:cNvSpPr>
            <a:spLocks noGrp="1"/>
          </p:cNvSpPr>
          <p:nvPr>
            <p:ph type="sldNum" sz="quarter" idx="10"/>
          </p:nvPr>
        </p:nvSpPr>
        <p:spPr/>
        <p:txBody>
          <a:bodyPr/>
          <a:lstStyle/>
          <a:p>
            <a:fld id="{6AF6094B-451B-4F18-A06D-9AA843D8D8C9}" type="slidenum">
              <a:rPr lang="es-CL" smtClean="0"/>
              <a:t>36</a:t>
            </a:fld>
            <a:endParaRPr lang="es-CL"/>
          </a:p>
        </p:txBody>
      </p:sp>
    </p:spTree>
    <p:extLst>
      <p:ext uri="{BB962C8B-B14F-4D97-AF65-F5344CB8AC3E}">
        <p14:creationId xmlns:p14="http://schemas.microsoft.com/office/powerpoint/2010/main" val="4053849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47</a:t>
            </a:fld>
            <a:endParaRPr lang="es-CL"/>
          </a:p>
        </p:txBody>
      </p:sp>
    </p:spTree>
    <p:extLst>
      <p:ext uri="{BB962C8B-B14F-4D97-AF65-F5344CB8AC3E}">
        <p14:creationId xmlns:p14="http://schemas.microsoft.com/office/powerpoint/2010/main" val="235748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La gracia es </a:t>
            </a:r>
            <a:r>
              <a:rPr lang="es-CL" dirty="0" err="1"/>
              <a:t>hashear</a:t>
            </a:r>
            <a:r>
              <a:rPr lang="es-CL" dirty="0"/>
              <a:t> el </a:t>
            </a:r>
            <a:r>
              <a:rPr lang="es-CL" dirty="0" err="1"/>
              <a:t>substring</a:t>
            </a:r>
            <a:r>
              <a:rPr lang="es-CL" dirty="0"/>
              <a:t> a comparar, y si los hashes son distintos, necesariamente los </a:t>
            </a:r>
            <a:r>
              <a:rPr lang="es-CL" dirty="0" err="1"/>
              <a:t>substrings</a:t>
            </a:r>
            <a:r>
              <a:rPr lang="es-CL" dirty="0"/>
              <a:t> son distintos. Con una función de hash lo suficientemente buena, </a:t>
            </a:r>
          </a:p>
        </p:txBody>
      </p:sp>
      <p:sp>
        <p:nvSpPr>
          <p:cNvPr id="4" name="Slide Number Placeholder 3"/>
          <p:cNvSpPr>
            <a:spLocks noGrp="1"/>
          </p:cNvSpPr>
          <p:nvPr>
            <p:ph type="sldNum" sz="quarter" idx="10"/>
          </p:nvPr>
        </p:nvSpPr>
        <p:spPr/>
        <p:txBody>
          <a:bodyPr/>
          <a:lstStyle/>
          <a:p>
            <a:fld id="{C672C0EC-7DE5-4F38-AE69-445186F7766A}" type="slidenum">
              <a:rPr lang="es-CL" smtClean="0"/>
              <a:t>4</a:t>
            </a:fld>
            <a:endParaRPr lang="es-CL"/>
          </a:p>
        </p:txBody>
      </p:sp>
    </p:spTree>
    <p:extLst>
      <p:ext uri="{BB962C8B-B14F-4D97-AF65-F5344CB8AC3E}">
        <p14:creationId xmlns:p14="http://schemas.microsoft.com/office/powerpoint/2010/main" val="290140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Multiplicar tiene el mismo efecto.</a:t>
            </a:r>
          </a:p>
        </p:txBody>
      </p:sp>
      <p:sp>
        <p:nvSpPr>
          <p:cNvPr id="4" name="Slide Number Placeholder 3"/>
          <p:cNvSpPr>
            <a:spLocks noGrp="1"/>
          </p:cNvSpPr>
          <p:nvPr>
            <p:ph type="sldNum" sz="quarter" idx="10"/>
          </p:nvPr>
        </p:nvSpPr>
        <p:spPr/>
        <p:txBody>
          <a:bodyPr/>
          <a:lstStyle/>
          <a:p>
            <a:fld id="{C672C0EC-7DE5-4F38-AE69-445186F7766A}" type="slidenum">
              <a:rPr lang="es-CL" smtClean="0"/>
              <a:t>7</a:t>
            </a:fld>
            <a:endParaRPr lang="es-CL"/>
          </a:p>
        </p:txBody>
      </p:sp>
    </p:spTree>
    <p:extLst>
      <p:ext uri="{BB962C8B-B14F-4D97-AF65-F5344CB8AC3E}">
        <p14:creationId xmlns:p14="http://schemas.microsoft.com/office/powerpoint/2010/main" val="2068588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Existe un valor de hash por cada elemento del dominio. Si el dominio es suficientemente grande, es muy fácil sobrepasar los 64 bits… y de ahí en adelante, el computador no nos va a poder ayudar mucho.</a:t>
            </a:r>
          </a:p>
        </p:txBody>
      </p:sp>
      <p:sp>
        <p:nvSpPr>
          <p:cNvPr id="4" name="Slide Number Placeholder 3"/>
          <p:cNvSpPr>
            <a:spLocks noGrp="1"/>
          </p:cNvSpPr>
          <p:nvPr>
            <p:ph type="sldNum" sz="quarter" idx="10"/>
          </p:nvPr>
        </p:nvSpPr>
        <p:spPr/>
        <p:txBody>
          <a:bodyPr/>
          <a:lstStyle/>
          <a:p>
            <a:fld id="{C672C0EC-7DE5-4F38-AE69-445186F7766A}" type="slidenum">
              <a:rPr lang="es-CL" smtClean="0"/>
              <a:t>12</a:t>
            </a:fld>
            <a:endParaRPr lang="es-CL"/>
          </a:p>
        </p:txBody>
      </p:sp>
    </p:spTree>
    <p:extLst>
      <p:ext uri="{BB962C8B-B14F-4D97-AF65-F5344CB8AC3E}">
        <p14:creationId xmlns:p14="http://schemas.microsoft.com/office/powerpoint/2010/main" val="1881563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CL" dirty="0"/>
                  <a:t>La mejor probabilidad es </a:t>
                </a:r>
                <a14:m>
                  <m:oMath xmlns:m="http://schemas.openxmlformats.org/officeDocument/2006/math">
                    <m:f>
                      <m:fPr>
                        <m:ctrlPr>
                          <a:rPr lang="es-CL" i="1" smtClean="0">
                            <a:latin typeface="Cambria Math" panose="02040503050406030204" pitchFamily="18" charset="0"/>
                          </a:rPr>
                        </m:ctrlPr>
                      </m:fPr>
                      <m:num>
                        <m:r>
                          <a:rPr lang="es-CL" b="0" i="1" smtClean="0">
                            <a:latin typeface="Cambria Math" panose="02040503050406030204" pitchFamily="18" charset="0"/>
                          </a:rPr>
                          <m:t>1</m:t>
                        </m:r>
                      </m:num>
                      <m:den>
                        <m:r>
                          <a:rPr lang="es-CL" b="0" i="1" smtClean="0">
                            <a:latin typeface="Cambria Math" panose="02040503050406030204" pitchFamily="18" charset="0"/>
                          </a:rPr>
                          <m:t>𝑚</m:t>
                        </m:r>
                      </m:den>
                    </m:f>
                  </m:oMath>
                </a14:m>
                <a:endParaRPr lang="es-CL" dirty="0"/>
              </a:p>
            </p:txBody>
          </p:sp>
        </mc:Choice>
        <mc:Fallback xmlns="">
          <p:sp>
            <p:nvSpPr>
              <p:cNvPr id="3" name="Notes Placeholder 2"/>
              <p:cNvSpPr>
                <a:spLocks noGrp="1"/>
              </p:cNvSpPr>
              <p:nvPr>
                <p:ph type="body" idx="1"/>
              </p:nvPr>
            </p:nvSpPr>
            <p:spPr/>
            <p:txBody>
              <a:bodyPr/>
              <a:lstStyle/>
              <a:p>
                <a:r>
                  <a:rPr lang="es-CL" dirty="0"/>
                  <a:t>La mejor probabilidad es </a:t>
                </a:r>
                <a:r>
                  <a:rPr lang="es-CL" b="0" i="0">
                    <a:latin typeface="Cambria Math" panose="02040503050406030204" pitchFamily="18" charset="0"/>
                  </a:rPr>
                  <a:t>1/𝑚</a:t>
                </a:r>
                <a:endParaRPr lang="es-CL" dirty="0"/>
              </a:p>
            </p:txBody>
          </p:sp>
        </mc:Fallback>
      </mc:AlternateContent>
      <p:sp>
        <p:nvSpPr>
          <p:cNvPr id="4" name="Slide Number Placeholder 3"/>
          <p:cNvSpPr>
            <a:spLocks noGrp="1"/>
          </p:cNvSpPr>
          <p:nvPr>
            <p:ph type="sldNum" sz="quarter" idx="10"/>
          </p:nvPr>
        </p:nvSpPr>
        <p:spPr/>
        <p:txBody>
          <a:bodyPr/>
          <a:lstStyle/>
          <a:p>
            <a:fld id="{C672C0EC-7DE5-4F38-AE69-445186F7766A}" type="slidenum">
              <a:rPr lang="es-CL" smtClean="0"/>
              <a:t>15</a:t>
            </a:fld>
            <a:endParaRPr lang="es-CL"/>
          </a:p>
        </p:txBody>
      </p:sp>
    </p:spTree>
    <p:extLst>
      <p:ext uri="{BB962C8B-B14F-4D97-AF65-F5344CB8AC3E}">
        <p14:creationId xmlns:p14="http://schemas.microsoft.com/office/powerpoint/2010/main" val="395713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es-CL" b="0" i="1" smtClean="0">
                        <a:latin typeface="Cambria Math" panose="02040503050406030204" pitchFamily="18" charset="0"/>
                      </a:rPr>
                      <m:t>𝐴</m:t>
                    </m:r>
                    <m:r>
                      <a:rPr lang="es-CL" b="0" i="1" smtClean="0">
                        <a:latin typeface="Cambria Math" panose="02040503050406030204" pitchFamily="18" charset="0"/>
                      </a:rPr>
                      <m:t>⋅</m:t>
                    </m:r>
                    <m:r>
                      <a:rPr lang="es-CL" b="0" i="1" smtClean="0">
                        <a:latin typeface="Cambria Math" panose="02040503050406030204" pitchFamily="18" charset="0"/>
                      </a:rPr>
                      <m:t>h</m:t>
                    </m:r>
                    <m:d>
                      <m:dPr>
                        <m:ctrlPr>
                          <a:rPr lang="es-CL" b="0" i="1" smtClean="0">
                            <a:latin typeface="Cambria Math" panose="02040503050406030204" pitchFamily="18" charset="0"/>
                          </a:rPr>
                        </m:ctrlPr>
                      </m:dPr>
                      <m:e>
                        <m:r>
                          <a:rPr lang="es-CL" b="0" i="1" smtClean="0">
                            <a:latin typeface="Cambria Math" panose="02040503050406030204" pitchFamily="18" charset="0"/>
                          </a:rPr>
                          <m:t>𝑋</m:t>
                        </m:r>
                      </m:e>
                    </m:d>
                    <m:r>
                      <a:rPr lang="es-CL" b="0" i="1" smtClean="0">
                        <a:latin typeface="Cambria Math" panose="02040503050406030204" pitchFamily="18" charset="0"/>
                      </a:rPr>
                      <m:t> </m:t>
                    </m:r>
                    <m:r>
                      <m:rPr>
                        <m:sty m:val="p"/>
                      </m:rPr>
                      <a:rPr lang="es-CL" b="0" i="0" smtClean="0">
                        <a:latin typeface="Cambria Math" panose="02040503050406030204" pitchFamily="18" charset="0"/>
                      </a:rPr>
                      <m:t>mod</m:t>
                    </m:r>
                    <m:r>
                      <a:rPr lang="es-CL" b="0" i="0" smtClean="0">
                        <a:latin typeface="Cambria Math" panose="02040503050406030204" pitchFamily="18" charset="0"/>
                      </a:rPr>
                      <m:t> </m:t>
                    </m:r>
                    <m:r>
                      <a:rPr lang="es-CL" b="0" i="1" smtClean="0">
                        <a:latin typeface="Cambria Math" panose="02040503050406030204" pitchFamily="18" charset="0"/>
                      </a:rPr>
                      <m:t>1</m:t>
                    </m:r>
                  </m:oMath>
                </a14:m>
                <a:r>
                  <a:rPr lang="es-CL" dirty="0"/>
                  <a:t> es la parte fraccional de </a:t>
                </a:r>
                <a14:m>
                  <m:oMath xmlns:m="http://schemas.openxmlformats.org/officeDocument/2006/math">
                    <m:r>
                      <a:rPr lang="es-CL" b="0" i="1" smtClean="0">
                        <a:latin typeface="Cambria Math" panose="02040503050406030204" pitchFamily="18" charset="0"/>
                      </a:rPr>
                      <m:t>𝐴</m:t>
                    </m:r>
                    <m:r>
                      <a:rPr lang="es-CL" b="0" i="1" smtClean="0">
                        <a:latin typeface="Cambria Math" panose="02040503050406030204" pitchFamily="18" charset="0"/>
                      </a:rPr>
                      <m:t> ⋅</m:t>
                    </m:r>
                    <m:r>
                      <a:rPr lang="es-CL" b="0" i="1" smtClean="0">
                        <a:latin typeface="Cambria Math" panose="02040503050406030204" pitchFamily="18" charset="0"/>
                      </a:rPr>
                      <m:t>h</m:t>
                    </m:r>
                    <m:d>
                      <m:dPr>
                        <m:ctrlPr>
                          <a:rPr lang="es-CL" b="0" i="1" smtClean="0">
                            <a:latin typeface="Cambria Math" panose="02040503050406030204" pitchFamily="18" charset="0"/>
                          </a:rPr>
                        </m:ctrlPr>
                      </m:dPr>
                      <m:e>
                        <m:r>
                          <a:rPr lang="es-CL" b="0" i="1" smtClean="0">
                            <a:latin typeface="Cambria Math" panose="02040503050406030204" pitchFamily="18" charset="0"/>
                          </a:rPr>
                          <m:t>𝑋</m:t>
                        </m:r>
                      </m:e>
                    </m:d>
                    <m:r>
                      <a:rPr lang="es-CL" b="0" i="1" smtClean="0">
                        <a:latin typeface="Cambria Math" panose="02040503050406030204" pitchFamily="18" charset="0"/>
                      </a:rPr>
                      <m:t> </m:t>
                    </m:r>
                  </m:oMath>
                </a14:m>
                <a:endParaRPr lang="es-CL" dirty="0"/>
              </a:p>
            </p:txBody>
          </p:sp>
        </mc:Choice>
        <mc:Fallback xmlns="">
          <p:sp>
            <p:nvSpPr>
              <p:cNvPr id="3" name="Notes Placeholder 2"/>
              <p:cNvSpPr>
                <a:spLocks noGrp="1"/>
              </p:cNvSpPr>
              <p:nvPr>
                <p:ph type="body" idx="1"/>
              </p:nvPr>
            </p:nvSpPr>
            <p:spPr/>
            <p:txBody>
              <a:bodyPr/>
              <a:lstStyle/>
              <a:p>
                <a:pPr/>
                <a:r>
                  <a:rPr lang="es-CL" b="0" i="0">
                    <a:latin typeface="Cambria Math" panose="02040503050406030204" pitchFamily="18" charset="0"/>
                  </a:rPr>
                  <a:t>𝐴⋅ℎ(𝑋)  mod 1</a:t>
                </a:r>
                <a:r>
                  <a:rPr lang="es-CL" dirty="0"/>
                  <a:t> es la parte fraccional de </a:t>
                </a:r>
                <a:r>
                  <a:rPr lang="es-CL" b="0" i="0">
                    <a:latin typeface="Cambria Math" panose="02040503050406030204" pitchFamily="18" charset="0"/>
                  </a:rPr>
                  <a:t>𝐴 ⋅ℎ(𝑋)  </a:t>
                </a:r>
                <a:endParaRPr lang="es-CL" dirty="0"/>
              </a:p>
            </p:txBody>
          </p:sp>
        </mc:Fallback>
      </mc:AlternateContent>
      <p:sp>
        <p:nvSpPr>
          <p:cNvPr id="4" name="Slide Number Placeholder 3"/>
          <p:cNvSpPr>
            <a:spLocks noGrp="1"/>
          </p:cNvSpPr>
          <p:nvPr>
            <p:ph type="sldNum" sz="quarter" idx="10"/>
          </p:nvPr>
        </p:nvSpPr>
        <p:spPr/>
        <p:txBody>
          <a:bodyPr/>
          <a:lstStyle/>
          <a:p>
            <a:fld id="{C672C0EC-7DE5-4F38-AE69-445186F7766A}" type="slidenum">
              <a:rPr lang="es-CL" smtClean="0"/>
              <a:t>17</a:t>
            </a:fld>
            <a:endParaRPr lang="es-CL"/>
          </a:p>
        </p:txBody>
      </p:sp>
    </p:spTree>
    <p:extLst>
      <p:ext uri="{BB962C8B-B14F-4D97-AF65-F5344CB8AC3E}">
        <p14:creationId xmlns:p14="http://schemas.microsoft.com/office/powerpoint/2010/main" val="1120731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a:t>1) O </a:t>
            </a:r>
            <a:r>
              <a:rPr lang="es-CL" dirty="0"/>
              <a:t>al menos, toda la información que permita diferenciar un objeto de otro.</a:t>
            </a:r>
          </a:p>
        </p:txBody>
      </p:sp>
      <p:sp>
        <p:nvSpPr>
          <p:cNvPr id="4" name="Slide Number Placeholder 3"/>
          <p:cNvSpPr>
            <a:spLocks noGrp="1"/>
          </p:cNvSpPr>
          <p:nvPr>
            <p:ph type="sldNum" sz="quarter" idx="10"/>
          </p:nvPr>
        </p:nvSpPr>
        <p:spPr/>
        <p:txBody>
          <a:bodyPr/>
          <a:lstStyle/>
          <a:p>
            <a:fld id="{C672C0EC-7DE5-4F38-AE69-445186F7766A}" type="slidenum">
              <a:rPr lang="es-CL" smtClean="0"/>
              <a:t>18</a:t>
            </a:fld>
            <a:endParaRPr lang="es-CL"/>
          </a:p>
        </p:txBody>
      </p:sp>
    </p:spTree>
    <p:extLst>
      <p:ext uri="{BB962C8B-B14F-4D97-AF65-F5344CB8AC3E}">
        <p14:creationId xmlns:p14="http://schemas.microsoft.com/office/powerpoint/2010/main" val="781832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En el caso de que estemos usando el método de la división.</a:t>
            </a:r>
          </a:p>
        </p:txBody>
      </p:sp>
      <p:sp>
        <p:nvSpPr>
          <p:cNvPr id="4" name="Slide Number Placeholder 3"/>
          <p:cNvSpPr>
            <a:spLocks noGrp="1"/>
          </p:cNvSpPr>
          <p:nvPr>
            <p:ph type="sldNum" sz="quarter" idx="10"/>
          </p:nvPr>
        </p:nvSpPr>
        <p:spPr/>
        <p:txBody>
          <a:bodyPr/>
          <a:lstStyle/>
          <a:p>
            <a:fld id="{6AF6094B-451B-4F18-A06D-9AA843D8D8C9}" type="slidenum">
              <a:rPr lang="es-CL" smtClean="0"/>
              <a:t>19</a:t>
            </a:fld>
            <a:endParaRPr lang="es-CL"/>
          </a:p>
        </p:txBody>
      </p:sp>
    </p:spTree>
    <p:extLst>
      <p:ext uri="{BB962C8B-B14F-4D97-AF65-F5344CB8AC3E}">
        <p14:creationId xmlns:p14="http://schemas.microsoft.com/office/powerpoint/2010/main" val="2217919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30</a:t>
            </a:fld>
            <a:endParaRPr lang="es-CL"/>
          </a:p>
        </p:txBody>
      </p:sp>
    </p:spTree>
    <p:extLst>
      <p:ext uri="{BB962C8B-B14F-4D97-AF65-F5344CB8AC3E}">
        <p14:creationId xmlns:p14="http://schemas.microsoft.com/office/powerpoint/2010/main" val="3250325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goritmo">
    <p:spTree>
      <p:nvGrpSpPr>
        <p:cNvPr id="1" name=""/>
        <p:cNvGrpSpPr/>
        <p:nvPr/>
      </p:nvGrpSpPr>
      <p:grpSpPr>
        <a:xfrm>
          <a:off x="0" y="0"/>
          <a:ext cx="0" cy="0"/>
          <a:chOff x="0" y="0"/>
          <a:chExt cx="0" cy="0"/>
        </a:xfrm>
      </p:grpSpPr>
      <p:sp>
        <p:nvSpPr>
          <p:cNvPr id="5" name="Rectangle 4"/>
          <p:cNvSpPr/>
          <p:nvPr/>
        </p:nvSpPr>
        <p:spPr>
          <a:xfrm>
            <a:off x="2382" y="6398260"/>
            <a:ext cx="9141619" cy="4973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Content Placeholder 10">
            <a:extLst>
              <a:ext uri="{FF2B5EF4-FFF2-40B4-BE49-F238E27FC236}">
                <a16:creationId xmlns:a16="http://schemas.microsoft.com/office/drawing/2014/main" id="{15859C55-8A7F-477F-B328-0E6F33D9729B}"/>
              </a:ext>
            </a:extLst>
          </p:cNvPr>
          <p:cNvSpPr>
            <a:spLocks noGrp="1"/>
          </p:cNvSpPr>
          <p:nvPr>
            <p:ph sz="quarter" idx="10"/>
          </p:nvPr>
        </p:nvSpPr>
        <p:spPr>
          <a:xfrm>
            <a:off x="228600" y="228600"/>
            <a:ext cx="8686800" cy="58674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CL" noProof="0" dirty="0"/>
          </a:p>
        </p:txBody>
      </p:sp>
    </p:spTree>
    <p:extLst>
      <p:ext uri="{BB962C8B-B14F-4D97-AF65-F5344CB8AC3E}">
        <p14:creationId xmlns:p14="http://schemas.microsoft.com/office/powerpoint/2010/main" val="1819440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1D105-6BB3-414E-90DE-663C9855B63D}"/>
              </a:ext>
            </a:extLst>
          </p:cNvPr>
          <p:cNvSpPr>
            <a:spLocks noGrp="1"/>
          </p:cNvSpPr>
          <p:nvPr>
            <p:ph type="title"/>
          </p:nvPr>
        </p:nvSpPr>
        <p:spPr/>
        <p:txBody>
          <a:bodyPr/>
          <a:lstStyle/>
          <a:p>
            <a:r>
              <a:rPr lang="en-US" noProof="0"/>
              <a:t>Click to edit Master title style</a:t>
            </a:r>
            <a:endParaRPr lang="es-CL" noProof="0" dirty="0"/>
          </a:p>
        </p:txBody>
      </p:sp>
      <p:sp>
        <p:nvSpPr>
          <p:cNvPr id="3" name="Content Placeholder 2">
            <a:extLst>
              <a:ext uri="{FF2B5EF4-FFF2-40B4-BE49-F238E27FC236}">
                <a16:creationId xmlns:a16="http://schemas.microsoft.com/office/drawing/2014/main" id="{19710829-B3F3-4C68-A577-0DCAC9A76FD2}"/>
              </a:ext>
            </a:extLst>
          </p:cNvPr>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CL" noProof="0" dirty="0"/>
          </a:p>
        </p:txBody>
      </p:sp>
    </p:spTree>
    <p:extLst>
      <p:ext uri="{BB962C8B-B14F-4D97-AF65-F5344CB8AC3E}">
        <p14:creationId xmlns:p14="http://schemas.microsoft.com/office/powerpoint/2010/main" val="146583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d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CL" noProof="0" dirty="0"/>
          </a:p>
        </p:txBody>
      </p:sp>
      <p:sp>
        <p:nvSpPr>
          <p:cNvPr id="3" name="Content Placeholder 2"/>
          <p:cNvSpPr>
            <a:spLocks noGrp="1"/>
          </p:cNvSpPr>
          <p:nvPr>
            <p:ph idx="1"/>
          </p:nvPr>
        </p:nvSpPr>
        <p:spPr>
          <a:xfrm>
            <a:off x="251461" y="1824419"/>
            <a:ext cx="8641076" cy="427322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CL" noProof="0" dirty="0"/>
          </a:p>
        </p:txBody>
      </p:sp>
      <p:sp>
        <p:nvSpPr>
          <p:cNvPr id="5" name="Oval 4">
            <a:extLst>
              <a:ext uri="{FF2B5EF4-FFF2-40B4-BE49-F238E27FC236}">
                <a16:creationId xmlns:a16="http://schemas.microsoft.com/office/drawing/2014/main" id="{9CA8C94B-BFCD-457D-A95A-3B86757326DF}"/>
              </a:ext>
            </a:extLst>
          </p:cNvPr>
          <p:cNvSpPr/>
          <p:nvPr userDrawn="1"/>
        </p:nvSpPr>
        <p:spPr>
          <a:xfrm>
            <a:off x="7741920" y="679599"/>
            <a:ext cx="924560" cy="924560"/>
          </a:xfrm>
          <a:prstGeom prst="ellipse">
            <a:avLst/>
          </a:prstGeom>
          <a:ln>
            <a:solidFill>
              <a:schemeClr val="accent3"/>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E32752A-EEF2-4CED-AB26-C4639DF781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28388" y="760360"/>
            <a:ext cx="751624" cy="763036"/>
          </a:xfrm>
          <a:prstGeom prst="rect">
            <a:avLst/>
          </a:prstGeom>
        </p:spPr>
      </p:pic>
    </p:spTree>
    <p:extLst>
      <p:ext uri="{BB962C8B-B14F-4D97-AF65-F5344CB8AC3E}">
        <p14:creationId xmlns:p14="http://schemas.microsoft.com/office/powerpoint/2010/main" val="17145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lement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CL" noProof="0" dirty="0"/>
          </a:p>
        </p:txBody>
      </p:sp>
      <p:sp>
        <p:nvSpPr>
          <p:cNvPr id="3" name="Content Placeholder 2"/>
          <p:cNvSpPr>
            <a:spLocks noGrp="1"/>
          </p:cNvSpPr>
          <p:nvPr>
            <p:ph idx="1"/>
          </p:nvPr>
        </p:nvSpPr>
        <p:spPr>
          <a:xfrm>
            <a:off x="251461" y="1824419"/>
            <a:ext cx="8641076" cy="427322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CL" noProof="0" dirty="0"/>
          </a:p>
        </p:txBody>
      </p:sp>
      <p:sp>
        <p:nvSpPr>
          <p:cNvPr id="5" name="Oval 4">
            <a:extLst>
              <a:ext uri="{FF2B5EF4-FFF2-40B4-BE49-F238E27FC236}">
                <a16:creationId xmlns:a16="http://schemas.microsoft.com/office/drawing/2014/main" id="{9CA8C94B-BFCD-457D-A95A-3B86757326DF}"/>
              </a:ext>
            </a:extLst>
          </p:cNvPr>
          <p:cNvSpPr/>
          <p:nvPr userDrawn="1"/>
        </p:nvSpPr>
        <p:spPr>
          <a:xfrm>
            <a:off x="7741920" y="679599"/>
            <a:ext cx="924560" cy="924560"/>
          </a:xfrm>
          <a:prstGeom prst="ellipse">
            <a:avLst/>
          </a:prstGeom>
          <a:solidFill>
            <a:srgbClr val="FFCC00"/>
          </a:solidFill>
          <a:ln>
            <a:solidFill>
              <a:srgbClr val="FFCC0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966C552-3FAD-4C69-A32F-07126E203376}"/>
              </a:ext>
            </a:extLst>
          </p:cNvPr>
          <p:cNvSpPr txBox="1"/>
          <p:nvPr userDrawn="1"/>
        </p:nvSpPr>
        <p:spPr>
          <a:xfrm>
            <a:off x="7492023" y="700004"/>
            <a:ext cx="1424354" cy="830997"/>
          </a:xfrm>
          <a:prstGeom prst="rect">
            <a:avLst/>
          </a:prstGeom>
          <a:noFill/>
        </p:spPr>
        <p:txBody>
          <a:bodyPr wrap="square" rtlCol="0">
            <a:spAutoFit/>
          </a:bodyPr>
          <a:lstStyle/>
          <a:p>
            <a:pPr algn="ctr"/>
            <a:r>
              <a:rPr lang="en-US" sz="4800" b="1" cap="none" spc="0" dirty="0">
                <a:ln w="19050" cap="rnd">
                  <a:solidFill>
                    <a:sysClr val="windowText" lastClr="000000"/>
                  </a:solidFill>
                  <a:round/>
                </a:ln>
                <a:solidFill>
                  <a:schemeClr val="bg1"/>
                </a:solidFill>
                <a:effectLst/>
              </a:rPr>
              <a:t>{ }</a:t>
            </a:r>
          </a:p>
        </p:txBody>
      </p:sp>
    </p:spTree>
    <p:extLst>
      <p:ext uri="{BB962C8B-B14F-4D97-AF65-F5344CB8AC3E}">
        <p14:creationId xmlns:p14="http://schemas.microsoft.com/office/powerpoint/2010/main" val="113681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r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CL" noProof="0" dirty="0"/>
          </a:p>
        </p:txBody>
      </p:sp>
      <p:sp>
        <p:nvSpPr>
          <p:cNvPr id="3" name="Content Placeholder 2"/>
          <p:cNvSpPr>
            <a:spLocks noGrp="1"/>
          </p:cNvSpPr>
          <p:nvPr>
            <p:ph idx="1"/>
          </p:nvPr>
        </p:nvSpPr>
        <p:spPr>
          <a:xfrm>
            <a:off x="251461" y="1824419"/>
            <a:ext cx="8641076" cy="427322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CL" noProof="0" dirty="0"/>
          </a:p>
        </p:txBody>
      </p:sp>
      <p:sp>
        <p:nvSpPr>
          <p:cNvPr id="5" name="Oval 4">
            <a:extLst>
              <a:ext uri="{FF2B5EF4-FFF2-40B4-BE49-F238E27FC236}">
                <a16:creationId xmlns:a16="http://schemas.microsoft.com/office/drawing/2014/main" id="{9CA8C94B-BFCD-457D-A95A-3B86757326DF}"/>
              </a:ext>
            </a:extLst>
          </p:cNvPr>
          <p:cNvSpPr/>
          <p:nvPr userDrawn="1"/>
        </p:nvSpPr>
        <p:spPr>
          <a:xfrm>
            <a:off x="7741920" y="679599"/>
            <a:ext cx="924560" cy="924560"/>
          </a:xfrm>
          <a:prstGeom prst="ellipse">
            <a:avLst/>
          </a:prstGeom>
          <a:ln>
            <a:solidFill>
              <a:schemeClr val="accent3"/>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6D6CC33-9637-404B-876D-D86DD802D1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42304" y="807480"/>
            <a:ext cx="515452" cy="687269"/>
          </a:xfrm>
          <a:prstGeom prst="rect">
            <a:avLst/>
          </a:prstGeom>
        </p:spPr>
      </p:pic>
    </p:spTree>
    <p:extLst>
      <p:ext uri="{BB962C8B-B14F-4D97-AF65-F5344CB8AC3E}">
        <p14:creationId xmlns:p14="http://schemas.microsoft.com/office/powerpoint/2010/main" val="280887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cus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CL" noProof="0" dirty="0"/>
          </a:p>
        </p:txBody>
      </p:sp>
      <p:sp>
        <p:nvSpPr>
          <p:cNvPr id="3" name="Content Placeholder 2"/>
          <p:cNvSpPr>
            <a:spLocks noGrp="1"/>
          </p:cNvSpPr>
          <p:nvPr>
            <p:ph idx="1"/>
          </p:nvPr>
        </p:nvSpPr>
        <p:spPr>
          <a:xfrm>
            <a:off x="251461" y="1824419"/>
            <a:ext cx="8641076" cy="427322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CL" noProof="0" dirty="0"/>
          </a:p>
        </p:txBody>
      </p:sp>
      <p:sp>
        <p:nvSpPr>
          <p:cNvPr id="5" name="Oval 4">
            <a:extLst>
              <a:ext uri="{FF2B5EF4-FFF2-40B4-BE49-F238E27FC236}">
                <a16:creationId xmlns:a16="http://schemas.microsoft.com/office/drawing/2014/main" id="{9CA8C94B-BFCD-457D-A95A-3B86757326DF}"/>
              </a:ext>
            </a:extLst>
          </p:cNvPr>
          <p:cNvSpPr/>
          <p:nvPr userDrawn="1"/>
        </p:nvSpPr>
        <p:spPr>
          <a:xfrm>
            <a:off x="7741920" y="679599"/>
            <a:ext cx="924560" cy="924560"/>
          </a:xfrm>
          <a:prstGeom prst="ellipse">
            <a:avLst/>
          </a:prstGeom>
          <a:ln>
            <a:solidFill>
              <a:schemeClr val="accent3"/>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C335C69-C99D-4E33-A579-C2705F0423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20444" y="761205"/>
            <a:ext cx="772764" cy="772764"/>
          </a:xfrm>
          <a:prstGeom prst="rect">
            <a:avLst/>
          </a:prstGeom>
        </p:spPr>
      </p:pic>
    </p:spTree>
    <p:extLst>
      <p:ext uri="{BB962C8B-B14F-4D97-AF65-F5344CB8AC3E}">
        <p14:creationId xmlns:p14="http://schemas.microsoft.com/office/powerpoint/2010/main" val="39454883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066A6A-281A-4B04-BCE5-26C91999B6B7}"/>
              </a:ext>
            </a:extLst>
          </p:cNvPr>
          <p:cNvSpPr/>
          <p:nvPr userDrawn="1"/>
        </p:nvSpPr>
        <p:spPr>
          <a:xfrm>
            <a:off x="-2" y="0"/>
            <a:ext cx="9144000" cy="11448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dirty="0"/>
          </a:p>
        </p:txBody>
      </p:sp>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Placeholder 7">
            <a:extLst>
              <a:ext uri="{FF2B5EF4-FFF2-40B4-BE49-F238E27FC236}">
                <a16:creationId xmlns:a16="http://schemas.microsoft.com/office/drawing/2014/main" id="{88E56F8D-5AED-46CA-A527-37E716313B0F}"/>
              </a:ext>
            </a:extLst>
          </p:cNvPr>
          <p:cNvSpPr>
            <a:spLocks noGrp="1"/>
          </p:cNvSpPr>
          <p:nvPr>
            <p:ph type="title"/>
          </p:nvPr>
        </p:nvSpPr>
        <p:spPr>
          <a:xfrm>
            <a:off x="251461" y="1"/>
            <a:ext cx="8641072" cy="1144819"/>
          </a:xfrm>
          <a:prstGeom prst="rect">
            <a:avLst/>
          </a:prstGeom>
        </p:spPr>
        <p:txBody>
          <a:bodyPr vert="horz" lIns="91440" tIns="45720" rIns="91440" bIns="45720" rtlCol="0" anchor="ctr">
            <a:normAutofit/>
          </a:bodyPr>
          <a:lstStyle/>
          <a:p>
            <a:r>
              <a:rPr lang="en-US" noProof="0"/>
              <a:t>Click to edit Master title style</a:t>
            </a:r>
            <a:endParaRPr lang="es-CL" noProof="0" dirty="0"/>
          </a:p>
        </p:txBody>
      </p:sp>
      <p:sp>
        <p:nvSpPr>
          <p:cNvPr id="12" name="Text Placeholder 11">
            <a:extLst>
              <a:ext uri="{FF2B5EF4-FFF2-40B4-BE49-F238E27FC236}">
                <a16:creationId xmlns:a16="http://schemas.microsoft.com/office/drawing/2014/main" id="{ECA0316E-4FB1-450C-ACF1-63D1910A4DCF}"/>
              </a:ext>
            </a:extLst>
          </p:cNvPr>
          <p:cNvSpPr>
            <a:spLocks noGrp="1"/>
          </p:cNvSpPr>
          <p:nvPr>
            <p:ph type="body" idx="1"/>
          </p:nvPr>
        </p:nvSpPr>
        <p:spPr>
          <a:xfrm>
            <a:off x="251461" y="1287532"/>
            <a:ext cx="8641076" cy="4904072"/>
          </a:xfrm>
          <a:prstGeom prst="rect">
            <a:avLst/>
          </a:prstGeom>
        </p:spPr>
        <p:txBody>
          <a:bodyPr vert="horz" lIns="91440" tIns="45720" rIns="91440" bIns="45720" rtlCol="0">
            <a:normAutofit/>
          </a:bodyPr>
          <a:lstStyle/>
          <a:p>
            <a:pPr lvl="0"/>
            <a:r>
              <a:rPr lang="es-CL" noProof="0" dirty="0" err="1"/>
              <a:t>Edit</a:t>
            </a:r>
            <a:r>
              <a:rPr lang="es-CL" noProof="0" dirty="0"/>
              <a:t> Master </a:t>
            </a:r>
            <a:r>
              <a:rPr lang="es-CL" noProof="0" dirty="0" err="1"/>
              <a:t>text</a:t>
            </a:r>
            <a:r>
              <a:rPr lang="es-CL" noProof="0" dirty="0"/>
              <a:t> </a:t>
            </a:r>
            <a:r>
              <a:rPr lang="es-CL" noProof="0" dirty="0" err="1"/>
              <a:t>styles</a:t>
            </a:r>
            <a:endParaRPr lang="es-CL" noProof="0" dirty="0"/>
          </a:p>
          <a:p>
            <a:pPr lvl="1"/>
            <a:r>
              <a:rPr lang="es-CL" noProof="0" dirty="0" err="1"/>
              <a:t>Second</a:t>
            </a:r>
            <a:r>
              <a:rPr lang="es-CL" noProof="0" dirty="0"/>
              <a:t> </a:t>
            </a:r>
            <a:r>
              <a:rPr lang="es-CL" noProof="0" dirty="0" err="1"/>
              <a:t>level</a:t>
            </a:r>
            <a:endParaRPr lang="es-CL" noProof="0" dirty="0"/>
          </a:p>
          <a:p>
            <a:pPr lvl="2"/>
            <a:r>
              <a:rPr lang="es-CL" noProof="0" dirty="0" err="1"/>
              <a:t>Third</a:t>
            </a:r>
            <a:r>
              <a:rPr lang="es-CL" noProof="0" dirty="0"/>
              <a:t> </a:t>
            </a:r>
            <a:r>
              <a:rPr lang="es-CL" noProof="0" dirty="0" err="1"/>
              <a:t>level</a:t>
            </a:r>
            <a:endParaRPr lang="es-CL" noProof="0" dirty="0"/>
          </a:p>
          <a:p>
            <a:pPr lvl="3"/>
            <a:r>
              <a:rPr lang="es-CL" noProof="0" dirty="0" err="1"/>
              <a:t>Fourth</a:t>
            </a:r>
            <a:r>
              <a:rPr lang="es-CL" noProof="0" dirty="0"/>
              <a:t> </a:t>
            </a:r>
            <a:r>
              <a:rPr lang="es-CL" noProof="0" dirty="0" err="1"/>
              <a:t>level</a:t>
            </a:r>
            <a:endParaRPr lang="es-CL" noProof="0" dirty="0"/>
          </a:p>
          <a:p>
            <a:pPr lvl="4"/>
            <a:r>
              <a:rPr lang="es-CL" noProof="0" dirty="0" err="1"/>
              <a:t>Fifth</a:t>
            </a:r>
            <a:r>
              <a:rPr lang="es-CL" noProof="0" dirty="0"/>
              <a:t> </a:t>
            </a:r>
            <a:r>
              <a:rPr lang="es-CL" noProof="0" dirty="0" err="1"/>
              <a:t>level</a:t>
            </a:r>
            <a:endParaRPr lang="es-CL" noProof="0" dirty="0"/>
          </a:p>
        </p:txBody>
      </p:sp>
    </p:spTree>
    <p:extLst>
      <p:ext uri="{BB962C8B-B14F-4D97-AF65-F5344CB8AC3E}">
        <p14:creationId xmlns:p14="http://schemas.microsoft.com/office/powerpoint/2010/main" val="661412564"/>
      </p:ext>
    </p:extLst>
  </p:cSld>
  <p:clrMap bg1="lt1" tx1="dk1" bg2="lt2" tx2="dk2" accent1="accent1" accent2="accent2" accent3="accent3" accent4="accent4" accent5="accent5" accent6="accent6" hlink="hlink" folHlink="folHlink"/>
  <p:sldLayoutIdLst>
    <p:sldLayoutId id="2147484148" r:id="rId1"/>
    <p:sldLayoutId id="2147484138" r:id="rId2"/>
    <p:sldLayoutId id="2147484149" r:id="rId3"/>
    <p:sldLayoutId id="2147484160" r:id="rId4"/>
    <p:sldLayoutId id="2147484161" r:id="rId5"/>
    <p:sldLayoutId id="2147484162" r:id="rId6"/>
  </p:sldLayoutIdLst>
  <p:txStyles>
    <p:titleStyle>
      <a:lvl1pPr algn="l" defTabSz="914400" rtl="0" eaLnBrk="1" latinLnBrk="0" hangingPunct="1">
        <a:lnSpc>
          <a:spcPct val="100000"/>
        </a:lnSpc>
        <a:spcBef>
          <a:spcPct val="0"/>
        </a:spcBef>
        <a:buNone/>
        <a:defRPr sz="4800" strike="noStrike" kern="1200" spc="-50" baseline="0">
          <a:solidFill>
            <a:schemeClr val="bg1"/>
          </a:solidFill>
          <a:latin typeface="+mj-lt"/>
          <a:ea typeface="+mj-ea"/>
          <a:cs typeface="+mj-cs"/>
        </a:defRPr>
      </a:lvl1pPr>
    </p:titleStyle>
    <p:bodyStyle>
      <a:lvl1pPr marL="91440" indent="-9144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50000"/>
        </a:lnSpc>
        <a:spcBef>
          <a:spcPts val="200"/>
        </a:spcBef>
        <a:spcAft>
          <a:spcPts val="400"/>
        </a:spcAft>
        <a:buClr>
          <a:schemeClr val="accent1"/>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50000"/>
        </a:lnSpc>
        <a:spcBef>
          <a:spcPts val="200"/>
        </a:spcBef>
        <a:spcAft>
          <a:spcPts val="400"/>
        </a:spcAft>
        <a:buClr>
          <a:schemeClr val="accent1"/>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50000"/>
        </a:lnSpc>
        <a:spcBef>
          <a:spcPts val="200"/>
        </a:spcBef>
        <a:spcAft>
          <a:spcPts val="4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50000"/>
        </a:lnSpc>
        <a:spcBef>
          <a:spcPts val="200"/>
        </a:spcBef>
        <a:spcAft>
          <a:spcPts val="400"/>
        </a:spcAft>
        <a:buClr>
          <a:schemeClr val="accent1"/>
        </a:buClr>
        <a:buFont typeface="Arial" panose="020B0604020202020204"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505A21-9E76-4DC9-BA70-B1AC7B641757}"/>
              </a:ext>
            </a:extLst>
          </p:cNvPr>
          <p:cNvSpPr>
            <a:spLocks noGrp="1"/>
          </p:cNvSpPr>
          <p:nvPr>
            <p:ph type="title"/>
          </p:nvPr>
        </p:nvSpPr>
        <p:spPr/>
        <p:txBody>
          <a:bodyPr/>
          <a:lstStyle/>
          <a:p>
            <a:r>
              <a:rPr lang="es-CL" dirty="0"/>
              <a:t>Strings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7A5273-333D-4216-9A9C-D058182447CF}"/>
                  </a:ext>
                </a:extLst>
              </p:cNvPr>
              <p:cNvSpPr>
                <a:spLocks noGrp="1"/>
              </p:cNvSpPr>
              <p:nvPr>
                <p:ph idx="1"/>
              </p:nvPr>
            </p:nvSpPr>
            <p:spPr/>
            <p:txBody>
              <a:bodyPr anchor="ctr">
                <a:normAutofit/>
              </a:bodyPr>
              <a:lstStyle/>
              <a:p>
                <a:pPr>
                  <a:lnSpc>
                    <a:spcPct val="100000"/>
                  </a:lnSpc>
                </a:pPr>
                <a:r>
                  <a:rPr lang="es-CL" sz="2400" dirty="0"/>
                  <a:t>Queremos buscar una subsecuencia </a:t>
                </a:r>
                <a14:m>
                  <m:oMath xmlns:m="http://schemas.openxmlformats.org/officeDocument/2006/math">
                    <m:r>
                      <a:rPr lang="es-CL" sz="2400" i="1">
                        <a:latin typeface="Cambria Math" panose="02040503050406030204" pitchFamily="18" charset="0"/>
                      </a:rPr>
                      <m:t>𝑋</m:t>
                    </m:r>
                  </m:oMath>
                </a14:m>
                <a:r>
                  <a:rPr lang="es-CL" sz="2400" dirty="0"/>
                  <a:t> en una secuencia </a:t>
                </a:r>
                <a14:m>
                  <m:oMath xmlns:m="http://schemas.openxmlformats.org/officeDocument/2006/math">
                    <m:r>
                      <a:rPr lang="es-CL" sz="2400" b="0" i="1" smtClean="0">
                        <a:latin typeface="Cambria Math" panose="02040503050406030204" pitchFamily="18" charset="0"/>
                      </a:rPr>
                      <m:t>𝑌</m:t>
                    </m:r>
                  </m:oMath>
                </a14:m>
                <a:endParaRPr lang="es-CL" sz="2400" dirty="0"/>
              </a:p>
              <a:p>
                <a:pPr>
                  <a:lnSpc>
                    <a:spcPct val="100000"/>
                  </a:lnSpc>
                </a:pPr>
                <a:endParaRPr lang="es-CL" sz="2400" dirty="0"/>
              </a:p>
              <a:p>
                <a:pPr>
                  <a:lnSpc>
                    <a:spcPct val="100000"/>
                  </a:lnSpc>
                </a:pPr>
                <a:r>
                  <a:rPr lang="es-CL" sz="2400" dirty="0"/>
                  <a:t>¿Qué tan costoso es esto según el tamaño de </a:t>
                </a:r>
                <a14:m>
                  <m:oMath xmlns:m="http://schemas.openxmlformats.org/officeDocument/2006/math">
                    <m:r>
                      <a:rPr lang="es-CL" sz="2400" b="0" i="1" smtClean="0">
                        <a:latin typeface="Cambria Math" panose="02040503050406030204" pitchFamily="18" charset="0"/>
                      </a:rPr>
                      <m:t>𝑋</m:t>
                    </m:r>
                  </m:oMath>
                </a14:m>
                <a:r>
                  <a:rPr lang="es-CL" sz="2400" dirty="0"/>
                  <a:t> e </a:t>
                </a:r>
                <a14:m>
                  <m:oMath xmlns:m="http://schemas.openxmlformats.org/officeDocument/2006/math">
                    <m:r>
                      <a:rPr lang="es-CL" sz="2400" b="0" i="1" smtClean="0">
                        <a:latin typeface="Cambria Math" panose="02040503050406030204" pitchFamily="18" charset="0"/>
                      </a:rPr>
                      <m:t>𝑌</m:t>
                    </m:r>
                  </m:oMath>
                </a14:m>
                <a:r>
                  <a:rPr lang="es-CL" sz="2400" dirty="0"/>
                  <a:t>?</a:t>
                </a:r>
              </a:p>
              <a:p>
                <a:pPr>
                  <a:lnSpc>
                    <a:spcPct val="100000"/>
                  </a:lnSpc>
                </a:pPr>
                <a:endParaRPr lang="es-CL" sz="2400" dirty="0"/>
              </a:p>
              <a:p>
                <a:pPr>
                  <a:lnSpc>
                    <a:spcPct val="100000"/>
                  </a:lnSpc>
                </a:pPr>
                <a:r>
                  <a:rPr lang="es-CL" sz="2400" dirty="0"/>
                  <a:t>¿Cómo podemos hacer para descartar subsecuencias de </a:t>
                </a:r>
                <a14:m>
                  <m:oMath xmlns:m="http://schemas.openxmlformats.org/officeDocument/2006/math">
                    <m:r>
                      <a:rPr lang="es-CL" sz="2400" b="0" i="1" smtClean="0">
                        <a:latin typeface="Cambria Math" panose="02040503050406030204" pitchFamily="18" charset="0"/>
                      </a:rPr>
                      <m:t>𝑌</m:t>
                    </m:r>
                  </m:oMath>
                </a14:m>
                <a:r>
                  <a:rPr lang="es-CL" sz="2400" dirty="0"/>
                  <a:t>?</a:t>
                </a:r>
              </a:p>
            </p:txBody>
          </p:sp>
        </mc:Choice>
        <mc:Fallback xmlns="">
          <p:sp>
            <p:nvSpPr>
              <p:cNvPr id="3" name="Content Placeholder 2">
                <a:extLst>
                  <a:ext uri="{FF2B5EF4-FFF2-40B4-BE49-F238E27FC236}">
                    <a16:creationId xmlns:a16="http://schemas.microsoft.com/office/drawing/2014/main" id="{927A5273-333D-4216-9A9C-D058182447CF}"/>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4320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7A677-A6D8-4006-BE3A-7ECC512E410D}"/>
              </a:ext>
            </a:extLst>
          </p:cNvPr>
          <p:cNvSpPr>
            <a:spLocks noGrp="1"/>
          </p:cNvSpPr>
          <p:nvPr>
            <p:ph type="title"/>
          </p:nvPr>
        </p:nvSpPr>
        <p:spPr/>
        <p:txBody>
          <a:bodyPr/>
          <a:lstStyle/>
          <a:p>
            <a:r>
              <a:rPr lang="es-CL" dirty="0"/>
              <a:t>Muchas colisiones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3DAD91E-F475-4671-BFFE-CB4FA1A260C6}"/>
                  </a:ext>
                </a:extLst>
              </p:cNvPr>
              <p:cNvSpPr>
                <a:spLocks noGrp="1"/>
              </p:cNvSpPr>
              <p:nvPr>
                <p:ph idx="1"/>
              </p:nvPr>
            </p:nvSpPr>
            <p:spPr/>
            <p:txBody>
              <a:bodyPr anchor="ctr">
                <a:normAutofit/>
              </a:bodyPr>
              <a:lstStyle/>
              <a:p>
                <a:pPr>
                  <a:lnSpc>
                    <a:spcPct val="100000"/>
                  </a:lnSpc>
                </a:pPr>
                <a:r>
                  <a:rPr lang="es-CL" dirty="0"/>
                  <a:t>A mayor número de colisiones, más lento es el algoritmo</a:t>
                </a:r>
              </a:p>
              <a:p>
                <a:pPr>
                  <a:lnSpc>
                    <a:spcPct val="100000"/>
                  </a:lnSpc>
                </a:pPr>
                <a:endParaRPr lang="es-CL" dirty="0"/>
              </a:p>
              <a:p>
                <a:pPr>
                  <a:lnSpc>
                    <a:spcPct val="100000"/>
                  </a:lnSpc>
                </a:pPr>
                <a:r>
                  <a:rPr lang="es-CL" dirty="0"/>
                  <a:t>En el peor caso hay que comparar todo: </a:t>
                </a:r>
                <a14:m>
                  <m:oMath xmlns:m="http://schemas.openxmlformats.org/officeDocument/2006/math">
                    <m:r>
                      <a:rPr lang="es-CL" b="0" i="1" smtClean="0">
                        <a:latin typeface="Cambria Math" panose="02040503050406030204" pitchFamily="18" charset="0"/>
                      </a:rPr>
                      <m:t>𝑂</m:t>
                    </m:r>
                    <m:d>
                      <m:dPr>
                        <m:ctrlPr>
                          <a:rPr lang="es-CL" b="0" i="1" smtClean="0">
                            <a:latin typeface="Cambria Math" panose="02040503050406030204" pitchFamily="18" charset="0"/>
                          </a:rPr>
                        </m:ctrlPr>
                      </m:dPr>
                      <m:e>
                        <m:d>
                          <m:dPr>
                            <m:ctrlPr>
                              <a:rPr lang="es-CL" b="0" i="1" smtClean="0">
                                <a:latin typeface="Cambria Math" panose="02040503050406030204" pitchFamily="18" charset="0"/>
                              </a:rPr>
                            </m:ctrlPr>
                          </m:dPr>
                          <m:e>
                            <m:r>
                              <a:rPr lang="es-CL" b="0" i="1" smtClean="0">
                                <a:latin typeface="Cambria Math" panose="02040503050406030204" pitchFamily="18" charset="0"/>
                              </a:rPr>
                              <m:t>𝑛</m:t>
                            </m:r>
                            <m:r>
                              <a:rPr lang="es-CL" b="0" i="1" smtClean="0">
                                <a:latin typeface="Cambria Math" panose="02040503050406030204" pitchFamily="18" charset="0"/>
                              </a:rPr>
                              <m:t>−</m:t>
                            </m:r>
                            <m:r>
                              <a:rPr lang="es-CL" b="0" i="1" smtClean="0">
                                <a:latin typeface="Cambria Math" panose="02040503050406030204" pitchFamily="18" charset="0"/>
                              </a:rPr>
                              <m:t>𝑚</m:t>
                            </m:r>
                          </m:e>
                        </m:d>
                        <m:r>
                          <a:rPr lang="es-CL" b="0" i="1" smtClean="0">
                            <a:latin typeface="Cambria Math" panose="02040503050406030204" pitchFamily="18" charset="0"/>
                          </a:rPr>
                          <m:t>⋅</m:t>
                        </m:r>
                        <m:r>
                          <a:rPr lang="es-CL" b="0" i="1" smtClean="0">
                            <a:latin typeface="Cambria Math" panose="02040503050406030204" pitchFamily="18" charset="0"/>
                          </a:rPr>
                          <m:t>𝑚</m:t>
                        </m:r>
                      </m:e>
                    </m:d>
                  </m:oMath>
                </a14:m>
                <a:endParaRPr lang="es-CL" dirty="0"/>
              </a:p>
              <a:p>
                <a:pPr>
                  <a:lnSpc>
                    <a:spcPct val="100000"/>
                  </a:lnSpc>
                </a:pPr>
                <a:endParaRPr lang="es-CL" dirty="0"/>
              </a:p>
              <a:p>
                <a:pPr>
                  <a:lnSpc>
                    <a:spcPct val="100000"/>
                  </a:lnSpc>
                </a:pPr>
                <a:r>
                  <a:rPr lang="es-CL" dirty="0"/>
                  <a:t>¿Cómo podríamos garantizar 0 colisiones?</a:t>
                </a:r>
              </a:p>
            </p:txBody>
          </p:sp>
        </mc:Choice>
        <mc:Fallback xmlns="">
          <p:sp>
            <p:nvSpPr>
              <p:cNvPr id="4" name="Content Placeholder 3">
                <a:extLst>
                  <a:ext uri="{FF2B5EF4-FFF2-40B4-BE49-F238E27FC236}">
                    <a16:creationId xmlns:a16="http://schemas.microsoft.com/office/drawing/2014/main" id="{83DAD91E-F475-4671-BFFE-CB4FA1A260C6}"/>
                  </a:ext>
                </a:extLst>
              </p:cNvPr>
              <p:cNvSpPr>
                <a:spLocks noGrp="1" noRot="1" noChangeAspect="1" noMove="1" noResize="1" noEditPoints="1" noAdjustHandles="1" noChangeArrowheads="1" noChangeShapeType="1" noTextEdit="1"/>
              </p:cNvSpPr>
              <p:nvPr>
                <p:ph idx="1"/>
              </p:nvPr>
            </p:nvSpPr>
            <p:spPr>
              <a:blipFill>
                <a:blip r:embed="rId2"/>
                <a:stretch>
                  <a:fillRect l="-441"/>
                </a:stretch>
              </a:blipFill>
            </p:spPr>
            <p:txBody>
              <a:bodyPr/>
              <a:lstStyle/>
              <a:p>
                <a:r>
                  <a:rPr lang="en-US">
                    <a:noFill/>
                  </a:rPr>
                  <a:t> </a:t>
                </a:r>
              </a:p>
            </p:txBody>
          </p:sp>
        </mc:Fallback>
      </mc:AlternateContent>
    </p:spTree>
    <p:extLst>
      <p:ext uri="{BB962C8B-B14F-4D97-AF65-F5344CB8AC3E}">
        <p14:creationId xmlns:p14="http://schemas.microsoft.com/office/powerpoint/2010/main" val="2917186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9866-F07B-4D77-91FD-A8E3D83FB570}"/>
              </a:ext>
            </a:extLst>
          </p:cNvPr>
          <p:cNvSpPr>
            <a:spLocks noGrp="1"/>
          </p:cNvSpPr>
          <p:nvPr>
            <p:ph type="title"/>
          </p:nvPr>
        </p:nvSpPr>
        <p:spPr/>
        <p:txBody>
          <a:bodyPr/>
          <a:lstStyle/>
          <a:p>
            <a:r>
              <a:rPr lang="es-CL" dirty="0"/>
              <a:t>Hashing perfecto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40E93E-CD2E-4CC0-8B2D-99673CF8ADA1}"/>
                  </a:ext>
                </a:extLst>
              </p:cNvPr>
              <p:cNvSpPr>
                <a:spLocks noGrp="1"/>
              </p:cNvSpPr>
              <p:nvPr>
                <p:ph idx="1"/>
              </p:nvPr>
            </p:nvSpPr>
            <p:spPr/>
            <p:txBody>
              <a:bodyPr anchor="ctr"/>
              <a:lstStyle/>
              <a:p>
                <a:pPr>
                  <a:lnSpc>
                    <a:spcPct val="100000"/>
                  </a:lnSpc>
                </a:pPr>
                <a:r>
                  <a:rPr lang="es-CL" dirty="0"/>
                  <a:t>Una función de hash es </a:t>
                </a:r>
                <a:r>
                  <a:rPr lang="es-CL" b="1" dirty="0">
                    <a:solidFill>
                      <a:schemeClr val="accent2"/>
                    </a:solidFill>
                  </a:rPr>
                  <a:t>perfecta</a:t>
                </a:r>
                <a:r>
                  <a:rPr lang="es-CL" dirty="0"/>
                  <a:t> si no tiene colisiones</a:t>
                </a:r>
              </a:p>
              <a:p>
                <a:pPr>
                  <a:lnSpc>
                    <a:spcPct val="100000"/>
                  </a:lnSpc>
                </a:pPr>
                <a:endParaRPr lang="es-CL" dirty="0"/>
              </a:p>
              <a:p>
                <a:pPr>
                  <a:lnSpc>
                    <a:spcPct val="100000"/>
                  </a:lnSpc>
                </a:pPr>
                <a:r>
                  <a:rPr lang="es-CL" dirty="0"/>
                  <a:t>Es decir:</a:t>
                </a:r>
              </a:p>
              <a:p>
                <a:pPr marL="0" indent="0">
                  <a:lnSpc>
                    <a:spcPct val="100000"/>
                  </a:lnSpc>
                  <a:buNone/>
                </a:pPr>
                <a14:m>
                  <m:oMathPara xmlns:m="http://schemas.openxmlformats.org/officeDocument/2006/math">
                    <m:oMathParaPr>
                      <m:jc m:val="centerGroup"/>
                    </m:oMathParaPr>
                    <m:oMath xmlns:m="http://schemas.openxmlformats.org/officeDocument/2006/math">
                      <m:r>
                        <a:rPr lang="es-CL" i="1">
                          <a:latin typeface="Cambria Math" panose="02040503050406030204" pitchFamily="18" charset="0"/>
                        </a:rPr>
                        <m:t>𝐴</m:t>
                      </m:r>
                      <m:r>
                        <a:rPr lang="es-CL" i="1">
                          <a:latin typeface="Cambria Math" panose="02040503050406030204" pitchFamily="18" charset="0"/>
                        </a:rPr>
                        <m:t>=</m:t>
                      </m:r>
                      <m:r>
                        <a:rPr lang="es-CL" i="1">
                          <a:latin typeface="Cambria Math" panose="02040503050406030204" pitchFamily="18" charset="0"/>
                        </a:rPr>
                        <m:t>𝐵</m:t>
                      </m:r>
                      <m:r>
                        <a:rPr lang="es-CL" b="0" i="1" smtClean="0">
                          <a:solidFill>
                            <a:schemeClr val="accent2"/>
                          </a:solidFill>
                          <a:latin typeface="Cambria Math" panose="02040503050406030204" pitchFamily="18" charset="0"/>
                        </a:rPr>
                        <m:t>↔</m:t>
                      </m:r>
                      <m:r>
                        <a:rPr lang="es-CL" i="1">
                          <a:latin typeface="Cambria Math" panose="02040503050406030204" pitchFamily="18" charset="0"/>
                        </a:rPr>
                        <m:t>h</m:t>
                      </m:r>
                      <m:d>
                        <m:dPr>
                          <m:ctrlPr>
                            <a:rPr lang="es-CL" i="1">
                              <a:latin typeface="Cambria Math" panose="02040503050406030204" pitchFamily="18" charset="0"/>
                            </a:rPr>
                          </m:ctrlPr>
                        </m:dPr>
                        <m:e>
                          <m:r>
                            <a:rPr lang="es-CL" i="1">
                              <a:latin typeface="Cambria Math" panose="02040503050406030204" pitchFamily="18" charset="0"/>
                            </a:rPr>
                            <m:t>𝐴</m:t>
                          </m:r>
                        </m:e>
                      </m:d>
                      <m:r>
                        <a:rPr lang="es-CL" i="1">
                          <a:latin typeface="Cambria Math" panose="02040503050406030204" pitchFamily="18" charset="0"/>
                        </a:rPr>
                        <m:t>=</m:t>
                      </m:r>
                      <m:r>
                        <a:rPr lang="es-CL" i="1">
                          <a:latin typeface="Cambria Math" panose="02040503050406030204" pitchFamily="18" charset="0"/>
                        </a:rPr>
                        <m:t>h</m:t>
                      </m:r>
                      <m:d>
                        <m:dPr>
                          <m:ctrlPr>
                            <a:rPr lang="es-CL" i="1">
                              <a:latin typeface="Cambria Math" panose="02040503050406030204" pitchFamily="18" charset="0"/>
                            </a:rPr>
                          </m:ctrlPr>
                        </m:dPr>
                        <m:e>
                          <m:r>
                            <a:rPr lang="es-CL" i="1">
                              <a:latin typeface="Cambria Math" panose="02040503050406030204" pitchFamily="18" charset="0"/>
                            </a:rPr>
                            <m:t>𝐵</m:t>
                          </m:r>
                        </m:e>
                      </m:d>
                    </m:oMath>
                  </m:oMathPara>
                </a14:m>
                <a:endParaRPr lang="es-CL" dirty="0"/>
              </a:p>
              <a:p>
                <a:pPr marL="0" indent="0">
                  <a:lnSpc>
                    <a:spcPct val="100000"/>
                  </a:lnSpc>
                  <a:buNone/>
                </a:pPr>
                <a:r>
                  <a:rPr lang="es-CL" dirty="0"/>
                  <a:t> Una función puede ser </a:t>
                </a:r>
                <a:r>
                  <a:rPr lang="es-CL" b="1" dirty="0">
                    <a:solidFill>
                      <a:schemeClr val="accent2"/>
                    </a:solidFill>
                  </a:rPr>
                  <a:t>perfecta</a:t>
                </a:r>
                <a:r>
                  <a:rPr lang="es-CL" dirty="0"/>
                  <a:t> e </a:t>
                </a:r>
                <a:r>
                  <a:rPr lang="es-CL" b="1" dirty="0">
                    <a:solidFill>
                      <a:schemeClr val="accent2"/>
                    </a:solidFill>
                  </a:rPr>
                  <a:t>incremental</a:t>
                </a:r>
                <a:r>
                  <a:rPr lang="es-CL" dirty="0"/>
                  <a:t> a la vez</a:t>
                </a:r>
              </a:p>
            </p:txBody>
          </p:sp>
        </mc:Choice>
        <mc:Fallback xmlns="">
          <p:sp>
            <p:nvSpPr>
              <p:cNvPr id="3" name="Content Placeholder 2">
                <a:extLst>
                  <a:ext uri="{FF2B5EF4-FFF2-40B4-BE49-F238E27FC236}">
                    <a16:creationId xmlns:a16="http://schemas.microsoft.com/office/drawing/2014/main" id="{CA40E93E-CD2E-4CC0-8B2D-99673CF8ADA1}"/>
                  </a:ext>
                </a:extLst>
              </p:cNvPr>
              <p:cNvSpPr>
                <a:spLocks noGrp="1" noRot="1" noChangeAspect="1" noMove="1" noResize="1" noEditPoints="1" noAdjustHandles="1" noChangeArrowheads="1" noChangeShapeType="1" noTextEdit="1"/>
              </p:cNvSpPr>
              <p:nvPr>
                <p:ph idx="1"/>
              </p:nvPr>
            </p:nvSpPr>
            <p:spPr>
              <a:blipFill>
                <a:blip r:embed="rId2"/>
                <a:stretch>
                  <a:fillRect l="-441"/>
                </a:stretch>
              </a:blipFill>
            </p:spPr>
            <p:txBody>
              <a:bodyPr/>
              <a:lstStyle/>
              <a:p>
                <a:r>
                  <a:rPr lang="en-US">
                    <a:noFill/>
                  </a:rPr>
                  <a:t> </a:t>
                </a:r>
              </a:p>
            </p:txBody>
          </p:sp>
        </mc:Fallback>
      </mc:AlternateContent>
    </p:spTree>
    <p:extLst>
      <p:ext uri="{BB962C8B-B14F-4D97-AF65-F5344CB8AC3E}">
        <p14:creationId xmlns:p14="http://schemas.microsoft.com/office/powerpoint/2010/main" val="4047803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5FEA-487C-45FB-A2E3-23B2A502652F}"/>
              </a:ext>
            </a:extLst>
          </p:cNvPr>
          <p:cNvSpPr>
            <a:spLocks noGrp="1"/>
          </p:cNvSpPr>
          <p:nvPr>
            <p:ph type="title"/>
          </p:nvPr>
        </p:nvSpPr>
        <p:spPr/>
        <p:txBody>
          <a:bodyPr/>
          <a:lstStyle/>
          <a:p>
            <a:r>
              <a:rPr lang="es-CL" dirty="0"/>
              <a:t>Interpretaci</a:t>
            </a:r>
            <a:r>
              <a:rPr lang="en-US" dirty="0"/>
              <a:t>ón numérica</a:t>
            </a:r>
            <a:endParaRPr lang="es-C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D59306-BD84-4791-A8EF-816C2657FEEF}"/>
                  </a:ext>
                </a:extLst>
              </p:cNvPr>
              <p:cNvSpPr>
                <a:spLocks noGrp="1"/>
              </p:cNvSpPr>
              <p:nvPr>
                <p:ph idx="1"/>
              </p:nvPr>
            </p:nvSpPr>
            <p:spPr/>
            <p:txBody>
              <a:bodyPr anchor="ctr">
                <a:normAutofit/>
              </a:bodyPr>
              <a:lstStyle/>
              <a:p>
                <a:r>
                  <a:rPr lang="es-CL" sz="2400" dirty="0"/>
                  <a:t>¿Qué valores deben tener los caracteres y la base </a:t>
                </a:r>
                <a14:m>
                  <m:oMath xmlns:m="http://schemas.openxmlformats.org/officeDocument/2006/math">
                    <m:r>
                      <a:rPr lang="es-CL" sz="2400" b="0" i="1" smtClean="0">
                        <a:latin typeface="Cambria Math" panose="02040503050406030204" pitchFamily="18" charset="0"/>
                      </a:rPr>
                      <m:t>𝑏</m:t>
                    </m:r>
                  </m:oMath>
                </a14:m>
                <a:r>
                  <a:rPr lang="es-CL" sz="2400" dirty="0"/>
                  <a:t> para que </a:t>
                </a:r>
                <a14:m>
                  <m:oMath xmlns:m="http://schemas.openxmlformats.org/officeDocument/2006/math">
                    <m:r>
                      <a:rPr lang="es-CL" sz="2400" b="0" i="1" smtClean="0">
                        <a:latin typeface="Cambria Math" panose="02040503050406030204" pitchFamily="18" charset="0"/>
                      </a:rPr>
                      <m:t>h</m:t>
                    </m:r>
                  </m:oMath>
                </a14:m>
                <a:r>
                  <a:rPr lang="es-CL" sz="2400" dirty="0"/>
                  <a:t> sea perfecta?</a:t>
                </a:r>
              </a:p>
              <a:p>
                <a:endParaRPr lang="es-CL" sz="2400" dirty="0"/>
              </a:p>
              <a:p>
                <a:r>
                  <a:rPr lang="es-CL" sz="2400" dirty="0"/>
                  <a:t>El hashing perfecto no es muy práctico en la vida real, ¿por qué?</a:t>
                </a:r>
              </a:p>
            </p:txBody>
          </p:sp>
        </mc:Choice>
        <mc:Fallback xmlns="">
          <p:sp>
            <p:nvSpPr>
              <p:cNvPr id="3" name="Content Placeholder 2">
                <a:extLst>
                  <a:ext uri="{FF2B5EF4-FFF2-40B4-BE49-F238E27FC236}">
                    <a16:creationId xmlns:a16="http://schemas.microsoft.com/office/drawing/2014/main" id="{E7D59306-BD84-4791-A8EF-816C2657FEEF}"/>
                  </a:ext>
                </a:extLst>
              </p:cNvPr>
              <p:cNvSpPr>
                <a:spLocks noGrp="1" noRot="1" noChangeAspect="1" noMove="1" noResize="1" noEditPoints="1" noAdjustHandles="1" noChangeArrowheads="1" noChangeShapeType="1" noTextEdit="1"/>
              </p:cNvSpPr>
              <p:nvPr>
                <p:ph idx="1"/>
              </p:nvPr>
            </p:nvSpPr>
            <p:spPr>
              <a:blipFill>
                <a:blip r:embed="rId3"/>
                <a:stretch>
                  <a:fillRect r="-147"/>
                </a:stretch>
              </a:blipFill>
            </p:spPr>
            <p:txBody>
              <a:bodyPr/>
              <a:lstStyle/>
              <a:p>
                <a:r>
                  <a:rPr lang="en-US">
                    <a:noFill/>
                  </a:rPr>
                  <a:t> </a:t>
                </a:r>
              </a:p>
            </p:txBody>
          </p:sp>
        </mc:Fallback>
      </mc:AlternateContent>
    </p:spTree>
    <p:extLst>
      <p:ext uri="{BB962C8B-B14F-4D97-AF65-F5344CB8AC3E}">
        <p14:creationId xmlns:p14="http://schemas.microsoft.com/office/powerpoint/2010/main" val="1533840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Diccionarios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ctr">
                <a:normAutofit/>
              </a:bodyPr>
              <a:lstStyle/>
              <a:p>
                <a:pPr>
                  <a:lnSpc>
                    <a:spcPct val="100000"/>
                  </a:lnSpc>
                </a:pPr>
                <a:r>
                  <a:rPr lang="es-CL" sz="2300" dirty="0"/>
                  <a:t>Queremos un diccionario —insertar, eliminar, chequear pertenencia— en que </a:t>
                </a:r>
                <a:r>
                  <a:rPr lang="es-CL" sz="2300" b="1" dirty="0"/>
                  <a:t>no nos interesa </a:t>
                </a:r>
                <a:r>
                  <a:rPr lang="es-CL" sz="2300" dirty="0"/>
                  <a:t>el orden de los datos</a:t>
                </a:r>
              </a:p>
              <a:p>
                <a:pPr>
                  <a:lnSpc>
                    <a:spcPct val="100000"/>
                  </a:lnSpc>
                </a:pPr>
                <a:endParaRPr lang="es-CL" sz="2300" dirty="0"/>
              </a:p>
              <a:p>
                <a:pPr>
                  <a:lnSpc>
                    <a:spcPct val="100000"/>
                  </a:lnSpc>
                </a:pPr>
                <a:r>
                  <a:rPr lang="es-CL" sz="2300" dirty="0"/>
                  <a:t>Esto nos deber</a:t>
                </a:r>
                <a:r>
                  <a:rPr lang="en-US" sz="2300" dirty="0"/>
                  <a:t>ía permitir complejidades menores que </a:t>
                </a:r>
                <a14:m>
                  <m:oMath xmlns:m="http://schemas.openxmlformats.org/officeDocument/2006/math">
                    <m:r>
                      <a:rPr lang="en-US" sz="2300" b="0" i="1" dirty="0">
                        <a:latin typeface="Cambria Math" charset="0"/>
                      </a:rPr>
                      <m:t>𝑂</m:t>
                    </m:r>
                    <m:r>
                      <a:rPr lang="en-US" sz="2300" b="0" i="1" dirty="0">
                        <a:latin typeface="Cambria Math" charset="0"/>
                      </a:rPr>
                      <m:t>(</m:t>
                    </m:r>
                    <m:func>
                      <m:funcPr>
                        <m:ctrlPr>
                          <a:rPr lang="en-US" sz="2300" b="0" i="1" dirty="0">
                            <a:latin typeface="Cambria Math" panose="02040503050406030204" pitchFamily="18" charset="0"/>
                          </a:rPr>
                        </m:ctrlPr>
                      </m:funcPr>
                      <m:fName>
                        <m:r>
                          <m:rPr>
                            <m:sty m:val="p"/>
                          </m:rPr>
                          <a:rPr lang="en-US" sz="2300" b="0" i="0" dirty="0">
                            <a:latin typeface="Cambria Math" charset="0"/>
                          </a:rPr>
                          <m:t>log</m:t>
                        </m:r>
                      </m:fName>
                      <m:e>
                        <m:r>
                          <a:rPr lang="en-US" sz="2300" b="0" i="1" dirty="0">
                            <a:latin typeface="Cambria Math" charset="0"/>
                          </a:rPr>
                          <m:t>𝑛</m:t>
                        </m:r>
                        <m:r>
                          <a:rPr lang="en-US" sz="2300" b="0" i="1" dirty="0">
                            <a:latin typeface="Cambria Math" charset="0"/>
                          </a:rPr>
                          <m:t>) </m:t>
                        </m:r>
                      </m:e>
                    </m:func>
                  </m:oMath>
                </a14:m>
                <a:endParaRPr lang="es-CL" sz="2300" dirty="0"/>
              </a:p>
              <a:p>
                <a:pPr>
                  <a:lnSpc>
                    <a:spcPct val="100000"/>
                  </a:lnSpc>
                </a:pPr>
                <a:endParaRPr lang="es-CL" sz="2300" dirty="0"/>
              </a:p>
              <a:p>
                <a:pPr>
                  <a:lnSpc>
                    <a:spcPct val="100000"/>
                  </a:lnSpc>
                </a:pPr>
                <a:r>
                  <a:rPr lang="es-CL" sz="2400" dirty="0"/>
                  <a:t>¿</a:t>
                </a:r>
                <a:r>
                  <a:rPr lang="en-US" sz="2300" dirty="0"/>
                  <a:t>Podremos guardar los datos en un arreglo? </a:t>
                </a:r>
                <a:r>
                  <a:rPr lang="es-CL" sz="2000" dirty="0"/>
                  <a:t>¿</a:t>
                </a:r>
                <a:r>
                  <a:rPr lang="en-US" sz="2300" dirty="0"/>
                  <a:t>En qué posición?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441"/>
                </a:stretch>
              </a:blipFill>
            </p:spPr>
            <p:txBody>
              <a:bodyPr/>
              <a:lstStyle/>
              <a:p>
                <a:r>
                  <a:rPr lang="en-US">
                    <a:noFill/>
                  </a:rPr>
                  <a:t> </a:t>
                </a:r>
              </a:p>
            </p:txBody>
          </p:sp>
        </mc:Fallback>
      </mc:AlternateContent>
    </p:spTree>
    <p:extLst>
      <p:ext uri="{BB962C8B-B14F-4D97-AF65-F5344CB8AC3E}">
        <p14:creationId xmlns:p14="http://schemas.microsoft.com/office/powerpoint/2010/main" val="1886687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Tablas de hash</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chor="ctr"/>
              <a:lstStyle/>
              <a:p>
                <a:pPr>
                  <a:lnSpc>
                    <a:spcPct val="100000"/>
                  </a:lnSpc>
                </a:pPr>
                <a:r>
                  <a:rPr lang="en-US"/>
                  <a:t>Una </a:t>
                </a:r>
                <a:r>
                  <a:rPr lang="en-US" b="1">
                    <a:solidFill>
                      <a:schemeClr val="accent2"/>
                    </a:solidFill>
                  </a:rPr>
                  <a:t>tabla de hash</a:t>
                </a:r>
                <a:r>
                  <a:rPr lang="en-US">
                    <a:solidFill>
                      <a:schemeClr val="accent2"/>
                    </a:solidFill>
                  </a:rPr>
                  <a:t> </a:t>
                </a:r>
                <a:r>
                  <a:rPr lang="en-US"/>
                  <a:t>es una implementación de un diccionario que:</a:t>
                </a:r>
              </a:p>
              <a:p>
                <a:pPr>
                  <a:lnSpc>
                    <a:spcPct val="100000"/>
                  </a:lnSpc>
                </a:pPr>
                <a:endParaRPr lang="en-US"/>
              </a:p>
              <a:p>
                <a:pPr>
                  <a:lnSpc>
                    <a:spcPct val="100000"/>
                  </a:lnSpc>
                  <a:buFont typeface="Arial" charset="0"/>
                  <a:buChar char="•"/>
                </a:pPr>
                <a:r>
                  <a:rPr lang="en-US"/>
                  <a:t> No tiene noción de orden</a:t>
                </a:r>
              </a:p>
              <a:p>
                <a:pPr>
                  <a:lnSpc>
                    <a:spcPct val="100000"/>
                  </a:lnSpc>
                  <a:buFont typeface="Arial" charset="0"/>
                  <a:buChar char="•"/>
                </a:pPr>
                <a:r>
                  <a:rPr lang="en-US"/>
                  <a:t> Sus operaciones son </a:t>
                </a:r>
                <a14:m>
                  <m:oMath xmlns:m="http://schemas.openxmlformats.org/officeDocument/2006/math">
                    <m:r>
                      <a:rPr lang="en-US" b="0" i="1">
                        <a:latin typeface="Cambria Math" charset="0"/>
                      </a:rPr>
                      <m:t>𝑂</m:t>
                    </m:r>
                    <m:d>
                      <m:dPr>
                        <m:ctrlPr>
                          <a:rPr lang="en-US" b="0" i="1">
                            <a:latin typeface="Cambria Math" panose="02040503050406030204" pitchFamily="18" charset="0"/>
                          </a:rPr>
                        </m:ctrlPr>
                      </m:dPr>
                      <m:e>
                        <m:r>
                          <a:rPr lang="en-US" b="0" i="1">
                            <a:latin typeface="Cambria Math" charset="0"/>
                          </a:rPr>
                          <m:t>1</m:t>
                        </m:r>
                      </m:e>
                    </m:d>
                  </m:oMath>
                </a14:m>
                <a:r>
                  <a:rPr lang="en-US"/>
                  <a:t> </a:t>
                </a:r>
                <a:r>
                  <a:rPr lang="en-US" b="1"/>
                  <a:t>en promedio</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75"/>
                </a:stretch>
              </a:blipFill>
            </p:spPr>
            <p:txBody>
              <a:bodyPr/>
              <a:lstStyle/>
              <a:p>
                <a:r>
                  <a:rPr lang="en-US">
                    <a:noFill/>
                  </a:rPr>
                  <a:t> </a:t>
                </a:r>
              </a:p>
            </p:txBody>
          </p:sp>
        </mc:Fallback>
      </mc:AlternateContent>
    </p:spTree>
    <p:extLst>
      <p:ext uri="{BB962C8B-B14F-4D97-AF65-F5344CB8AC3E}">
        <p14:creationId xmlns:p14="http://schemas.microsoft.com/office/powerpoint/2010/main" val="195460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C72CC-429A-47E0-8917-06BD1A79953E}"/>
              </a:ext>
            </a:extLst>
          </p:cNvPr>
          <p:cNvSpPr>
            <a:spLocks noGrp="1"/>
          </p:cNvSpPr>
          <p:nvPr>
            <p:ph type="title"/>
          </p:nvPr>
        </p:nvSpPr>
        <p:spPr/>
        <p:txBody>
          <a:bodyPr/>
          <a:lstStyle/>
          <a:p>
            <a:r>
              <a:rPr lang="en-US"/>
              <a:t>Recorrido de la función</a:t>
            </a:r>
            <a:endParaRPr lang="es-C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2A1531-3A11-4106-A93F-129FCC22606B}"/>
                  </a:ext>
                </a:extLst>
              </p:cNvPr>
              <p:cNvSpPr>
                <a:spLocks noGrp="1"/>
              </p:cNvSpPr>
              <p:nvPr>
                <p:ph idx="1"/>
              </p:nvPr>
            </p:nvSpPr>
            <p:spPr/>
            <p:txBody>
              <a:bodyPr anchor="ctr">
                <a:normAutofit/>
              </a:bodyPr>
              <a:lstStyle/>
              <a:p>
                <a:pPr>
                  <a:lnSpc>
                    <a:spcPct val="100000"/>
                  </a:lnSpc>
                </a:pPr>
                <a:r>
                  <a:rPr lang="es-CL" dirty="0"/>
                  <a:t>Si la tabla de hash es de tama</a:t>
                </a:r>
                <a:r>
                  <a:rPr lang="en-US" dirty="0"/>
                  <a:t>ño </a:t>
                </a:r>
                <a14:m>
                  <m:oMath xmlns:m="http://schemas.openxmlformats.org/officeDocument/2006/math">
                    <m:r>
                      <a:rPr lang="es-CL" smtClean="0">
                        <a:latin typeface="Cambria Math" panose="02040503050406030204" pitchFamily="18" charset="0"/>
                      </a:rPr>
                      <m:t>𝑚</m:t>
                    </m:r>
                  </m:oMath>
                </a14:m>
                <a:r>
                  <a:rPr lang="es-CL" dirty="0"/>
                  <a:t>,</a:t>
                </a:r>
              </a:p>
              <a:p>
                <a:pPr>
                  <a:lnSpc>
                    <a:spcPct val="100000"/>
                  </a:lnSpc>
                </a:pPr>
                <a:endParaRPr lang="es-CL" dirty="0"/>
              </a:p>
              <a:p>
                <a:pPr>
                  <a:lnSpc>
                    <a:spcPct val="100000"/>
                  </a:lnSpc>
                </a:pPr>
                <a:r>
                  <a:rPr lang="es-CL" dirty="0"/>
                  <a:t>… ¿qu</a:t>
                </a:r>
                <a:r>
                  <a:rPr lang="en-US" dirty="0"/>
                  <a:t>é pasa con los valores de </a:t>
                </a:r>
                <a14:m>
                  <m:oMath xmlns:m="http://schemas.openxmlformats.org/officeDocument/2006/math">
                    <m:r>
                      <a:rPr lang="en-US" b="0" i="1" dirty="0">
                        <a:latin typeface="Cambria Math" charset="0"/>
                      </a:rPr>
                      <m:t>h</m:t>
                    </m:r>
                  </m:oMath>
                </a14:m>
                <a:r>
                  <a:rPr lang="es-CL" dirty="0"/>
                  <a:t> que se salen de la tabla?</a:t>
                </a:r>
              </a:p>
            </p:txBody>
          </p:sp>
        </mc:Choice>
        <mc:Fallback xmlns="">
          <p:sp>
            <p:nvSpPr>
              <p:cNvPr id="3" name="Content Placeholder 2">
                <a:extLst>
                  <a:ext uri="{FF2B5EF4-FFF2-40B4-BE49-F238E27FC236}">
                    <a16:creationId xmlns:a16="http://schemas.microsoft.com/office/drawing/2014/main" id="{D72A1531-3A11-4106-A93F-129FCC22606B}"/>
                  </a:ext>
                </a:extLst>
              </p:cNvPr>
              <p:cNvSpPr>
                <a:spLocks noGrp="1" noRot="1" noChangeAspect="1" noMove="1" noResize="1" noEditPoints="1" noAdjustHandles="1" noChangeArrowheads="1" noChangeShapeType="1" noTextEdit="1"/>
              </p:cNvSpPr>
              <p:nvPr>
                <p:ph idx="1"/>
              </p:nvPr>
            </p:nvSpPr>
            <p:spPr>
              <a:blipFill>
                <a:blip r:embed="rId3"/>
                <a:stretch>
                  <a:fillRect l="-441" r="-1028"/>
                </a:stretch>
              </a:blipFill>
            </p:spPr>
            <p:txBody>
              <a:bodyPr/>
              <a:lstStyle/>
              <a:p>
                <a:r>
                  <a:rPr lang="en-US">
                    <a:noFill/>
                  </a:rPr>
                  <a:t> </a:t>
                </a:r>
              </a:p>
            </p:txBody>
          </p:sp>
        </mc:Fallback>
      </mc:AlternateContent>
    </p:spTree>
    <p:extLst>
      <p:ext uri="{BB962C8B-B14F-4D97-AF65-F5344CB8AC3E}">
        <p14:creationId xmlns:p14="http://schemas.microsoft.com/office/powerpoint/2010/main" val="228960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A369-81B4-4E8F-BDE9-D69FE581F1E1}"/>
              </a:ext>
            </a:extLst>
          </p:cNvPr>
          <p:cNvSpPr>
            <a:spLocks noGrp="1"/>
          </p:cNvSpPr>
          <p:nvPr>
            <p:ph type="title"/>
          </p:nvPr>
        </p:nvSpPr>
        <p:spPr/>
        <p:txBody>
          <a:bodyPr/>
          <a:lstStyle/>
          <a:p>
            <a:r>
              <a:rPr lang="es-CL" dirty="0"/>
              <a:t>Método de la división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38007A0-FC21-467A-9F5A-3C7A0F091560}"/>
                  </a:ext>
                </a:extLst>
              </p:cNvPr>
              <p:cNvSpPr>
                <a:spLocks noGrp="1"/>
              </p:cNvSpPr>
              <p:nvPr>
                <p:ph idx="1"/>
              </p:nvPr>
            </p:nvSpPr>
            <p:spPr/>
            <p:txBody>
              <a:bodyPr anchor="ctr">
                <a:normAutofit/>
              </a:bodyPr>
              <a:lstStyle/>
              <a:p>
                <a:pPr>
                  <a:lnSpc>
                    <a:spcPct val="110000"/>
                  </a:lnSpc>
                </a:pPr>
                <a:r>
                  <a:rPr lang="es-CL" sz="2400" dirty="0"/>
                  <a:t>Simplemente, usar el módulo:</a:t>
                </a:r>
              </a:p>
              <a:p>
                <a:pPr>
                  <a:lnSpc>
                    <a:spcPct val="110000"/>
                  </a:lnSpc>
                </a:pPr>
                <a:endParaRPr lang="es-CL" sz="2400" dirty="0"/>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s-CL" sz="2400" b="0" i="1" smtClean="0">
                              <a:latin typeface="Cambria Math" panose="02040503050406030204" pitchFamily="18" charset="0"/>
                            </a:rPr>
                          </m:ctrlPr>
                        </m:sSupPr>
                        <m:e>
                          <m:r>
                            <a:rPr lang="es-CL" sz="2400" b="0" i="1" smtClean="0">
                              <a:latin typeface="Cambria Math" panose="02040503050406030204" pitchFamily="18" charset="0"/>
                            </a:rPr>
                            <m:t>h</m:t>
                          </m:r>
                        </m:e>
                        <m:sup>
                          <m:r>
                            <a:rPr lang="es-CL" sz="2400" b="0" i="1" smtClean="0">
                              <a:latin typeface="Cambria Math" panose="02040503050406030204" pitchFamily="18" charset="0"/>
                            </a:rPr>
                            <m:t>′</m:t>
                          </m:r>
                        </m:sup>
                      </m:sSup>
                      <m:d>
                        <m:dPr>
                          <m:ctrlPr>
                            <a:rPr lang="es-CL" sz="2400" b="0" i="1" smtClean="0">
                              <a:latin typeface="Cambria Math" panose="02040503050406030204" pitchFamily="18" charset="0"/>
                            </a:rPr>
                          </m:ctrlPr>
                        </m:dPr>
                        <m:e>
                          <m:r>
                            <a:rPr lang="es-CL" sz="2400" b="0" i="1" smtClean="0">
                              <a:latin typeface="Cambria Math" panose="02040503050406030204" pitchFamily="18" charset="0"/>
                            </a:rPr>
                            <m:t>𝑋</m:t>
                          </m:r>
                        </m:e>
                      </m:d>
                      <m:r>
                        <a:rPr lang="es-CL" sz="2400" b="0" i="1" smtClean="0">
                          <a:latin typeface="Cambria Math" panose="02040503050406030204" pitchFamily="18" charset="0"/>
                        </a:rPr>
                        <m:t>=</m:t>
                      </m:r>
                      <m:r>
                        <a:rPr lang="es-CL" sz="2400" b="0" i="1" smtClean="0">
                          <a:latin typeface="Cambria Math" panose="02040503050406030204" pitchFamily="18" charset="0"/>
                        </a:rPr>
                        <m:t>h</m:t>
                      </m:r>
                      <m:d>
                        <m:dPr>
                          <m:ctrlPr>
                            <a:rPr lang="es-CL" sz="2400" b="0" i="1" smtClean="0">
                              <a:latin typeface="Cambria Math" panose="02040503050406030204" pitchFamily="18" charset="0"/>
                            </a:rPr>
                          </m:ctrlPr>
                        </m:dPr>
                        <m:e>
                          <m:r>
                            <a:rPr lang="es-CL" sz="2400" b="0" i="1" smtClean="0">
                              <a:latin typeface="Cambria Math" panose="02040503050406030204" pitchFamily="18" charset="0"/>
                            </a:rPr>
                            <m:t>𝑋</m:t>
                          </m:r>
                        </m:e>
                      </m:d>
                      <m:r>
                        <a:rPr lang="es-CL" sz="2400" b="0" i="1" smtClean="0">
                          <a:latin typeface="Cambria Math" panose="02040503050406030204" pitchFamily="18" charset="0"/>
                        </a:rPr>
                        <m:t> </m:t>
                      </m:r>
                      <m:r>
                        <m:rPr>
                          <m:sty m:val="p"/>
                        </m:rPr>
                        <a:rPr lang="es-CL" sz="2400" b="0" i="0" smtClean="0">
                          <a:latin typeface="Cambria Math" panose="02040503050406030204" pitchFamily="18" charset="0"/>
                        </a:rPr>
                        <m:t>mod</m:t>
                      </m:r>
                      <m:r>
                        <a:rPr lang="es-CL" sz="2400" b="0" i="1" smtClean="0">
                          <a:latin typeface="Cambria Math" panose="02040503050406030204" pitchFamily="18" charset="0"/>
                        </a:rPr>
                        <m:t> </m:t>
                      </m:r>
                      <m:r>
                        <a:rPr lang="es-CL" sz="2400" b="0" i="1" smtClean="0">
                          <a:latin typeface="Cambria Math" panose="02040503050406030204" pitchFamily="18" charset="0"/>
                        </a:rPr>
                        <m:t>𝑚</m:t>
                      </m:r>
                    </m:oMath>
                  </m:oMathPara>
                </a14:m>
                <a:endParaRPr lang="es-CL" sz="2400" dirty="0"/>
              </a:p>
              <a:p>
                <a:pPr marL="0" indent="0">
                  <a:lnSpc>
                    <a:spcPct val="110000"/>
                  </a:lnSpc>
                  <a:buNone/>
                </a:pPr>
                <a:endParaRPr lang="es-CL" sz="2400" dirty="0"/>
              </a:p>
              <a:p>
                <a:pPr>
                  <a:lnSpc>
                    <a:spcPct val="110000"/>
                  </a:lnSpc>
                </a:pPr>
                <a:r>
                  <a:rPr lang="es-CL" sz="2400" dirty="0"/>
                  <a:t>Si </a:t>
                </a:r>
                <a14:m>
                  <m:oMath xmlns:m="http://schemas.openxmlformats.org/officeDocument/2006/math">
                    <m:r>
                      <a:rPr lang="es-CL" sz="2400" b="0" i="1" smtClean="0">
                        <a:latin typeface="Cambria Math" panose="02040503050406030204" pitchFamily="18" charset="0"/>
                      </a:rPr>
                      <m:t>h</m:t>
                    </m:r>
                    <m:r>
                      <a:rPr lang="es-CL" sz="2400" b="0" i="0" smtClean="0">
                        <a:latin typeface="Cambria Math" panose="02040503050406030204" pitchFamily="18" charset="0"/>
                      </a:rPr>
                      <m:t>(</m:t>
                    </m:r>
                    <m:r>
                      <a:rPr lang="es-CL" sz="2400" b="0" i="1" smtClean="0">
                        <a:latin typeface="Cambria Math" panose="02040503050406030204" pitchFamily="18" charset="0"/>
                      </a:rPr>
                      <m:t>𝑋</m:t>
                    </m:r>
                    <m:r>
                      <a:rPr lang="es-CL" sz="2400" b="0" i="1" smtClean="0">
                        <a:latin typeface="Cambria Math" panose="02040503050406030204" pitchFamily="18" charset="0"/>
                      </a:rPr>
                      <m:t>)</m:t>
                    </m:r>
                  </m:oMath>
                </a14:m>
                <a:r>
                  <a:rPr lang="es-CL" sz="2400" dirty="0"/>
                  <a:t> distribuye bien, entonces </a:t>
                </a:r>
                <a14:m>
                  <m:oMath xmlns:m="http://schemas.openxmlformats.org/officeDocument/2006/math">
                    <m:sSup>
                      <m:sSupPr>
                        <m:ctrlPr>
                          <a:rPr lang="es-CL" sz="2400" i="1">
                            <a:latin typeface="Cambria Math" panose="02040503050406030204" pitchFamily="18" charset="0"/>
                          </a:rPr>
                        </m:ctrlPr>
                      </m:sSupPr>
                      <m:e>
                        <m:r>
                          <a:rPr lang="es-CL" sz="2400" i="1">
                            <a:latin typeface="Cambria Math" panose="02040503050406030204" pitchFamily="18" charset="0"/>
                          </a:rPr>
                          <m:t>h</m:t>
                        </m:r>
                      </m:e>
                      <m:sup>
                        <m:r>
                          <a:rPr lang="es-CL" sz="2400" i="1">
                            <a:latin typeface="Cambria Math" panose="02040503050406030204" pitchFamily="18" charset="0"/>
                          </a:rPr>
                          <m:t>′</m:t>
                        </m:r>
                      </m:sup>
                    </m:sSup>
                    <m:d>
                      <m:dPr>
                        <m:ctrlPr>
                          <a:rPr lang="es-CL" sz="2400" i="1">
                            <a:latin typeface="Cambria Math" panose="02040503050406030204" pitchFamily="18" charset="0"/>
                          </a:rPr>
                        </m:ctrlPr>
                      </m:dPr>
                      <m:e>
                        <m:r>
                          <a:rPr lang="es-CL" sz="2400" i="1">
                            <a:latin typeface="Cambria Math" panose="02040503050406030204" pitchFamily="18" charset="0"/>
                          </a:rPr>
                          <m:t>𝑋</m:t>
                        </m:r>
                      </m:e>
                    </m:d>
                  </m:oMath>
                </a14:m>
                <a:r>
                  <a:rPr lang="es-CL" sz="2400" dirty="0"/>
                  <a:t> distribuye bien</a:t>
                </a:r>
              </a:p>
              <a:p>
                <a:pPr>
                  <a:lnSpc>
                    <a:spcPct val="110000"/>
                  </a:lnSpc>
                </a:pPr>
                <a:endParaRPr lang="es-CL" sz="2400" dirty="0"/>
              </a:p>
              <a:p>
                <a:pPr>
                  <a:lnSpc>
                    <a:spcPct val="110000"/>
                  </a:lnSpc>
                </a:pPr>
                <a:r>
                  <a:rPr lang="es-CL" sz="2400" dirty="0"/>
                  <a:t>Pero si </a:t>
                </a:r>
                <a14:m>
                  <m:oMath xmlns:m="http://schemas.openxmlformats.org/officeDocument/2006/math">
                    <m:r>
                      <a:rPr lang="es-CL" sz="2400" b="0" i="1" smtClean="0">
                        <a:latin typeface="Cambria Math" panose="02040503050406030204" pitchFamily="18" charset="0"/>
                      </a:rPr>
                      <m:t>𝑚</m:t>
                    </m:r>
                  </m:oMath>
                </a14:m>
                <a:r>
                  <a:rPr lang="es-CL" sz="2400" dirty="0"/>
                  <a:t> es potencia de 2, o de 10, se pierde información sobre </a:t>
                </a:r>
                <a:r>
                  <a:rPr lang="es-CL" sz="2400" i="1" dirty="0"/>
                  <a:t>X</a:t>
                </a:r>
                <a:r>
                  <a:rPr lang="es-CL" sz="2400" dirty="0"/>
                  <a:t>: no todo el valor de </a:t>
                </a:r>
                <a:r>
                  <a:rPr lang="es-CL" sz="2400" i="1" dirty="0"/>
                  <a:t>X</a:t>
                </a:r>
                <a:r>
                  <a:rPr lang="es-CL" sz="2400" dirty="0"/>
                  <a:t> —o, mejor dicho, de </a:t>
                </a:r>
                <a:r>
                  <a:rPr lang="es-CL" sz="2400" i="1" dirty="0"/>
                  <a:t>h</a:t>
                </a:r>
                <a:r>
                  <a:rPr lang="es-CL" sz="2400" dirty="0"/>
                  <a:t>(</a:t>
                </a:r>
                <a:r>
                  <a:rPr lang="es-CL" sz="2400" i="1" dirty="0"/>
                  <a:t>X</a:t>
                </a:r>
                <a:r>
                  <a:rPr lang="es-CL" sz="2400" dirty="0"/>
                  <a:t>)— es usado para calcular </a:t>
                </a:r>
                <a:r>
                  <a:rPr lang="es-CL" sz="2400" i="1" dirty="0"/>
                  <a:t>h’</a:t>
                </a:r>
                <a:r>
                  <a:rPr lang="es-CL" sz="2400" dirty="0"/>
                  <a:t>(</a:t>
                </a:r>
                <a:r>
                  <a:rPr lang="es-CL" sz="2400" i="1" dirty="0"/>
                  <a:t>X</a:t>
                </a:r>
                <a:r>
                  <a:rPr lang="es-CL" sz="2400" dirty="0"/>
                  <a:t>)</a:t>
                </a:r>
              </a:p>
            </p:txBody>
          </p:sp>
        </mc:Choice>
        <mc:Fallback>
          <p:sp>
            <p:nvSpPr>
              <p:cNvPr id="3" name="Content Placeholder 2">
                <a:extLst>
                  <a:ext uri="{FF2B5EF4-FFF2-40B4-BE49-F238E27FC236}">
                    <a16:creationId xmlns:a16="http://schemas.microsoft.com/office/drawing/2014/main" id="{E38007A0-FC21-467A-9F5A-3C7A0F09156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53208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A369-81B4-4E8F-BDE9-D69FE581F1E1}"/>
              </a:ext>
            </a:extLst>
          </p:cNvPr>
          <p:cNvSpPr>
            <a:spLocks noGrp="1"/>
          </p:cNvSpPr>
          <p:nvPr>
            <p:ph type="title"/>
          </p:nvPr>
        </p:nvSpPr>
        <p:spPr/>
        <p:txBody>
          <a:bodyPr/>
          <a:lstStyle/>
          <a:p>
            <a:r>
              <a:rPr lang="es-CL" dirty="0"/>
              <a:t>Método de la multiplicación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38007A0-FC21-467A-9F5A-3C7A0F091560}"/>
                  </a:ext>
                </a:extLst>
              </p:cNvPr>
              <p:cNvSpPr>
                <a:spLocks noGrp="1"/>
              </p:cNvSpPr>
              <p:nvPr>
                <p:ph idx="1"/>
              </p:nvPr>
            </p:nvSpPr>
            <p:spPr/>
            <p:txBody>
              <a:bodyPr anchor="ctr">
                <a:noAutofit/>
              </a:bodyPr>
              <a:lstStyle/>
              <a:p>
                <a:pPr>
                  <a:lnSpc>
                    <a:spcPct val="120000"/>
                  </a:lnSpc>
                </a:pPr>
                <a:r>
                  <a:rPr lang="es-CL" sz="2400" dirty="0"/>
                  <a:t>Sea </a:t>
                </a:r>
                <a14:m>
                  <m:oMath xmlns:m="http://schemas.openxmlformats.org/officeDocument/2006/math">
                    <m:r>
                      <a:rPr lang="es-CL" sz="2400" b="0" i="1" smtClean="0">
                        <a:latin typeface="Cambria Math" panose="02040503050406030204" pitchFamily="18" charset="0"/>
                      </a:rPr>
                      <m:t>𝐴</m:t>
                    </m:r>
                  </m:oMath>
                </a14:m>
                <a:r>
                  <a:rPr lang="es-CL" sz="2400" dirty="0"/>
                  <a:t> un número entre 0 y 1:</a:t>
                </a:r>
              </a:p>
              <a:p>
                <a:pPr>
                  <a:lnSpc>
                    <a:spcPct val="120000"/>
                  </a:lnSpc>
                </a:pPr>
                <a:endParaRPr lang="es-CL" sz="2400" dirty="0"/>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es-CL" sz="2400" b="0" i="1" smtClean="0">
                              <a:latin typeface="Cambria Math" panose="02040503050406030204" pitchFamily="18" charset="0"/>
                            </a:rPr>
                          </m:ctrlPr>
                        </m:sSupPr>
                        <m:e>
                          <m:r>
                            <a:rPr lang="es-CL" sz="2400" b="0" i="1" smtClean="0">
                              <a:latin typeface="Cambria Math" panose="02040503050406030204" pitchFamily="18" charset="0"/>
                            </a:rPr>
                            <m:t>h</m:t>
                          </m:r>
                        </m:e>
                        <m:sup>
                          <m:r>
                            <a:rPr lang="es-CL" sz="2400" b="0" i="1" smtClean="0">
                              <a:latin typeface="Cambria Math" panose="02040503050406030204" pitchFamily="18" charset="0"/>
                            </a:rPr>
                            <m:t>′</m:t>
                          </m:r>
                        </m:sup>
                      </m:sSup>
                      <m:d>
                        <m:dPr>
                          <m:ctrlPr>
                            <a:rPr lang="es-CL" sz="2400" b="0" i="1" smtClean="0">
                              <a:latin typeface="Cambria Math" panose="02040503050406030204" pitchFamily="18" charset="0"/>
                            </a:rPr>
                          </m:ctrlPr>
                        </m:dPr>
                        <m:e>
                          <m:r>
                            <a:rPr lang="es-CL" sz="2400" b="0" i="1" smtClean="0">
                              <a:latin typeface="Cambria Math" panose="02040503050406030204" pitchFamily="18" charset="0"/>
                            </a:rPr>
                            <m:t>𝑋</m:t>
                          </m:r>
                        </m:e>
                      </m:d>
                      <m:r>
                        <a:rPr lang="es-CL" sz="2400" b="0" i="1" smtClean="0">
                          <a:latin typeface="Cambria Math" panose="02040503050406030204" pitchFamily="18" charset="0"/>
                        </a:rPr>
                        <m:t>=</m:t>
                      </m:r>
                      <m:d>
                        <m:dPr>
                          <m:begChr m:val="⌊"/>
                          <m:endChr m:val="⌋"/>
                          <m:ctrlPr>
                            <a:rPr lang="es-CL" sz="2400" b="0" i="1" smtClean="0">
                              <a:latin typeface="Cambria Math" panose="02040503050406030204" pitchFamily="18" charset="0"/>
                            </a:rPr>
                          </m:ctrlPr>
                        </m:dPr>
                        <m:e>
                          <m:r>
                            <a:rPr lang="es-CL" sz="2400" b="0" i="1" smtClean="0">
                              <a:latin typeface="Cambria Math" panose="02040503050406030204" pitchFamily="18" charset="0"/>
                            </a:rPr>
                            <m:t>𝑚</m:t>
                          </m:r>
                          <m:r>
                            <a:rPr lang="es-CL" sz="2400" b="0" i="1" smtClean="0">
                              <a:latin typeface="Cambria Math" panose="02040503050406030204" pitchFamily="18" charset="0"/>
                            </a:rPr>
                            <m:t>⋅</m:t>
                          </m:r>
                          <m:d>
                            <m:dPr>
                              <m:ctrlPr>
                                <a:rPr lang="es-CL" sz="2400" b="0" i="1" smtClean="0">
                                  <a:latin typeface="Cambria Math" panose="02040503050406030204" pitchFamily="18" charset="0"/>
                                </a:rPr>
                              </m:ctrlPr>
                            </m:dPr>
                            <m:e>
                              <m:r>
                                <a:rPr lang="es-CL" sz="2400" b="0" i="1" smtClean="0">
                                  <a:latin typeface="Cambria Math" panose="02040503050406030204" pitchFamily="18" charset="0"/>
                                </a:rPr>
                                <m:t>𝐴</m:t>
                              </m:r>
                              <m:r>
                                <a:rPr lang="es-CL" sz="2400" b="0" i="1" smtClean="0">
                                  <a:latin typeface="Cambria Math" panose="02040503050406030204" pitchFamily="18" charset="0"/>
                                </a:rPr>
                                <m:t>⋅</m:t>
                              </m:r>
                              <m:r>
                                <a:rPr lang="es-CL" sz="2400" b="0" i="1" smtClean="0">
                                  <a:latin typeface="Cambria Math" panose="02040503050406030204" pitchFamily="18" charset="0"/>
                                </a:rPr>
                                <m:t>h</m:t>
                              </m:r>
                              <m:d>
                                <m:dPr>
                                  <m:ctrlPr>
                                    <a:rPr lang="es-CL" sz="2400" b="0" i="1" smtClean="0">
                                      <a:latin typeface="Cambria Math" panose="02040503050406030204" pitchFamily="18" charset="0"/>
                                    </a:rPr>
                                  </m:ctrlPr>
                                </m:dPr>
                                <m:e>
                                  <m:r>
                                    <a:rPr lang="es-CL" sz="2400" b="0" i="1" smtClean="0">
                                      <a:latin typeface="Cambria Math" panose="02040503050406030204" pitchFamily="18" charset="0"/>
                                    </a:rPr>
                                    <m:t>𝑋</m:t>
                                  </m:r>
                                </m:e>
                              </m:d>
                              <m:r>
                                <a:rPr lang="es-CL" sz="2400" b="0" i="1" smtClean="0">
                                  <a:latin typeface="Cambria Math" panose="02040503050406030204" pitchFamily="18" charset="0"/>
                                </a:rPr>
                                <m:t> </m:t>
                              </m:r>
                              <m:r>
                                <m:rPr>
                                  <m:sty m:val="p"/>
                                </m:rPr>
                                <a:rPr lang="es-CL" sz="2400" b="0" i="0" smtClean="0">
                                  <a:latin typeface="Cambria Math" panose="02040503050406030204" pitchFamily="18" charset="0"/>
                                </a:rPr>
                                <m:t>mod</m:t>
                              </m:r>
                              <m:r>
                                <a:rPr lang="es-CL" sz="2400" b="0" i="0" smtClean="0">
                                  <a:latin typeface="Cambria Math" panose="02040503050406030204" pitchFamily="18" charset="0"/>
                                </a:rPr>
                                <m:t> </m:t>
                              </m:r>
                              <m:r>
                                <a:rPr lang="es-CL" sz="2400" b="0" i="1" smtClean="0">
                                  <a:latin typeface="Cambria Math" panose="02040503050406030204" pitchFamily="18" charset="0"/>
                                </a:rPr>
                                <m:t>1</m:t>
                              </m:r>
                            </m:e>
                          </m:d>
                        </m:e>
                      </m:d>
                      <m:r>
                        <a:rPr lang="es-CL" sz="2400" b="0" i="1" smtClean="0">
                          <a:latin typeface="Cambria Math" panose="02040503050406030204" pitchFamily="18" charset="0"/>
                        </a:rPr>
                        <m:t> </m:t>
                      </m:r>
                    </m:oMath>
                  </m:oMathPara>
                </a14:m>
                <a:endParaRPr lang="es-CL" sz="2400" dirty="0"/>
              </a:p>
              <a:p>
                <a:pPr marL="0" indent="0">
                  <a:lnSpc>
                    <a:spcPct val="120000"/>
                  </a:lnSpc>
                  <a:buNone/>
                </a:pPr>
                <a:endParaRPr lang="es-CL" sz="2400" dirty="0"/>
              </a:p>
              <a:p>
                <a:pPr>
                  <a:lnSpc>
                    <a:spcPct val="120000"/>
                  </a:lnSpc>
                </a:pPr>
                <a:r>
                  <a:rPr lang="es-CL" sz="2400" dirty="0"/>
                  <a:t>Si </a:t>
                </a:r>
                <a14:m>
                  <m:oMath xmlns:m="http://schemas.openxmlformats.org/officeDocument/2006/math">
                    <m:r>
                      <a:rPr lang="es-CL" sz="2400" b="0" i="1" smtClean="0">
                        <a:latin typeface="Cambria Math" panose="02040503050406030204" pitchFamily="18" charset="0"/>
                      </a:rPr>
                      <m:t>h</m:t>
                    </m:r>
                    <m:d>
                      <m:dPr>
                        <m:ctrlPr>
                          <a:rPr lang="es-CL" sz="2400" b="0" i="1" smtClean="0">
                            <a:latin typeface="Cambria Math" panose="02040503050406030204" pitchFamily="18" charset="0"/>
                          </a:rPr>
                        </m:ctrlPr>
                      </m:dPr>
                      <m:e>
                        <m:r>
                          <a:rPr lang="es-CL" sz="2400" i="1">
                            <a:latin typeface="Cambria Math" panose="02040503050406030204" pitchFamily="18" charset="0"/>
                          </a:rPr>
                          <m:t>𝑋</m:t>
                        </m:r>
                      </m:e>
                    </m:d>
                  </m:oMath>
                </a14:m>
                <a:r>
                  <a:rPr lang="es-CL" sz="2400" dirty="0"/>
                  <a:t> distribuye bien, entonces </a:t>
                </a:r>
                <a14:m>
                  <m:oMath xmlns:m="http://schemas.openxmlformats.org/officeDocument/2006/math">
                    <m:sSup>
                      <m:sSupPr>
                        <m:ctrlPr>
                          <a:rPr lang="es-CL" sz="2400" i="1">
                            <a:latin typeface="Cambria Math" panose="02040503050406030204" pitchFamily="18" charset="0"/>
                          </a:rPr>
                        </m:ctrlPr>
                      </m:sSupPr>
                      <m:e>
                        <m:r>
                          <a:rPr lang="es-CL" sz="2400" i="1">
                            <a:latin typeface="Cambria Math" panose="02040503050406030204" pitchFamily="18" charset="0"/>
                          </a:rPr>
                          <m:t>h</m:t>
                        </m:r>
                      </m:e>
                      <m:sup>
                        <m:r>
                          <a:rPr lang="es-CL" sz="2400" i="1">
                            <a:latin typeface="Cambria Math" panose="02040503050406030204" pitchFamily="18" charset="0"/>
                          </a:rPr>
                          <m:t>′</m:t>
                        </m:r>
                      </m:sup>
                    </m:sSup>
                    <m:d>
                      <m:dPr>
                        <m:ctrlPr>
                          <a:rPr lang="es-CL" sz="2400" i="1">
                            <a:latin typeface="Cambria Math" panose="02040503050406030204" pitchFamily="18" charset="0"/>
                          </a:rPr>
                        </m:ctrlPr>
                      </m:dPr>
                      <m:e>
                        <m:r>
                          <a:rPr lang="es-CL" sz="2400" i="1">
                            <a:latin typeface="Cambria Math" panose="02040503050406030204" pitchFamily="18" charset="0"/>
                          </a:rPr>
                          <m:t>𝑋</m:t>
                        </m:r>
                      </m:e>
                    </m:d>
                  </m:oMath>
                </a14:m>
                <a:r>
                  <a:rPr lang="es-CL" sz="2400" dirty="0"/>
                  <a:t> distribuye bien</a:t>
                </a:r>
              </a:p>
              <a:p>
                <a:pPr>
                  <a:lnSpc>
                    <a:spcPct val="120000"/>
                  </a:lnSpc>
                </a:pPr>
                <a:endParaRPr lang="es-CL" sz="2400" dirty="0"/>
              </a:p>
              <a:p>
                <a:pPr>
                  <a:lnSpc>
                    <a:spcPct val="120000"/>
                  </a:lnSpc>
                </a:pPr>
                <a:r>
                  <a:rPr lang="es-CL" sz="2400" dirty="0"/>
                  <a:t>Es más costosa, pero no depende del valor de </a:t>
                </a:r>
                <a14:m>
                  <m:oMath xmlns:m="http://schemas.openxmlformats.org/officeDocument/2006/math">
                    <m:r>
                      <a:rPr lang="es-CL" sz="2400" b="0" i="1" smtClean="0">
                        <a:latin typeface="Cambria Math" panose="02040503050406030204" pitchFamily="18" charset="0"/>
                      </a:rPr>
                      <m:t>𝑚</m:t>
                    </m:r>
                  </m:oMath>
                </a14:m>
                <a:endParaRPr lang="en-US" sz="2400" b="0"/>
              </a:p>
              <a:p>
                <a:pPr>
                  <a:lnSpc>
                    <a:spcPct val="120000"/>
                  </a:lnSpc>
                </a:pPr>
                <a:r>
                  <a:rPr lang="es-CL" sz="2400" dirty="0"/>
                  <a:t>Se recomienda </a:t>
                </a:r>
                <a14:m>
                  <m:oMath xmlns:m="http://schemas.openxmlformats.org/officeDocument/2006/math">
                    <m:r>
                      <a:rPr lang="es-CL" sz="2400" b="0" i="1" smtClean="0">
                        <a:latin typeface="Cambria Math" panose="02040503050406030204" pitchFamily="18" charset="0"/>
                      </a:rPr>
                      <m:t>𝐴</m:t>
                    </m:r>
                    <m:r>
                      <a:rPr lang="es-CL" sz="2400" b="0" i="1" smtClean="0">
                        <a:latin typeface="Cambria Math" panose="02040503050406030204" pitchFamily="18" charset="0"/>
                      </a:rPr>
                      <m:t>= </m:t>
                    </m:r>
                    <m:f>
                      <m:fPr>
                        <m:ctrlPr>
                          <a:rPr lang="es-CL" sz="2400" b="0" i="1" smtClean="0">
                            <a:latin typeface="Cambria Math" panose="02040503050406030204" pitchFamily="18" charset="0"/>
                          </a:rPr>
                        </m:ctrlPr>
                      </m:fPr>
                      <m:num>
                        <m:r>
                          <a:rPr lang="es-CL" sz="2400" b="0" i="1" smtClean="0">
                            <a:latin typeface="Cambria Math" panose="02040503050406030204" pitchFamily="18" charset="0"/>
                          </a:rPr>
                          <m:t>1</m:t>
                        </m:r>
                      </m:num>
                      <m:den>
                        <m:r>
                          <a:rPr lang="es-CL" sz="2400" b="0" i="1" smtClean="0">
                            <a:latin typeface="Cambria Math" panose="02040503050406030204" pitchFamily="18" charset="0"/>
                            <a:ea typeface="Cambria Math" panose="02040503050406030204" pitchFamily="18" charset="0"/>
                          </a:rPr>
                          <m:t>𝜑</m:t>
                        </m:r>
                      </m:den>
                    </m:f>
                  </m:oMath>
                </a14:m>
                <a:endParaRPr lang="es-CL" sz="2400" dirty="0"/>
              </a:p>
            </p:txBody>
          </p:sp>
        </mc:Choice>
        <mc:Fallback>
          <p:sp>
            <p:nvSpPr>
              <p:cNvPr id="3" name="Content Placeholder 2">
                <a:extLst>
                  <a:ext uri="{FF2B5EF4-FFF2-40B4-BE49-F238E27FC236}">
                    <a16:creationId xmlns:a16="http://schemas.microsoft.com/office/drawing/2014/main" id="{E38007A0-FC21-467A-9F5A-3C7A0F091560}"/>
                  </a:ext>
                </a:extLst>
              </p:cNvPr>
              <p:cNvSpPr>
                <a:spLocks noGrp="1" noRot="1" noChangeAspect="1" noMove="1" noResize="1" noEditPoints="1" noAdjustHandles="1" noChangeArrowheads="1" noChangeShapeType="1" noTextEdit="1"/>
              </p:cNvSpPr>
              <p:nvPr>
                <p:ph idx="1"/>
              </p:nvPr>
            </p:nvSpPr>
            <p:spPr>
              <a:blipFill>
                <a:blip r:embed="rId3"/>
                <a:stretch>
                  <a:fillRect b="-773"/>
                </a:stretch>
              </a:blipFill>
            </p:spPr>
            <p:txBody>
              <a:bodyPr/>
              <a:lstStyle/>
              <a:p>
                <a:r>
                  <a:rPr lang="en-US">
                    <a:noFill/>
                  </a:rPr>
                  <a:t> </a:t>
                </a:r>
              </a:p>
            </p:txBody>
          </p:sp>
        </mc:Fallback>
      </mc:AlternateContent>
    </p:spTree>
    <p:extLst>
      <p:ext uri="{BB962C8B-B14F-4D97-AF65-F5344CB8AC3E}">
        <p14:creationId xmlns:p14="http://schemas.microsoft.com/office/powerpoint/2010/main" val="330883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55F7-F8B9-4A67-9FD7-B6EF642CF940}"/>
              </a:ext>
            </a:extLst>
          </p:cNvPr>
          <p:cNvSpPr>
            <a:spLocks noGrp="1"/>
          </p:cNvSpPr>
          <p:nvPr>
            <p:ph type="title"/>
          </p:nvPr>
        </p:nvSpPr>
        <p:spPr/>
        <p:txBody>
          <a:bodyPr/>
          <a:lstStyle/>
          <a:p>
            <a:r>
              <a:rPr lang="es-CL" dirty="0"/>
              <a:t>En resumen</a:t>
            </a:r>
          </a:p>
        </p:txBody>
      </p:sp>
      <p:sp>
        <p:nvSpPr>
          <p:cNvPr id="3" name="Content Placeholder 2">
            <a:extLst>
              <a:ext uri="{FF2B5EF4-FFF2-40B4-BE49-F238E27FC236}">
                <a16:creationId xmlns:a16="http://schemas.microsoft.com/office/drawing/2014/main" id="{4040AA74-C81D-4755-BEA4-4F2F3DB6B31B}"/>
              </a:ext>
            </a:extLst>
          </p:cNvPr>
          <p:cNvSpPr>
            <a:spLocks noGrp="1"/>
          </p:cNvSpPr>
          <p:nvPr>
            <p:ph idx="1"/>
          </p:nvPr>
        </p:nvSpPr>
        <p:spPr/>
        <p:txBody>
          <a:bodyPr anchor="ctr">
            <a:normAutofit/>
          </a:bodyPr>
          <a:lstStyle/>
          <a:p>
            <a:pPr>
              <a:lnSpc>
                <a:spcPct val="100000"/>
              </a:lnSpc>
            </a:pPr>
            <a:r>
              <a:rPr lang="es-CL" sz="2400" dirty="0"/>
              <a:t>Una </a:t>
            </a:r>
            <a:r>
              <a:rPr lang="es-CL" sz="2400" b="1" dirty="0">
                <a:solidFill>
                  <a:schemeClr val="accent2"/>
                </a:solidFill>
              </a:rPr>
              <a:t>buena</a:t>
            </a:r>
            <a:r>
              <a:rPr lang="es-CL" sz="2400" dirty="0"/>
              <a:t> función de hash cumple con lo siguiente:</a:t>
            </a:r>
          </a:p>
          <a:p>
            <a:pPr>
              <a:lnSpc>
                <a:spcPct val="100000"/>
              </a:lnSpc>
              <a:buFont typeface="Arial" panose="020B0604020202020204" pitchFamily="34" charset="0"/>
              <a:buChar char="•"/>
            </a:pPr>
            <a:r>
              <a:rPr lang="es-CL" sz="2400" dirty="0"/>
              <a:t> Incluye toda información de un objeto</a:t>
            </a:r>
          </a:p>
          <a:p>
            <a:pPr>
              <a:lnSpc>
                <a:spcPct val="100000"/>
              </a:lnSpc>
              <a:buFont typeface="Arial" panose="020B0604020202020204" pitchFamily="34" charset="0"/>
              <a:buChar char="•"/>
            </a:pPr>
            <a:r>
              <a:rPr lang="es-CL" sz="2400" dirty="0"/>
              <a:t> Es rápida de calcular</a:t>
            </a:r>
          </a:p>
          <a:p>
            <a:pPr>
              <a:lnSpc>
                <a:spcPct val="100000"/>
              </a:lnSpc>
              <a:buFont typeface="Arial" panose="020B0604020202020204" pitchFamily="34" charset="0"/>
              <a:buChar char="•"/>
            </a:pPr>
            <a:r>
              <a:rPr lang="es-CL" sz="2400" dirty="0"/>
              <a:t> Distribuye de manera uniforme</a:t>
            </a:r>
          </a:p>
          <a:p>
            <a:pPr>
              <a:lnSpc>
                <a:spcPct val="100000"/>
              </a:lnSpc>
              <a:buFont typeface="Arial" panose="020B0604020202020204" pitchFamily="34" charset="0"/>
              <a:buChar char="•"/>
            </a:pPr>
            <a:r>
              <a:rPr lang="es-CL" sz="2400" dirty="0"/>
              <a:t> Los valores de hash de dos objetos parecidos son distintos</a:t>
            </a:r>
          </a:p>
        </p:txBody>
      </p:sp>
    </p:spTree>
    <p:extLst>
      <p:ext uri="{BB962C8B-B14F-4D97-AF65-F5344CB8AC3E}">
        <p14:creationId xmlns:p14="http://schemas.microsoft.com/office/powerpoint/2010/main" val="2100475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8D63-A966-4E0E-B156-657A9AAECEED}"/>
              </a:ext>
            </a:extLst>
          </p:cNvPr>
          <p:cNvSpPr>
            <a:spLocks noGrp="1"/>
          </p:cNvSpPr>
          <p:nvPr>
            <p:ph type="title"/>
          </p:nvPr>
        </p:nvSpPr>
        <p:spPr/>
        <p:txBody>
          <a:bodyPr/>
          <a:lstStyle/>
          <a:p>
            <a:r>
              <a:rPr lang="es-CL" dirty="0"/>
              <a:t>Colisiones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7A5273-333D-4216-9A9C-D058182447CF}"/>
                  </a:ext>
                </a:extLst>
              </p:cNvPr>
              <p:cNvSpPr>
                <a:spLocks noGrp="1"/>
              </p:cNvSpPr>
              <p:nvPr>
                <p:ph idx="1"/>
              </p:nvPr>
            </p:nvSpPr>
            <p:spPr>
              <a:xfrm>
                <a:off x="200090" y="1287532"/>
                <a:ext cx="8758975" cy="4904072"/>
              </a:xfrm>
            </p:spPr>
            <p:txBody>
              <a:bodyPr anchor="ctr">
                <a:normAutofit/>
              </a:bodyPr>
              <a:lstStyle/>
              <a:p>
                <a:pPr marL="0" indent="0">
                  <a:lnSpc>
                    <a:spcPct val="100000"/>
                  </a:lnSpc>
                  <a:buNone/>
                </a:pPr>
                <a:r>
                  <a:rPr lang="es-CL" dirty="0"/>
                  <a:t>Dado que </a:t>
                </a:r>
                <a14:m>
                  <m:oMath xmlns:m="http://schemas.openxmlformats.org/officeDocument/2006/math">
                    <m:r>
                      <a:rPr lang="es-CL" i="1">
                        <a:latin typeface="Cambria Math" panose="02040503050406030204" pitchFamily="18" charset="0"/>
                        <a:ea typeface="Cambria Math" panose="02040503050406030204" pitchFamily="18" charset="0"/>
                      </a:rPr>
                      <m:t>𝐴</m:t>
                    </m:r>
                    <m:r>
                      <a:rPr lang="es-CL" i="1">
                        <a:latin typeface="Cambria Math" panose="02040503050406030204" pitchFamily="18" charset="0"/>
                        <a:ea typeface="Cambria Math" panose="02040503050406030204" pitchFamily="18" charset="0"/>
                      </a:rPr>
                      <m:t>≠</m:t>
                    </m:r>
                    <m:r>
                      <a:rPr lang="es-CL" i="1">
                        <a:latin typeface="Cambria Math" panose="02040503050406030204" pitchFamily="18" charset="0"/>
                        <a:ea typeface="Cambria Math" panose="02040503050406030204" pitchFamily="18" charset="0"/>
                      </a:rPr>
                      <m:t>𝐵</m:t>
                    </m:r>
                  </m:oMath>
                </a14:m>
                <a:r>
                  <a:rPr lang="es-CL" dirty="0"/>
                  <a:t>,</a:t>
                </a:r>
              </a:p>
              <a:p>
                <a:pPr marL="0" indent="0">
                  <a:lnSpc>
                    <a:spcPct val="100000"/>
                  </a:lnSpc>
                  <a:buNone/>
                </a:pPr>
                <a:endParaRPr lang="es-CL" dirty="0"/>
              </a:p>
              <a:p>
                <a:pPr marL="0" indent="0">
                  <a:lnSpc>
                    <a:spcPct val="100000"/>
                  </a:lnSpc>
                  <a:buNone/>
                </a:pPr>
                <a:r>
                  <a:rPr lang="es-CL" dirty="0"/>
                  <a:t>… decimos que una función de hash produce una </a:t>
                </a:r>
                <a:r>
                  <a:rPr lang="es-CL" b="1" dirty="0">
                    <a:solidFill>
                      <a:schemeClr val="accent2"/>
                    </a:solidFill>
                  </a:rPr>
                  <a:t>colisión</a:t>
                </a:r>
                <a:r>
                  <a:rPr lang="es-CL" dirty="0"/>
                  <a:t> si</a:t>
                </a:r>
              </a:p>
              <a:p>
                <a:pPr marL="0" indent="0">
                  <a:lnSpc>
                    <a:spcPct val="100000"/>
                  </a:lnSpc>
                  <a:buNone/>
                </a:pPr>
                <a14:m>
                  <m:oMathPara xmlns:m="http://schemas.openxmlformats.org/officeDocument/2006/math">
                    <m:oMathParaPr>
                      <m:jc m:val="centerGroup"/>
                    </m:oMathParaPr>
                    <m:oMath xmlns:m="http://schemas.openxmlformats.org/officeDocument/2006/math">
                      <m:r>
                        <a:rPr lang="es-CL" i="1">
                          <a:latin typeface="Cambria Math" panose="02040503050406030204" pitchFamily="18" charset="0"/>
                        </a:rPr>
                        <m:t>h</m:t>
                      </m:r>
                      <m:d>
                        <m:dPr>
                          <m:ctrlPr>
                            <a:rPr lang="es-CL" i="1">
                              <a:latin typeface="Cambria Math" panose="02040503050406030204" pitchFamily="18" charset="0"/>
                            </a:rPr>
                          </m:ctrlPr>
                        </m:dPr>
                        <m:e>
                          <m:r>
                            <a:rPr lang="es-CL" i="1">
                              <a:latin typeface="Cambria Math" panose="02040503050406030204" pitchFamily="18" charset="0"/>
                            </a:rPr>
                            <m:t>𝐴</m:t>
                          </m:r>
                        </m:e>
                      </m:d>
                      <m:r>
                        <a:rPr lang="es-CL" i="1">
                          <a:latin typeface="Cambria Math" panose="02040503050406030204" pitchFamily="18" charset="0"/>
                        </a:rPr>
                        <m:t>=</m:t>
                      </m:r>
                      <m:r>
                        <a:rPr lang="es-CL" i="1">
                          <a:latin typeface="Cambria Math" panose="02040503050406030204" pitchFamily="18" charset="0"/>
                        </a:rPr>
                        <m:t>h</m:t>
                      </m:r>
                      <m:d>
                        <m:dPr>
                          <m:ctrlPr>
                            <a:rPr lang="es-CL" i="1">
                              <a:latin typeface="Cambria Math" panose="02040503050406030204" pitchFamily="18" charset="0"/>
                            </a:rPr>
                          </m:ctrlPr>
                        </m:dPr>
                        <m:e>
                          <m:r>
                            <a:rPr lang="es-CL" i="1">
                              <a:latin typeface="Cambria Math" panose="02040503050406030204" pitchFamily="18" charset="0"/>
                            </a:rPr>
                            <m:t>𝐵</m:t>
                          </m:r>
                        </m:e>
                      </m:d>
                    </m:oMath>
                  </m:oMathPara>
                </a14:m>
                <a:endParaRPr lang="es-CL" dirty="0"/>
              </a:p>
            </p:txBody>
          </p:sp>
        </mc:Choice>
        <mc:Fallback xmlns="">
          <p:sp>
            <p:nvSpPr>
              <p:cNvPr id="3" name="Content Placeholder 2">
                <a:extLst>
                  <a:ext uri="{FF2B5EF4-FFF2-40B4-BE49-F238E27FC236}">
                    <a16:creationId xmlns:a16="http://schemas.microsoft.com/office/drawing/2014/main" id="{927A5273-333D-4216-9A9C-D058182447CF}"/>
                  </a:ext>
                </a:extLst>
              </p:cNvPr>
              <p:cNvSpPr>
                <a:spLocks noGrp="1" noRot="1" noChangeAspect="1" noMove="1" noResize="1" noEditPoints="1" noAdjustHandles="1" noChangeArrowheads="1" noChangeShapeType="1" noTextEdit="1"/>
              </p:cNvSpPr>
              <p:nvPr>
                <p:ph idx="1"/>
              </p:nvPr>
            </p:nvSpPr>
            <p:spPr>
              <a:xfrm>
                <a:off x="200090" y="1287532"/>
                <a:ext cx="8758975" cy="4904072"/>
              </a:xfrm>
              <a:blipFill>
                <a:blip r:embed="rId3"/>
                <a:stretch>
                  <a:fillRect l="-1449"/>
                </a:stretch>
              </a:blipFill>
            </p:spPr>
            <p:txBody>
              <a:bodyPr/>
              <a:lstStyle/>
              <a:p>
                <a:r>
                  <a:rPr lang="en-US">
                    <a:noFill/>
                  </a:rPr>
                  <a:t> </a:t>
                </a:r>
              </a:p>
            </p:txBody>
          </p:sp>
        </mc:Fallback>
      </mc:AlternateContent>
    </p:spTree>
    <p:extLst>
      <p:ext uri="{BB962C8B-B14F-4D97-AF65-F5344CB8AC3E}">
        <p14:creationId xmlns:p14="http://schemas.microsoft.com/office/powerpoint/2010/main" val="1513351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6C6C8-543C-4DD8-8016-A6796C9AE838}"/>
              </a:ext>
            </a:extLst>
          </p:cNvPr>
          <p:cNvSpPr>
            <a:spLocks noGrp="1"/>
          </p:cNvSpPr>
          <p:nvPr>
            <p:ph type="title"/>
          </p:nvPr>
        </p:nvSpPr>
        <p:spPr/>
        <p:txBody>
          <a:bodyPr/>
          <a:lstStyle/>
          <a:p>
            <a:r>
              <a:rPr lang="es-CL"/>
              <a:t>Ejemplo</a:t>
            </a:r>
            <a:endParaRPr lang="es-C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8256EF-2818-4C24-8082-B5CFDD76CF00}"/>
                  </a:ext>
                </a:extLst>
              </p:cNvPr>
              <p:cNvSpPr>
                <a:spLocks noGrp="1"/>
              </p:cNvSpPr>
              <p:nvPr>
                <p:ph idx="1"/>
              </p:nvPr>
            </p:nvSpPr>
            <p:spPr/>
            <p:txBody>
              <a:bodyPr anchor="ctr">
                <a:normAutofit/>
              </a:bodyPr>
              <a:lstStyle/>
              <a:p>
                <a:pPr>
                  <a:lnSpc>
                    <a:spcPct val="100000"/>
                  </a:lnSpc>
                </a:pPr>
                <a14:m>
                  <m:oMath xmlns:m="http://schemas.openxmlformats.org/officeDocument/2006/math">
                    <m:r>
                      <a:rPr lang="es-CL" sz="2400" smtClean="0">
                        <a:latin typeface="Cambria Math" panose="02040503050406030204" pitchFamily="18" charset="0"/>
                      </a:rPr>
                      <m:t>𝑋</m:t>
                    </m:r>
                  </m:oMath>
                </a14:m>
                <a:r>
                  <a:rPr lang="es-CL" sz="2400" dirty="0"/>
                  <a:t> = </a:t>
                </a:r>
                <a:r>
                  <a:rPr lang="es-CL" sz="2400" dirty="0">
                    <a:solidFill>
                      <a:srgbClr val="00B050"/>
                    </a:solidFill>
                  </a:rPr>
                  <a:t>AGCGATGCTATCTTGGGGCTATT</a:t>
                </a:r>
              </a:p>
              <a:p>
                <a:pPr algn="just">
                  <a:lnSpc>
                    <a:spcPct val="100000"/>
                  </a:lnSpc>
                </a:pPr>
                <a14:m>
                  <m:oMath xmlns:m="http://schemas.openxmlformats.org/officeDocument/2006/math">
                    <m:r>
                      <a:rPr lang="es-CL" sz="2400" smtClean="0">
                        <a:latin typeface="Cambria Math" panose="02040503050406030204" pitchFamily="18" charset="0"/>
                      </a:rPr>
                      <m:t>𝑌</m:t>
                    </m:r>
                  </m:oMath>
                </a14:m>
                <a:r>
                  <a:rPr lang="es-CL" sz="2400" dirty="0"/>
                  <a:t> =</a:t>
                </a:r>
              </a:p>
              <a:p>
                <a:pPr algn="just">
                  <a:lnSpc>
                    <a:spcPct val="100000"/>
                  </a:lnSpc>
                </a:pPr>
                <a:r>
                  <a:rPr lang="es-CL" sz="2400" dirty="0"/>
                  <a:t>ACGTGACTGCTCCGCGCGTGAATTTCGATCGCGCGGATCTAGCTAGCTAGCTGCTAGCTAGCTTCGCTATCGTAGTCGTCAGTATGATGTATAGAATAATTAATAAAAGCGCCTGCCTAGTCGTGTGTCACGTAGTCATCGAGCGGGCTCATACGCAGATC</a:t>
                </a:r>
                <a:r>
                  <a:rPr lang="es-CL" sz="2400" dirty="0">
                    <a:solidFill>
                      <a:srgbClr val="00B050"/>
                    </a:solidFill>
                  </a:rPr>
                  <a:t>AGCGATGCTATCTTGGGGCTATT</a:t>
                </a:r>
                <a:r>
                  <a:rPr lang="es-CL" sz="2400" dirty="0"/>
                  <a:t>ATGCTAGCTATCGCCTAGCGCGATATACGCGCGCGGATTCGCTATATGCT</a:t>
                </a:r>
              </a:p>
            </p:txBody>
          </p:sp>
        </mc:Choice>
        <mc:Fallback xmlns="">
          <p:sp>
            <p:nvSpPr>
              <p:cNvPr id="3" name="Content Placeholder 2">
                <a:extLst>
                  <a:ext uri="{FF2B5EF4-FFF2-40B4-BE49-F238E27FC236}">
                    <a16:creationId xmlns:a16="http://schemas.microsoft.com/office/drawing/2014/main" id="{898256EF-2818-4C24-8082-B5CFDD76CF00}"/>
                  </a:ext>
                </a:extLst>
              </p:cNvPr>
              <p:cNvSpPr>
                <a:spLocks noGrp="1" noRot="1" noChangeAspect="1" noMove="1" noResize="1" noEditPoints="1" noAdjustHandles="1" noChangeArrowheads="1" noChangeShapeType="1" noTextEdit="1"/>
              </p:cNvSpPr>
              <p:nvPr>
                <p:ph idx="1"/>
              </p:nvPr>
            </p:nvSpPr>
            <p:spPr>
              <a:blipFill>
                <a:blip r:embed="rId3"/>
                <a:stretch>
                  <a:fillRect l="-1028" r="-441"/>
                </a:stretch>
              </a:blipFill>
            </p:spPr>
            <p:txBody>
              <a:bodyPr/>
              <a:lstStyle/>
              <a:p>
                <a:r>
                  <a:rPr lang="en-US">
                    <a:noFill/>
                  </a:rPr>
                  <a:t> </a:t>
                </a:r>
              </a:p>
            </p:txBody>
          </p:sp>
        </mc:Fallback>
      </mc:AlternateContent>
    </p:spTree>
    <p:extLst>
      <p:ext uri="{BB962C8B-B14F-4D97-AF65-F5344CB8AC3E}">
        <p14:creationId xmlns:p14="http://schemas.microsoft.com/office/powerpoint/2010/main" val="3435110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19DB-F93F-4467-8AE4-A8CE4B651D39}"/>
              </a:ext>
            </a:extLst>
          </p:cNvPr>
          <p:cNvSpPr>
            <a:spLocks noGrp="1"/>
          </p:cNvSpPr>
          <p:nvPr>
            <p:ph type="title"/>
          </p:nvPr>
        </p:nvSpPr>
        <p:spPr/>
        <p:txBody>
          <a:bodyPr/>
          <a:lstStyle/>
          <a:p>
            <a:r>
              <a:rPr lang="es-CL" dirty="0"/>
              <a:t>Manejo de colisiones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AE0AED-AF69-4020-9F6F-91C692CD033E}"/>
                  </a:ext>
                </a:extLst>
              </p:cNvPr>
              <p:cNvSpPr>
                <a:spLocks noGrp="1"/>
              </p:cNvSpPr>
              <p:nvPr>
                <p:ph idx="1"/>
              </p:nvPr>
            </p:nvSpPr>
            <p:spPr/>
            <p:txBody>
              <a:bodyPr anchor="ctr"/>
              <a:lstStyle/>
              <a:p>
                <a:pPr>
                  <a:lnSpc>
                    <a:spcPct val="100000"/>
                  </a:lnSpc>
                </a:pPr>
                <a:r>
                  <a:rPr lang="es-CL" dirty="0"/>
                  <a:t>Eso significa que </a:t>
                </a:r>
                <a14:m>
                  <m:oMath xmlns:m="http://schemas.openxmlformats.org/officeDocument/2006/math">
                    <m:r>
                      <a:rPr lang="es-CL" b="0" i="1" smtClean="0">
                        <a:latin typeface="Cambria Math" panose="02040503050406030204" pitchFamily="18" charset="0"/>
                      </a:rPr>
                      <m:t>𝐴</m:t>
                    </m:r>
                  </m:oMath>
                </a14:m>
                <a:r>
                  <a:rPr lang="es-CL" dirty="0"/>
                  <a:t> y </a:t>
                </a:r>
                <a14:m>
                  <m:oMath xmlns:m="http://schemas.openxmlformats.org/officeDocument/2006/math">
                    <m:r>
                      <a:rPr lang="es-CL" b="0" i="1" smtClean="0">
                        <a:latin typeface="Cambria Math" panose="02040503050406030204" pitchFamily="18" charset="0"/>
                      </a:rPr>
                      <m:t>𝐵</m:t>
                    </m:r>
                  </m:oMath>
                </a14:m>
                <a:r>
                  <a:rPr lang="es-CL" dirty="0"/>
                  <a:t> caen en la misma celda de la tabla</a:t>
                </a:r>
              </a:p>
              <a:p>
                <a:pPr>
                  <a:lnSpc>
                    <a:spcPct val="100000"/>
                  </a:lnSpc>
                </a:pPr>
                <a:endParaRPr lang="es-CL" dirty="0"/>
              </a:p>
              <a:p>
                <a:pPr>
                  <a:lnSpc>
                    <a:spcPct val="100000"/>
                  </a:lnSpc>
                </a:pPr>
                <a:r>
                  <a:rPr lang="es-CL" dirty="0"/>
                  <a:t>¿Cómo podemos guardar ambos datos en la tabla?</a:t>
                </a:r>
              </a:p>
              <a:p>
                <a:pPr>
                  <a:lnSpc>
                    <a:spcPct val="100000"/>
                  </a:lnSpc>
                </a:pPr>
                <a:endParaRPr lang="es-CL" dirty="0"/>
              </a:p>
              <a:p>
                <a:pPr>
                  <a:lnSpc>
                    <a:spcPct val="100000"/>
                  </a:lnSpc>
                </a:pPr>
                <a:r>
                  <a:rPr lang="es-CL" dirty="0"/>
                  <a:t>Nos interesa poder buscarlos en el futuro</a:t>
                </a:r>
              </a:p>
            </p:txBody>
          </p:sp>
        </mc:Choice>
        <mc:Fallback xmlns="">
          <p:sp>
            <p:nvSpPr>
              <p:cNvPr id="3" name="Content Placeholder 2">
                <a:extLst>
                  <a:ext uri="{FF2B5EF4-FFF2-40B4-BE49-F238E27FC236}">
                    <a16:creationId xmlns:a16="http://schemas.microsoft.com/office/drawing/2014/main" id="{7FAE0AED-AF69-4020-9F6F-91C692CD033E}"/>
                  </a:ext>
                </a:extLst>
              </p:cNvPr>
              <p:cNvSpPr>
                <a:spLocks noGrp="1" noRot="1" noChangeAspect="1" noMove="1" noResize="1" noEditPoints="1" noAdjustHandles="1" noChangeArrowheads="1" noChangeShapeType="1" noTextEdit="1"/>
              </p:cNvSpPr>
              <p:nvPr>
                <p:ph idx="1"/>
              </p:nvPr>
            </p:nvSpPr>
            <p:spPr>
              <a:blipFill>
                <a:blip r:embed="rId2"/>
                <a:stretch>
                  <a:fillRect l="-441" r="-147"/>
                </a:stretch>
              </a:blipFill>
            </p:spPr>
            <p:txBody>
              <a:bodyPr/>
              <a:lstStyle/>
              <a:p>
                <a:r>
                  <a:rPr lang="en-US">
                    <a:noFill/>
                  </a:rPr>
                  <a:t> </a:t>
                </a:r>
              </a:p>
            </p:txBody>
          </p:sp>
        </mc:Fallback>
      </mc:AlternateContent>
    </p:spTree>
    <p:extLst>
      <p:ext uri="{BB962C8B-B14F-4D97-AF65-F5344CB8AC3E}">
        <p14:creationId xmlns:p14="http://schemas.microsoft.com/office/powerpoint/2010/main" val="3682583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43D7F-F66B-4D4C-BA07-255119348CA2}"/>
              </a:ext>
            </a:extLst>
          </p:cNvPr>
          <p:cNvSpPr>
            <a:spLocks noGrp="1"/>
          </p:cNvSpPr>
          <p:nvPr>
            <p:ph type="title"/>
          </p:nvPr>
        </p:nvSpPr>
        <p:spPr/>
        <p:txBody>
          <a:bodyPr/>
          <a:lstStyle/>
          <a:p>
            <a:r>
              <a:rPr lang="es-CL" b="1" dirty="0"/>
              <a:t>Direccionamiento abierto</a:t>
            </a:r>
          </a:p>
        </p:txBody>
      </p:sp>
      <p:sp>
        <p:nvSpPr>
          <p:cNvPr id="3" name="Content Placeholder 2">
            <a:extLst>
              <a:ext uri="{FF2B5EF4-FFF2-40B4-BE49-F238E27FC236}">
                <a16:creationId xmlns:a16="http://schemas.microsoft.com/office/drawing/2014/main" id="{3EB4032E-79E9-47C2-A760-0F3B36A53C1E}"/>
              </a:ext>
            </a:extLst>
          </p:cNvPr>
          <p:cNvSpPr>
            <a:spLocks noGrp="1"/>
          </p:cNvSpPr>
          <p:nvPr>
            <p:ph idx="1"/>
          </p:nvPr>
        </p:nvSpPr>
        <p:spPr/>
        <p:txBody>
          <a:bodyPr anchor="ctr">
            <a:normAutofit/>
          </a:bodyPr>
          <a:lstStyle/>
          <a:p>
            <a:pPr indent="0">
              <a:lnSpc>
                <a:spcPct val="100000"/>
              </a:lnSpc>
              <a:buNone/>
            </a:pPr>
            <a:r>
              <a:rPr lang="es-CL" dirty="0"/>
              <a:t>Podemos buscar otra celda que esté disponible</a:t>
            </a:r>
          </a:p>
          <a:p>
            <a:pPr>
              <a:lnSpc>
                <a:spcPct val="100000"/>
              </a:lnSpc>
            </a:pPr>
            <a:endParaRPr lang="es-CL" dirty="0"/>
          </a:p>
          <a:p>
            <a:pPr>
              <a:lnSpc>
                <a:spcPct val="100000"/>
              </a:lnSpc>
            </a:pPr>
            <a:r>
              <a:rPr lang="es-CL" dirty="0"/>
              <a:t>¿Dónde la buscamos?</a:t>
            </a:r>
          </a:p>
          <a:p>
            <a:pPr lvl="1">
              <a:lnSpc>
                <a:spcPct val="100000"/>
              </a:lnSpc>
            </a:pPr>
            <a:r>
              <a:rPr lang="es-CL" dirty="0"/>
              <a:t>debemos seguir alguna regla</a:t>
            </a:r>
          </a:p>
          <a:p>
            <a:pPr>
              <a:lnSpc>
                <a:spcPct val="100000"/>
              </a:lnSpc>
            </a:pPr>
            <a:endParaRPr lang="es-CL" dirty="0"/>
          </a:p>
          <a:p>
            <a:pPr>
              <a:lnSpc>
                <a:spcPct val="100000"/>
              </a:lnSpc>
            </a:pPr>
            <a:r>
              <a:rPr lang="es-CL" dirty="0"/>
              <a:t>¿Qué complejidad tiene esto?</a:t>
            </a:r>
          </a:p>
        </p:txBody>
      </p:sp>
    </p:spTree>
    <p:extLst>
      <p:ext uri="{BB962C8B-B14F-4D97-AF65-F5344CB8AC3E}">
        <p14:creationId xmlns:p14="http://schemas.microsoft.com/office/powerpoint/2010/main" val="738059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Direccionamierto con </a:t>
            </a:r>
            <a:r>
              <a:rPr lang="es-CL" b="1"/>
              <a:t>sondeo lineal</a:t>
            </a:r>
            <a:endParaRPr lang="es-CL" b="1"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dirty="0"/>
              </a:p>
              <a:p>
                <a:pPr>
                  <a:lnSpc>
                    <a:spcPct val="100000"/>
                  </a:lnSpc>
                </a:pPr>
                <a:r>
                  <a:rPr lang="es-CL" dirty="0"/>
                  <a:t>Insertemos la </a:t>
                </a:r>
                <a:r>
                  <a:rPr lang="es-CL" i="1" dirty="0"/>
                  <a:t>A</a:t>
                </a:r>
              </a:p>
              <a:p>
                <a:pPr>
                  <a:lnSpc>
                    <a:spcPct val="100000"/>
                  </a:lnSpc>
                </a:pP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i="0" dirty="0" smtClean="0">
                            <a:latin typeface="Cambria Math" panose="02040503050406030204" pitchFamily="18" charset="0"/>
                          </a:rPr>
                          <m:t>A</m:t>
                        </m:r>
                      </m:e>
                    </m:d>
                    <m:r>
                      <a:rPr lang="es-CL" i="1" dirty="0" smtClean="0">
                        <a:latin typeface="Cambria Math" panose="02040503050406030204" pitchFamily="18" charset="0"/>
                      </a:rPr>
                      <m:t>= 15</m:t>
                    </m:r>
                    <m:r>
                      <a:rPr lang="es-CL" b="0" i="1" dirty="0" smtClean="0">
                        <a:latin typeface="Cambria Math" panose="02040503050406030204" pitchFamily="18" charset="0"/>
                      </a:rPr>
                      <m:t>; </m:t>
                    </m:r>
                    <m:r>
                      <a:rPr lang="es-CL" i="1" dirty="0" smtClean="0">
                        <a:latin typeface="Cambria Math" panose="02040503050406030204" pitchFamily="18" charset="0"/>
                      </a:rPr>
                      <m:t>15 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 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1656620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Sondeo lineal: ejemplo</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dirty="0"/>
              </a:p>
              <a:p>
                <a:pPr>
                  <a:lnSpc>
                    <a:spcPct val="100000"/>
                  </a:lnSpc>
                </a:pPr>
                <a:r>
                  <a:rPr lang="es-CL" dirty="0"/>
                  <a:t>Insertemos la </a:t>
                </a:r>
                <a:r>
                  <a:rPr lang="es-CL" i="1" dirty="0"/>
                  <a:t>A</a:t>
                </a:r>
              </a:p>
              <a:p>
                <a:pPr>
                  <a:lnSpc>
                    <a:spcPct val="100000"/>
                  </a:lnSpc>
                </a:pP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i="0" dirty="0" smtClean="0">
                            <a:latin typeface="Cambria Math" panose="02040503050406030204" pitchFamily="18" charset="0"/>
                          </a:rPr>
                          <m:t>A</m:t>
                        </m:r>
                      </m:e>
                    </m:d>
                    <m:r>
                      <a:rPr lang="es-CL" i="1" dirty="0" smtClean="0">
                        <a:latin typeface="Cambria Math" panose="02040503050406030204" pitchFamily="18" charset="0"/>
                      </a:rPr>
                      <m:t>= 15</m:t>
                    </m:r>
                    <m:r>
                      <a:rPr lang="es-CL" b="0" i="1" dirty="0" smtClean="0">
                        <a:latin typeface="Cambria Math" panose="02040503050406030204" pitchFamily="18" charset="0"/>
                      </a:rPr>
                      <m:t>; </m:t>
                    </m:r>
                    <m:r>
                      <a:rPr lang="es-CL" i="1" dirty="0" smtClean="0">
                        <a:latin typeface="Cambria Math" panose="02040503050406030204" pitchFamily="18" charset="0"/>
                      </a:rPr>
                      <m:t>15 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 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492071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Sigue el ejemplo</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indent="0">
                  <a:lnSpc>
                    <a:spcPct val="100000"/>
                  </a:lnSpc>
                  <a:buNone/>
                </a:pPr>
                <a:r>
                  <a:rPr lang="es-CL" dirty="0"/>
                  <a:t> Insertemos la </a:t>
                </a:r>
                <a:r>
                  <a:rPr lang="es-CL" i="1" dirty="0"/>
                  <a:t>Q</a:t>
                </a:r>
                <a:endParaRPr lang="es-CL" dirty="0"/>
              </a:p>
              <a:p>
                <a:pPr indent="0">
                  <a:lnSpc>
                    <a:spcPct val="100000"/>
                  </a:lnSpc>
                  <a:buNone/>
                </a:pPr>
                <a14:m>
                  <m:oMathPara xmlns:m="http://schemas.openxmlformats.org/officeDocument/2006/math">
                    <m:oMathParaPr>
                      <m:jc m:val="left"/>
                    </m:oMathParaPr>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a:rPr lang="es-CL" b="0" i="1" dirty="0" smtClean="0">
                              <a:latin typeface="Cambria Math" panose="02040503050406030204" pitchFamily="18" charset="0"/>
                            </a:rPr>
                            <m:t>𝑄</m:t>
                          </m:r>
                        </m:e>
                      </m:d>
                      <m:r>
                        <a:rPr lang="es-CL" i="1" dirty="0" smtClean="0">
                          <a:latin typeface="Cambria Math" panose="02040503050406030204" pitchFamily="18" charset="0"/>
                        </a:rPr>
                        <m:t>=</m:t>
                      </m:r>
                      <m:r>
                        <a:rPr lang="es-CL" b="0" i="1" dirty="0" smtClean="0">
                          <a:latin typeface="Cambria Math" panose="02040503050406030204" pitchFamily="18" charset="0"/>
                        </a:rPr>
                        <m:t>37; 37</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2</m:t>
                      </m:r>
                    </m:oMath>
                  </m:oMathPara>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2005032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lnSpc>
                    <a:spcPct val="100000"/>
                  </a:lnSpc>
                  <a:buNone/>
                </a:pPr>
                <a:r>
                  <a:rPr lang="es-CL" dirty="0"/>
                  <a:t> Insertemos la </a:t>
                </a:r>
                <a:r>
                  <a:rPr lang="es-CL" i="1" dirty="0"/>
                  <a:t>Q</a:t>
                </a:r>
              </a:p>
              <a:p>
                <a:pPr marL="0" indent="0">
                  <a:lnSpc>
                    <a:spcPct val="100000"/>
                  </a:lnSpc>
                  <a:buNone/>
                </a:pPr>
                <a14:m>
                  <m:oMathPara xmlns:m="http://schemas.openxmlformats.org/officeDocument/2006/math">
                    <m:oMathParaPr>
                      <m:jc m:val="centerGroup"/>
                    </m:oMathParaPr>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a:rPr lang="es-CL" b="0" i="1" dirty="0" smtClean="0">
                              <a:latin typeface="Cambria Math" panose="02040503050406030204" pitchFamily="18" charset="0"/>
                            </a:rPr>
                            <m:t>𝑄</m:t>
                          </m:r>
                        </m:e>
                      </m:d>
                      <m:r>
                        <a:rPr lang="es-CL" i="1" dirty="0" smtClean="0">
                          <a:latin typeface="Cambria Math" panose="02040503050406030204" pitchFamily="18" charset="0"/>
                        </a:rPr>
                        <m:t>=</m:t>
                      </m:r>
                      <m:r>
                        <a:rPr lang="es-CL" b="0" i="1" dirty="0" smtClean="0">
                          <a:latin typeface="Cambria Math" panose="02040503050406030204" pitchFamily="18" charset="0"/>
                        </a:rPr>
                        <m:t>37 </m:t>
                      </m:r>
                    </m:oMath>
                  </m:oMathPara>
                </a14:m>
                <a:endParaRPr lang="en-US" b="0" i="1" dirty="0">
                  <a:latin typeface="Cambria Math" panose="02040503050406030204" pitchFamily="18" charset="0"/>
                </a:endParaRPr>
              </a:p>
              <a:p>
                <a:pPr indent="0">
                  <a:lnSpc>
                    <a:spcPct val="100000"/>
                  </a:lnSpc>
                  <a:buNone/>
                </a:pPr>
                <a14:m>
                  <m:oMathPara xmlns:m="http://schemas.openxmlformats.org/officeDocument/2006/math">
                    <m:oMathParaPr>
                      <m:jc m:val="left"/>
                    </m:oMathParaPr>
                    <m:oMath xmlns:m="http://schemas.openxmlformats.org/officeDocument/2006/math">
                      <m:r>
                        <a:rPr lang="es-CL" b="0" i="1" dirty="0" smtClean="0">
                          <a:latin typeface="Cambria Math" panose="02040503050406030204" pitchFamily="18" charset="0"/>
                        </a:rPr>
                        <m:t>37</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2</m:t>
                      </m:r>
                    </m:oMath>
                  </m:oMathPara>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3551483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lnSpc>
                    <a:spcPct val="100000"/>
                  </a:lnSpc>
                  <a:buNone/>
                </a:pPr>
                <a:r>
                  <a:rPr lang="es-CL" dirty="0"/>
                  <a:t> Insertemos la </a:t>
                </a:r>
                <a:r>
                  <a:rPr lang="es-CL" i="1" dirty="0"/>
                  <a:t>L</a:t>
                </a:r>
              </a:p>
              <a:p>
                <a:pPr marL="0" indent="0">
                  <a:lnSpc>
                    <a:spcPct val="100000"/>
                  </a:lnSpc>
                  <a:buNone/>
                </a:pPr>
                <a:r>
                  <a:rPr lang="es-CL" dirty="0"/>
                  <a:t>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a:rPr lang="es-CL" b="0" i="1" dirty="0" smtClean="0">
                            <a:latin typeface="Cambria Math" panose="02040503050406030204" pitchFamily="18" charset="0"/>
                          </a:rPr>
                          <m:t>𝐿</m:t>
                        </m:r>
                      </m:e>
                    </m:d>
                    <m:r>
                      <a:rPr lang="es-CL" i="1" dirty="0" smtClean="0">
                        <a:latin typeface="Cambria Math" panose="02040503050406030204" pitchFamily="18" charset="0"/>
                      </a:rPr>
                      <m:t>=</m:t>
                    </m:r>
                    <m:r>
                      <a:rPr lang="es-CL" b="0" i="1" dirty="0" smtClean="0">
                        <a:latin typeface="Cambria Math" panose="02040503050406030204" pitchFamily="18" charset="0"/>
                      </a:rPr>
                      <m:t>51; 51</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4251134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lnSpc>
                    <a:spcPct val="100000"/>
                  </a:lnSpc>
                  <a:buNone/>
                </a:pPr>
                <a:r>
                  <a:rPr lang="es-CL" dirty="0"/>
                  <a:t> Insertemos la </a:t>
                </a:r>
                <a:r>
                  <a:rPr lang="es-CL" i="1" dirty="0"/>
                  <a:t>L</a:t>
                </a:r>
              </a:p>
              <a:p>
                <a:pPr marL="0" indent="0">
                  <a:lnSpc>
                    <a:spcPct val="100000"/>
                  </a:lnSpc>
                  <a:buNone/>
                </a:pPr>
                <a:r>
                  <a:rPr lang="es-CL" dirty="0"/>
                  <a:t>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a:rPr lang="es-CL" b="0" i="1" dirty="0" smtClean="0">
                            <a:latin typeface="Cambria Math" panose="02040503050406030204" pitchFamily="18" charset="0"/>
                          </a:rPr>
                          <m:t>𝐿</m:t>
                        </m:r>
                      </m:e>
                    </m:d>
                    <m:r>
                      <a:rPr lang="es-CL" i="1" dirty="0" smtClean="0">
                        <a:latin typeface="Cambria Math" panose="02040503050406030204" pitchFamily="18" charset="0"/>
                      </a:rPr>
                      <m:t>=</m:t>
                    </m:r>
                    <m:r>
                      <a:rPr lang="es-CL" b="0" i="1" dirty="0" smtClean="0">
                        <a:latin typeface="Cambria Math" panose="02040503050406030204" pitchFamily="18" charset="0"/>
                      </a:rPr>
                      <m:t>51; 51</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1984697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lnSpc>
                    <a:spcPct val="100000"/>
                  </a:lnSpc>
                  <a:buNone/>
                </a:pPr>
                <a:r>
                  <a:rPr lang="es-CL" dirty="0"/>
                  <a:t> Insertemos la </a:t>
                </a:r>
                <a:r>
                  <a:rPr lang="es-CL" i="1" dirty="0"/>
                  <a:t>X</a:t>
                </a:r>
              </a:p>
              <a:p>
                <a:pPr marL="0" indent="0">
                  <a:lnSpc>
                    <a:spcPct val="100000"/>
                  </a:lnSpc>
                  <a:buNone/>
                </a:pPr>
                <a:r>
                  <a:rPr lang="es-CL" dirty="0"/>
                  <a:t>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a:rPr lang="es-CL" b="0" i="1" dirty="0" smtClean="0">
                            <a:latin typeface="Cambria Math" panose="02040503050406030204" pitchFamily="18" charset="0"/>
                          </a:rPr>
                          <m:t>𝑋</m:t>
                        </m:r>
                      </m:e>
                    </m:d>
                    <m:r>
                      <a:rPr lang="es-CL" i="1" dirty="0" smtClean="0">
                        <a:latin typeface="Cambria Math" panose="02040503050406030204" pitchFamily="18" charset="0"/>
                      </a:rPr>
                      <m:t>=</m:t>
                    </m:r>
                    <m:r>
                      <a:rPr lang="es-CL" b="0" i="1" dirty="0" smtClean="0">
                        <a:latin typeface="Cambria Math" panose="02040503050406030204" pitchFamily="18" charset="0"/>
                      </a:rPr>
                      <m:t>29; 29</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2444699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Fin del ejemplo</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lnSpc>
                    <a:spcPct val="100000"/>
                  </a:lnSpc>
                  <a:buNone/>
                </a:pPr>
                <a:r>
                  <a:rPr lang="es-CL" dirty="0"/>
                  <a:t> Insertemos la </a:t>
                </a:r>
                <a:r>
                  <a:rPr lang="es-CL" i="1" dirty="0"/>
                  <a:t>X</a:t>
                </a:r>
              </a:p>
              <a:p>
                <a:pPr marL="0" indent="0">
                  <a:lnSpc>
                    <a:spcPct val="100000"/>
                  </a:lnSpc>
                  <a:buNone/>
                </a:pPr>
                <a:r>
                  <a:rPr lang="es-CL" dirty="0"/>
                  <a:t>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a:rPr lang="es-CL" b="0" i="1" dirty="0" smtClean="0">
                            <a:latin typeface="Cambria Math" panose="02040503050406030204" pitchFamily="18" charset="0"/>
                          </a:rPr>
                          <m:t>𝑋</m:t>
                        </m:r>
                      </m:e>
                    </m:d>
                    <m:r>
                      <a:rPr lang="es-CL" i="1" dirty="0" smtClean="0">
                        <a:latin typeface="Cambria Math" panose="02040503050406030204" pitchFamily="18" charset="0"/>
                      </a:rPr>
                      <m:t>=</m:t>
                    </m:r>
                    <m:r>
                      <a:rPr lang="es-CL" b="0" i="1" dirty="0" smtClean="0">
                        <a:latin typeface="Cambria Math" panose="02040503050406030204" pitchFamily="18" charset="0"/>
                      </a:rPr>
                      <m:t>29; 29</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761768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C9A61-842A-44E3-B044-BFDC9D436216}"/>
              </a:ext>
            </a:extLst>
          </p:cNvPr>
          <p:cNvSpPr>
            <a:spLocks noGrp="1"/>
          </p:cNvSpPr>
          <p:nvPr>
            <p:ph type="title"/>
          </p:nvPr>
        </p:nvSpPr>
        <p:spPr/>
        <p:txBody>
          <a:bodyPr/>
          <a:lstStyle/>
          <a:p>
            <a:r>
              <a:rPr lang="es-CL"/>
              <a:t>Funci</a:t>
            </a:r>
            <a:r>
              <a:rPr lang="en-US"/>
              <a:t>ones de </a:t>
            </a:r>
            <a:r>
              <a:rPr lang="en-US" i="1"/>
              <a:t>hash</a:t>
            </a:r>
            <a:endParaRPr lang="es-CL" i="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49922F-3E9D-42FF-8B00-040DEA30143F}"/>
                  </a:ext>
                </a:extLst>
              </p:cNvPr>
              <p:cNvSpPr>
                <a:spLocks noGrp="1"/>
              </p:cNvSpPr>
              <p:nvPr>
                <p:ph idx="1"/>
              </p:nvPr>
            </p:nvSpPr>
            <p:spPr/>
            <p:txBody>
              <a:bodyPr anchor="ctr">
                <a:normAutofit/>
              </a:bodyPr>
              <a:lstStyle/>
              <a:p>
                <a:pPr marL="0" indent="0">
                  <a:lnSpc>
                    <a:spcPct val="100000"/>
                  </a:lnSpc>
                  <a:buNone/>
                </a:pPr>
                <a:r>
                  <a:rPr lang="es-CL" dirty="0"/>
                  <a:t>Una función de </a:t>
                </a:r>
                <a:r>
                  <a:rPr lang="es-CL" b="1" dirty="0">
                    <a:solidFill>
                      <a:schemeClr val="accent2"/>
                    </a:solidFill>
                  </a:rPr>
                  <a:t>hash</a:t>
                </a:r>
                <a:r>
                  <a:rPr lang="es-CL" dirty="0"/>
                  <a:t> para objetos de un dominio </a:t>
                </a:r>
                <a14:m>
                  <m:oMath xmlns:m="http://schemas.openxmlformats.org/officeDocument/2006/math">
                    <m:r>
                      <a:rPr lang="es-CL" smtClean="0">
                        <a:latin typeface="Cambria Math" panose="02040503050406030204" pitchFamily="18" charset="0"/>
                      </a:rPr>
                      <m:t>𝐷</m:t>
                    </m:r>
                  </m:oMath>
                </a14:m>
                <a:r>
                  <a:rPr lang="es-CL" dirty="0"/>
                  <a:t> es:</a:t>
                </a:r>
              </a:p>
              <a:p>
                <a:pPr marL="0" indent="0">
                  <a:lnSpc>
                    <a:spcPct val="100000"/>
                  </a:lnSpc>
                  <a:buNone/>
                </a:pPr>
                <a14:m>
                  <m:oMathPara xmlns:m="http://schemas.openxmlformats.org/officeDocument/2006/math">
                    <m:oMathParaPr>
                      <m:jc m:val="centerGroup"/>
                    </m:oMathParaPr>
                    <m:oMath xmlns:m="http://schemas.openxmlformats.org/officeDocument/2006/math">
                      <m:r>
                        <a:rPr lang="es-CL" b="0" i="1" smtClean="0">
                          <a:latin typeface="Cambria Math" panose="02040503050406030204" pitchFamily="18" charset="0"/>
                        </a:rPr>
                        <m:t>h</m:t>
                      </m:r>
                      <m:r>
                        <a:rPr lang="es-CL" b="0" smtClean="0">
                          <a:latin typeface="Cambria Math" panose="02040503050406030204" pitchFamily="18" charset="0"/>
                        </a:rPr>
                        <m:t> :</m:t>
                      </m:r>
                      <m:r>
                        <a:rPr lang="es-CL" b="0" i="1" smtClean="0">
                          <a:latin typeface="Cambria Math" panose="02040503050406030204" pitchFamily="18" charset="0"/>
                        </a:rPr>
                        <m:t>𝐷</m:t>
                      </m:r>
                      <m:r>
                        <a:rPr lang="es-CL" b="0" smtClean="0">
                          <a:latin typeface="Cambria Math" panose="02040503050406030204" pitchFamily="18" charset="0"/>
                        </a:rPr>
                        <m:t>→ </m:t>
                      </m:r>
                      <m:sSup>
                        <m:sSupPr>
                          <m:ctrlPr>
                            <a:rPr lang="es-CL" i="1" smtClean="0">
                              <a:latin typeface="Cambria Math" panose="02040503050406030204" pitchFamily="18" charset="0"/>
                            </a:rPr>
                          </m:ctrlPr>
                        </m:sSupPr>
                        <m:e>
                          <m:r>
                            <a:rPr lang="es-CL" b="0">
                              <a:latin typeface="Cambria Math" panose="02040503050406030204" pitchFamily="18" charset="0"/>
                            </a:rPr>
                            <m:t>ℕ</m:t>
                          </m:r>
                        </m:e>
                        <m:sup>
                          <m:r>
                            <a:rPr lang="es-CL" b="0" i="1" smtClean="0">
                              <a:latin typeface="Cambria Math" panose="02040503050406030204" pitchFamily="18" charset="0"/>
                            </a:rPr>
                            <m:t>0</m:t>
                          </m:r>
                        </m:sup>
                      </m:sSup>
                    </m:oMath>
                  </m:oMathPara>
                </a14:m>
                <a:endParaRPr lang="es-CL" dirty="0"/>
              </a:p>
              <a:p>
                <a:pPr marL="0" indent="0">
                  <a:lnSpc>
                    <a:spcPct val="100000"/>
                  </a:lnSpc>
                  <a:buNone/>
                </a:pPr>
                <a:endParaRPr lang="es-CL" dirty="0"/>
              </a:p>
              <a:p>
                <a:pPr marL="0" indent="0">
                  <a:lnSpc>
                    <a:spcPct val="100000"/>
                  </a:lnSpc>
                  <a:buNone/>
                </a:pPr>
                <a:r>
                  <a:rPr lang="es-CL" dirty="0"/>
                  <a:t>Decimos que la función de hash produce una </a:t>
                </a:r>
                <a:r>
                  <a:rPr lang="es-CL" b="1" dirty="0">
                    <a:solidFill>
                      <a:schemeClr val="accent2"/>
                    </a:solidFill>
                  </a:rPr>
                  <a:t>colisión</a:t>
                </a:r>
                <a:r>
                  <a:rPr lang="es-CL" dirty="0"/>
                  <a:t> cuando</a:t>
                </a:r>
              </a:p>
              <a:p>
                <a:pPr marL="0" indent="0">
                  <a:lnSpc>
                    <a:spcPct val="100000"/>
                  </a:lnSpc>
                  <a:buNone/>
                </a:pPr>
                <a14:m>
                  <m:oMathPara xmlns:m="http://schemas.openxmlformats.org/officeDocument/2006/math">
                    <m:oMathParaPr>
                      <m:jc m:val="centerGroup"/>
                    </m:oMathParaPr>
                    <m:oMath xmlns:m="http://schemas.openxmlformats.org/officeDocument/2006/math">
                      <m:r>
                        <a:rPr lang="es-CL" b="0" i="1" smtClean="0">
                          <a:latin typeface="Cambria Math" panose="02040503050406030204" pitchFamily="18" charset="0"/>
                        </a:rPr>
                        <m:t>h</m:t>
                      </m:r>
                      <m:d>
                        <m:dPr>
                          <m:ctrlPr>
                            <a:rPr lang="es-CL" b="0" i="1" smtClean="0">
                              <a:latin typeface="Cambria Math" panose="02040503050406030204" pitchFamily="18" charset="0"/>
                            </a:rPr>
                          </m:ctrlPr>
                        </m:dPr>
                        <m:e>
                          <m:r>
                            <a:rPr lang="es-CL" b="0" i="1" smtClean="0">
                              <a:latin typeface="Cambria Math" panose="02040503050406030204" pitchFamily="18" charset="0"/>
                            </a:rPr>
                            <m:t>𝐴</m:t>
                          </m:r>
                        </m:e>
                      </m:d>
                      <m:r>
                        <a:rPr lang="es-CL" b="0" i="1" smtClean="0">
                          <a:latin typeface="Cambria Math" panose="02040503050406030204" pitchFamily="18" charset="0"/>
                        </a:rPr>
                        <m:t>=</m:t>
                      </m:r>
                      <m:r>
                        <a:rPr lang="es-CL" b="0" i="1" smtClean="0">
                          <a:latin typeface="Cambria Math" panose="02040503050406030204" pitchFamily="18" charset="0"/>
                        </a:rPr>
                        <m:t>h</m:t>
                      </m:r>
                      <m:d>
                        <m:dPr>
                          <m:ctrlPr>
                            <a:rPr lang="es-CL" b="0" i="1" smtClean="0">
                              <a:latin typeface="Cambria Math" panose="02040503050406030204" pitchFamily="18" charset="0"/>
                            </a:rPr>
                          </m:ctrlPr>
                        </m:dPr>
                        <m:e>
                          <m:r>
                            <a:rPr lang="es-CL" b="0" i="1" smtClean="0">
                              <a:latin typeface="Cambria Math" panose="02040503050406030204" pitchFamily="18" charset="0"/>
                            </a:rPr>
                            <m:t>𝐵</m:t>
                          </m:r>
                        </m:e>
                      </m:d>
                      <m:r>
                        <a:rPr lang="es-CL" b="0" i="1" smtClean="0">
                          <a:latin typeface="Cambria Math" panose="02040503050406030204" pitchFamily="18" charset="0"/>
                        </a:rPr>
                        <m:t> </m:t>
                      </m:r>
                      <m:r>
                        <a:rPr lang="es-CL" b="0" i="1" smtClean="0">
                          <a:latin typeface="Cambria Math" panose="02040503050406030204" pitchFamily="18" charset="0"/>
                          <a:ea typeface="Cambria Math" panose="02040503050406030204" pitchFamily="18" charset="0"/>
                        </a:rPr>
                        <m:t>∧ </m:t>
                      </m:r>
                      <m:r>
                        <a:rPr lang="es-CL" b="0" i="1" smtClean="0">
                          <a:latin typeface="Cambria Math" panose="02040503050406030204" pitchFamily="18" charset="0"/>
                          <a:ea typeface="Cambria Math" panose="02040503050406030204" pitchFamily="18" charset="0"/>
                        </a:rPr>
                        <m:t>𝐴</m:t>
                      </m:r>
                      <m:r>
                        <a:rPr lang="es-CL" b="0" i="1" smtClean="0">
                          <a:latin typeface="Cambria Math" panose="02040503050406030204" pitchFamily="18" charset="0"/>
                          <a:ea typeface="Cambria Math" panose="02040503050406030204" pitchFamily="18" charset="0"/>
                        </a:rPr>
                        <m:t>≠</m:t>
                      </m:r>
                      <m:r>
                        <a:rPr lang="es-CL" b="0" i="1" smtClean="0">
                          <a:latin typeface="Cambria Math" panose="02040503050406030204" pitchFamily="18" charset="0"/>
                          <a:ea typeface="Cambria Math" panose="02040503050406030204" pitchFamily="18" charset="0"/>
                        </a:rPr>
                        <m:t>𝐵</m:t>
                      </m:r>
                    </m:oMath>
                  </m:oMathPara>
                </a14:m>
                <a:endParaRPr lang="es-CL" dirty="0"/>
              </a:p>
            </p:txBody>
          </p:sp>
        </mc:Choice>
        <mc:Fallback xmlns="">
          <p:sp>
            <p:nvSpPr>
              <p:cNvPr id="3" name="Content Placeholder 2">
                <a:extLst>
                  <a:ext uri="{FF2B5EF4-FFF2-40B4-BE49-F238E27FC236}">
                    <a16:creationId xmlns:a16="http://schemas.microsoft.com/office/drawing/2014/main" id="{B249922F-3E9D-42FF-8B00-040DEA30143F}"/>
                  </a:ext>
                </a:extLst>
              </p:cNvPr>
              <p:cNvSpPr>
                <a:spLocks noGrp="1" noRot="1" noChangeAspect="1" noMove="1" noResize="1" noEditPoints="1" noAdjustHandles="1" noChangeArrowheads="1" noChangeShapeType="1" noTextEdit="1"/>
              </p:cNvSpPr>
              <p:nvPr>
                <p:ph idx="1"/>
              </p:nvPr>
            </p:nvSpPr>
            <p:spPr>
              <a:blipFill>
                <a:blip r:embed="rId2"/>
                <a:stretch>
                  <a:fillRect l="-1468"/>
                </a:stretch>
              </a:blipFill>
            </p:spPr>
            <p:txBody>
              <a:bodyPr/>
              <a:lstStyle/>
              <a:p>
                <a:r>
                  <a:rPr lang="en-US">
                    <a:noFill/>
                  </a:rPr>
                  <a:t> </a:t>
                </a:r>
              </a:p>
            </p:txBody>
          </p:sp>
        </mc:Fallback>
      </mc:AlternateContent>
    </p:spTree>
    <p:extLst>
      <p:ext uri="{BB962C8B-B14F-4D97-AF65-F5344CB8AC3E}">
        <p14:creationId xmlns:p14="http://schemas.microsoft.com/office/powerpoint/2010/main" val="1206387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95110-1B40-4D19-894D-E2BAA72B89C2}"/>
              </a:ext>
            </a:extLst>
          </p:cNvPr>
          <p:cNvSpPr>
            <a:spLocks noGrp="1"/>
          </p:cNvSpPr>
          <p:nvPr>
            <p:ph type="title"/>
          </p:nvPr>
        </p:nvSpPr>
        <p:spPr/>
        <p:txBody>
          <a:bodyPr>
            <a:noAutofit/>
          </a:bodyPr>
          <a:lstStyle/>
          <a:p>
            <a:r>
              <a:rPr lang="es-CL" sz="4000" dirty="0"/>
              <a:t>Otras posibilidades para</a:t>
            </a:r>
            <a:br>
              <a:rPr lang="es-CL" sz="4000" dirty="0"/>
            </a:br>
            <a:r>
              <a:rPr lang="es-CL" sz="4000" dirty="0"/>
              <a:t>direccionamiento abierto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D62D02-EA3C-4FE1-A942-009EA7492EE3}"/>
                  </a:ext>
                </a:extLst>
              </p:cNvPr>
              <p:cNvSpPr>
                <a:spLocks noGrp="1"/>
              </p:cNvSpPr>
              <p:nvPr>
                <p:ph idx="1"/>
              </p:nvPr>
            </p:nvSpPr>
            <p:spPr/>
            <p:txBody>
              <a:bodyPr>
                <a:normAutofit lnSpcReduction="10000"/>
              </a:bodyPr>
              <a:lstStyle/>
              <a:p>
                <a:r>
                  <a:rPr lang="es-CL" dirty="0"/>
                  <a:t>Métodos populares de direccionamiento abierto son:</a:t>
                </a:r>
              </a:p>
              <a:p>
                <a:pPr>
                  <a:buFont typeface="Arial" panose="020B0604020202020204" pitchFamily="34" charset="0"/>
                  <a:buChar char="•"/>
                </a:pPr>
                <a:r>
                  <a:rPr lang="es-CL" dirty="0"/>
                  <a:t> sondeo lineal:</a:t>
                </a:r>
              </a:p>
              <a:p>
                <a:pPr lvl="1"/>
                <a:r>
                  <a:rPr lang="es-CL" dirty="0"/>
                  <a:t>buscar en </a:t>
                </a:r>
                <a14:m>
                  <m:oMath xmlns:m="http://schemas.openxmlformats.org/officeDocument/2006/math">
                    <m:r>
                      <a:rPr lang="es-CL" i="1">
                        <a:latin typeface="Cambria Math" panose="02040503050406030204" pitchFamily="18" charset="0"/>
                      </a:rPr>
                      <m:t>𝐻</m:t>
                    </m:r>
                    <m:r>
                      <a:rPr lang="es-CL" b="0" i="1" smtClean="0">
                        <a:latin typeface="Cambria Math" panose="02040503050406030204" pitchFamily="18" charset="0"/>
                      </a:rPr>
                      <m:t>,  </m:t>
                    </m:r>
                    <m:r>
                      <a:rPr lang="es-CL" b="0" i="1" smtClean="0">
                        <a:latin typeface="Cambria Math" panose="02040503050406030204" pitchFamily="18" charset="0"/>
                      </a:rPr>
                      <m:t>𝐻</m:t>
                    </m:r>
                    <m:r>
                      <a:rPr lang="es-CL" b="0" i="1" smtClean="0">
                        <a:latin typeface="Cambria Math" panose="02040503050406030204" pitchFamily="18" charset="0"/>
                      </a:rPr>
                      <m:t>+1,  </m:t>
                    </m:r>
                    <m:r>
                      <a:rPr lang="es-CL" b="0" i="1" smtClean="0">
                        <a:latin typeface="Cambria Math" panose="02040503050406030204" pitchFamily="18" charset="0"/>
                      </a:rPr>
                      <m:t>𝐻</m:t>
                    </m:r>
                    <m:r>
                      <a:rPr lang="es-CL" b="0" i="1" smtClean="0">
                        <a:latin typeface="Cambria Math" panose="02040503050406030204" pitchFamily="18" charset="0"/>
                      </a:rPr>
                      <m:t>+2,  </m:t>
                    </m:r>
                    <m:r>
                      <a:rPr lang="es-CL" b="0" i="1" smtClean="0">
                        <a:latin typeface="Cambria Math" panose="02040503050406030204" pitchFamily="18" charset="0"/>
                      </a:rPr>
                      <m:t>𝐻</m:t>
                    </m:r>
                    <m:r>
                      <a:rPr lang="es-CL" b="0" i="1" smtClean="0">
                        <a:latin typeface="Cambria Math" panose="02040503050406030204" pitchFamily="18" charset="0"/>
                      </a:rPr>
                      <m:t>+3 …</m:t>
                    </m:r>
                  </m:oMath>
                </a14:m>
                <a:endParaRPr lang="es-CL" dirty="0"/>
              </a:p>
              <a:p>
                <a:pPr>
                  <a:buFont typeface="Arial" panose="020B0604020202020204" pitchFamily="34" charset="0"/>
                  <a:buChar char="•"/>
                </a:pPr>
                <a:r>
                  <a:rPr lang="es-CL" dirty="0"/>
                  <a:t> sondeo cuadrático: </a:t>
                </a:r>
              </a:p>
              <a:p>
                <a:pPr lvl="1"/>
                <a:r>
                  <a:rPr lang="es-CL" dirty="0"/>
                  <a:t>buscar en </a:t>
                </a:r>
                <a14:m>
                  <m:oMath xmlns:m="http://schemas.openxmlformats.org/officeDocument/2006/math">
                    <m:r>
                      <a:rPr lang="es-CL" b="0" i="1" smtClean="0">
                        <a:latin typeface="Cambria Math" panose="02040503050406030204" pitchFamily="18" charset="0"/>
                      </a:rPr>
                      <m:t>𝐻</m:t>
                    </m:r>
                    <m:r>
                      <a:rPr lang="es-CL" b="0" i="1" smtClean="0">
                        <a:latin typeface="Cambria Math" panose="02040503050406030204" pitchFamily="18" charset="0"/>
                      </a:rPr>
                      <m:t>,  </m:t>
                    </m:r>
                    <m:r>
                      <a:rPr lang="es-CL" b="0" i="1" smtClean="0">
                        <a:latin typeface="Cambria Math" panose="02040503050406030204" pitchFamily="18" charset="0"/>
                      </a:rPr>
                      <m:t>𝐻</m:t>
                    </m:r>
                    <m:r>
                      <a:rPr lang="es-CL" b="0" i="1" smtClean="0">
                        <a:latin typeface="Cambria Math" panose="02040503050406030204" pitchFamily="18" charset="0"/>
                      </a:rPr>
                      <m:t>+</m:t>
                    </m:r>
                    <m:sSup>
                      <m:sSupPr>
                        <m:ctrlPr>
                          <a:rPr lang="es-CL" b="0" i="1" smtClean="0">
                            <a:latin typeface="Cambria Math" panose="02040503050406030204" pitchFamily="18" charset="0"/>
                          </a:rPr>
                        </m:ctrlPr>
                      </m:sSupPr>
                      <m:e>
                        <m:r>
                          <a:rPr lang="en-US" b="0" i="1" smtClean="0">
                            <a:latin typeface="Cambria Math" charset="0"/>
                          </a:rPr>
                          <m:t>1</m:t>
                        </m:r>
                        <m:sSub>
                          <m:sSubPr>
                            <m:ctrlPr>
                              <a:rPr lang="en-US" b="0" i="1" smtClean="0">
                                <a:latin typeface="Cambria Math" panose="02040503050406030204" pitchFamily="18" charset="0"/>
                              </a:rPr>
                            </m:ctrlPr>
                          </m:sSubPr>
                          <m:e>
                            <m:r>
                              <a:rPr lang="en-US" b="0" i="1" smtClean="0">
                                <a:latin typeface="Cambria Math" charset="0"/>
                              </a:rPr>
                              <m:t>𝑐</m:t>
                            </m:r>
                          </m:e>
                          <m:sub>
                            <m:r>
                              <a:rPr lang="en-US" b="0" i="1" smtClean="0">
                                <a:latin typeface="Cambria Math" charset="0"/>
                              </a:rPr>
                              <m:t>1</m:t>
                            </m:r>
                          </m:sub>
                        </m:sSub>
                        <m:r>
                          <a:rPr lang="en-US" b="0" i="1" smtClean="0">
                            <a:latin typeface="Cambria Math" charset="0"/>
                          </a:rPr>
                          <m:t>+</m:t>
                        </m:r>
                        <m:r>
                          <a:rPr lang="es-CL" b="0" i="1" smtClean="0">
                            <a:latin typeface="Cambria Math" panose="02040503050406030204" pitchFamily="18" charset="0"/>
                          </a:rPr>
                          <m:t>1</m:t>
                        </m:r>
                      </m:e>
                      <m:sup>
                        <m:r>
                          <a:rPr lang="es-CL"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charset="0"/>
                          </a:rPr>
                          <m:t>𝑐</m:t>
                        </m:r>
                      </m:e>
                      <m:sub>
                        <m:r>
                          <a:rPr lang="en-US" b="0" i="1" smtClean="0">
                            <a:latin typeface="Cambria Math" charset="0"/>
                          </a:rPr>
                          <m:t>2</m:t>
                        </m:r>
                      </m:sub>
                    </m:sSub>
                    <m:r>
                      <a:rPr lang="es-CL" b="0" i="1" smtClean="0">
                        <a:latin typeface="Cambria Math" panose="02040503050406030204" pitchFamily="18" charset="0"/>
                      </a:rPr>
                      <m:t>,  </m:t>
                    </m:r>
                    <m:r>
                      <a:rPr lang="es-CL" b="0" i="1" smtClean="0">
                        <a:latin typeface="Cambria Math" panose="02040503050406030204" pitchFamily="18" charset="0"/>
                      </a:rPr>
                      <m:t>𝐻</m:t>
                    </m:r>
                    <m:r>
                      <a:rPr lang="es-CL"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charset="0"/>
                              </a:rPr>
                              <m:t>2</m:t>
                            </m:r>
                            <m:r>
                              <a:rPr lang="en-US" b="0" i="1" smtClean="0">
                                <a:latin typeface="Cambria Math" charset="0"/>
                              </a:rPr>
                              <m:t>𝑐</m:t>
                            </m:r>
                          </m:e>
                          <m:sub>
                            <m:r>
                              <a:rPr lang="en-US" b="0" i="1" smtClean="0">
                                <a:latin typeface="Cambria Math" charset="0"/>
                              </a:rPr>
                              <m:t>1</m:t>
                            </m:r>
                          </m:sub>
                        </m:sSub>
                        <m:r>
                          <a:rPr lang="en-US" b="0" i="1" smtClean="0">
                            <a:latin typeface="Cambria Math" charset="0"/>
                          </a:rPr>
                          <m:t>+</m:t>
                        </m:r>
                        <m:sSup>
                          <m:sSupPr>
                            <m:ctrlPr>
                              <a:rPr lang="es-CL" i="1">
                                <a:latin typeface="Cambria Math" panose="02040503050406030204" pitchFamily="18" charset="0"/>
                              </a:rPr>
                            </m:ctrlPr>
                          </m:sSupPr>
                          <m:e>
                            <m:r>
                              <a:rPr lang="es-CL" i="1">
                                <a:latin typeface="Cambria Math" panose="02040503050406030204" pitchFamily="18" charset="0"/>
                              </a:rPr>
                              <m:t>2</m:t>
                            </m:r>
                          </m:e>
                          <m:sup>
                            <m:r>
                              <a:rPr lang="es-CL" i="1">
                                <a:latin typeface="Cambria Math" panose="02040503050406030204" pitchFamily="18" charset="0"/>
                              </a:rPr>
                              <m:t>2</m:t>
                            </m:r>
                          </m:sup>
                        </m:sSup>
                        <m:r>
                          <a:rPr lang="en-US" b="0" i="1" smtClean="0">
                            <a:latin typeface="Cambria Math" charset="0"/>
                          </a:rPr>
                          <m:t>𝑐</m:t>
                        </m:r>
                      </m:e>
                      <m:sub>
                        <m:r>
                          <a:rPr lang="en-US" b="0" i="1" smtClean="0">
                            <a:latin typeface="Cambria Math" charset="0"/>
                          </a:rPr>
                          <m:t>2</m:t>
                        </m:r>
                      </m:sub>
                    </m:sSub>
                    <m:r>
                      <a:rPr lang="es-CL" b="0" i="1" smtClean="0">
                        <a:latin typeface="Cambria Math" panose="02040503050406030204" pitchFamily="18" charset="0"/>
                      </a:rPr>
                      <m:t>…</m:t>
                    </m:r>
                  </m:oMath>
                </a14:m>
                <a:endParaRPr lang="es-CL" i="1" dirty="0"/>
              </a:p>
              <a:p>
                <a:pPr>
                  <a:buFont typeface="Arial" panose="020B0604020202020204" pitchFamily="34" charset="0"/>
                  <a:buChar char="•"/>
                </a:pPr>
                <a:r>
                  <a:rPr lang="es-CL" dirty="0"/>
                  <a:t> </a:t>
                </a:r>
                <a:r>
                  <a:rPr lang="es-CL" i="1" dirty="0"/>
                  <a:t>double hashing</a:t>
                </a:r>
                <a:r>
                  <a:rPr lang="es-CL" dirty="0"/>
                  <a:t>:</a:t>
                </a:r>
              </a:p>
              <a:p>
                <a:pPr lvl="1"/>
                <a:r>
                  <a:rPr lang="es-CL" dirty="0"/>
                  <a:t>buscar en </a:t>
                </a:r>
                <a14:m>
                  <m:oMath xmlns:m="http://schemas.openxmlformats.org/officeDocument/2006/math">
                    <m:sSub>
                      <m:sSubPr>
                        <m:ctrlPr>
                          <a:rPr lang="es-CL" b="0" i="1" smtClean="0">
                            <a:latin typeface="Cambria Math" panose="02040503050406030204" pitchFamily="18" charset="0"/>
                          </a:rPr>
                        </m:ctrlPr>
                      </m:sSubPr>
                      <m:e>
                        <m:r>
                          <a:rPr lang="es-CL" b="0" i="1" smtClean="0">
                            <a:latin typeface="Cambria Math" panose="02040503050406030204" pitchFamily="18" charset="0"/>
                          </a:rPr>
                          <m:t>h</m:t>
                        </m:r>
                      </m:e>
                      <m:sub>
                        <m:r>
                          <a:rPr lang="es-CL" b="0" i="1" smtClean="0">
                            <a:latin typeface="Cambria Math" panose="02040503050406030204" pitchFamily="18" charset="0"/>
                          </a:rPr>
                          <m:t>1</m:t>
                        </m:r>
                      </m:sub>
                    </m:sSub>
                    <m:d>
                      <m:dPr>
                        <m:ctrlPr>
                          <a:rPr lang="es-CL" b="0" i="1" smtClean="0">
                            <a:latin typeface="Cambria Math" panose="02040503050406030204" pitchFamily="18" charset="0"/>
                          </a:rPr>
                        </m:ctrlPr>
                      </m:dPr>
                      <m:e>
                        <m:r>
                          <a:rPr lang="es-CL" b="0" i="1" smtClean="0">
                            <a:latin typeface="Cambria Math" panose="02040503050406030204" pitchFamily="18" charset="0"/>
                          </a:rPr>
                          <m:t>𝑘</m:t>
                        </m:r>
                      </m:e>
                    </m:d>
                    <m:r>
                      <a:rPr lang="es-CL" b="0" i="1" smtClean="0">
                        <a:latin typeface="Cambria Math" panose="02040503050406030204" pitchFamily="18" charset="0"/>
                      </a:rPr>
                      <m:t>, </m:t>
                    </m:r>
                    <m:sSub>
                      <m:sSubPr>
                        <m:ctrlPr>
                          <a:rPr lang="es-CL" b="0" i="1" smtClean="0">
                            <a:latin typeface="Cambria Math" panose="02040503050406030204" pitchFamily="18" charset="0"/>
                          </a:rPr>
                        </m:ctrlPr>
                      </m:sSubPr>
                      <m:e>
                        <m:r>
                          <a:rPr lang="es-CL" b="0" i="1" smtClean="0">
                            <a:latin typeface="Cambria Math" panose="02040503050406030204" pitchFamily="18" charset="0"/>
                          </a:rPr>
                          <m:t> </m:t>
                        </m:r>
                        <m:r>
                          <a:rPr lang="es-CL" b="0" i="1" smtClean="0">
                            <a:latin typeface="Cambria Math" panose="02040503050406030204" pitchFamily="18" charset="0"/>
                          </a:rPr>
                          <m:t>h</m:t>
                        </m:r>
                      </m:e>
                      <m:sub>
                        <m:r>
                          <a:rPr lang="es-CL" b="0" i="1" smtClean="0">
                            <a:latin typeface="Cambria Math" panose="02040503050406030204" pitchFamily="18" charset="0"/>
                          </a:rPr>
                          <m:t>1</m:t>
                        </m:r>
                      </m:sub>
                    </m:sSub>
                    <m:d>
                      <m:dPr>
                        <m:ctrlPr>
                          <a:rPr lang="es-CL" b="0" i="1" smtClean="0">
                            <a:latin typeface="Cambria Math" panose="02040503050406030204" pitchFamily="18" charset="0"/>
                          </a:rPr>
                        </m:ctrlPr>
                      </m:dPr>
                      <m:e>
                        <m:r>
                          <a:rPr lang="es-CL" b="0" i="1" smtClean="0">
                            <a:latin typeface="Cambria Math" panose="02040503050406030204" pitchFamily="18" charset="0"/>
                          </a:rPr>
                          <m:t>𝑘</m:t>
                        </m:r>
                      </m:e>
                    </m:d>
                    <m:r>
                      <a:rPr lang="es-CL" b="0" i="1" smtClean="0">
                        <a:latin typeface="Cambria Math" panose="02040503050406030204" pitchFamily="18" charset="0"/>
                      </a:rPr>
                      <m:t>+</m:t>
                    </m:r>
                    <m:sSub>
                      <m:sSubPr>
                        <m:ctrlPr>
                          <a:rPr lang="es-CL" b="0" i="1" smtClean="0">
                            <a:latin typeface="Cambria Math" panose="02040503050406030204" pitchFamily="18" charset="0"/>
                          </a:rPr>
                        </m:ctrlPr>
                      </m:sSubPr>
                      <m:e>
                        <m:r>
                          <a:rPr lang="es-CL" b="0" i="1" smtClean="0">
                            <a:latin typeface="Cambria Math" panose="02040503050406030204" pitchFamily="18" charset="0"/>
                          </a:rPr>
                          <m:t>h</m:t>
                        </m:r>
                      </m:e>
                      <m:sub>
                        <m:r>
                          <a:rPr lang="es-CL" b="0" i="1" smtClean="0">
                            <a:latin typeface="Cambria Math" panose="02040503050406030204" pitchFamily="18" charset="0"/>
                          </a:rPr>
                          <m:t>2</m:t>
                        </m:r>
                      </m:sub>
                    </m:sSub>
                    <m:d>
                      <m:dPr>
                        <m:ctrlPr>
                          <a:rPr lang="es-CL" b="0" i="1" smtClean="0">
                            <a:latin typeface="Cambria Math" panose="02040503050406030204" pitchFamily="18" charset="0"/>
                          </a:rPr>
                        </m:ctrlPr>
                      </m:dPr>
                      <m:e>
                        <m:r>
                          <a:rPr lang="es-CL" b="0" i="1" smtClean="0">
                            <a:latin typeface="Cambria Math" panose="02040503050406030204" pitchFamily="18" charset="0"/>
                          </a:rPr>
                          <m:t>𝑘</m:t>
                        </m:r>
                      </m:e>
                    </m:d>
                  </m:oMath>
                </a14:m>
                <a:r>
                  <a:rPr lang="es-CL" dirty="0"/>
                  <a:t>, </a:t>
                </a:r>
                <a14:m>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h</m:t>
                        </m:r>
                      </m:e>
                      <m:sub>
                        <m:r>
                          <a:rPr lang="es-CL" i="1">
                            <a:latin typeface="Cambria Math" panose="02040503050406030204" pitchFamily="18" charset="0"/>
                          </a:rPr>
                          <m:t>1</m:t>
                        </m:r>
                      </m:sub>
                    </m:sSub>
                    <m:d>
                      <m:dPr>
                        <m:ctrlPr>
                          <a:rPr lang="es-CL" i="1">
                            <a:latin typeface="Cambria Math" panose="02040503050406030204" pitchFamily="18" charset="0"/>
                          </a:rPr>
                        </m:ctrlPr>
                      </m:dPr>
                      <m:e>
                        <m:r>
                          <a:rPr lang="es-CL" i="1">
                            <a:latin typeface="Cambria Math" panose="02040503050406030204" pitchFamily="18" charset="0"/>
                          </a:rPr>
                          <m:t>𝑘</m:t>
                        </m:r>
                      </m:e>
                    </m:d>
                    <m:r>
                      <a:rPr lang="es-CL" i="1">
                        <a:latin typeface="Cambria Math" panose="02040503050406030204" pitchFamily="18" charset="0"/>
                      </a:rPr>
                      <m:t>+</m:t>
                    </m:r>
                    <m:sSub>
                      <m:sSubPr>
                        <m:ctrlPr>
                          <a:rPr lang="es-CL" i="1">
                            <a:latin typeface="Cambria Math" panose="02040503050406030204" pitchFamily="18" charset="0"/>
                          </a:rPr>
                        </m:ctrlPr>
                      </m:sSubPr>
                      <m:e>
                        <m:r>
                          <a:rPr lang="es-CL" b="0" i="1" smtClean="0">
                            <a:latin typeface="Cambria Math" panose="02040503050406030204" pitchFamily="18" charset="0"/>
                          </a:rPr>
                          <m:t>2</m:t>
                        </m:r>
                        <m:r>
                          <a:rPr lang="es-CL" i="1">
                            <a:latin typeface="Cambria Math" panose="02040503050406030204" pitchFamily="18" charset="0"/>
                          </a:rPr>
                          <m:t>h</m:t>
                        </m:r>
                      </m:e>
                      <m:sub>
                        <m:r>
                          <a:rPr lang="es-CL" i="1">
                            <a:latin typeface="Cambria Math" panose="02040503050406030204" pitchFamily="18" charset="0"/>
                          </a:rPr>
                          <m:t>2</m:t>
                        </m:r>
                      </m:sub>
                    </m:sSub>
                    <m:d>
                      <m:dPr>
                        <m:ctrlPr>
                          <a:rPr lang="es-CL" i="1">
                            <a:latin typeface="Cambria Math" panose="02040503050406030204" pitchFamily="18" charset="0"/>
                          </a:rPr>
                        </m:ctrlPr>
                      </m:dPr>
                      <m:e>
                        <m:r>
                          <a:rPr lang="es-CL" i="1">
                            <a:latin typeface="Cambria Math" panose="02040503050406030204" pitchFamily="18" charset="0"/>
                          </a:rPr>
                          <m:t>𝑘</m:t>
                        </m:r>
                      </m:e>
                    </m:d>
                    <m:r>
                      <a:rPr lang="es-CL" b="0" i="1" smtClean="0">
                        <a:latin typeface="Cambria Math" panose="02040503050406030204" pitchFamily="18" charset="0"/>
                      </a:rPr>
                      <m:t>,  …</m:t>
                    </m:r>
                  </m:oMath>
                </a14:m>
                <a:endParaRPr lang="es-CL" dirty="0"/>
              </a:p>
            </p:txBody>
          </p:sp>
        </mc:Choice>
        <mc:Fallback xmlns="">
          <p:sp>
            <p:nvSpPr>
              <p:cNvPr id="3" name="Content Placeholder 2">
                <a:extLst>
                  <a:ext uri="{FF2B5EF4-FFF2-40B4-BE49-F238E27FC236}">
                    <a16:creationId xmlns:a16="http://schemas.microsoft.com/office/drawing/2014/main" id="{B4D62D02-EA3C-4FE1-A942-009EA7492EE3}"/>
                  </a:ext>
                </a:extLst>
              </p:cNvPr>
              <p:cNvSpPr>
                <a:spLocks noGrp="1" noRot="1" noChangeAspect="1" noMove="1" noResize="1" noEditPoints="1" noAdjustHandles="1" noChangeArrowheads="1" noChangeShapeType="1" noTextEdit="1"/>
              </p:cNvSpPr>
              <p:nvPr>
                <p:ph idx="1"/>
              </p:nvPr>
            </p:nvSpPr>
            <p:spPr>
              <a:blipFill>
                <a:blip r:embed="rId3"/>
                <a:stretch>
                  <a:fillRect l="-1175"/>
                </a:stretch>
              </a:blipFill>
            </p:spPr>
            <p:txBody>
              <a:bodyPr/>
              <a:lstStyle/>
              <a:p>
                <a:r>
                  <a:rPr lang="en-US">
                    <a:noFill/>
                  </a:rPr>
                  <a:t> </a:t>
                </a:r>
              </a:p>
            </p:txBody>
          </p:sp>
        </mc:Fallback>
      </mc:AlternateContent>
    </p:spTree>
    <p:extLst>
      <p:ext uri="{BB962C8B-B14F-4D97-AF65-F5344CB8AC3E}">
        <p14:creationId xmlns:p14="http://schemas.microsoft.com/office/powerpoint/2010/main" val="3783802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normAutofit fontScale="90000"/>
          </a:bodyPr>
          <a:lstStyle/>
          <a:p>
            <a:r>
              <a:rPr lang="es-CL" dirty="0"/>
              <a:t>Búsqueda exitosa bajo sondeo lineal</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buNone/>
                </a:pPr>
                <a:endParaRPr lang="es-CL" dirty="0"/>
              </a:p>
              <a:p>
                <a:r>
                  <a:rPr lang="es-CL" dirty="0"/>
                  <a:t>¿Cómo buscamos la </a:t>
                </a:r>
                <a:r>
                  <a:rPr lang="es-CL" i="1" dirty="0"/>
                  <a:t>X</a:t>
                </a:r>
                <a:r>
                  <a:rPr lang="es-CL" dirty="0"/>
                  <a:t> con sondeo lineal? </a:t>
                </a:r>
              </a:p>
              <a:p>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a:rPr lang="es-CL" b="0" i="1" dirty="0" smtClean="0">
                            <a:latin typeface="Cambria Math" panose="02040503050406030204" pitchFamily="18" charset="0"/>
                          </a:rPr>
                          <m:t>𝑋</m:t>
                        </m:r>
                      </m:e>
                    </m:d>
                    <m:r>
                      <a:rPr lang="es-CL" i="1" dirty="0" smtClean="0">
                        <a:latin typeface="Cambria Math" panose="02040503050406030204" pitchFamily="18" charset="0"/>
                      </a:rPr>
                      <m:t>=</m:t>
                    </m:r>
                    <m:r>
                      <a:rPr lang="es-CL" b="0" i="1" dirty="0" smtClean="0">
                        <a:latin typeface="Cambria Math" panose="02040503050406030204" pitchFamily="18" charset="0"/>
                      </a:rPr>
                      <m:t>29; 29</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l="-1468"/>
                </a:stretch>
              </a:blipFill>
            </p:spPr>
            <p:txBody>
              <a:bodyPr/>
              <a:lstStyle/>
              <a:p>
                <a:r>
                  <a:rPr lang="en-US">
                    <a:noFill/>
                  </a:rPr>
                  <a:t> </a:t>
                </a:r>
              </a:p>
            </p:txBody>
          </p:sp>
        </mc:Fallback>
      </mc:AlternateContent>
      <p:graphicFrame>
        <p:nvGraphicFramePr>
          <p:cNvPr id="6" name="Content Placeholder 5">
            <a:extLst>
              <a:ext uri="{FF2B5EF4-FFF2-40B4-BE49-F238E27FC236}">
                <a16:creationId xmlns:a16="http://schemas.microsoft.com/office/drawing/2014/main" id="{472D878A-997B-4E63-A577-90C2E25A1402}"/>
              </a:ext>
            </a:extLst>
          </p:cNvPr>
          <p:cNvGraphicFramePr>
            <a:graphicFrameLocks/>
          </p:cNvGraphicFramePr>
          <p:nvPr>
            <p:extLst/>
          </p:nvPr>
        </p:nvGraphicFramePr>
        <p:xfrm>
          <a:off x="2051997" y="1860609"/>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1034565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noAutofit/>
          </a:bodyPr>
          <a:lstStyle/>
          <a:p>
            <a:r>
              <a:rPr lang="es-CL" sz="4000" dirty="0"/>
              <a:t>Búsqueda de un dato que no está,</a:t>
            </a:r>
            <a:br>
              <a:rPr lang="es-CL" sz="4000" dirty="0"/>
            </a:br>
            <a:r>
              <a:rPr lang="es-CL" sz="4000" dirty="0"/>
              <a:t>bajo sondeo lineal</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buNone/>
                </a:pPr>
                <a:endParaRPr lang="es-CL" dirty="0"/>
              </a:p>
              <a:p>
                <a:r>
                  <a:rPr lang="es-CL" dirty="0"/>
                  <a:t>¿Cómo buscamos la </a:t>
                </a:r>
                <a:r>
                  <a:rPr lang="es-CL" i="1" dirty="0"/>
                  <a:t>R</a:t>
                </a:r>
                <a:r>
                  <a:rPr lang="es-CL" dirty="0"/>
                  <a:t> con sondeo lineal? </a:t>
                </a:r>
              </a:p>
              <a:p>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a:rPr lang="es-CL" b="0" i="1" dirty="0" smtClean="0">
                            <a:latin typeface="Cambria Math" panose="02040503050406030204" pitchFamily="18" charset="0"/>
                          </a:rPr>
                          <m:t>𝑅</m:t>
                        </m:r>
                      </m:e>
                    </m:d>
                    <m:r>
                      <a:rPr lang="es-CL" i="1" dirty="0" smtClean="0">
                        <a:latin typeface="Cambria Math" panose="02040503050406030204" pitchFamily="18" charset="0"/>
                      </a:rPr>
                      <m:t>=</m:t>
                    </m:r>
                    <m:r>
                      <a:rPr lang="es-CL" b="0" i="1" dirty="0" smtClean="0">
                        <a:latin typeface="Cambria Math" panose="02040503050406030204" pitchFamily="18" charset="0"/>
                      </a:rPr>
                      <m:t>10; 10</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3</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l="-1468"/>
                </a:stretch>
              </a:blipFill>
            </p:spPr>
            <p:txBody>
              <a:bodyPr/>
              <a:lstStyle/>
              <a:p>
                <a:r>
                  <a:rPr lang="en-US">
                    <a:noFill/>
                  </a:rPr>
                  <a:t> </a:t>
                </a:r>
              </a:p>
            </p:txBody>
          </p:sp>
        </mc:Fallback>
      </mc:AlternateContent>
      <p:graphicFrame>
        <p:nvGraphicFramePr>
          <p:cNvPr id="6" name="Content Placeholder 5">
            <a:extLst>
              <a:ext uri="{FF2B5EF4-FFF2-40B4-BE49-F238E27FC236}">
                <a16:creationId xmlns:a16="http://schemas.microsoft.com/office/drawing/2014/main" id="{472D878A-997B-4E63-A577-90C2E25A1402}"/>
              </a:ext>
            </a:extLst>
          </p:cNvPr>
          <p:cNvGraphicFramePr>
            <a:graphicFrameLocks/>
          </p:cNvGraphicFramePr>
          <p:nvPr>
            <p:extLst/>
          </p:nvPr>
        </p:nvGraphicFramePr>
        <p:xfrm>
          <a:off x="2051997" y="1860609"/>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5353"/>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3473041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346E0-53A0-42B8-94AA-6CF6E3A7B7AF}"/>
              </a:ext>
            </a:extLst>
          </p:cNvPr>
          <p:cNvSpPr>
            <a:spLocks noGrp="1"/>
          </p:cNvSpPr>
          <p:nvPr>
            <p:ph type="title"/>
          </p:nvPr>
        </p:nvSpPr>
        <p:spPr/>
        <p:txBody>
          <a:bodyPr>
            <a:noAutofit/>
          </a:bodyPr>
          <a:lstStyle/>
          <a:p>
            <a:r>
              <a:rPr lang="es-CL" sz="4000" dirty="0"/>
              <a:t>Problemas del direccionamiento abierto</a:t>
            </a:r>
          </a:p>
        </p:txBody>
      </p:sp>
      <p:sp>
        <p:nvSpPr>
          <p:cNvPr id="3" name="Content Placeholder 2">
            <a:extLst>
              <a:ext uri="{FF2B5EF4-FFF2-40B4-BE49-F238E27FC236}">
                <a16:creationId xmlns:a16="http://schemas.microsoft.com/office/drawing/2014/main" id="{E2691AFD-01E9-4793-A704-BFE29B9EAF2D}"/>
              </a:ext>
            </a:extLst>
          </p:cNvPr>
          <p:cNvSpPr>
            <a:spLocks noGrp="1"/>
          </p:cNvSpPr>
          <p:nvPr>
            <p:ph idx="1"/>
          </p:nvPr>
        </p:nvSpPr>
        <p:spPr/>
        <p:txBody>
          <a:bodyPr anchor="ctr">
            <a:normAutofit/>
          </a:bodyPr>
          <a:lstStyle/>
          <a:p>
            <a:pPr>
              <a:lnSpc>
                <a:spcPct val="100000"/>
              </a:lnSpc>
            </a:pPr>
            <a:r>
              <a:rPr lang="es-CL" dirty="0"/>
              <a:t>¿Qué problema tiene el sondeo lineal?</a:t>
            </a:r>
          </a:p>
          <a:p>
            <a:pPr>
              <a:lnSpc>
                <a:spcPct val="100000"/>
              </a:lnSpc>
            </a:pPr>
            <a:endParaRPr lang="es-CL" dirty="0"/>
          </a:p>
          <a:p>
            <a:pPr>
              <a:lnSpc>
                <a:spcPct val="100000"/>
              </a:lnSpc>
            </a:pPr>
            <a:r>
              <a:rPr lang="es-CL" dirty="0"/>
              <a:t>¿Qué problema tienen los otros esquemas?</a:t>
            </a:r>
          </a:p>
          <a:p>
            <a:pPr>
              <a:lnSpc>
                <a:spcPct val="100000"/>
              </a:lnSpc>
            </a:pPr>
            <a:endParaRPr lang="es-CL" dirty="0"/>
          </a:p>
          <a:p>
            <a:pPr>
              <a:lnSpc>
                <a:spcPct val="100000"/>
              </a:lnSpc>
            </a:pPr>
            <a:r>
              <a:rPr lang="es-CL" dirty="0"/>
              <a:t>¿Qué problema tiene el guardar los datos en otra celda?</a:t>
            </a:r>
          </a:p>
        </p:txBody>
      </p:sp>
    </p:spTree>
    <p:extLst>
      <p:ext uri="{BB962C8B-B14F-4D97-AF65-F5344CB8AC3E}">
        <p14:creationId xmlns:p14="http://schemas.microsoft.com/office/powerpoint/2010/main" val="2640368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La eliminación es problemática</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buNone/>
                </a:pPr>
                <a:endParaRPr lang="es-CL" dirty="0"/>
              </a:p>
              <a:p>
                <a:r>
                  <a:rPr lang="es-CL" dirty="0"/>
                  <a:t>Eliminemos la </a:t>
                </a:r>
                <a:r>
                  <a:rPr lang="es-CL" i="1" dirty="0"/>
                  <a:t>L</a:t>
                </a:r>
                <a:r>
                  <a:rPr lang="es-CL" dirty="0"/>
                  <a:t>. ¿Cómo buscamos la </a:t>
                </a:r>
                <a:r>
                  <a:rPr lang="es-CL" i="1" dirty="0"/>
                  <a:t>X</a:t>
                </a:r>
                <a:r>
                  <a:rPr lang="es-CL" dirty="0"/>
                  <a:t> con sondeo lineal? </a:t>
                </a:r>
              </a:p>
              <a:p>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a:rPr lang="es-CL" b="0" i="1" dirty="0" smtClean="0">
                            <a:latin typeface="Cambria Math" panose="02040503050406030204" pitchFamily="18" charset="0"/>
                          </a:rPr>
                          <m:t>𝑋</m:t>
                        </m:r>
                      </m:e>
                    </m:d>
                    <m:r>
                      <a:rPr lang="es-CL" i="1" dirty="0" smtClean="0">
                        <a:latin typeface="Cambria Math" panose="02040503050406030204" pitchFamily="18" charset="0"/>
                      </a:rPr>
                      <m:t>=</m:t>
                    </m:r>
                    <m:r>
                      <a:rPr lang="es-CL" b="0" i="1" dirty="0" smtClean="0">
                        <a:latin typeface="Cambria Math" panose="02040503050406030204" pitchFamily="18" charset="0"/>
                      </a:rPr>
                      <m:t>29; 29</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l="-1468" r="-1762"/>
                </a:stretch>
              </a:blipFill>
            </p:spPr>
            <p:txBody>
              <a:bodyPr/>
              <a:lstStyle/>
              <a:p>
                <a:r>
                  <a:rPr lang="en-US">
                    <a:noFill/>
                  </a:rPr>
                  <a:t> </a:t>
                </a:r>
              </a:p>
            </p:txBody>
          </p:sp>
        </mc:Fallback>
      </mc:AlternateContent>
      <p:graphicFrame>
        <p:nvGraphicFramePr>
          <p:cNvPr id="6" name="Content Placeholder 5">
            <a:extLst>
              <a:ext uri="{FF2B5EF4-FFF2-40B4-BE49-F238E27FC236}">
                <a16:creationId xmlns:a16="http://schemas.microsoft.com/office/drawing/2014/main" id="{472D878A-997B-4E63-A577-90C2E25A1402}"/>
              </a:ext>
            </a:extLst>
          </p:cNvPr>
          <p:cNvGraphicFramePr>
            <a:graphicFrameLocks/>
          </p:cNvGraphicFramePr>
          <p:nvPr>
            <p:extLst/>
          </p:nvPr>
        </p:nvGraphicFramePr>
        <p:xfrm>
          <a:off x="2051997" y="1860609"/>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rgbClr val="FF0000"/>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5353"/>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1347302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7CBE-CEB6-4BB7-91E6-51232969111A}"/>
              </a:ext>
            </a:extLst>
          </p:cNvPr>
          <p:cNvSpPr>
            <a:spLocks noGrp="1"/>
          </p:cNvSpPr>
          <p:nvPr>
            <p:ph type="title"/>
          </p:nvPr>
        </p:nvSpPr>
        <p:spPr/>
        <p:txBody>
          <a:bodyPr/>
          <a:lstStyle/>
          <a:p>
            <a:r>
              <a:rPr lang="es-CL" dirty="0"/>
              <a:t>Otra posibilidad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7C43F0-BC8A-47D3-8663-B25A360D862F}"/>
                  </a:ext>
                </a:extLst>
              </p:cNvPr>
              <p:cNvSpPr>
                <a:spLocks noGrp="1"/>
              </p:cNvSpPr>
              <p:nvPr>
                <p:ph idx="1"/>
              </p:nvPr>
            </p:nvSpPr>
            <p:spPr/>
            <p:txBody>
              <a:bodyPr anchor="ctr">
                <a:normAutofit/>
              </a:bodyPr>
              <a:lstStyle/>
              <a:p>
                <a:pPr>
                  <a:lnSpc>
                    <a:spcPct val="100000"/>
                  </a:lnSpc>
                </a:pPr>
                <a:r>
                  <a:rPr lang="es-CL" dirty="0"/>
                  <a:t>Si </a:t>
                </a:r>
                <a14:m>
                  <m:oMath xmlns:m="http://schemas.openxmlformats.org/officeDocument/2006/math">
                    <m:r>
                      <a:rPr lang="es-CL" i="1">
                        <a:latin typeface="Cambria Math" panose="02040503050406030204" pitchFamily="18" charset="0"/>
                      </a:rPr>
                      <m:t>𝐴</m:t>
                    </m:r>
                  </m:oMath>
                </a14:m>
                <a:r>
                  <a:rPr lang="es-CL" dirty="0"/>
                  <a:t> ya estaba en la tabla:</a:t>
                </a:r>
              </a:p>
              <a:p>
                <a:pPr>
                  <a:lnSpc>
                    <a:spcPct val="100000"/>
                  </a:lnSpc>
                </a:pPr>
                <a:endParaRPr lang="es-CL" dirty="0"/>
              </a:p>
              <a:p>
                <a:pPr>
                  <a:lnSpc>
                    <a:spcPct val="100000"/>
                  </a:lnSpc>
                </a:pPr>
                <a:r>
                  <a:rPr lang="es-CL" dirty="0"/>
                  <a:t>Podemos guardar </a:t>
                </a:r>
                <a14:m>
                  <m:oMath xmlns:m="http://schemas.openxmlformats.org/officeDocument/2006/math">
                    <m:r>
                      <a:rPr lang="es-CL" b="0" i="1" smtClean="0">
                        <a:latin typeface="Cambria Math" panose="02040503050406030204" pitchFamily="18" charset="0"/>
                      </a:rPr>
                      <m:t>𝐴</m:t>
                    </m:r>
                  </m:oMath>
                </a14:m>
                <a:r>
                  <a:rPr lang="es-CL" dirty="0"/>
                  <a:t> y </a:t>
                </a:r>
                <a14:m>
                  <m:oMath xmlns:m="http://schemas.openxmlformats.org/officeDocument/2006/math">
                    <m:r>
                      <a:rPr lang="es-CL" b="0" i="1" smtClean="0">
                        <a:latin typeface="Cambria Math" panose="02040503050406030204" pitchFamily="18" charset="0"/>
                      </a:rPr>
                      <m:t>𝐵</m:t>
                    </m:r>
                  </m:oMath>
                </a14:m>
                <a:r>
                  <a:rPr lang="es-CL" dirty="0"/>
                  <a:t> en la misma celda…</a:t>
                </a:r>
              </a:p>
              <a:p>
                <a:pPr>
                  <a:lnSpc>
                    <a:spcPct val="100000"/>
                  </a:lnSpc>
                </a:pPr>
                <a:endParaRPr lang="es-CL" dirty="0"/>
              </a:p>
              <a:p>
                <a:pPr>
                  <a:lnSpc>
                    <a:spcPct val="100000"/>
                  </a:lnSpc>
                </a:pPr>
                <a:r>
                  <a:rPr lang="es-CL" dirty="0"/>
                  <a:t>¡dentro de otra estructura de datos!</a:t>
                </a:r>
              </a:p>
            </p:txBody>
          </p:sp>
        </mc:Choice>
        <mc:Fallback xmlns="">
          <p:sp>
            <p:nvSpPr>
              <p:cNvPr id="3" name="Content Placeholder 2">
                <a:extLst>
                  <a:ext uri="{FF2B5EF4-FFF2-40B4-BE49-F238E27FC236}">
                    <a16:creationId xmlns:a16="http://schemas.microsoft.com/office/drawing/2014/main" id="{FF7C43F0-BC8A-47D3-8663-B25A360D862F}"/>
                  </a:ext>
                </a:extLst>
              </p:cNvPr>
              <p:cNvSpPr>
                <a:spLocks noGrp="1" noRot="1" noChangeAspect="1" noMove="1" noResize="1" noEditPoints="1" noAdjustHandles="1" noChangeArrowheads="1" noChangeShapeType="1" noTextEdit="1"/>
              </p:cNvSpPr>
              <p:nvPr>
                <p:ph idx="1"/>
              </p:nvPr>
            </p:nvSpPr>
            <p:spPr>
              <a:blipFill>
                <a:blip r:embed="rId3"/>
                <a:stretch>
                  <a:fillRect l="-441"/>
                </a:stretch>
              </a:blipFill>
            </p:spPr>
            <p:txBody>
              <a:bodyPr/>
              <a:lstStyle/>
              <a:p>
                <a:r>
                  <a:rPr lang="en-US">
                    <a:noFill/>
                  </a:rPr>
                  <a:t> </a:t>
                </a:r>
              </a:p>
            </p:txBody>
          </p:sp>
        </mc:Fallback>
      </mc:AlternateContent>
    </p:spTree>
    <p:extLst>
      <p:ext uri="{BB962C8B-B14F-4D97-AF65-F5344CB8AC3E}">
        <p14:creationId xmlns:p14="http://schemas.microsoft.com/office/powerpoint/2010/main" val="3541259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2C57-5605-4D66-9028-05D3A8CECA75}"/>
              </a:ext>
            </a:extLst>
          </p:cNvPr>
          <p:cNvSpPr>
            <a:spLocks noGrp="1"/>
          </p:cNvSpPr>
          <p:nvPr>
            <p:ph type="title"/>
          </p:nvPr>
        </p:nvSpPr>
        <p:spPr/>
        <p:txBody>
          <a:bodyPr/>
          <a:lstStyle/>
          <a:p>
            <a:r>
              <a:rPr lang="es-CL" b="1" dirty="0"/>
              <a:t>Encadenamiento</a:t>
            </a:r>
            <a:r>
              <a:rPr lang="es-CL" dirty="0"/>
              <a:t> (o listas ligadas)</a:t>
            </a:r>
            <a:endParaRPr lang="es-CL"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5D7AD0-3079-404E-AF31-574B283419B7}"/>
                  </a:ext>
                </a:extLst>
              </p:cNvPr>
              <p:cNvSpPr>
                <a:spLocks noGrp="1"/>
              </p:cNvSpPr>
              <p:nvPr>
                <p:ph idx="1"/>
              </p:nvPr>
            </p:nvSpPr>
            <p:spPr>
              <a:xfrm>
                <a:off x="251457" y="1824419"/>
                <a:ext cx="8641076" cy="4273222"/>
              </a:xfrm>
            </p:spPr>
            <p:txBody>
              <a:bodyPr anchor="ctr">
                <a:normAutofit/>
              </a:bodyPr>
              <a:lstStyle/>
              <a:p>
                <a:pPr>
                  <a:lnSpc>
                    <a:spcPct val="100000"/>
                  </a:lnSpc>
                </a:pPr>
                <a:r>
                  <a:rPr lang="es-CL" dirty="0"/>
                  <a:t>Si tenemos una </a:t>
                </a:r>
                <a:r>
                  <a:rPr lang="es-CL" b="1" dirty="0">
                    <a:solidFill>
                      <a:schemeClr val="accent2"/>
                    </a:solidFill>
                  </a:rPr>
                  <a:t>lista</a:t>
                </a:r>
                <a:r>
                  <a:rPr lang="es-CL" dirty="0"/>
                  <a:t> en cada celda de la tabla</a:t>
                </a:r>
              </a:p>
              <a:p>
                <a:pPr>
                  <a:lnSpc>
                    <a:spcPct val="100000"/>
                  </a:lnSpc>
                </a:pPr>
                <a:endParaRPr lang="es-CL" dirty="0"/>
              </a:p>
              <a:p>
                <a:pPr>
                  <a:lnSpc>
                    <a:spcPct val="100000"/>
                  </a:lnSpc>
                </a:pPr>
                <a:r>
                  <a:rPr lang="es-CL" dirty="0"/>
                  <a:t>Hemos guardado </a:t>
                </a:r>
                <a14:m>
                  <m:oMath xmlns:m="http://schemas.openxmlformats.org/officeDocument/2006/math">
                    <m:r>
                      <a:rPr lang="es-CL" b="0" i="1" smtClean="0">
                        <a:latin typeface="Cambria Math" panose="02040503050406030204" pitchFamily="18" charset="0"/>
                      </a:rPr>
                      <m:t>𝑛</m:t>
                    </m:r>
                  </m:oMath>
                </a14:m>
                <a:r>
                  <a:rPr lang="es-CL" dirty="0"/>
                  <a:t> datos, y la tabla es de tamaño </a:t>
                </a:r>
                <a14:m>
                  <m:oMath xmlns:m="http://schemas.openxmlformats.org/officeDocument/2006/math">
                    <m:r>
                      <a:rPr lang="es-CL" b="0" i="1" smtClean="0">
                        <a:latin typeface="Cambria Math" panose="02040503050406030204" pitchFamily="18" charset="0"/>
                      </a:rPr>
                      <m:t>𝑚</m:t>
                    </m:r>
                  </m:oMath>
                </a14:m>
                <a:endParaRPr lang="es-CL" dirty="0"/>
              </a:p>
              <a:p>
                <a:pPr>
                  <a:lnSpc>
                    <a:spcPct val="100000"/>
                  </a:lnSpc>
                </a:pPr>
                <a:endParaRPr lang="es-CL" dirty="0"/>
              </a:p>
              <a:p>
                <a:pPr>
                  <a:lnSpc>
                    <a:spcPct val="100000"/>
                  </a:lnSpc>
                </a:pPr>
                <a:r>
                  <a:rPr lang="es-CL" dirty="0"/>
                  <a:t>¿Cuál sería la complejidad de las operaciones de la tabla?</a:t>
                </a:r>
              </a:p>
            </p:txBody>
          </p:sp>
        </mc:Choice>
        <mc:Fallback xmlns="">
          <p:sp>
            <p:nvSpPr>
              <p:cNvPr id="3" name="Content Placeholder 2">
                <a:extLst>
                  <a:ext uri="{FF2B5EF4-FFF2-40B4-BE49-F238E27FC236}">
                    <a16:creationId xmlns:a16="http://schemas.microsoft.com/office/drawing/2014/main" id="{665D7AD0-3079-404E-AF31-574B283419B7}"/>
                  </a:ext>
                </a:extLst>
              </p:cNvPr>
              <p:cNvSpPr>
                <a:spLocks noGrp="1" noRot="1" noChangeAspect="1" noMove="1" noResize="1" noEditPoints="1" noAdjustHandles="1" noChangeArrowheads="1" noChangeShapeType="1" noTextEdit="1"/>
              </p:cNvSpPr>
              <p:nvPr>
                <p:ph idx="1"/>
              </p:nvPr>
            </p:nvSpPr>
            <p:spPr>
              <a:xfrm>
                <a:off x="251457" y="1824419"/>
                <a:ext cx="8641076" cy="4273222"/>
              </a:xfrm>
              <a:blipFill>
                <a:blip r:embed="rId3"/>
                <a:stretch>
                  <a:fillRect l="-441" r="-147"/>
                </a:stretch>
              </a:blipFill>
            </p:spPr>
            <p:txBody>
              <a:bodyPr/>
              <a:lstStyle/>
              <a:p>
                <a:r>
                  <a:rPr lang="en-US">
                    <a:noFill/>
                  </a:rPr>
                  <a:t> </a:t>
                </a:r>
              </a:p>
            </p:txBody>
          </p:sp>
        </mc:Fallback>
      </mc:AlternateContent>
    </p:spTree>
    <p:extLst>
      <p:ext uri="{BB962C8B-B14F-4D97-AF65-F5344CB8AC3E}">
        <p14:creationId xmlns:p14="http://schemas.microsoft.com/office/powerpoint/2010/main" val="3989581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Encadenamiento: ejemplo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dirty="0"/>
              </a:p>
              <a:p>
                <a:pPr>
                  <a:lnSpc>
                    <a:spcPct val="100000"/>
                  </a:lnSpc>
                </a:pPr>
                <a:r>
                  <a:rPr lang="es-CL" dirty="0"/>
                  <a:t> Insertemos la </a:t>
                </a:r>
                <a:r>
                  <a:rPr lang="es-CL" i="1" dirty="0"/>
                  <a:t>A</a:t>
                </a:r>
                <a:endParaRPr lang="es-CL" dirty="0"/>
              </a:p>
              <a:p>
                <a:pPr>
                  <a:lnSpc>
                    <a:spcPct val="100000"/>
                  </a:lnSpc>
                </a:pPr>
                <a:r>
                  <a:rPr lang="es-CL" dirty="0"/>
                  <a:t>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a:rPr lang="es-CL" i="1" dirty="0" smtClean="0">
                            <a:latin typeface="Cambria Math" panose="02040503050406030204" pitchFamily="18" charset="0"/>
                          </a:rPr>
                          <m:t>𝐴</m:t>
                        </m:r>
                      </m:e>
                    </m:d>
                    <m:r>
                      <a:rPr lang="es-CL" i="1" dirty="0" smtClean="0">
                        <a:latin typeface="Cambria Math" panose="02040503050406030204" pitchFamily="18" charset="0"/>
                      </a:rPr>
                      <m:t>= 15</m:t>
                    </m:r>
                    <m:r>
                      <a:rPr lang="es-CL" b="0" i="1" dirty="0" smtClean="0">
                        <a:latin typeface="Cambria Math" panose="02040503050406030204" pitchFamily="18" charset="0"/>
                      </a:rPr>
                      <m:t>; </m:t>
                    </m:r>
                    <m:r>
                      <a:rPr lang="es-CL" i="1" dirty="0" smtClean="0">
                        <a:latin typeface="Cambria Math" panose="02040503050406030204" pitchFamily="18" charset="0"/>
                      </a:rPr>
                      <m:t>15 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 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2574210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Sigue el ejemplo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dirty="0"/>
              </a:p>
              <a:p>
                <a:pPr>
                  <a:lnSpc>
                    <a:spcPct val="100000"/>
                  </a:lnSpc>
                </a:pPr>
                <a:r>
                  <a:rPr lang="es-CL" dirty="0"/>
                  <a:t>Insertemos la </a:t>
                </a:r>
                <a:r>
                  <a:rPr lang="es-CL" i="1" dirty="0"/>
                  <a:t>A</a:t>
                </a:r>
              </a:p>
              <a:p>
                <a:pPr>
                  <a:lnSpc>
                    <a:spcPct val="100000"/>
                  </a:lnSpc>
                </a:pPr>
                <a:r>
                  <a:rPr lang="es-CL" dirty="0"/>
                  <a:t>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a:rPr lang="es-CL" i="1" dirty="0" smtClean="0">
                            <a:latin typeface="Cambria Math" panose="02040503050406030204" pitchFamily="18" charset="0"/>
                          </a:rPr>
                          <m:t>𝐴</m:t>
                        </m:r>
                      </m:e>
                    </m:d>
                    <m:r>
                      <a:rPr lang="es-CL" i="1" dirty="0" smtClean="0">
                        <a:latin typeface="Cambria Math" panose="02040503050406030204" pitchFamily="18" charset="0"/>
                      </a:rPr>
                      <m:t>= 15</m:t>
                    </m:r>
                    <m:r>
                      <a:rPr lang="es-CL" b="0" i="1" dirty="0" smtClean="0">
                        <a:latin typeface="Cambria Math" panose="02040503050406030204" pitchFamily="18" charset="0"/>
                      </a:rPr>
                      <m:t>; </m:t>
                    </m:r>
                    <m:r>
                      <a:rPr lang="es-CL" i="1" dirty="0" smtClean="0">
                        <a:latin typeface="Cambria Math" panose="02040503050406030204" pitchFamily="18" charset="0"/>
                      </a:rPr>
                      <m:t>15 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 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900859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dirty="0"/>
              </a:p>
              <a:p>
                <a:pPr>
                  <a:lnSpc>
                    <a:spcPct val="100000"/>
                  </a:lnSpc>
                </a:pPr>
                <a:r>
                  <a:rPr lang="es-CL" dirty="0"/>
                  <a:t>Insertemos la Q</a:t>
                </a:r>
              </a:p>
              <a:p>
                <a:pPr>
                  <a:lnSpc>
                    <a:spcPct val="100000"/>
                  </a:lnSpc>
                </a:pP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m:rPr>
                            <m:sty m:val="p"/>
                          </m:rPr>
                          <a:rPr lang="es-CL" dirty="0">
                            <a:latin typeface="Cambria Math" panose="02040503050406030204" pitchFamily="18" charset="0"/>
                          </a:rPr>
                          <m:t>Q</m:t>
                        </m:r>
                      </m:e>
                    </m:d>
                    <m:r>
                      <a:rPr lang="es-CL" i="1" dirty="0">
                        <a:latin typeface="Cambria Math" panose="02040503050406030204" pitchFamily="18" charset="0"/>
                      </a:rPr>
                      <m:t>=37; 37 </m:t>
                    </m:r>
                    <m:r>
                      <m:rPr>
                        <m:sty m:val="p"/>
                      </m:rPr>
                      <a:rPr lang="es-CL" dirty="0">
                        <a:latin typeface="Cambria Math" panose="02040503050406030204" pitchFamily="18" charset="0"/>
                      </a:rPr>
                      <m:t>mod</m:t>
                    </m:r>
                    <m:r>
                      <a:rPr lang="es-CL" i="1" dirty="0">
                        <a:latin typeface="Cambria Math" panose="02040503050406030204" pitchFamily="18" charset="0"/>
                      </a:rPr>
                      <m:t> 7 =2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1243067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E865AFC-DE19-4F76-ACDA-4DA746DB2C85}"/>
                  </a:ext>
                </a:extLst>
              </p:cNvPr>
              <p:cNvSpPr>
                <a:spLocks noGrp="1"/>
              </p:cNvSpPr>
              <p:nvPr>
                <p:ph type="title"/>
              </p:nvPr>
            </p:nvSpPr>
            <p:spPr/>
            <p:txBody>
              <a:bodyPr>
                <a:noAutofit/>
              </a:bodyPr>
              <a:lstStyle/>
              <a:p>
                <a:r>
                  <a:rPr lang="es-CL" sz="4000" dirty="0"/>
                  <a:t>¿Cómo podemos usar una función de hash para saber si </a:t>
                </a:r>
                <a14:m>
                  <m:oMath xmlns:m="http://schemas.openxmlformats.org/officeDocument/2006/math">
                    <m:r>
                      <a:rPr lang="es-CL" sz="4000" i="1">
                        <a:latin typeface="Cambria Math" panose="02040503050406030204" pitchFamily="18" charset="0"/>
                      </a:rPr>
                      <m:t>𝑋</m:t>
                    </m:r>
                    <m:r>
                      <a:rPr lang="es-CL" sz="4000" i="1">
                        <a:latin typeface="Cambria Math" panose="02040503050406030204" pitchFamily="18" charset="0"/>
                      </a:rPr>
                      <m:t>∈</m:t>
                    </m:r>
                    <m:r>
                      <a:rPr lang="es-CL" sz="4000" i="1">
                        <a:latin typeface="Cambria Math" panose="02040503050406030204" pitchFamily="18" charset="0"/>
                      </a:rPr>
                      <m:t>𝑌</m:t>
                    </m:r>
                  </m:oMath>
                </a14:m>
                <a:r>
                  <a:rPr lang="es-CL" sz="4000" dirty="0"/>
                  <a:t>?</a:t>
                </a:r>
              </a:p>
            </p:txBody>
          </p:sp>
        </mc:Choice>
        <mc:Fallback xmlns="">
          <p:sp>
            <p:nvSpPr>
              <p:cNvPr id="2" name="Title 1">
                <a:extLst>
                  <a:ext uri="{FF2B5EF4-FFF2-40B4-BE49-F238E27FC236}">
                    <a16:creationId xmlns:a16="http://schemas.microsoft.com/office/drawing/2014/main" id="{8E865AFC-DE19-4F76-ACDA-4DA746DB2C85}"/>
                  </a:ext>
                </a:extLst>
              </p:cNvPr>
              <p:cNvSpPr>
                <a:spLocks noGrp="1" noRot="1" noChangeAspect="1" noMove="1" noResize="1" noEditPoints="1" noAdjustHandles="1" noChangeArrowheads="1" noChangeShapeType="1" noTextEdit="1"/>
              </p:cNvSpPr>
              <p:nvPr>
                <p:ph type="title"/>
              </p:nvPr>
            </p:nvSpPr>
            <p:spPr>
              <a:blipFill>
                <a:blip r:embed="rId3"/>
                <a:stretch>
                  <a:fillRect l="-2496" t="-16667" r="-3524" b="-31111"/>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C04E7AF-4D8D-4E91-98C1-546F9A4ACE99}"/>
              </a:ext>
            </a:extLst>
          </p:cNvPr>
          <p:cNvSpPr>
            <a:spLocks noGrp="1"/>
          </p:cNvSpPr>
          <p:nvPr>
            <p:ph idx="1"/>
          </p:nvPr>
        </p:nvSpPr>
        <p:spPr/>
        <p:txBody>
          <a:bodyPr anchor="ctr">
            <a:normAutofit/>
          </a:bodyPr>
          <a:lstStyle/>
          <a:p>
            <a:pPr marL="0" indent="0">
              <a:lnSpc>
                <a:spcPct val="100000"/>
              </a:lnSpc>
              <a:buNone/>
            </a:pPr>
            <a:r>
              <a:rPr lang="es-CL" sz="2500" dirty="0"/>
              <a:t> ¿Qué podríamos usar como función de hash para un </a:t>
            </a:r>
            <a:r>
              <a:rPr lang="es-CL" sz="2500" i="1" dirty="0" err="1"/>
              <a:t>string</a:t>
            </a:r>
            <a:r>
              <a:rPr lang="es-CL" sz="2500" dirty="0"/>
              <a:t>?</a:t>
            </a:r>
          </a:p>
          <a:p>
            <a:pPr>
              <a:lnSpc>
                <a:spcPct val="100000"/>
              </a:lnSpc>
            </a:pPr>
            <a:endParaRPr lang="es-CL" sz="2500" dirty="0"/>
          </a:p>
          <a:p>
            <a:pPr>
              <a:lnSpc>
                <a:spcPct val="100000"/>
              </a:lnSpc>
            </a:pPr>
            <a:r>
              <a:rPr lang="es-CL" sz="2500" dirty="0"/>
              <a:t>¿Qué tan rápido podemos resolver el problema ahora?</a:t>
            </a:r>
          </a:p>
        </p:txBody>
      </p:sp>
    </p:spTree>
    <p:extLst>
      <p:ext uri="{BB962C8B-B14F-4D97-AF65-F5344CB8AC3E}">
        <p14:creationId xmlns:p14="http://schemas.microsoft.com/office/powerpoint/2010/main" val="672898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dirty="0"/>
              </a:p>
              <a:p>
                <a:pPr>
                  <a:lnSpc>
                    <a:spcPct val="100000"/>
                  </a:lnSpc>
                </a:pPr>
                <a:r>
                  <a:rPr lang="es-CL" dirty="0"/>
                  <a:t>Insertemos la </a:t>
                </a:r>
                <a:r>
                  <a:rPr lang="es-CL" i="1" dirty="0"/>
                  <a:t>Q</a:t>
                </a:r>
              </a:p>
              <a:p>
                <a:pPr>
                  <a:lnSpc>
                    <a:spcPct val="100000"/>
                  </a:lnSpc>
                </a:pP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a:rPr lang="es-CL" i="1" dirty="0">
                            <a:latin typeface="Cambria Math" panose="02040503050406030204" pitchFamily="18" charset="0"/>
                          </a:rPr>
                          <m:t>𝑄</m:t>
                        </m:r>
                      </m:e>
                    </m:d>
                    <m:r>
                      <a:rPr lang="es-CL" i="1" dirty="0">
                        <a:latin typeface="Cambria Math" panose="02040503050406030204" pitchFamily="18" charset="0"/>
                      </a:rPr>
                      <m:t>=37; 37 </m:t>
                    </m:r>
                    <m:r>
                      <m:rPr>
                        <m:sty m:val="p"/>
                      </m:rPr>
                      <a:rPr lang="es-CL" dirty="0">
                        <a:latin typeface="Cambria Math" panose="02040503050406030204" pitchFamily="18" charset="0"/>
                      </a:rPr>
                      <m:t>mod</m:t>
                    </m:r>
                    <m:r>
                      <a:rPr lang="es-CL" i="1" dirty="0">
                        <a:latin typeface="Cambria Math" panose="02040503050406030204" pitchFamily="18" charset="0"/>
                      </a:rPr>
                      <m:t> 7 =2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1033068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dirty="0"/>
              </a:p>
              <a:p>
                <a:pPr>
                  <a:lnSpc>
                    <a:spcPct val="100000"/>
                  </a:lnSpc>
                </a:pPr>
                <a:r>
                  <a:rPr lang="es-CL" dirty="0"/>
                  <a:t>Insertemos la </a:t>
                </a:r>
                <a:r>
                  <a:rPr lang="es-CL" i="1" dirty="0"/>
                  <a:t>L</a:t>
                </a:r>
              </a:p>
              <a:p>
                <a:pPr>
                  <a:lnSpc>
                    <a:spcPct val="100000"/>
                  </a:lnSpc>
                </a:pP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a:rPr lang="es-CL" i="1" dirty="0">
                            <a:latin typeface="Cambria Math" panose="02040503050406030204" pitchFamily="18" charset="0"/>
                          </a:rPr>
                          <m:t>𝐿</m:t>
                        </m:r>
                      </m:e>
                    </m:d>
                    <m:r>
                      <a:rPr lang="es-CL" i="1" dirty="0">
                        <a:latin typeface="Cambria Math" panose="02040503050406030204" pitchFamily="18" charset="0"/>
                      </a:rPr>
                      <m:t>=51; 51 </m:t>
                    </m:r>
                    <m:r>
                      <m:rPr>
                        <m:sty m:val="p"/>
                      </m:rPr>
                      <a:rPr lang="es-CL" dirty="0">
                        <a:latin typeface="Cambria Math" panose="02040503050406030204" pitchFamily="18" charset="0"/>
                      </a:rPr>
                      <m:t>mod</m:t>
                    </m:r>
                    <m:r>
                      <a:rPr lang="es-CL" i="1" dirty="0">
                        <a:latin typeface="Cambria Math" panose="02040503050406030204" pitchFamily="18" charset="0"/>
                      </a:rPr>
                      <m:t> 7 =2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2465089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dirty="0"/>
              </a:p>
              <a:p>
                <a:pPr>
                  <a:lnSpc>
                    <a:spcPct val="100000"/>
                  </a:lnSpc>
                </a:pPr>
                <a:r>
                  <a:rPr lang="es-CL" dirty="0"/>
                  <a:t>Insertemos la </a:t>
                </a:r>
                <a:r>
                  <a:rPr lang="es-CL" i="1" dirty="0"/>
                  <a:t>L</a:t>
                </a:r>
              </a:p>
              <a:p>
                <a:pPr>
                  <a:lnSpc>
                    <a:spcPct val="100000"/>
                  </a:lnSpc>
                </a:pP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a:rPr lang="es-CL" i="1" dirty="0">
                            <a:latin typeface="Cambria Math" panose="02040503050406030204" pitchFamily="18" charset="0"/>
                          </a:rPr>
                          <m:t>𝐿</m:t>
                        </m:r>
                      </m:e>
                    </m:d>
                    <m:r>
                      <a:rPr lang="es-CL" i="1" dirty="0">
                        <a:latin typeface="Cambria Math" panose="02040503050406030204" pitchFamily="18" charset="0"/>
                      </a:rPr>
                      <m:t>=51; 51 </m:t>
                    </m:r>
                    <m:r>
                      <m:rPr>
                        <m:sty m:val="p"/>
                      </m:rPr>
                      <a:rPr lang="es-CL" dirty="0">
                        <a:latin typeface="Cambria Math" panose="02040503050406030204" pitchFamily="18" charset="0"/>
                      </a:rPr>
                      <m:t>mod</m:t>
                    </m:r>
                    <m:r>
                      <a:rPr lang="es-CL" i="1" dirty="0">
                        <a:latin typeface="Cambria Math" panose="02040503050406030204" pitchFamily="18" charset="0"/>
                      </a:rPr>
                      <m:t> 7 =2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010479"/>
          <a:ext cx="5040000" cy="183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548552"/>
                  </a:ext>
                </a:extLst>
              </a:tr>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3056051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dirty="0"/>
              </a:p>
              <a:p>
                <a:pPr>
                  <a:lnSpc>
                    <a:spcPct val="100000"/>
                  </a:lnSpc>
                </a:pPr>
                <a:r>
                  <a:rPr lang="es-CL" dirty="0"/>
                  <a:t>Insertemos la </a:t>
                </a:r>
                <a:r>
                  <a:rPr lang="es-CL" i="1" dirty="0"/>
                  <a:t>X</a:t>
                </a:r>
              </a:p>
              <a:p>
                <a:pPr>
                  <a:lnSpc>
                    <a:spcPct val="100000"/>
                  </a:lnSpc>
                </a:pP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a:rPr lang="es-CL" i="1" dirty="0">
                            <a:latin typeface="Cambria Math" panose="02040503050406030204" pitchFamily="18" charset="0"/>
                          </a:rPr>
                          <m:t>𝑋</m:t>
                        </m:r>
                      </m:e>
                    </m:d>
                    <m:r>
                      <a:rPr lang="es-CL" i="1" dirty="0">
                        <a:latin typeface="Cambria Math" panose="02040503050406030204" pitchFamily="18" charset="0"/>
                      </a:rPr>
                      <m:t>=29; 29 </m:t>
                    </m:r>
                    <m:r>
                      <m:rPr>
                        <m:sty m:val="p"/>
                      </m:rPr>
                      <a:rPr lang="es-CL" dirty="0">
                        <a:latin typeface="Cambria Math" panose="02040503050406030204" pitchFamily="18" charset="0"/>
                      </a:rPr>
                      <m:t>mod</m:t>
                    </m:r>
                    <m:r>
                      <a:rPr lang="es-CL" i="1" dirty="0">
                        <a:latin typeface="Cambria Math" panose="02040503050406030204" pitchFamily="18" charset="0"/>
                      </a:rPr>
                      <m:t> 7 =1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010479"/>
          <a:ext cx="5040000" cy="183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548552"/>
                  </a:ext>
                </a:extLst>
              </a:tr>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3771365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n-US" b="0"/>
              </a:p>
              <a:p>
                <a:pPr>
                  <a:lnSpc>
                    <a:spcPct val="100000"/>
                  </a:lnSpc>
                </a:pPr>
                <a:r>
                  <a:rPr lang="es-CL" dirty="0"/>
                  <a:t>Insertemos la </a:t>
                </a:r>
                <a:r>
                  <a:rPr lang="es-CL" i="1" dirty="0"/>
                  <a:t>X</a:t>
                </a:r>
              </a:p>
              <a:p>
                <a:pPr>
                  <a:lnSpc>
                    <a:spcPct val="100000"/>
                  </a:lnSpc>
                </a:pP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a:rPr lang="es-CL" i="1" dirty="0">
                            <a:latin typeface="Cambria Math" panose="02040503050406030204" pitchFamily="18" charset="0"/>
                          </a:rPr>
                          <m:t>𝑋</m:t>
                        </m:r>
                      </m:e>
                    </m:d>
                    <m:r>
                      <a:rPr lang="es-CL" i="1" dirty="0">
                        <a:latin typeface="Cambria Math" panose="02040503050406030204" pitchFamily="18" charset="0"/>
                      </a:rPr>
                      <m:t>=29; 29 </m:t>
                    </m:r>
                    <m:r>
                      <m:rPr>
                        <m:sty m:val="p"/>
                      </m:rPr>
                      <a:rPr lang="es-CL" dirty="0">
                        <a:latin typeface="Cambria Math" panose="02040503050406030204" pitchFamily="18" charset="0"/>
                      </a:rPr>
                      <m:t>mod</m:t>
                    </m:r>
                    <m:r>
                      <a:rPr lang="es-CL" i="1" dirty="0">
                        <a:latin typeface="Cambria Math" panose="02040503050406030204" pitchFamily="18" charset="0"/>
                      </a:rPr>
                      <m:t> 7 =1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010479"/>
          <a:ext cx="5040000" cy="183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548552"/>
                  </a:ext>
                </a:extLst>
              </a:tr>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18180763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n-US" b="0"/>
              </a:p>
              <a:p>
                <a:pPr>
                  <a:lnSpc>
                    <a:spcPct val="100000"/>
                  </a:lnSpc>
                </a:pPr>
                <a:r>
                  <a:rPr lang="es-CL" dirty="0"/>
                  <a:t>Insertemos la </a:t>
                </a:r>
                <a:r>
                  <a:rPr lang="es-CL" i="1" dirty="0"/>
                  <a:t>F</a:t>
                </a:r>
                <a:r>
                  <a:rPr lang="es-CL" dirty="0"/>
                  <a:t> </a:t>
                </a:r>
              </a:p>
              <a:p>
                <a:pPr>
                  <a:lnSpc>
                    <a:spcPct val="100000"/>
                  </a:lnSpc>
                </a:pP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a:rPr lang="es-CL" b="0" i="1" dirty="0" smtClean="0">
                            <a:latin typeface="Cambria Math" panose="02040503050406030204" pitchFamily="18" charset="0"/>
                          </a:rPr>
                          <m:t>𝐹</m:t>
                        </m:r>
                      </m:e>
                    </m:d>
                    <m:r>
                      <a:rPr lang="es-CL" i="1" dirty="0">
                        <a:latin typeface="Cambria Math" panose="02040503050406030204" pitchFamily="18" charset="0"/>
                      </a:rPr>
                      <m:t>=</m:t>
                    </m:r>
                    <m:r>
                      <a:rPr lang="es-CL" b="0" i="1" dirty="0" smtClean="0">
                        <a:latin typeface="Cambria Math" panose="02040503050406030204" pitchFamily="18" charset="0"/>
                      </a:rPr>
                      <m:t>58</m:t>
                    </m:r>
                    <m:r>
                      <a:rPr lang="es-CL" i="1" dirty="0">
                        <a:latin typeface="Cambria Math" panose="02040503050406030204" pitchFamily="18" charset="0"/>
                      </a:rPr>
                      <m:t>;</m:t>
                    </m:r>
                    <m:r>
                      <a:rPr lang="es-CL" b="0" i="1" dirty="0" smtClean="0">
                        <a:latin typeface="Cambria Math" panose="02040503050406030204" pitchFamily="18" charset="0"/>
                      </a:rPr>
                      <m:t> 58</m:t>
                    </m:r>
                    <m:r>
                      <a:rPr lang="es-CL" i="1" dirty="0">
                        <a:latin typeface="Cambria Math" panose="02040503050406030204" pitchFamily="18" charset="0"/>
                      </a:rPr>
                      <m:t> </m:t>
                    </m:r>
                    <m:r>
                      <m:rPr>
                        <m:sty m:val="p"/>
                      </m:rPr>
                      <a:rPr lang="es-CL" dirty="0">
                        <a:latin typeface="Cambria Math" panose="02040503050406030204" pitchFamily="18" charset="0"/>
                      </a:rPr>
                      <m:t>mod</m:t>
                    </m:r>
                    <m:r>
                      <a:rPr lang="es-CL" i="1" dirty="0">
                        <a:latin typeface="Cambria Math" panose="02040503050406030204" pitchFamily="18" charset="0"/>
                      </a:rPr>
                      <m:t> 7 =</m:t>
                    </m:r>
                    <m:r>
                      <a:rPr lang="es-CL" b="0" i="1" dirty="0" smtClean="0">
                        <a:latin typeface="Cambria Math" panose="02040503050406030204" pitchFamily="18" charset="0"/>
                      </a:rPr>
                      <m:t>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010479"/>
          <a:ext cx="5040000" cy="183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548552"/>
                  </a:ext>
                </a:extLst>
              </a:tr>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42050321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Fin del ejemplo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n-US" b="0"/>
              </a:p>
              <a:p>
                <a:pPr>
                  <a:lnSpc>
                    <a:spcPct val="100000"/>
                  </a:lnSpc>
                </a:pPr>
                <a:r>
                  <a:rPr lang="es-CL" dirty="0"/>
                  <a:t>Insertemos la </a:t>
                </a:r>
                <a:r>
                  <a:rPr lang="es-CL" i="1" dirty="0"/>
                  <a:t>F</a:t>
                </a:r>
              </a:p>
              <a:p>
                <a:pPr>
                  <a:lnSpc>
                    <a:spcPct val="100000"/>
                  </a:lnSpc>
                </a:pP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a:rPr lang="es-CL" b="0" i="1" dirty="0" smtClean="0">
                            <a:latin typeface="Cambria Math" panose="02040503050406030204" pitchFamily="18" charset="0"/>
                          </a:rPr>
                          <m:t>𝐹</m:t>
                        </m:r>
                      </m:e>
                    </m:d>
                    <m:r>
                      <a:rPr lang="es-CL" i="1" dirty="0">
                        <a:latin typeface="Cambria Math" panose="02040503050406030204" pitchFamily="18" charset="0"/>
                      </a:rPr>
                      <m:t>=</m:t>
                    </m:r>
                    <m:r>
                      <a:rPr lang="es-CL" b="0" i="1" dirty="0" smtClean="0">
                        <a:latin typeface="Cambria Math" panose="02040503050406030204" pitchFamily="18" charset="0"/>
                      </a:rPr>
                      <m:t>58</m:t>
                    </m:r>
                    <m:r>
                      <a:rPr lang="es-CL" i="1" dirty="0">
                        <a:latin typeface="Cambria Math" panose="02040503050406030204" pitchFamily="18" charset="0"/>
                      </a:rPr>
                      <m:t>;</m:t>
                    </m:r>
                    <m:r>
                      <a:rPr lang="es-CL" b="0" i="1" dirty="0" smtClean="0">
                        <a:latin typeface="Cambria Math" panose="02040503050406030204" pitchFamily="18" charset="0"/>
                      </a:rPr>
                      <m:t> 58</m:t>
                    </m:r>
                    <m:r>
                      <a:rPr lang="es-CL" i="1" dirty="0">
                        <a:latin typeface="Cambria Math" panose="02040503050406030204" pitchFamily="18" charset="0"/>
                      </a:rPr>
                      <m:t> </m:t>
                    </m:r>
                    <m:r>
                      <m:rPr>
                        <m:sty m:val="p"/>
                      </m:rPr>
                      <a:rPr lang="es-CL" dirty="0">
                        <a:latin typeface="Cambria Math" panose="02040503050406030204" pitchFamily="18" charset="0"/>
                      </a:rPr>
                      <m:t>mod</m:t>
                    </m:r>
                    <m:r>
                      <a:rPr lang="es-CL" i="1" dirty="0">
                        <a:latin typeface="Cambria Math" panose="02040503050406030204" pitchFamily="18" charset="0"/>
                      </a:rPr>
                      <m:t> 7 =</m:t>
                    </m:r>
                    <m:r>
                      <a:rPr lang="es-CL" b="0" i="1" dirty="0" smtClean="0">
                        <a:latin typeface="Cambria Math" panose="02040503050406030204" pitchFamily="18" charset="0"/>
                      </a:rPr>
                      <m:t>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3291391"/>
          <a:ext cx="5040000" cy="255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3200" dirty="0">
                          <a:solidFill>
                            <a:schemeClr val="tx1"/>
                          </a:solidFill>
                        </a:rPr>
                        <a:t>F</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258543"/>
                  </a:ext>
                </a:extLst>
              </a:tr>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548552"/>
                  </a:ext>
                </a:extLst>
              </a:tr>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31168071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BB5E-C5D6-447A-A263-551AF4180F21}"/>
              </a:ext>
            </a:extLst>
          </p:cNvPr>
          <p:cNvSpPr>
            <a:spLocks noGrp="1"/>
          </p:cNvSpPr>
          <p:nvPr>
            <p:ph type="title"/>
          </p:nvPr>
        </p:nvSpPr>
        <p:spPr/>
        <p:txBody>
          <a:bodyPr/>
          <a:lstStyle/>
          <a:p>
            <a:r>
              <a:rPr lang="es-CL"/>
              <a:t>Factor de carga</a:t>
            </a:r>
            <a:endParaRPr lang="es-C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F63C03-0F96-48E4-A101-912ACF286E8F}"/>
                  </a:ext>
                </a:extLst>
              </p:cNvPr>
              <p:cNvSpPr>
                <a:spLocks noGrp="1"/>
              </p:cNvSpPr>
              <p:nvPr>
                <p:ph idx="1"/>
              </p:nvPr>
            </p:nvSpPr>
            <p:spPr/>
            <p:txBody>
              <a:bodyPr anchor="ctr">
                <a:normAutofit/>
              </a:bodyPr>
              <a:lstStyle/>
              <a:p>
                <a:pPr>
                  <a:lnSpc>
                    <a:spcPct val="100000"/>
                  </a:lnSpc>
                </a:pPr>
                <a:r>
                  <a:rPr lang="es-CL" sz="2700" dirty="0"/>
                  <a:t>Se define el factor de carga </a:t>
                </a:r>
                <a14:m>
                  <m:oMath xmlns:m="http://schemas.openxmlformats.org/officeDocument/2006/math">
                    <m:r>
                      <a:rPr lang="es-CL" sz="2700" smtClean="0">
                        <a:latin typeface="Cambria Math" panose="02040503050406030204" pitchFamily="18" charset="0"/>
                      </a:rPr>
                      <m:t>𝜆</m:t>
                    </m:r>
                  </m:oMath>
                </a14:m>
                <a:r>
                  <a:rPr lang="es-CL" sz="2700" dirty="0"/>
                  <a:t> como:</a:t>
                </a:r>
              </a:p>
              <a:p>
                <a:pPr marL="0" indent="0">
                  <a:lnSpc>
                    <a:spcPct val="100000"/>
                  </a:lnSpc>
                  <a:buNone/>
                </a:pPr>
                <a14:m>
                  <m:oMathPara xmlns:m="http://schemas.openxmlformats.org/officeDocument/2006/math">
                    <m:oMathParaPr>
                      <m:jc m:val="centerGroup"/>
                    </m:oMathParaPr>
                    <m:oMath xmlns:m="http://schemas.openxmlformats.org/officeDocument/2006/math">
                      <m:r>
                        <a:rPr lang="es-CL" sz="2700" smtClean="0">
                          <a:latin typeface="Cambria Math" panose="02040503050406030204" pitchFamily="18" charset="0"/>
                        </a:rPr>
                        <m:t>𝜆</m:t>
                      </m:r>
                      <m:r>
                        <a:rPr lang="es-CL" sz="2700" smtClean="0">
                          <a:latin typeface="Cambria Math" panose="02040503050406030204" pitchFamily="18" charset="0"/>
                        </a:rPr>
                        <m:t>= </m:t>
                      </m:r>
                      <m:f>
                        <m:fPr>
                          <m:ctrlPr>
                            <a:rPr lang="es-CL" sz="2700" i="1" smtClean="0">
                              <a:latin typeface="Cambria Math" panose="02040503050406030204" pitchFamily="18" charset="0"/>
                            </a:rPr>
                          </m:ctrlPr>
                        </m:fPr>
                        <m:num>
                          <m:r>
                            <a:rPr lang="es-CL" sz="2700" smtClean="0">
                              <a:latin typeface="Cambria Math" panose="02040503050406030204" pitchFamily="18" charset="0"/>
                            </a:rPr>
                            <m:t>𝑛</m:t>
                          </m:r>
                        </m:num>
                        <m:den>
                          <m:r>
                            <a:rPr lang="es-CL" sz="2700" smtClean="0">
                              <a:latin typeface="Cambria Math" panose="02040503050406030204" pitchFamily="18" charset="0"/>
                            </a:rPr>
                            <m:t>𝑚</m:t>
                          </m:r>
                        </m:den>
                      </m:f>
                    </m:oMath>
                  </m:oMathPara>
                </a14:m>
                <a:endParaRPr lang="es-CL" sz="2700" dirty="0"/>
              </a:p>
              <a:p>
                <a:pPr marL="0" indent="0">
                  <a:lnSpc>
                    <a:spcPct val="100000"/>
                  </a:lnSpc>
                  <a:buNone/>
                </a:pPr>
                <a:endParaRPr lang="es-CL" sz="2700" dirty="0"/>
              </a:p>
              <a:p>
                <a:pPr>
                  <a:lnSpc>
                    <a:spcPct val="100000"/>
                  </a:lnSpc>
                  <a:spcAft>
                    <a:spcPts val="1400"/>
                  </a:spcAft>
                </a:pPr>
                <a:r>
                  <a:rPr lang="es-CL" sz="2700" dirty="0"/>
                  <a:t>Podemos fijar un valor </a:t>
                </a:r>
                <a14:m>
                  <m:oMath xmlns:m="http://schemas.openxmlformats.org/officeDocument/2006/math">
                    <m:sSub>
                      <m:sSubPr>
                        <m:ctrlPr>
                          <a:rPr lang="es-CL" sz="2700" i="1" smtClean="0">
                            <a:latin typeface="Cambria Math" panose="02040503050406030204" pitchFamily="18" charset="0"/>
                          </a:rPr>
                        </m:ctrlPr>
                      </m:sSubPr>
                      <m:e>
                        <m:r>
                          <a:rPr lang="es-CL" sz="2700" smtClean="0">
                            <a:latin typeface="Cambria Math" panose="02040503050406030204" pitchFamily="18" charset="0"/>
                          </a:rPr>
                          <m:t>𝜆</m:t>
                        </m:r>
                      </m:e>
                      <m:sub>
                        <m:r>
                          <a:rPr lang="es-CL" sz="2700" smtClean="0">
                            <a:latin typeface="Cambria Math" panose="02040503050406030204" pitchFamily="18" charset="0"/>
                          </a:rPr>
                          <m:t>𝑚𝑎𝑥</m:t>
                        </m:r>
                      </m:sub>
                    </m:sSub>
                  </m:oMath>
                </a14:m>
                <a:r>
                  <a:rPr lang="es-CL" sz="2700" dirty="0"/>
                  <a:t>, y garantizar que</a:t>
                </a:r>
              </a:p>
              <a:p>
                <a:pPr marL="0" indent="0">
                  <a:lnSpc>
                    <a:spcPct val="100000"/>
                  </a:lnSpc>
                  <a:buNone/>
                </a:pPr>
                <a14:m>
                  <m:oMathPara xmlns:m="http://schemas.openxmlformats.org/officeDocument/2006/math">
                    <m:oMathParaPr>
                      <m:jc m:val="centerGroup"/>
                    </m:oMathParaPr>
                    <m:oMath xmlns:m="http://schemas.openxmlformats.org/officeDocument/2006/math">
                      <m:r>
                        <a:rPr lang="es-CL" sz="2700" b="0" i="1" smtClean="0">
                          <a:latin typeface="Cambria Math" panose="02040503050406030204" pitchFamily="18" charset="0"/>
                        </a:rPr>
                        <m:t>𝜆</m:t>
                      </m:r>
                      <m:r>
                        <a:rPr lang="es-CL" sz="2700" b="0" i="1" smtClean="0">
                          <a:latin typeface="Cambria Math" panose="02040503050406030204" pitchFamily="18" charset="0"/>
                          <a:ea typeface="Cambria Math" panose="02040503050406030204" pitchFamily="18" charset="0"/>
                        </a:rPr>
                        <m:t>&lt;</m:t>
                      </m:r>
                      <m:sSub>
                        <m:sSubPr>
                          <m:ctrlPr>
                            <a:rPr lang="es-CL" sz="2700" b="0" i="1" smtClean="0">
                              <a:latin typeface="Cambria Math" panose="02040503050406030204" pitchFamily="18" charset="0"/>
                              <a:ea typeface="Cambria Math" panose="02040503050406030204" pitchFamily="18" charset="0"/>
                            </a:rPr>
                          </m:ctrlPr>
                        </m:sSubPr>
                        <m:e>
                          <m:r>
                            <a:rPr lang="es-CL" sz="2700" b="0" i="1" smtClean="0">
                              <a:latin typeface="Cambria Math" panose="02040503050406030204" pitchFamily="18" charset="0"/>
                              <a:ea typeface="Cambria Math" panose="02040503050406030204" pitchFamily="18" charset="0"/>
                            </a:rPr>
                            <m:t>𝜆</m:t>
                          </m:r>
                        </m:e>
                        <m:sub>
                          <m:r>
                            <a:rPr lang="es-CL" sz="2700" b="0" i="1" smtClean="0">
                              <a:latin typeface="Cambria Math" panose="02040503050406030204" pitchFamily="18" charset="0"/>
                              <a:ea typeface="Cambria Math" panose="02040503050406030204" pitchFamily="18" charset="0"/>
                            </a:rPr>
                            <m:t>𝑚𝑎𝑥</m:t>
                          </m:r>
                        </m:sub>
                      </m:sSub>
                    </m:oMath>
                  </m:oMathPara>
                </a14:m>
                <a:endParaRPr lang="es-CL" sz="2700" b="0"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87F63C03-0F96-48E4-A101-912ACF286E8F}"/>
                  </a:ext>
                </a:extLst>
              </p:cNvPr>
              <p:cNvSpPr>
                <a:spLocks noGrp="1" noRot="1" noChangeAspect="1" noMove="1" noResize="1" noEditPoints="1" noAdjustHandles="1" noChangeArrowheads="1" noChangeShapeType="1" noTextEdit="1"/>
              </p:cNvSpPr>
              <p:nvPr>
                <p:ph idx="1"/>
              </p:nvPr>
            </p:nvSpPr>
            <p:spPr>
              <a:blipFill>
                <a:blip r:embed="rId3"/>
                <a:stretch>
                  <a:fillRect l="-294"/>
                </a:stretch>
              </a:blipFill>
            </p:spPr>
            <p:txBody>
              <a:bodyPr/>
              <a:lstStyle/>
              <a:p>
                <a:r>
                  <a:rPr lang="en-US">
                    <a:noFill/>
                  </a:rPr>
                  <a:t> </a:t>
                </a:r>
              </a:p>
            </p:txBody>
          </p:sp>
        </mc:Fallback>
      </mc:AlternateContent>
    </p:spTree>
    <p:extLst>
      <p:ext uri="{BB962C8B-B14F-4D97-AF65-F5344CB8AC3E}">
        <p14:creationId xmlns:p14="http://schemas.microsoft.com/office/powerpoint/2010/main" val="36699440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FFF5-E7F0-4C9E-AECC-EA4ED1620AD5}"/>
              </a:ext>
            </a:extLst>
          </p:cNvPr>
          <p:cNvSpPr>
            <a:spLocks noGrp="1"/>
          </p:cNvSpPr>
          <p:nvPr>
            <p:ph type="title"/>
          </p:nvPr>
        </p:nvSpPr>
        <p:spPr/>
        <p:txBody>
          <a:bodyPr/>
          <a:lstStyle/>
          <a:p>
            <a:r>
              <a:rPr lang="es-CL" b="1"/>
              <a:t>Rehashing</a:t>
            </a:r>
            <a:endParaRPr lang="es-CL"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3B3FB1-BD0B-48DE-9953-B1CD96E04111}"/>
                  </a:ext>
                </a:extLst>
              </p:cNvPr>
              <p:cNvSpPr>
                <a:spLocks noGrp="1"/>
              </p:cNvSpPr>
              <p:nvPr>
                <p:ph idx="1"/>
              </p:nvPr>
            </p:nvSpPr>
            <p:spPr/>
            <p:txBody>
              <a:bodyPr anchor="ctr">
                <a:normAutofit lnSpcReduction="10000"/>
              </a:bodyPr>
              <a:lstStyle/>
              <a:p>
                <a:pPr>
                  <a:lnSpc>
                    <a:spcPct val="100000"/>
                  </a:lnSpc>
                </a:pPr>
                <a:r>
                  <a:rPr lang="es-CL" dirty="0"/>
                  <a:t>Si </a:t>
                </a:r>
                <a14:m>
                  <m:oMath xmlns:m="http://schemas.openxmlformats.org/officeDocument/2006/math">
                    <m:r>
                      <a:rPr lang="es-CL" smtClean="0">
                        <a:latin typeface="Cambria Math" panose="02040503050406030204" pitchFamily="18" charset="0"/>
                      </a:rPr>
                      <m:t>𝜆</m:t>
                    </m:r>
                    <m:r>
                      <a:rPr lang="es-CL" smtClean="0">
                        <a:latin typeface="Cambria Math" panose="02040503050406030204" pitchFamily="18" charset="0"/>
                      </a:rPr>
                      <m:t>&lt;</m:t>
                    </m:r>
                    <m:sSub>
                      <m:sSubPr>
                        <m:ctrlPr>
                          <a:rPr lang="es-CL" i="1" smtClean="0">
                            <a:latin typeface="Cambria Math" panose="02040503050406030204" pitchFamily="18" charset="0"/>
                          </a:rPr>
                        </m:ctrlPr>
                      </m:sSubPr>
                      <m:e>
                        <m:r>
                          <a:rPr lang="es-CL" smtClean="0">
                            <a:latin typeface="Cambria Math" panose="02040503050406030204" pitchFamily="18" charset="0"/>
                          </a:rPr>
                          <m:t>𝜆</m:t>
                        </m:r>
                      </m:e>
                      <m:sub>
                        <m:r>
                          <a:rPr lang="es-CL" smtClean="0">
                            <a:latin typeface="Cambria Math" panose="02040503050406030204" pitchFamily="18" charset="0"/>
                          </a:rPr>
                          <m:t>𝑚𝑎𝑥</m:t>
                        </m:r>
                      </m:sub>
                    </m:sSub>
                  </m:oMath>
                </a14:m>
                <a:r>
                  <a:rPr lang="es-CL" dirty="0"/>
                  <a:t>, en algún momento hay que hacer crecer la tabla</a:t>
                </a:r>
              </a:p>
              <a:p>
                <a:pPr>
                  <a:lnSpc>
                    <a:spcPct val="100000"/>
                  </a:lnSpc>
                </a:pPr>
                <a:endParaRPr lang="es-CL" dirty="0"/>
              </a:p>
              <a:p>
                <a:pPr>
                  <a:lnSpc>
                    <a:spcPct val="100000"/>
                  </a:lnSpc>
                </a:pPr>
                <a:r>
                  <a:rPr lang="es-CL" dirty="0"/>
                  <a:t>A este proceso se le dice </a:t>
                </a:r>
                <a:r>
                  <a:rPr lang="es-CL" b="1" dirty="0">
                    <a:solidFill>
                      <a:schemeClr val="accent2"/>
                    </a:solidFill>
                  </a:rPr>
                  <a:t>rehashing</a:t>
                </a:r>
                <a:r>
                  <a:rPr lang="es-CL" dirty="0"/>
                  <a:t> </a:t>
                </a:r>
              </a:p>
              <a:p>
                <a:pPr>
                  <a:lnSpc>
                    <a:spcPct val="100000"/>
                  </a:lnSpc>
                </a:pPr>
                <a:r>
                  <a:rPr lang="es-CL" dirty="0"/>
                  <a:t>¿Cuál es su complejidad? </a:t>
                </a:r>
              </a:p>
              <a:p>
                <a:pPr>
                  <a:lnSpc>
                    <a:spcPct val="100000"/>
                  </a:lnSpc>
                </a:pPr>
                <a:endParaRPr lang="es-CL" dirty="0"/>
              </a:p>
              <a:p>
                <a:pPr>
                  <a:lnSpc>
                    <a:spcPct val="100000"/>
                  </a:lnSpc>
                </a:pPr>
                <a:r>
                  <a:rPr lang="es-CL" dirty="0"/>
                  <a:t>¿Qué complejidad tendrían ahora las operaciones de la tabla?</a:t>
                </a:r>
              </a:p>
            </p:txBody>
          </p:sp>
        </mc:Choice>
        <mc:Fallback xmlns="">
          <p:sp>
            <p:nvSpPr>
              <p:cNvPr id="3" name="Content Placeholder 2">
                <a:extLst>
                  <a:ext uri="{FF2B5EF4-FFF2-40B4-BE49-F238E27FC236}">
                    <a16:creationId xmlns:a16="http://schemas.microsoft.com/office/drawing/2014/main" id="{4A3B3FB1-BD0B-48DE-9953-B1CD96E04111}"/>
                  </a:ext>
                </a:extLst>
              </p:cNvPr>
              <p:cNvSpPr>
                <a:spLocks noGrp="1" noRot="1" noChangeAspect="1" noMove="1" noResize="1" noEditPoints="1" noAdjustHandles="1" noChangeArrowheads="1" noChangeShapeType="1" noTextEdit="1"/>
              </p:cNvSpPr>
              <p:nvPr>
                <p:ph idx="1"/>
              </p:nvPr>
            </p:nvSpPr>
            <p:spPr>
              <a:blipFill>
                <a:blip r:embed="rId2"/>
                <a:stretch>
                  <a:fillRect l="-441" b="-1488"/>
                </a:stretch>
              </a:blipFill>
            </p:spPr>
            <p:txBody>
              <a:bodyPr/>
              <a:lstStyle/>
              <a:p>
                <a:r>
                  <a:rPr lang="en-US">
                    <a:noFill/>
                  </a:rPr>
                  <a:t> </a:t>
                </a:r>
              </a:p>
            </p:txBody>
          </p:sp>
        </mc:Fallback>
      </mc:AlternateContent>
    </p:spTree>
    <p:extLst>
      <p:ext uri="{BB962C8B-B14F-4D97-AF65-F5344CB8AC3E}">
        <p14:creationId xmlns:p14="http://schemas.microsoft.com/office/powerpoint/2010/main" val="4200721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C4E3-1BC4-4B0B-A7EB-BF33FB812A1D}"/>
              </a:ext>
            </a:extLst>
          </p:cNvPr>
          <p:cNvSpPr>
            <a:spLocks noGrp="1"/>
          </p:cNvSpPr>
          <p:nvPr>
            <p:ph type="title"/>
          </p:nvPr>
        </p:nvSpPr>
        <p:spPr/>
        <p:txBody>
          <a:bodyPr/>
          <a:lstStyle/>
          <a:p>
            <a:r>
              <a:rPr lang="es-CL" dirty="0"/>
              <a:t>Hash incremental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C648A0-710A-46C8-94C3-90FD4C5E08DF}"/>
                  </a:ext>
                </a:extLst>
              </p:cNvPr>
              <p:cNvSpPr>
                <a:spLocks noGrp="1"/>
              </p:cNvSpPr>
              <p:nvPr>
                <p:ph idx="1"/>
              </p:nvPr>
            </p:nvSpPr>
            <p:spPr>
              <a:xfrm>
                <a:off x="251461" y="1287532"/>
                <a:ext cx="8641076" cy="4904072"/>
              </a:xfrm>
            </p:spPr>
            <p:txBody>
              <a:bodyPr anchor="ctr">
                <a:normAutofit/>
              </a:bodyPr>
              <a:lstStyle/>
              <a:p>
                <a:pPr>
                  <a:lnSpc>
                    <a:spcPct val="100000"/>
                  </a:lnSpc>
                </a:pPr>
                <a:r>
                  <a:rPr lang="es-CL" dirty="0"/>
                  <a:t>Si </a:t>
                </a:r>
                <a14:m>
                  <m:oMath xmlns:m="http://schemas.openxmlformats.org/officeDocument/2006/math">
                    <m:r>
                      <a:rPr lang="es-CL" b="0" i="1" smtClean="0">
                        <a:latin typeface="Cambria Math" panose="02040503050406030204" pitchFamily="18" charset="0"/>
                      </a:rPr>
                      <m:t>𝑌</m:t>
                    </m:r>
                  </m:oMath>
                </a14:m>
                <a:r>
                  <a:rPr lang="es-CL" dirty="0"/>
                  <a:t> es una modificación de </a:t>
                </a:r>
                <a14:m>
                  <m:oMath xmlns:m="http://schemas.openxmlformats.org/officeDocument/2006/math">
                    <m:r>
                      <a:rPr lang="es-CL" b="0" i="1" smtClean="0">
                        <a:latin typeface="Cambria Math" panose="02040503050406030204" pitchFamily="18" charset="0"/>
                      </a:rPr>
                      <m:t>𝑋</m:t>
                    </m:r>
                  </m:oMath>
                </a14:m>
                <a:r>
                  <a:rPr lang="es-CL" dirty="0"/>
                  <a:t>, y conocemos </a:t>
                </a:r>
                <a14:m>
                  <m:oMath xmlns:m="http://schemas.openxmlformats.org/officeDocument/2006/math">
                    <m:r>
                      <a:rPr lang="es-CL" b="0" i="1" smtClean="0">
                        <a:latin typeface="Cambria Math" panose="02040503050406030204" pitchFamily="18" charset="0"/>
                      </a:rPr>
                      <m:t>h</m:t>
                    </m:r>
                    <m:d>
                      <m:dPr>
                        <m:ctrlPr>
                          <a:rPr lang="es-CL" b="0" i="1" smtClean="0">
                            <a:latin typeface="Cambria Math" panose="02040503050406030204" pitchFamily="18" charset="0"/>
                          </a:rPr>
                        </m:ctrlPr>
                      </m:dPr>
                      <m:e>
                        <m:r>
                          <a:rPr lang="es-CL" b="0" i="1" smtClean="0">
                            <a:latin typeface="Cambria Math" panose="02040503050406030204" pitchFamily="18" charset="0"/>
                          </a:rPr>
                          <m:t>𝑋</m:t>
                        </m:r>
                      </m:e>
                    </m:d>
                  </m:oMath>
                </a14:m>
                <a:endParaRPr lang="es-CL" dirty="0"/>
              </a:p>
              <a:p>
                <a:pPr>
                  <a:lnSpc>
                    <a:spcPct val="100000"/>
                  </a:lnSpc>
                </a:pPr>
                <a:endParaRPr lang="es-CL" b="0" i="1" dirty="0">
                  <a:latin typeface="Cambria Math" panose="02040503050406030204" pitchFamily="18" charset="0"/>
                </a:endParaRPr>
              </a:p>
              <a:p>
                <a:pPr>
                  <a:lnSpc>
                    <a:spcPct val="100000"/>
                  </a:lnSpc>
                </a:pPr>
                <a:r>
                  <a:rPr lang="es-CL" b="0" dirty="0"/>
                  <a:t>La función </a:t>
                </a:r>
                <a14:m>
                  <m:oMath xmlns:m="http://schemas.openxmlformats.org/officeDocument/2006/math">
                    <m:r>
                      <a:rPr lang="es-CL" b="0" i="1" smtClean="0">
                        <a:latin typeface="Cambria Math" panose="02040503050406030204" pitchFamily="18" charset="0"/>
                      </a:rPr>
                      <m:t>h</m:t>
                    </m:r>
                  </m:oMath>
                </a14:m>
                <a:r>
                  <a:rPr lang="es-CL" dirty="0"/>
                  <a:t> se dice </a:t>
                </a:r>
                <a:r>
                  <a:rPr lang="es-CL" b="1" dirty="0">
                    <a:solidFill>
                      <a:schemeClr val="accent2"/>
                    </a:solidFill>
                  </a:rPr>
                  <a:t>incremental</a:t>
                </a:r>
                <a:r>
                  <a:rPr lang="es-CL" dirty="0"/>
                  <a:t> si permite calcular </a:t>
                </a:r>
                <a14:m>
                  <m:oMath xmlns:m="http://schemas.openxmlformats.org/officeDocument/2006/math">
                    <m:r>
                      <a:rPr lang="es-CL" b="0" i="1" smtClean="0">
                        <a:latin typeface="Cambria Math" panose="02040503050406030204" pitchFamily="18" charset="0"/>
                      </a:rPr>
                      <m:t>h</m:t>
                    </m:r>
                    <m:d>
                      <m:dPr>
                        <m:ctrlPr>
                          <a:rPr lang="es-CL" b="0" i="1" smtClean="0">
                            <a:latin typeface="Cambria Math" panose="02040503050406030204" pitchFamily="18" charset="0"/>
                          </a:rPr>
                        </m:ctrlPr>
                      </m:dPr>
                      <m:e>
                        <m:r>
                          <a:rPr lang="es-CL" b="0" i="1" smtClean="0">
                            <a:latin typeface="Cambria Math" panose="02040503050406030204" pitchFamily="18" charset="0"/>
                          </a:rPr>
                          <m:t>𝑌</m:t>
                        </m:r>
                      </m:e>
                    </m:d>
                  </m:oMath>
                </a14:m>
                <a:r>
                  <a:rPr lang="es-CL" dirty="0"/>
                  <a:t> a partir de </a:t>
                </a:r>
                <a14:m>
                  <m:oMath xmlns:m="http://schemas.openxmlformats.org/officeDocument/2006/math">
                    <m:r>
                      <a:rPr lang="es-CL" b="0" i="1" smtClean="0">
                        <a:latin typeface="Cambria Math" panose="02040503050406030204" pitchFamily="18" charset="0"/>
                      </a:rPr>
                      <m:t>h</m:t>
                    </m:r>
                    <m:d>
                      <m:dPr>
                        <m:ctrlPr>
                          <a:rPr lang="es-CL" b="0" i="1" smtClean="0">
                            <a:latin typeface="Cambria Math" panose="02040503050406030204" pitchFamily="18" charset="0"/>
                          </a:rPr>
                        </m:ctrlPr>
                      </m:dPr>
                      <m:e>
                        <m:r>
                          <a:rPr lang="es-CL" b="0" i="1" smtClean="0">
                            <a:latin typeface="Cambria Math" panose="02040503050406030204" pitchFamily="18" charset="0"/>
                          </a:rPr>
                          <m:t>𝑋</m:t>
                        </m:r>
                      </m:e>
                    </m:d>
                  </m:oMath>
                </a14:m>
                <a:r>
                  <a:rPr lang="es-CL" dirty="0"/>
                  <a:t> y la modificación que generó </a:t>
                </a:r>
                <a14:m>
                  <m:oMath xmlns:m="http://schemas.openxmlformats.org/officeDocument/2006/math">
                    <m:r>
                      <a:rPr lang="es-CL" b="0" i="1" smtClean="0">
                        <a:latin typeface="Cambria Math" panose="02040503050406030204" pitchFamily="18" charset="0"/>
                      </a:rPr>
                      <m:t>𝑌</m:t>
                    </m:r>
                  </m:oMath>
                </a14:m>
                <a:endParaRPr lang="es-CL" b="0" dirty="0"/>
              </a:p>
              <a:p>
                <a:pPr>
                  <a:lnSpc>
                    <a:spcPct val="100000"/>
                  </a:lnSpc>
                </a:pPr>
                <a:endParaRPr lang="es-CL" dirty="0"/>
              </a:p>
              <a:p>
                <a:pPr>
                  <a:lnSpc>
                    <a:spcPct val="100000"/>
                  </a:lnSpc>
                </a:pPr>
                <a:r>
                  <a:rPr lang="es-CL" dirty="0"/>
                  <a:t>El costo de calcularlo es lineal en el n</a:t>
                </a:r>
                <a:r>
                  <a:rPr lang="en-US" dirty="0"/>
                  <a:t>úmero de cambios</a:t>
                </a:r>
                <a:endParaRPr lang="es-CL" dirty="0"/>
              </a:p>
            </p:txBody>
          </p:sp>
        </mc:Choice>
        <mc:Fallback xmlns="">
          <p:sp>
            <p:nvSpPr>
              <p:cNvPr id="3" name="Content Placeholder 2">
                <a:extLst>
                  <a:ext uri="{FF2B5EF4-FFF2-40B4-BE49-F238E27FC236}">
                    <a16:creationId xmlns:a16="http://schemas.microsoft.com/office/drawing/2014/main" id="{68C648A0-710A-46C8-94C3-90FD4C5E08DF}"/>
                  </a:ext>
                </a:extLst>
              </p:cNvPr>
              <p:cNvSpPr>
                <a:spLocks noGrp="1" noRot="1" noChangeAspect="1" noMove="1" noResize="1" noEditPoints="1" noAdjustHandles="1" noChangeArrowheads="1" noChangeShapeType="1" noTextEdit="1"/>
              </p:cNvSpPr>
              <p:nvPr>
                <p:ph idx="1"/>
              </p:nvPr>
            </p:nvSpPr>
            <p:spPr>
              <a:xfrm>
                <a:off x="251461" y="1287532"/>
                <a:ext cx="8641076" cy="4904072"/>
              </a:xfrm>
              <a:blipFill>
                <a:blip r:embed="rId2"/>
                <a:stretch>
                  <a:fillRect l="-441"/>
                </a:stretch>
              </a:blipFill>
            </p:spPr>
            <p:txBody>
              <a:bodyPr/>
              <a:lstStyle/>
              <a:p>
                <a:r>
                  <a:rPr lang="en-US">
                    <a:noFill/>
                  </a:rPr>
                  <a:t> </a:t>
                </a:r>
              </a:p>
            </p:txBody>
          </p:sp>
        </mc:Fallback>
      </mc:AlternateContent>
    </p:spTree>
    <p:extLst>
      <p:ext uri="{BB962C8B-B14F-4D97-AF65-F5344CB8AC3E}">
        <p14:creationId xmlns:p14="http://schemas.microsoft.com/office/powerpoint/2010/main" val="3243455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084A-F053-482E-AA6D-FC9DD9E47A83}"/>
              </a:ext>
            </a:extLst>
          </p:cNvPr>
          <p:cNvSpPr>
            <a:spLocks noGrp="1"/>
          </p:cNvSpPr>
          <p:nvPr>
            <p:ph type="title"/>
          </p:nvPr>
        </p:nvSpPr>
        <p:spPr/>
        <p:txBody>
          <a:bodyPr>
            <a:noAutofit/>
          </a:bodyPr>
          <a:lstStyle/>
          <a:p>
            <a:r>
              <a:rPr lang="es-CL" sz="4000" dirty="0"/>
              <a:t>¿Y si usamos una función de hash incremental?</a:t>
            </a:r>
          </a:p>
        </p:txBody>
      </p:sp>
      <p:sp>
        <p:nvSpPr>
          <p:cNvPr id="3" name="Content Placeholder 2">
            <a:extLst>
              <a:ext uri="{FF2B5EF4-FFF2-40B4-BE49-F238E27FC236}">
                <a16:creationId xmlns:a16="http://schemas.microsoft.com/office/drawing/2014/main" id="{D34A6306-9B9C-4C44-9DAC-C14E2AD6EB75}"/>
              </a:ext>
            </a:extLst>
          </p:cNvPr>
          <p:cNvSpPr>
            <a:spLocks noGrp="1"/>
          </p:cNvSpPr>
          <p:nvPr>
            <p:ph idx="1"/>
          </p:nvPr>
        </p:nvSpPr>
        <p:spPr/>
        <p:txBody>
          <a:bodyPr anchor="ctr">
            <a:normAutofit/>
          </a:bodyPr>
          <a:lstStyle/>
          <a:p>
            <a:pPr marL="0" indent="0">
              <a:lnSpc>
                <a:spcPct val="100000"/>
              </a:lnSpc>
              <a:buNone/>
            </a:pPr>
            <a:r>
              <a:rPr lang="es-CL" dirty="0"/>
              <a:t> ¿Cuál sería la complejidad entonces?</a:t>
            </a:r>
          </a:p>
          <a:p>
            <a:pPr>
              <a:lnSpc>
                <a:spcPct val="100000"/>
              </a:lnSpc>
            </a:pPr>
            <a:endParaRPr lang="es-CL" dirty="0"/>
          </a:p>
          <a:p>
            <a:pPr>
              <a:lnSpc>
                <a:spcPct val="100000"/>
              </a:lnSpc>
            </a:pPr>
            <a:r>
              <a:rPr lang="es-CL" dirty="0"/>
              <a:t>¿Es posible resolver el problema en menos tiempo?</a:t>
            </a:r>
          </a:p>
        </p:txBody>
      </p:sp>
    </p:spTree>
    <p:extLst>
      <p:ext uri="{BB962C8B-B14F-4D97-AF65-F5344CB8AC3E}">
        <p14:creationId xmlns:p14="http://schemas.microsoft.com/office/powerpoint/2010/main" val="1077873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DD65-D78D-4AEE-9EBE-624FAD98BFEF}"/>
              </a:ext>
            </a:extLst>
          </p:cNvPr>
          <p:cNvSpPr>
            <a:spLocks noGrp="1"/>
          </p:cNvSpPr>
          <p:nvPr>
            <p:ph type="title"/>
          </p:nvPr>
        </p:nvSpPr>
        <p:spPr/>
        <p:txBody>
          <a:bodyPr/>
          <a:lstStyle/>
          <a:p>
            <a:r>
              <a:rPr lang="es-CL"/>
              <a:t>Podemos “sumar” las letras</a:t>
            </a:r>
            <a:endParaRPr lang="es-C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D0BDB3-4872-462B-A5E4-035E434CF5B8}"/>
                  </a:ext>
                </a:extLst>
              </p:cNvPr>
              <p:cNvSpPr>
                <a:spLocks noGrp="1"/>
              </p:cNvSpPr>
              <p:nvPr>
                <p:ph idx="1"/>
              </p:nvPr>
            </p:nvSpPr>
            <p:spPr/>
            <p:txBody>
              <a:bodyPr anchor="ctr">
                <a:noAutofit/>
              </a:bodyPr>
              <a:lstStyle/>
              <a:p>
                <a:pPr marL="0" indent="0">
                  <a:lnSpc>
                    <a:spcPct val="100000"/>
                  </a:lnSpc>
                  <a:buNone/>
                </a:pPr>
                <a:r>
                  <a:rPr lang="es-CL" sz="2400" dirty="0"/>
                  <a:t>Si vemos cada letra como un número, </a:t>
                </a:r>
                <a14:m>
                  <m:oMath xmlns:m="http://schemas.openxmlformats.org/officeDocument/2006/math">
                    <m:r>
                      <a:rPr lang="es-CL" sz="2400" b="0" i="1" smtClean="0">
                        <a:latin typeface="Cambria Math" panose="02040503050406030204" pitchFamily="18" charset="0"/>
                      </a:rPr>
                      <m:t>h</m:t>
                    </m:r>
                  </m:oMath>
                </a14:m>
                <a:r>
                  <a:rPr lang="es-CL" sz="2400" dirty="0"/>
                  <a:t> puede ser la suma de cada letra:</a:t>
                </a:r>
              </a:p>
              <a:p>
                <a:pPr marL="0" indent="0">
                  <a:lnSpc>
                    <a:spcPct val="100000"/>
                  </a:lnSpc>
                  <a:buNone/>
                </a:pPr>
                <a14:m>
                  <m:oMathPara xmlns:m="http://schemas.openxmlformats.org/officeDocument/2006/math">
                    <m:oMathParaPr>
                      <m:jc m:val="center"/>
                    </m:oMathParaPr>
                    <m:oMath xmlns:m="http://schemas.openxmlformats.org/officeDocument/2006/math">
                      <m:r>
                        <a:rPr lang="es-CL" sz="2400" b="0" i="1" smtClean="0">
                          <a:latin typeface="Cambria Math" panose="02040503050406030204" pitchFamily="18" charset="0"/>
                        </a:rPr>
                        <m:t>h</m:t>
                      </m:r>
                      <m:d>
                        <m:dPr>
                          <m:ctrlPr>
                            <a:rPr lang="es-CL" sz="2400" b="0" i="1" smtClean="0">
                              <a:latin typeface="Cambria Math" panose="02040503050406030204" pitchFamily="18" charset="0"/>
                            </a:rPr>
                          </m:ctrlPr>
                        </m:dPr>
                        <m:e>
                          <m:r>
                            <a:rPr lang="es-CL" sz="2400" b="0" i="1" smtClean="0">
                              <a:latin typeface="Cambria Math" panose="02040503050406030204" pitchFamily="18" charset="0"/>
                            </a:rPr>
                            <m:t>𝑋</m:t>
                          </m:r>
                          <m:r>
                            <a:rPr lang="es-CL" sz="2400" b="0" i="1" smtClean="0">
                              <a:latin typeface="Cambria Math" panose="02040503050406030204" pitchFamily="18" charset="0"/>
                            </a:rPr>
                            <m:t>[</m:t>
                          </m:r>
                          <m:r>
                            <a:rPr lang="es-CL" sz="2400" b="0" i="1" smtClean="0">
                              <a:latin typeface="Cambria Math" panose="02040503050406030204" pitchFamily="18" charset="0"/>
                            </a:rPr>
                            <m:t>𝑖</m:t>
                          </m:r>
                          <m:r>
                            <a:rPr lang="es-CL" sz="2400" b="0" i="1" smtClean="0">
                              <a:latin typeface="Cambria Math" panose="02040503050406030204" pitchFamily="18" charset="0"/>
                            </a:rPr>
                            <m:t>:</m:t>
                          </m:r>
                          <m:r>
                            <a:rPr lang="es-CL" sz="2400" b="0" i="1" smtClean="0">
                              <a:latin typeface="Cambria Math" panose="02040503050406030204" pitchFamily="18" charset="0"/>
                            </a:rPr>
                            <m:t>𝑗</m:t>
                          </m:r>
                          <m:r>
                            <a:rPr lang="es-CL" sz="2400" b="0" i="1" smtClean="0">
                              <a:latin typeface="Cambria Math" panose="02040503050406030204" pitchFamily="18" charset="0"/>
                            </a:rPr>
                            <m:t>]</m:t>
                          </m:r>
                        </m:e>
                      </m:d>
                      <m:r>
                        <a:rPr lang="es-CL" sz="2400" b="0" i="1" smtClean="0">
                          <a:latin typeface="Cambria Math" panose="02040503050406030204" pitchFamily="18" charset="0"/>
                        </a:rPr>
                        <m:t>=</m:t>
                      </m:r>
                      <m:sSub>
                        <m:sSubPr>
                          <m:ctrlPr>
                            <a:rPr lang="es-CL" sz="2400" b="0" i="1" smtClean="0">
                              <a:latin typeface="Cambria Math" panose="02040503050406030204" pitchFamily="18" charset="0"/>
                            </a:rPr>
                          </m:ctrlPr>
                        </m:sSubPr>
                        <m:e>
                          <m:r>
                            <a:rPr lang="es-CL" sz="2400" b="0" i="1" smtClean="0">
                              <a:latin typeface="Cambria Math" panose="02040503050406030204" pitchFamily="18" charset="0"/>
                            </a:rPr>
                            <m:t>𝑥</m:t>
                          </m:r>
                        </m:e>
                        <m:sub>
                          <m:r>
                            <a:rPr lang="es-CL" sz="2400" b="0" i="1" smtClean="0">
                              <a:latin typeface="Cambria Math" panose="02040503050406030204" pitchFamily="18" charset="0"/>
                            </a:rPr>
                            <m:t>𝑖</m:t>
                          </m:r>
                        </m:sub>
                      </m:sSub>
                      <m:r>
                        <a:rPr lang="es-CL" sz="2400" b="0" i="1" smtClean="0">
                          <a:latin typeface="Cambria Math" panose="02040503050406030204" pitchFamily="18" charset="0"/>
                        </a:rPr>
                        <m:t>+</m:t>
                      </m:r>
                      <m:sSub>
                        <m:sSubPr>
                          <m:ctrlPr>
                            <a:rPr lang="es-CL" sz="2400" b="0" i="1" smtClean="0">
                              <a:latin typeface="Cambria Math" panose="02040503050406030204" pitchFamily="18" charset="0"/>
                            </a:rPr>
                          </m:ctrlPr>
                        </m:sSubPr>
                        <m:e>
                          <m:r>
                            <a:rPr lang="es-CL" sz="2400" b="0" i="1" smtClean="0">
                              <a:latin typeface="Cambria Math" panose="02040503050406030204" pitchFamily="18" charset="0"/>
                            </a:rPr>
                            <m:t>𝑥</m:t>
                          </m:r>
                        </m:e>
                        <m:sub>
                          <m:r>
                            <a:rPr lang="es-CL" sz="2400" b="0" i="1" smtClean="0">
                              <a:latin typeface="Cambria Math" panose="02040503050406030204" pitchFamily="18" charset="0"/>
                            </a:rPr>
                            <m:t>𝑖</m:t>
                          </m:r>
                          <m:r>
                            <a:rPr lang="es-CL" sz="2400" b="0" i="1" smtClean="0">
                              <a:latin typeface="Cambria Math" panose="02040503050406030204" pitchFamily="18" charset="0"/>
                            </a:rPr>
                            <m:t>+1</m:t>
                          </m:r>
                        </m:sub>
                      </m:sSub>
                      <m:r>
                        <a:rPr lang="es-CL" sz="2400" b="0" i="1" smtClean="0">
                          <a:latin typeface="Cambria Math" panose="02040503050406030204" pitchFamily="18" charset="0"/>
                        </a:rPr>
                        <m:t>+⋯+</m:t>
                      </m:r>
                      <m:sSub>
                        <m:sSubPr>
                          <m:ctrlPr>
                            <a:rPr lang="es-CL" sz="2400" b="0" i="1" smtClean="0">
                              <a:latin typeface="Cambria Math" panose="02040503050406030204" pitchFamily="18" charset="0"/>
                            </a:rPr>
                          </m:ctrlPr>
                        </m:sSubPr>
                        <m:e>
                          <m:r>
                            <a:rPr lang="es-CL" sz="2400" b="0" i="1" smtClean="0">
                              <a:latin typeface="Cambria Math" panose="02040503050406030204" pitchFamily="18" charset="0"/>
                            </a:rPr>
                            <m:t>𝑥</m:t>
                          </m:r>
                        </m:e>
                        <m:sub>
                          <m:r>
                            <a:rPr lang="es-CL" sz="2400" b="0" i="1" smtClean="0">
                              <a:latin typeface="Cambria Math" panose="02040503050406030204" pitchFamily="18" charset="0"/>
                            </a:rPr>
                            <m:t>𝑗</m:t>
                          </m:r>
                          <m:r>
                            <a:rPr lang="es-CL" sz="2400" b="0" i="1" smtClean="0">
                              <a:latin typeface="Cambria Math" panose="02040503050406030204" pitchFamily="18" charset="0"/>
                            </a:rPr>
                            <m:t>−1</m:t>
                          </m:r>
                        </m:sub>
                      </m:sSub>
                      <m:r>
                        <a:rPr lang="es-CL" sz="2400" b="0" i="1" smtClean="0">
                          <a:latin typeface="Cambria Math" panose="02040503050406030204" pitchFamily="18" charset="0"/>
                        </a:rPr>
                        <m:t>+</m:t>
                      </m:r>
                      <m:sSub>
                        <m:sSubPr>
                          <m:ctrlPr>
                            <a:rPr lang="es-CL" sz="2400" b="0" i="1" smtClean="0">
                              <a:latin typeface="Cambria Math" panose="02040503050406030204" pitchFamily="18" charset="0"/>
                            </a:rPr>
                          </m:ctrlPr>
                        </m:sSubPr>
                        <m:e>
                          <m:r>
                            <a:rPr lang="es-CL" sz="2400" b="0" i="1" smtClean="0">
                              <a:latin typeface="Cambria Math" panose="02040503050406030204" pitchFamily="18" charset="0"/>
                            </a:rPr>
                            <m:t>𝑥</m:t>
                          </m:r>
                        </m:e>
                        <m:sub>
                          <m:r>
                            <a:rPr lang="es-CL" sz="2400" b="0" i="1" smtClean="0">
                              <a:latin typeface="Cambria Math" panose="02040503050406030204" pitchFamily="18" charset="0"/>
                            </a:rPr>
                            <m:t>𝑗</m:t>
                          </m:r>
                        </m:sub>
                      </m:sSub>
                      <m:r>
                        <a:rPr lang="es-CL" sz="2400" b="0" i="1" smtClean="0">
                          <a:latin typeface="Cambria Math" panose="02040503050406030204" pitchFamily="18" charset="0"/>
                        </a:rPr>
                        <m:t> </m:t>
                      </m:r>
                    </m:oMath>
                  </m:oMathPara>
                </a14:m>
                <a:endParaRPr lang="es-CL" sz="2400" dirty="0"/>
              </a:p>
              <a:p>
                <a:pPr marL="0" indent="0">
                  <a:lnSpc>
                    <a:spcPct val="100000"/>
                  </a:lnSpc>
                  <a:buNone/>
                </a:pPr>
                <a:endParaRPr lang="es-CL" sz="2400" dirty="0"/>
              </a:p>
              <a:p>
                <a:pPr marL="0" indent="0">
                  <a:lnSpc>
                    <a:spcPct val="100000"/>
                  </a:lnSpc>
                  <a:buNone/>
                </a:pPr>
                <a:r>
                  <a:rPr lang="es-CL" sz="2400" dirty="0"/>
                  <a:t>Teniendo </a:t>
                </a:r>
                <a14:m>
                  <m:oMath xmlns:m="http://schemas.openxmlformats.org/officeDocument/2006/math">
                    <m:r>
                      <a:rPr lang="es-CL" sz="2400" i="1">
                        <a:latin typeface="Cambria Math" panose="02040503050406030204" pitchFamily="18" charset="0"/>
                      </a:rPr>
                      <m:t>h</m:t>
                    </m:r>
                    <m:d>
                      <m:dPr>
                        <m:ctrlPr>
                          <a:rPr lang="es-CL" sz="2400" i="1">
                            <a:latin typeface="Cambria Math" panose="02040503050406030204" pitchFamily="18" charset="0"/>
                          </a:rPr>
                        </m:ctrlPr>
                      </m:dPr>
                      <m:e>
                        <m:r>
                          <a:rPr lang="es-CL" sz="2400" i="1">
                            <a:latin typeface="Cambria Math" panose="02040503050406030204" pitchFamily="18" charset="0"/>
                          </a:rPr>
                          <m:t>𝑋</m:t>
                        </m:r>
                        <m:r>
                          <a:rPr lang="es-CL" sz="2400" i="1">
                            <a:latin typeface="Cambria Math" panose="02040503050406030204" pitchFamily="18" charset="0"/>
                          </a:rPr>
                          <m:t>[</m:t>
                        </m:r>
                        <m:r>
                          <a:rPr lang="es-CL" sz="2400" i="1">
                            <a:latin typeface="Cambria Math" panose="02040503050406030204" pitchFamily="18" charset="0"/>
                          </a:rPr>
                          <m:t>𝑖</m:t>
                        </m:r>
                        <m:r>
                          <a:rPr lang="es-CL" sz="2400" i="1">
                            <a:latin typeface="Cambria Math" panose="02040503050406030204" pitchFamily="18" charset="0"/>
                          </a:rPr>
                          <m:t>:</m:t>
                        </m:r>
                        <m:r>
                          <a:rPr lang="es-CL" sz="2400" i="1">
                            <a:latin typeface="Cambria Math" panose="02040503050406030204" pitchFamily="18" charset="0"/>
                          </a:rPr>
                          <m:t>𝑗</m:t>
                        </m:r>
                        <m:r>
                          <a:rPr lang="es-CL" sz="2400" i="1">
                            <a:latin typeface="Cambria Math" panose="02040503050406030204" pitchFamily="18" charset="0"/>
                          </a:rPr>
                          <m:t>]</m:t>
                        </m:r>
                      </m:e>
                    </m:d>
                  </m:oMath>
                </a14:m>
                <a:r>
                  <a:rPr lang="es-CL" sz="2400" dirty="0"/>
                  <a:t>, ¿cómo podemos calcular </a:t>
                </a:r>
                <a14:m>
                  <m:oMath xmlns:m="http://schemas.openxmlformats.org/officeDocument/2006/math">
                    <m:r>
                      <a:rPr lang="es-CL" sz="2400" i="1">
                        <a:latin typeface="Cambria Math" panose="02040503050406030204" pitchFamily="18" charset="0"/>
                      </a:rPr>
                      <m:t>h</m:t>
                    </m:r>
                    <m:d>
                      <m:dPr>
                        <m:ctrlPr>
                          <a:rPr lang="es-CL" sz="2400" i="1">
                            <a:latin typeface="Cambria Math" panose="02040503050406030204" pitchFamily="18" charset="0"/>
                          </a:rPr>
                        </m:ctrlPr>
                      </m:dPr>
                      <m:e>
                        <m:r>
                          <a:rPr lang="es-CL" sz="2400" i="1">
                            <a:latin typeface="Cambria Math" panose="02040503050406030204" pitchFamily="18" charset="0"/>
                          </a:rPr>
                          <m:t>𝑋</m:t>
                        </m:r>
                        <m:d>
                          <m:dPr>
                            <m:begChr m:val="["/>
                            <m:endChr m:val="]"/>
                            <m:ctrlPr>
                              <a:rPr lang="es-CL" sz="2400" i="1">
                                <a:latin typeface="Cambria Math" panose="02040503050406030204" pitchFamily="18" charset="0"/>
                              </a:rPr>
                            </m:ctrlPr>
                          </m:dPr>
                          <m:e>
                            <m:r>
                              <a:rPr lang="es-CL" sz="2400" i="1">
                                <a:latin typeface="Cambria Math" panose="02040503050406030204" pitchFamily="18" charset="0"/>
                              </a:rPr>
                              <m:t>𝑖</m:t>
                            </m:r>
                            <m:r>
                              <a:rPr lang="es-CL" sz="2400" i="1">
                                <a:latin typeface="Cambria Math" panose="02040503050406030204" pitchFamily="18" charset="0"/>
                              </a:rPr>
                              <m:t>+1:</m:t>
                            </m:r>
                            <m:r>
                              <a:rPr lang="es-CL" sz="2400" i="1">
                                <a:latin typeface="Cambria Math" panose="02040503050406030204" pitchFamily="18" charset="0"/>
                              </a:rPr>
                              <m:t>𝑗</m:t>
                            </m:r>
                            <m:r>
                              <a:rPr lang="es-CL" sz="2400" i="1">
                                <a:latin typeface="Cambria Math" panose="02040503050406030204" pitchFamily="18" charset="0"/>
                              </a:rPr>
                              <m:t>+1</m:t>
                            </m:r>
                          </m:e>
                        </m:d>
                      </m:e>
                    </m:d>
                  </m:oMath>
                </a14:m>
                <a:r>
                  <a:rPr lang="es-CL" sz="2400" dirty="0"/>
                  <a:t> en </a:t>
                </a:r>
                <a14:m>
                  <m:oMath xmlns:m="http://schemas.openxmlformats.org/officeDocument/2006/math">
                    <m:r>
                      <a:rPr lang="es-CL" sz="2400" b="0" i="1" smtClean="0">
                        <a:latin typeface="Cambria Math" panose="02040503050406030204" pitchFamily="18" charset="0"/>
                      </a:rPr>
                      <m:t>𝑂</m:t>
                    </m:r>
                    <m:d>
                      <m:dPr>
                        <m:ctrlPr>
                          <a:rPr lang="es-CL" sz="2400" b="0" i="1" smtClean="0">
                            <a:latin typeface="Cambria Math" panose="02040503050406030204" pitchFamily="18" charset="0"/>
                          </a:rPr>
                        </m:ctrlPr>
                      </m:dPr>
                      <m:e>
                        <m:r>
                          <a:rPr lang="es-CL" sz="2400" b="0" i="1" smtClean="0">
                            <a:latin typeface="Cambria Math" panose="02040503050406030204" pitchFamily="18" charset="0"/>
                          </a:rPr>
                          <m:t>1</m:t>
                        </m:r>
                      </m:e>
                    </m:d>
                  </m:oMath>
                </a14:m>
                <a:r>
                  <a:rPr lang="es-CL" sz="2400" dirty="0"/>
                  <a:t>?</a:t>
                </a:r>
              </a:p>
            </p:txBody>
          </p:sp>
        </mc:Choice>
        <mc:Fallback xmlns="">
          <p:sp>
            <p:nvSpPr>
              <p:cNvPr id="3" name="Content Placeholder 2">
                <a:extLst>
                  <a:ext uri="{FF2B5EF4-FFF2-40B4-BE49-F238E27FC236}">
                    <a16:creationId xmlns:a16="http://schemas.microsoft.com/office/drawing/2014/main" id="{D3D0BDB3-4872-462B-A5E4-035E434CF5B8}"/>
                  </a:ext>
                </a:extLst>
              </p:cNvPr>
              <p:cNvSpPr>
                <a:spLocks noGrp="1" noRot="1" noChangeAspect="1" noMove="1" noResize="1" noEditPoints="1" noAdjustHandles="1" noChangeArrowheads="1" noChangeShapeType="1" noTextEdit="1"/>
              </p:cNvSpPr>
              <p:nvPr>
                <p:ph idx="1"/>
              </p:nvPr>
            </p:nvSpPr>
            <p:spPr>
              <a:blipFill>
                <a:blip r:embed="rId3"/>
                <a:stretch>
                  <a:fillRect l="-1028" r="-441"/>
                </a:stretch>
              </a:blipFill>
            </p:spPr>
            <p:txBody>
              <a:bodyPr/>
              <a:lstStyle/>
              <a:p>
                <a:r>
                  <a:rPr lang="en-US">
                    <a:noFill/>
                  </a:rPr>
                  <a:t> </a:t>
                </a:r>
              </a:p>
            </p:txBody>
          </p:sp>
        </mc:Fallback>
      </mc:AlternateContent>
    </p:spTree>
    <p:extLst>
      <p:ext uri="{BB962C8B-B14F-4D97-AF65-F5344CB8AC3E}">
        <p14:creationId xmlns:p14="http://schemas.microsoft.com/office/powerpoint/2010/main" val="2885725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D6AFE5-2FAA-427B-AB06-A6A941FAF0E5}"/>
              </a:ext>
            </a:extLst>
          </p:cNvPr>
          <p:cNvSpPr>
            <a:spLocks noGrp="1"/>
          </p:cNvSpPr>
          <p:nvPr>
            <p:ph type="title"/>
          </p:nvPr>
        </p:nvSpPr>
        <p:spPr/>
        <p:txBody>
          <a:bodyPr>
            <a:noAutofit/>
          </a:bodyPr>
          <a:lstStyle/>
          <a:p>
            <a:r>
              <a:rPr lang="es-CL" sz="4000" dirty="0"/>
              <a:t>Podemos interpretar los strings como números en una cierta base</a:t>
            </a:r>
          </a:p>
        </p:txBody>
      </p:sp>
      <p:sp>
        <p:nvSpPr>
          <p:cNvPr id="5" name="Content Placeholder 4">
            <a:extLst>
              <a:ext uri="{FF2B5EF4-FFF2-40B4-BE49-F238E27FC236}">
                <a16:creationId xmlns:a16="http://schemas.microsoft.com/office/drawing/2014/main" id="{6766E456-AFF8-4300-9883-E61DC6A185E6}"/>
              </a:ext>
            </a:extLst>
          </p:cNvPr>
          <p:cNvSpPr>
            <a:spLocks noGrp="1"/>
          </p:cNvSpPr>
          <p:nvPr>
            <p:ph idx="1"/>
          </p:nvPr>
        </p:nvSpPr>
        <p:spPr/>
        <p:txBody>
          <a:bodyPr anchor="ctr">
            <a:normAutofit/>
          </a:bodyPr>
          <a:lstStyle/>
          <a:p>
            <a:pPr>
              <a:lnSpc>
                <a:spcPct val="100000"/>
              </a:lnSpc>
            </a:pPr>
            <a:r>
              <a:rPr lang="es-CL" dirty="0"/>
              <a:t>¿Qué pasa si vemos la secuencia como un número?</a:t>
            </a:r>
          </a:p>
          <a:p>
            <a:pPr>
              <a:lnSpc>
                <a:spcPct val="100000"/>
              </a:lnSpc>
            </a:pPr>
            <a:endParaRPr lang="es-CL" dirty="0"/>
          </a:p>
          <a:p>
            <a:pPr>
              <a:lnSpc>
                <a:spcPct val="100000"/>
              </a:lnSpc>
            </a:pPr>
            <a:r>
              <a:rPr lang="es-CL" dirty="0"/>
              <a:t>Eso significa considerar cada letra como un dígito</a:t>
            </a:r>
          </a:p>
          <a:p>
            <a:pPr>
              <a:lnSpc>
                <a:spcPct val="100000"/>
              </a:lnSpc>
            </a:pPr>
            <a:endParaRPr lang="es-CL" dirty="0"/>
          </a:p>
          <a:p>
            <a:pPr>
              <a:lnSpc>
                <a:spcPct val="100000"/>
              </a:lnSpc>
            </a:pPr>
            <a:r>
              <a:rPr lang="es-CL" dirty="0"/>
              <a:t>¿Podemos calcular el hash de manera incremental?</a:t>
            </a:r>
          </a:p>
        </p:txBody>
      </p:sp>
    </p:spTree>
    <p:extLst>
      <p:ext uri="{BB962C8B-B14F-4D97-AF65-F5344CB8AC3E}">
        <p14:creationId xmlns:p14="http://schemas.microsoft.com/office/powerpoint/2010/main" val="1505384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A556-1C60-4549-BDD2-FC0E846F38ED}"/>
              </a:ext>
            </a:extLst>
          </p:cNvPr>
          <p:cNvSpPr>
            <a:spLocks noGrp="1"/>
          </p:cNvSpPr>
          <p:nvPr>
            <p:ph type="title"/>
          </p:nvPr>
        </p:nvSpPr>
        <p:spPr/>
        <p:txBody>
          <a:bodyPr>
            <a:noAutofit/>
          </a:bodyPr>
          <a:lstStyle/>
          <a:p>
            <a:r>
              <a:rPr lang="es-CL" sz="4000" dirty="0"/>
              <a:t>¿Podemos calcular </a:t>
            </a:r>
            <a:r>
              <a:rPr lang="es-CL" sz="4000" i="1" dirty="0"/>
              <a:t>h</a:t>
            </a:r>
            <a:r>
              <a:rPr lang="es-CL" sz="4000" dirty="0"/>
              <a:t> incrementalmente?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544E0F-A2C9-49B2-91E8-EF7E914474FC}"/>
                  </a:ext>
                </a:extLst>
              </p:cNvPr>
              <p:cNvSpPr>
                <a:spLocks noGrp="1"/>
              </p:cNvSpPr>
              <p:nvPr>
                <p:ph idx="1"/>
              </p:nvPr>
            </p:nvSpPr>
            <p:spPr/>
            <p:txBody>
              <a:bodyPr anchor="ctr">
                <a:normAutofit/>
              </a:bodyPr>
              <a:lstStyle/>
              <a:p>
                <a:pPr marL="0" indent="0">
                  <a:lnSpc>
                    <a:spcPct val="100000"/>
                  </a:lnSpc>
                  <a:buNone/>
                </a:pPr>
                <a:r>
                  <a:rPr lang="es-CL" sz="2400" dirty="0"/>
                  <a:t>Interpretamos la secuencia de largo </a:t>
                </a:r>
                <a14:m>
                  <m:oMath xmlns:m="http://schemas.openxmlformats.org/officeDocument/2006/math">
                    <m:r>
                      <a:rPr lang="es-CL" sz="2400" b="0" i="1" smtClean="0">
                        <a:latin typeface="Cambria Math" panose="02040503050406030204" pitchFamily="18" charset="0"/>
                      </a:rPr>
                      <m:t>𝑚</m:t>
                    </m:r>
                  </m:oMath>
                </a14:m>
                <a:r>
                  <a:rPr lang="es-CL" sz="2400" dirty="0"/>
                  <a:t> como un número en base </a:t>
                </a:r>
                <a14:m>
                  <m:oMath xmlns:m="http://schemas.openxmlformats.org/officeDocument/2006/math">
                    <m:r>
                      <a:rPr lang="es-CL" sz="2400" b="0" i="1" smtClean="0">
                        <a:latin typeface="Cambria Math" panose="02040503050406030204" pitchFamily="18" charset="0"/>
                      </a:rPr>
                      <m:t>𝑏</m:t>
                    </m:r>
                  </m:oMath>
                </a14:m>
                <a:r>
                  <a:rPr lang="es-CL" sz="2400" dirty="0"/>
                  <a:t>:</a:t>
                </a:r>
              </a:p>
              <a:p>
                <a:pPr marL="0" indent="0">
                  <a:lnSpc>
                    <a:spcPct val="100000"/>
                  </a:lnSpc>
                  <a:buNone/>
                </a:pPr>
                <a:endParaRPr lang="es-CL" sz="2400" dirty="0"/>
              </a:p>
              <a:p>
                <a:pPr marL="0" indent="0">
                  <a:lnSpc>
                    <a:spcPct val="100000"/>
                  </a:lnSpc>
                  <a:buNone/>
                </a:pPr>
                <a14:m>
                  <m:oMathPara xmlns:m="http://schemas.openxmlformats.org/officeDocument/2006/math">
                    <m:oMathParaPr>
                      <m:jc m:val="centerGroup"/>
                    </m:oMathParaPr>
                    <m:oMath xmlns:m="http://schemas.openxmlformats.org/officeDocument/2006/math">
                      <m:r>
                        <a:rPr lang="es-CL" sz="2400" i="1">
                          <a:latin typeface="Cambria Math" panose="02040503050406030204" pitchFamily="18" charset="0"/>
                        </a:rPr>
                        <m:t>h</m:t>
                      </m:r>
                      <m:d>
                        <m:dPr>
                          <m:ctrlPr>
                            <a:rPr lang="es-CL" sz="2400" i="1">
                              <a:latin typeface="Cambria Math" panose="02040503050406030204" pitchFamily="18" charset="0"/>
                            </a:rPr>
                          </m:ctrlPr>
                        </m:dPr>
                        <m:e>
                          <m:r>
                            <a:rPr lang="es-CL" sz="2400" i="1">
                              <a:latin typeface="Cambria Math" panose="02040503050406030204" pitchFamily="18" charset="0"/>
                            </a:rPr>
                            <m:t>𝑋</m:t>
                          </m:r>
                          <m:r>
                            <a:rPr lang="es-CL" sz="2400" i="1">
                              <a:latin typeface="Cambria Math" panose="02040503050406030204" pitchFamily="18" charset="0"/>
                            </a:rPr>
                            <m:t>[</m:t>
                          </m:r>
                          <m:r>
                            <a:rPr lang="es-CL" sz="2400" i="1">
                              <a:latin typeface="Cambria Math" panose="02040503050406030204" pitchFamily="18" charset="0"/>
                            </a:rPr>
                            <m:t>𝑖</m:t>
                          </m:r>
                          <m:r>
                            <a:rPr lang="es-CL" sz="2400" i="1">
                              <a:latin typeface="Cambria Math" panose="02040503050406030204" pitchFamily="18" charset="0"/>
                            </a:rPr>
                            <m:t>:</m:t>
                          </m:r>
                          <m:r>
                            <a:rPr lang="es-CL" sz="2400" i="1">
                              <a:latin typeface="Cambria Math" panose="02040503050406030204" pitchFamily="18" charset="0"/>
                            </a:rPr>
                            <m:t>𝑗</m:t>
                          </m:r>
                          <m:r>
                            <a:rPr lang="es-CL" sz="2400" i="1">
                              <a:latin typeface="Cambria Math" panose="02040503050406030204" pitchFamily="18" charset="0"/>
                            </a:rPr>
                            <m:t>]</m:t>
                          </m:r>
                        </m:e>
                      </m:d>
                      <m:r>
                        <a:rPr lang="es-CL" sz="2400" i="1">
                          <a:latin typeface="Cambria Math" panose="02040503050406030204" pitchFamily="18" charset="0"/>
                        </a:rPr>
                        <m:t>=</m:t>
                      </m:r>
                      <m:sSub>
                        <m:sSubPr>
                          <m:ctrlPr>
                            <a:rPr lang="es-CL" sz="2400" i="1">
                              <a:latin typeface="Cambria Math" panose="02040503050406030204" pitchFamily="18" charset="0"/>
                            </a:rPr>
                          </m:ctrlPr>
                        </m:sSubPr>
                        <m:e>
                          <m:r>
                            <a:rPr lang="es-CL" sz="2400" i="1">
                              <a:latin typeface="Cambria Math" panose="02040503050406030204" pitchFamily="18" charset="0"/>
                            </a:rPr>
                            <m:t>𝑥</m:t>
                          </m:r>
                        </m:e>
                        <m:sub>
                          <m:r>
                            <a:rPr lang="es-CL" sz="2400" i="1">
                              <a:latin typeface="Cambria Math" panose="02040503050406030204" pitchFamily="18" charset="0"/>
                            </a:rPr>
                            <m:t>𝑖</m:t>
                          </m:r>
                        </m:sub>
                      </m:sSub>
                      <m:sSup>
                        <m:sSupPr>
                          <m:ctrlPr>
                            <a:rPr lang="es-CL" sz="2400" b="0" i="1" smtClean="0">
                              <a:latin typeface="Cambria Math" panose="02040503050406030204" pitchFamily="18" charset="0"/>
                            </a:rPr>
                          </m:ctrlPr>
                        </m:sSupPr>
                        <m:e>
                          <m:r>
                            <a:rPr lang="es-CL" sz="2400" b="0" i="1" smtClean="0">
                              <a:latin typeface="Cambria Math" panose="02040503050406030204" pitchFamily="18" charset="0"/>
                            </a:rPr>
                            <m:t>𝑏</m:t>
                          </m:r>
                        </m:e>
                        <m:sup>
                          <m:r>
                            <a:rPr lang="es-CL" sz="2400" b="0" i="1" smtClean="0">
                              <a:latin typeface="Cambria Math" panose="02040503050406030204" pitchFamily="18" charset="0"/>
                            </a:rPr>
                            <m:t>𝑚</m:t>
                          </m:r>
                        </m:sup>
                      </m:sSup>
                      <m:r>
                        <a:rPr lang="es-CL" sz="2400" i="1">
                          <a:latin typeface="Cambria Math" panose="02040503050406030204" pitchFamily="18" charset="0"/>
                        </a:rPr>
                        <m:t>+</m:t>
                      </m:r>
                      <m:sSub>
                        <m:sSubPr>
                          <m:ctrlPr>
                            <a:rPr lang="es-CL" sz="2400" i="1">
                              <a:latin typeface="Cambria Math" panose="02040503050406030204" pitchFamily="18" charset="0"/>
                            </a:rPr>
                          </m:ctrlPr>
                        </m:sSubPr>
                        <m:e>
                          <m:r>
                            <a:rPr lang="es-CL" sz="2400" i="1">
                              <a:latin typeface="Cambria Math" panose="02040503050406030204" pitchFamily="18" charset="0"/>
                            </a:rPr>
                            <m:t>𝑥</m:t>
                          </m:r>
                        </m:e>
                        <m:sub>
                          <m:r>
                            <a:rPr lang="es-CL" sz="2400" i="1">
                              <a:latin typeface="Cambria Math" panose="02040503050406030204" pitchFamily="18" charset="0"/>
                            </a:rPr>
                            <m:t>𝑖</m:t>
                          </m:r>
                          <m:r>
                            <a:rPr lang="es-CL" sz="2400" i="1">
                              <a:latin typeface="Cambria Math" panose="02040503050406030204" pitchFamily="18" charset="0"/>
                            </a:rPr>
                            <m:t>+1</m:t>
                          </m:r>
                        </m:sub>
                      </m:sSub>
                      <m:sSup>
                        <m:sSupPr>
                          <m:ctrlPr>
                            <a:rPr lang="es-CL" sz="2400" b="0" i="1" smtClean="0">
                              <a:latin typeface="Cambria Math" panose="02040503050406030204" pitchFamily="18" charset="0"/>
                            </a:rPr>
                          </m:ctrlPr>
                        </m:sSupPr>
                        <m:e>
                          <m:r>
                            <a:rPr lang="es-CL" sz="2400" b="0" i="1" smtClean="0">
                              <a:latin typeface="Cambria Math" panose="02040503050406030204" pitchFamily="18" charset="0"/>
                            </a:rPr>
                            <m:t>𝑏</m:t>
                          </m:r>
                        </m:e>
                        <m:sup>
                          <m:r>
                            <a:rPr lang="es-CL" sz="2400" b="0" i="1" smtClean="0">
                              <a:latin typeface="Cambria Math" panose="02040503050406030204" pitchFamily="18" charset="0"/>
                            </a:rPr>
                            <m:t>𝑚</m:t>
                          </m:r>
                          <m:r>
                            <a:rPr lang="es-CL" sz="2400" b="0" i="1" smtClean="0">
                              <a:latin typeface="Cambria Math" panose="02040503050406030204" pitchFamily="18" charset="0"/>
                            </a:rPr>
                            <m:t>−1</m:t>
                          </m:r>
                        </m:sup>
                      </m:sSup>
                      <m:r>
                        <a:rPr lang="es-CL" sz="2400" i="1">
                          <a:latin typeface="Cambria Math" panose="02040503050406030204" pitchFamily="18" charset="0"/>
                        </a:rPr>
                        <m:t>+⋯+</m:t>
                      </m:r>
                      <m:sSub>
                        <m:sSubPr>
                          <m:ctrlPr>
                            <a:rPr lang="es-CL" sz="2400" i="1">
                              <a:latin typeface="Cambria Math" panose="02040503050406030204" pitchFamily="18" charset="0"/>
                            </a:rPr>
                          </m:ctrlPr>
                        </m:sSubPr>
                        <m:e>
                          <m:r>
                            <a:rPr lang="es-CL" sz="2400" i="1">
                              <a:latin typeface="Cambria Math" panose="02040503050406030204" pitchFamily="18" charset="0"/>
                            </a:rPr>
                            <m:t>𝑥</m:t>
                          </m:r>
                        </m:e>
                        <m:sub>
                          <m:r>
                            <a:rPr lang="es-CL" sz="2400" i="1">
                              <a:latin typeface="Cambria Math" panose="02040503050406030204" pitchFamily="18" charset="0"/>
                            </a:rPr>
                            <m:t>𝑗</m:t>
                          </m:r>
                          <m:r>
                            <a:rPr lang="es-CL" sz="2400" i="1">
                              <a:latin typeface="Cambria Math" panose="02040503050406030204" pitchFamily="18" charset="0"/>
                            </a:rPr>
                            <m:t>−1</m:t>
                          </m:r>
                        </m:sub>
                      </m:sSub>
                      <m:sSup>
                        <m:sSupPr>
                          <m:ctrlPr>
                            <a:rPr lang="es-CL" sz="2400" b="0" i="1" smtClean="0">
                              <a:latin typeface="Cambria Math" panose="02040503050406030204" pitchFamily="18" charset="0"/>
                            </a:rPr>
                          </m:ctrlPr>
                        </m:sSupPr>
                        <m:e>
                          <m:r>
                            <a:rPr lang="es-CL" sz="2400" b="0" i="1" smtClean="0">
                              <a:latin typeface="Cambria Math" panose="02040503050406030204" pitchFamily="18" charset="0"/>
                            </a:rPr>
                            <m:t>𝑏</m:t>
                          </m:r>
                        </m:e>
                        <m:sup>
                          <m:r>
                            <a:rPr lang="es-CL" sz="2400" b="0" i="1" smtClean="0">
                              <a:latin typeface="Cambria Math" panose="02040503050406030204" pitchFamily="18" charset="0"/>
                            </a:rPr>
                            <m:t>2</m:t>
                          </m:r>
                        </m:sup>
                      </m:sSup>
                      <m:r>
                        <a:rPr lang="es-CL" sz="2400" i="1">
                          <a:latin typeface="Cambria Math" panose="02040503050406030204" pitchFamily="18" charset="0"/>
                        </a:rPr>
                        <m:t>+</m:t>
                      </m:r>
                      <m:sSub>
                        <m:sSubPr>
                          <m:ctrlPr>
                            <a:rPr lang="es-CL" sz="2400" i="1">
                              <a:latin typeface="Cambria Math" panose="02040503050406030204" pitchFamily="18" charset="0"/>
                            </a:rPr>
                          </m:ctrlPr>
                        </m:sSubPr>
                        <m:e>
                          <m:r>
                            <a:rPr lang="es-CL" sz="2400" i="1">
                              <a:latin typeface="Cambria Math" panose="02040503050406030204" pitchFamily="18" charset="0"/>
                            </a:rPr>
                            <m:t>𝑥</m:t>
                          </m:r>
                        </m:e>
                        <m:sub>
                          <m:r>
                            <a:rPr lang="es-CL" sz="2400" i="1">
                              <a:latin typeface="Cambria Math" panose="02040503050406030204" pitchFamily="18" charset="0"/>
                            </a:rPr>
                            <m:t>𝑗</m:t>
                          </m:r>
                        </m:sub>
                      </m:sSub>
                      <m:r>
                        <a:rPr lang="es-CL" sz="2400" i="1">
                          <a:latin typeface="Cambria Math" panose="02040503050406030204" pitchFamily="18" charset="0"/>
                        </a:rPr>
                        <m:t> </m:t>
                      </m:r>
                      <m:r>
                        <a:rPr lang="es-CL" sz="2400" b="0" i="1" smtClean="0">
                          <a:latin typeface="Cambria Math" panose="02040503050406030204" pitchFamily="18" charset="0"/>
                        </a:rPr>
                        <m:t>𝑏</m:t>
                      </m:r>
                    </m:oMath>
                  </m:oMathPara>
                </a14:m>
                <a:endParaRPr lang="es-CL" sz="2400" dirty="0"/>
              </a:p>
              <a:p>
                <a:pPr marL="0" indent="0">
                  <a:lnSpc>
                    <a:spcPct val="100000"/>
                  </a:lnSpc>
                  <a:buNone/>
                </a:pPr>
                <a:endParaRPr lang="es-CL" sz="2400" dirty="0"/>
              </a:p>
              <a:p>
                <a:pPr marL="0" indent="0">
                  <a:lnSpc>
                    <a:spcPct val="100000"/>
                  </a:lnSpc>
                  <a:buNone/>
                </a:pPr>
                <a:r>
                  <a:rPr lang="es-CL" sz="2400" dirty="0"/>
                  <a:t>Teniendo </a:t>
                </a:r>
                <a14:m>
                  <m:oMath xmlns:m="http://schemas.openxmlformats.org/officeDocument/2006/math">
                    <m:r>
                      <a:rPr lang="es-CL" sz="2400" i="1">
                        <a:latin typeface="Cambria Math" panose="02040503050406030204" pitchFamily="18" charset="0"/>
                      </a:rPr>
                      <m:t>h</m:t>
                    </m:r>
                    <m:d>
                      <m:dPr>
                        <m:ctrlPr>
                          <a:rPr lang="es-CL" sz="2400" i="1">
                            <a:latin typeface="Cambria Math" panose="02040503050406030204" pitchFamily="18" charset="0"/>
                          </a:rPr>
                        </m:ctrlPr>
                      </m:dPr>
                      <m:e>
                        <m:r>
                          <a:rPr lang="es-CL" sz="2400" i="1">
                            <a:latin typeface="Cambria Math" panose="02040503050406030204" pitchFamily="18" charset="0"/>
                          </a:rPr>
                          <m:t>𝑋</m:t>
                        </m:r>
                        <m:r>
                          <a:rPr lang="es-CL" sz="2400" i="1">
                            <a:latin typeface="Cambria Math" panose="02040503050406030204" pitchFamily="18" charset="0"/>
                          </a:rPr>
                          <m:t>[</m:t>
                        </m:r>
                        <m:r>
                          <a:rPr lang="es-CL" sz="2400" i="1">
                            <a:latin typeface="Cambria Math" panose="02040503050406030204" pitchFamily="18" charset="0"/>
                          </a:rPr>
                          <m:t>𝑖</m:t>
                        </m:r>
                        <m:r>
                          <a:rPr lang="es-CL" sz="2400" i="1">
                            <a:latin typeface="Cambria Math" panose="02040503050406030204" pitchFamily="18" charset="0"/>
                          </a:rPr>
                          <m:t>:</m:t>
                        </m:r>
                        <m:r>
                          <a:rPr lang="es-CL" sz="2400" i="1">
                            <a:latin typeface="Cambria Math" panose="02040503050406030204" pitchFamily="18" charset="0"/>
                          </a:rPr>
                          <m:t>𝑗</m:t>
                        </m:r>
                        <m:r>
                          <a:rPr lang="es-CL" sz="2400" i="1">
                            <a:latin typeface="Cambria Math" panose="02040503050406030204" pitchFamily="18" charset="0"/>
                          </a:rPr>
                          <m:t>]</m:t>
                        </m:r>
                      </m:e>
                    </m:d>
                  </m:oMath>
                </a14:m>
                <a:r>
                  <a:rPr lang="es-CL" sz="2400" dirty="0"/>
                  <a:t>, ¿cómo podemos calcular </a:t>
                </a:r>
                <a14:m>
                  <m:oMath xmlns:m="http://schemas.openxmlformats.org/officeDocument/2006/math">
                    <m:r>
                      <a:rPr lang="es-CL" sz="2400" i="1">
                        <a:latin typeface="Cambria Math" panose="02040503050406030204" pitchFamily="18" charset="0"/>
                      </a:rPr>
                      <m:t>h</m:t>
                    </m:r>
                    <m:d>
                      <m:dPr>
                        <m:ctrlPr>
                          <a:rPr lang="es-CL" sz="2400" i="1">
                            <a:latin typeface="Cambria Math" panose="02040503050406030204" pitchFamily="18" charset="0"/>
                          </a:rPr>
                        </m:ctrlPr>
                      </m:dPr>
                      <m:e>
                        <m:r>
                          <a:rPr lang="es-CL" sz="2400" i="1">
                            <a:latin typeface="Cambria Math" panose="02040503050406030204" pitchFamily="18" charset="0"/>
                          </a:rPr>
                          <m:t>𝑋</m:t>
                        </m:r>
                        <m:d>
                          <m:dPr>
                            <m:begChr m:val="["/>
                            <m:endChr m:val="]"/>
                            <m:ctrlPr>
                              <a:rPr lang="es-CL" sz="2400" i="1">
                                <a:latin typeface="Cambria Math" panose="02040503050406030204" pitchFamily="18" charset="0"/>
                              </a:rPr>
                            </m:ctrlPr>
                          </m:dPr>
                          <m:e>
                            <m:r>
                              <a:rPr lang="es-CL" sz="2400" i="1">
                                <a:latin typeface="Cambria Math" panose="02040503050406030204" pitchFamily="18" charset="0"/>
                              </a:rPr>
                              <m:t>𝑖</m:t>
                            </m:r>
                            <m:r>
                              <a:rPr lang="es-CL" sz="2400" i="1">
                                <a:latin typeface="Cambria Math" panose="02040503050406030204" pitchFamily="18" charset="0"/>
                              </a:rPr>
                              <m:t>+1:</m:t>
                            </m:r>
                            <m:r>
                              <a:rPr lang="es-CL" sz="2400" i="1">
                                <a:latin typeface="Cambria Math" panose="02040503050406030204" pitchFamily="18" charset="0"/>
                              </a:rPr>
                              <m:t>𝑗</m:t>
                            </m:r>
                            <m:r>
                              <a:rPr lang="es-CL" sz="2400" i="1">
                                <a:latin typeface="Cambria Math" panose="02040503050406030204" pitchFamily="18" charset="0"/>
                              </a:rPr>
                              <m:t>+1</m:t>
                            </m:r>
                          </m:e>
                        </m:d>
                      </m:e>
                    </m:d>
                  </m:oMath>
                </a14:m>
                <a:r>
                  <a:rPr lang="es-CL" sz="2400" dirty="0"/>
                  <a:t> en </a:t>
                </a:r>
                <a14:m>
                  <m:oMath xmlns:m="http://schemas.openxmlformats.org/officeDocument/2006/math">
                    <m:r>
                      <a:rPr lang="es-CL" sz="2400" i="1">
                        <a:latin typeface="Cambria Math" panose="02040503050406030204" pitchFamily="18" charset="0"/>
                      </a:rPr>
                      <m:t>𝑂</m:t>
                    </m:r>
                    <m:d>
                      <m:dPr>
                        <m:ctrlPr>
                          <a:rPr lang="es-CL" sz="2400" i="1">
                            <a:latin typeface="Cambria Math" panose="02040503050406030204" pitchFamily="18" charset="0"/>
                          </a:rPr>
                        </m:ctrlPr>
                      </m:dPr>
                      <m:e>
                        <m:r>
                          <a:rPr lang="es-CL" sz="2400" i="1">
                            <a:latin typeface="Cambria Math" panose="02040503050406030204" pitchFamily="18" charset="0"/>
                          </a:rPr>
                          <m:t>1</m:t>
                        </m:r>
                      </m:e>
                    </m:d>
                  </m:oMath>
                </a14:m>
                <a:r>
                  <a:rPr lang="es-CL" sz="2400" dirty="0"/>
                  <a:t>?</a:t>
                </a:r>
              </a:p>
            </p:txBody>
          </p:sp>
        </mc:Choice>
        <mc:Fallback xmlns="">
          <p:sp>
            <p:nvSpPr>
              <p:cNvPr id="3" name="Content Placeholder 2">
                <a:extLst>
                  <a:ext uri="{FF2B5EF4-FFF2-40B4-BE49-F238E27FC236}">
                    <a16:creationId xmlns:a16="http://schemas.microsoft.com/office/drawing/2014/main" id="{14544E0F-A2C9-49B2-91E8-EF7E914474FC}"/>
                  </a:ext>
                </a:extLst>
              </p:cNvPr>
              <p:cNvSpPr>
                <a:spLocks noGrp="1" noRot="1" noChangeAspect="1" noMove="1" noResize="1" noEditPoints="1" noAdjustHandles="1" noChangeArrowheads="1" noChangeShapeType="1" noTextEdit="1"/>
              </p:cNvSpPr>
              <p:nvPr>
                <p:ph idx="1"/>
              </p:nvPr>
            </p:nvSpPr>
            <p:spPr>
              <a:blipFill>
                <a:blip r:embed="rId2"/>
                <a:stretch>
                  <a:fillRect l="-1028" r="-441"/>
                </a:stretch>
              </a:blipFill>
            </p:spPr>
            <p:txBody>
              <a:bodyPr/>
              <a:lstStyle/>
              <a:p>
                <a:r>
                  <a:rPr lang="en-US">
                    <a:noFill/>
                  </a:rPr>
                  <a:t> </a:t>
                </a:r>
              </a:p>
            </p:txBody>
          </p:sp>
        </mc:Fallback>
      </mc:AlternateContent>
    </p:spTree>
    <p:extLst>
      <p:ext uri="{BB962C8B-B14F-4D97-AF65-F5344CB8AC3E}">
        <p14:creationId xmlns:p14="http://schemas.microsoft.com/office/powerpoint/2010/main" val="17404688"/>
      </p:ext>
    </p:extLst>
  </p:cSld>
  <p:clrMapOvr>
    <a:masterClrMapping/>
  </p:clrMapOvr>
</p:sld>
</file>

<file path=ppt/theme/theme1.xml><?xml version="1.0" encoding="utf-8"?>
<a:theme xmlns:a="http://schemas.openxmlformats.org/drawingml/2006/main" name="IIC2133">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IC2133.potx" id="{CA84A69E-14EF-40C3-82C7-2DDD895CB118}" vid="{6EF59827-1C00-4F63-A51E-87141DCF8E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IIC2133</Template>
  <TotalTime>6393</TotalTime>
  <Words>1960</Words>
  <Application>Microsoft Macintosh PowerPoint</Application>
  <PresentationFormat>On-screen Show (4:3)</PresentationFormat>
  <Paragraphs>510</Paragraphs>
  <Slides>48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Cambria Math</vt:lpstr>
      <vt:lpstr>IIC2133</vt:lpstr>
      <vt:lpstr>Strings</vt:lpstr>
      <vt:lpstr>Ejemplo</vt:lpstr>
      <vt:lpstr>Funciones de hash</vt:lpstr>
      <vt:lpstr>¿Cómo podemos usar una función de hash para saber si X∈Y?</vt:lpstr>
      <vt:lpstr>Hash incremental</vt:lpstr>
      <vt:lpstr>¿Y si usamos una función de hash incremental?</vt:lpstr>
      <vt:lpstr>Podemos “sumar” las letras</vt:lpstr>
      <vt:lpstr>Podemos interpretar los strings como números en una cierta base</vt:lpstr>
      <vt:lpstr>¿Podemos calcular h incrementalmente?</vt:lpstr>
      <vt:lpstr>Muchas colisiones</vt:lpstr>
      <vt:lpstr>Hashing perfecto</vt:lpstr>
      <vt:lpstr>Interpretación numérica</vt:lpstr>
      <vt:lpstr>Diccionarios</vt:lpstr>
      <vt:lpstr>Tablas de hash</vt:lpstr>
      <vt:lpstr>Recorrido de la función</vt:lpstr>
      <vt:lpstr>Método de la división</vt:lpstr>
      <vt:lpstr>Método de la multiplicación</vt:lpstr>
      <vt:lpstr>En resumen</vt:lpstr>
      <vt:lpstr>Colisiones</vt:lpstr>
      <vt:lpstr>Manejo de colisiones</vt:lpstr>
      <vt:lpstr>Direccionamiento abierto</vt:lpstr>
      <vt:lpstr>Direccionamierto con sondeo lineal</vt:lpstr>
      <vt:lpstr>Sondeo lineal: ejemplo</vt:lpstr>
      <vt:lpstr>Sigue el ejemplo</vt:lpstr>
      <vt:lpstr>…</vt:lpstr>
      <vt:lpstr>…</vt:lpstr>
      <vt:lpstr>…</vt:lpstr>
      <vt:lpstr>…</vt:lpstr>
      <vt:lpstr>Fin del ejemplo</vt:lpstr>
      <vt:lpstr>Otras posibilidades para direccionamiento abierto</vt:lpstr>
      <vt:lpstr>Búsqueda exitosa bajo sondeo lineal</vt:lpstr>
      <vt:lpstr>Búsqueda de un dato que no está, bajo sondeo lineal</vt:lpstr>
      <vt:lpstr>Problemas del direccionamiento abierto</vt:lpstr>
      <vt:lpstr>La eliminación es problemática</vt:lpstr>
      <vt:lpstr>Otra posibilidad</vt:lpstr>
      <vt:lpstr>Encadenamiento (o listas ligadas)</vt:lpstr>
      <vt:lpstr>Encadenamiento: ejemplo</vt:lpstr>
      <vt:lpstr>Sigue el ejemplo</vt:lpstr>
      <vt:lpstr>…</vt:lpstr>
      <vt:lpstr>…</vt:lpstr>
      <vt:lpstr>…</vt:lpstr>
      <vt:lpstr>…</vt:lpstr>
      <vt:lpstr>…</vt:lpstr>
      <vt:lpstr>…</vt:lpstr>
      <vt:lpstr>…</vt:lpstr>
      <vt:lpstr>Fin del ejemplo</vt:lpstr>
      <vt:lpstr>Factor de carga</vt:lpstr>
      <vt:lpstr>Rehashing</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Genes</dc:title>
  <dc:creator>Vicente Errázuriz Quiroga</dc:creator>
  <cp:lastModifiedBy>Yadran</cp:lastModifiedBy>
  <cp:revision>102</cp:revision>
  <dcterms:created xsi:type="dcterms:W3CDTF">2018-04-10T05:57:42Z</dcterms:created>
  <dcterms:modified xsi:type="dcterms:W3CDTF">2018-09-28T18:18:25Z</dcterms:modified>
</cp:coreProperties>
</file>