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34"/>
  </p:notesMasterIdLst>
  <p:handoutMasterIdLst>
    <p:handoutMasterId r:id="rId35"/>
  </p:handoutMasterIdLst>
  <p:sldIdLst>
    <p:sldId id="260" r:id="rId3"/>
    <p:sldId id="261" r:id="rId4"/>
    <p:sldId id="262" r:id="rId5"/>
    <p:sldId id="327" r:id="rId6"/>
    <p:sldId id="319" r:id="rId7"/>
    <p:sldId id="266" r:id="rId8"/>
    <p:sldId id="295" r:id="rId9"/>
    <p:sldId id="323" r:id="rId10"/>
    <p:sldId id="328" r:id="rId11"/>
    <p:sldId id="313" r:id="rId12"/>
    <p:sldId id="314" r:id="rId13"/>
    <p:sldId id="303" r:id="rId14"/>
    <p:sldId id="325" r:id="rId15"/>
    <p:sldId id="306" r:id="rId16"/>
    <p:sldId id="329" r:id="rId17"/>
    <p:sldId id="330" r:id="rId18"/>
    <p:sldId id="331" r:id="rId19"/>
    <p:sldId id="332" r:id="rId20"/>
    <p:sldId id="333" r:id="rId21"/>
    <p:sldId id="335" r:id="rId22"/>
    <p:sldId id="334" r:id="rId23"/>
    <p:sldId id="337" r:id="rId24"/>
    <p:sldId id="315" r:id="rId25"/>
    <p:sldId id="338" r:id="rId26"/>
    <p:sldId id="342" r:id="rId27"/>
    <p:sldId id="343" r:id="rId28"/>
    <p:sldId id="344" r:id="rId29"/>
    <p:sldId id="345" r:id="rId30"/>
    <p:sldId id="346" r:id="rId31"/>
    <p:sldId id="341" r:id="rId32"/>
    <p:sldId id="312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suolingyan" initials="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22B"/>
    <a:srgbClr val="777777"/>
    <a:srgbClr val="427AAD"/>
    <a:srgbClr val="D7562E"/>
    <a:srgbClr val="EA8014"/>
    <a:srgbClr val="91CC37"/>
    <a:srgbClr val="818080"/>
    <a:srgbClr val="473F21"/>
    <a:srgbClr val="DFDADB"/>
    <a:srgbClr val="D3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8" autoAdjust="0"/>
    <p:restoredTop sz="36429"/>
  </p:normalViewPr>
  <p:slideViewPr>
    <p:cSldViewPr snapToGrid="0">
      <p:cViewPr>
        <p:scale>
          <a:sx n="70" d="100"/>
          <a:sy n="70" d="100"/>
        </p:scale>
        <p:origin x="416" y="744"/>
      </p:cViewPr>
      <p:guideLst>
        <p:guide orient="horz" pos="10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A08E5-FB9B-4984-90D9-0B4270458DC6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32711-6D83-4375-916C-547B51386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2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6-05-29T07:13:04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6-05-29T07:13:04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09228-096F-41B7-90B8-34B1EBBB6316}" type="datetimeFigureOut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0C26-54CC-4E6E-B49A-AA6EAC0D99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5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2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09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9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7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0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0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4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6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F0C26-54CC-4E6E-B49A-AA6EAC0D990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6FD-B1F8-4FA2-A0A4-AA0AB81095DE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4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代码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5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题目要求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1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思路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15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82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代码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题目要求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思路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6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23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代码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54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A715-9B07-4E63-8AD9-7FE59E7DA292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3684-73D1-45CA-8E51-90FA7166EAEC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5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CD1D-4BFE-4783-87E7-7EE3493525C7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52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2F07-F7BC-4230-96C3-E8D8F3D8A9B3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23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2456-E3F7-4004-8E5B-68555C72F331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2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2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42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04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46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68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准备工作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3"/>
          <p:cNvSpPr/>
          <p:nvPr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69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022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4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67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24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2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1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3"/>
          <p:cNvSpPr/>
          <p:nvPr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题目要求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5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r>
                <a:rPr lang="en-US" altLang="zh-CN" baseline="0" dirty="0"/>
                <a:t>  </a:t>
              </a:r>
              <a:r>
                <a:rPr lang="en-US" altLang="zh-CN" baseline="0" dirty="0" smtClean="0"/>
                <a:t>1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思路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92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代码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结果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36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题目要求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219075"/>
            <a:ext cx="1383804" cy="278601"/>
            <a:chOff x="0" y="219075"/>
            <a:chExt cx="1383804" cy="278601"/>
          </a:xfrm>
          <a:solidFill>
            <a:srgbClr val="427AAD"/>
          </a:solidFill>
        </p:grpSpPr>
        <p:sp>
          <p:nvSpPr>
            <p:cNvPr id="6" name="矩形 3"/>
            <p:cNvSpPr/>
            <p:nvPr/>
          </p:nvSpPr>
          <p:spPr>
            <a:xfrm>
              <a:off x="0" y="219075"/>
              <a:ext cx="1171575" cy="276225"/>
            </a:xfrm>
            <a:custGeom>
              <a:avLst/>
              <a:gdLst>
                <a:gd name="connsiteX0" fmla="*/ 0 w 1171575"/>
                <a:gd name="connsiteY0" fmla="*/ 0 h 276225"/>
                <a:gd name="connsiteX1" fmla="*/ 1171575 w 1171575"/>
                <a:gd name="connsiteY1" fmla="*/ 0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  <a:gd name="connsiteX0" fmla="*/ 0 w 1171575"/>
                <a:gd name="connsiteY0" fmla="*/ 9525 h 285750"/>
                <a:gd name="connsiteX1" fmla="*/ 1076325 w 1171575"/>
                <a:gd name="connsiteY1" fmla="*/ 0 h 285750"/>
                <a:gd name="connsiteX2" fmla="*/ 1171575 w 1171575"/>
                <a:gd name="connsiteY2" fmla="*/ 285750 h 285750"/>
                <a:gd name="connsiteX3" fmla="*/ 0 w 1171575"/>
                <a:gd name="connsiteY3" fmla="*/ 285750 h 285750"/>
                <a:gd name="connsiteX4" fmla="*/ 0 w 1171575"/>
                <a:gd name="connsiteY4" fmla="*/ 9525 h 285750"/>
                <a:gd name="connsiteX0" fmla="*/ 0 w 1171575"/>
                <a:gd name="connsiteY0" fmla="*/ 0 h 276225"/>
                <a:gd name="connsiteX1" fmla="*/ 1076325 w 1171575"/>
                <a:gd name="connsiteY1" fmla="*/ 2381 h 276225"/>
                <a:gd name="connsiteX2" fmla="*/ 1171575 w 1171575"/>
                <a:gd name="connsiteY2" fmla="*/ 276225 h 276225"/>
                <a:gd name="connsiteX3" fmla="*/ 0 w 1171575"/>
                <a:gd name="connsiteY3" fmla="*/ 276225 h 276225"/>
                <a:gd name="connsiteX4" fmla="*/ 0 w 1171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276225">
                  <a:moveTo>
                    <a:pt x="0" y="0"/>
                  </a:moveTo>
                  <a:lnTo>
                    <a:pt x="1076325" y="2381"/>
                  </a:lnTo>
                  <a:lnTo>
                    <a:pt x="1171575" y="276225"/>
                  </a:lnTo>
                  <a:lnTo>
                    <a:pt x="0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 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过程 11"/>
            <p:cNvSpPr/>
            <p:nvPr/>
          </p:nvSpPr>
          <p:spPr>
            <a:xfrm>
              <a:off x="1159669" y="219075"/>
              <a:ext cx="224135" cy="278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310"/>
                <a:gd name="connsiteY0" fmla="*/ 0 h 10000"/>
                <a:gd name="connsiteX1" fmla="*/ 12310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12310"/>
                <a:gd name="connsiteY0" fmla="*/ 0 h 10000"/>
                <a:gd name="connsiteX1" fmla="*/ 6419 w 12310"/>
                <a:gd name="connsiteY1" fmla="*/ 0 h 10000"/>
                <a:gd name="connsiteX2" fmla="*/ 12310 w 12310"/>
                <a:gd name="connsiteY2" fmla="*/ 10000 h 10000"/>
                <a:gd name="connsiteX3" fmla="*/ 2310 w 12310"/>
                <a:gd name="connsiteY3" fmla="*/ 10000 h 10000"/>
                <a:gd name="connsiteX4" fmla="*/ 0 w 12310"/>
                <a:gd name="connsiteY4" fmla="*/ 0 h 10000"/>
                <a:gd name="connsiteX0" fmla="*/ 0 w 9826"/>
                <a:gd name="connsiteY0" fmla="*/ 0 h 10086"/>
                <a:gd name="connsiteX1" fmla="*/ 6419 w 9826"/>
                <a:gd name="connsiteY1" fmla="*/ 0 h 10086"/>
                <a:gd name="connsiteX2" fmla="*/ 9826 w 9826"/>
                <a:gd name="connsiteY2" fmla="*/ 10086 h 10086"/>
                <a:gd name="connsiteX3" fmla="*/ 2310 w 9826"/>
                <a:gd name="connsiteY3" fmla="*/ 10000 h 10086"/>
                <a:gd name="connsiteX4" fmla="*/ 0 w 9826"/>
                <a:gd name="connsiteY4" fmla="*/ 0 h 10086"/>
                <a:gd name="connsiteX0" fmla="*/ 0 w 6533"/>
                <a:gd name="connsiteY0" fmla="*/ 0 h 10000"/>
                <a:gd name="connsiteX1" fmla="*/ 6533 w 6533"/>
                <a:gd name="connsiteY1" fmla="*/ 0 h 10000"/>
                <a:gd name="connsiteX2" fmla="*/ 5533 w 6533"/>
                <a:gd name="connsiteY2" fmla="*/ 10000 h 10000"/>
                <a:gd name="connsiteX3" fmla="*/ 2351 w 6533"/>
                <a:gd name="connsiteY3" fmla="*/ 9915 h 10000"/>
                <a:gd name="connsiteX4" fmla="*/ 0 w 6533"/>
                <a:gd name="connsiteY4" fmla="*/ 0 h 10000"/>
                <a:gd name="connsiteX0" fmla="*/ 0 w 8469"/>
                <a:gd name="connsiteY0" fmla="*/ 0 h 10000"/>
                <a:gd name="connsiteX1" fmla="*/ 4601 w 8469"/>
                <a:gd name="connsiteY1" fmla="*/ 171 h 10000"/>
                <a:gd name="connsiteX2" fmla="*/ 8469 w 8469"/>
                <a:gd name="connsiteY2" fmla="*/ 10000 h 10000"/>
                <a:gd name="connsiteX3" fmla="*/ 3599 w 8469"/>
                <a:gd name="connsiteY3" fmla="*/ 9915 h 10000"/>
                <a:gd name="connsiteX4" fmla="*/ 0 w 846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" h="10000">
                  <a:moveTo>
                    <a:pt x="0" y="0"/>
                  </a:moveTo>
                  <a:lnTo>
                    <a:pt x="4601" y="171"/>
                  </a:lnTo>
                  <a:lnTo>
                    <a:pt x="8469" y="10000"/>
                  </a:lnTo>
                  <a:lnTo>
                    <a:pt x="3599" y="99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318260" y="480786"/>
            <a:ext cx="10873740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 userDrawn="1"/>
        </p:nvSpPr>
        <p:spPr>
          <a:xfrm>
            <a:off x="8720441" y="114300"/>
            <a:ext cx="1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题目要求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文本框 16"/>
          <p:cNvSpPr txBox="1"/>
          <p:nvPr userDrawn="1"/>
        </p:nvSpPr>
        <p:spPr>
          <a:xfrm>
            <a:off x="9909431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 smtClean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思路</a:t>
            </a:r>
            <a:endParaRPr lang="zh-CN" altLang="en-US" sz="1800" b="1" kern="1200" dirty="0">
              <a:solidFill>
                <a:srgbClr val="427AAD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文本框 17"/>
          <p:cNvSpPr txBox="1"/>
          <p:nvPr userDrawn="1"/>
        </p:nvSpPr>
        <p:spPr>
          <a:xfrm>
            <a:off x="10658907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18"/>
          <p:cNvSpPr txBox="1"/>
          <p:nvPr userDrawn="1"/>
        </p:nvSpPr>
        <p:spPr>
          <a:xfrm>
            <a:off x="11382233" y="1143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结果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9874387" y="238196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10632417" y="226108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1381247" y="223837"/>
            <a:ext cx="0" cy="184666"/>
          </a:xfrm>
          <a:prstGeom prst="line">
            <a:avLst/>
          </a:prstGeom>
          <a:ln w="12700"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3"/>
          <p:cNvSpPr/>
          <p:nvPr userDrawn="1"/>
        </p:nvSpPr>
        <p:spPr>
          <a:xfrm rot="10800000" flipV="1">
            <a:off x="8973591" y="6480040"/>
            <a:ext cx="3218408" cy="284953"/>
          </a:xfrm>
          <a:custGeom>
            <a:avLst/>
            <a:gdLst>
              <a:gd name="connsiteX0" fmla="*/ 0 w 1171575"/>
              <a:gd name="connsiteY0" fmla="*/ 0 h 276225"/>
              <a:gd name="connsiteX1" fmla="*/ 1171575 w 1171575"/>
              <a:gd name="connsiteY1" fmla="*/ 0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  <a:gd name="connsiteX0" fmla="*/ 0 w 1171575"/>
              <a:gd name="connsiteY0" fmla="*/ 9525 h 285750"/>
              <a:gd name="connsiteX1" fmla="*/ 1076325 w 1171575"/>
              <a:gd name="connsiteY1" fmla="*/ 0 h 285750"/>
              <a:gd name="connsiteX2" fmla="*/ 1171575 w 1171575"/>
              <a:gd name="connsiteY2" fmla="*/ 285750 h 285750"/>
              <a:gd name="connsiteX3" fmla="*/ 0 w 1171575"/>
              <a:gd name="connsiteY3" fmla="*/ 285750 h 285750"/>
              <a:gd name="connsiteX4" fmla="*/ 0 w 1171575"/>
              <a:gd name="connsiteY4" fmla="*/ 9525 h 285750"/>
              <a:gd name="connsiteX0" fmla="*/ 0 w 1171575"/>
              <a:gd name="connsiteY0" fmla="*/ 0 h 276225"/>
              <a:gd name="connsiteX1" fmla="*/ 1076325 w 1171575"/>
              <a:gd name="connsiteY1" fmla="*/ 2381 h 276225"/>
              <a:gd name="connsiteX2" fmla="*/ 1171575 w 1171575"/>
              <a:gd name="connsiteY2" fmla="*/ 276225 h 276225"/>
              <a:gd name="connsiteX3" fmla="*/ 0 w 1171575"/>
              <a:gd name="connsiteY3" fmla="*/ 276225 h 276225"/>
              <a:gd name="connsiteX4" fmla="*/ 0 w 1171575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276225">
                <a:moveTo>
                  <a:pt x="0" y="0"/>
                </a:moveTo>
                <a:lnTo>
                  <a:pt x="1076325" y="2381"/>
                </a:lnTo>
                <a:lnTo>
                  <a:pt x="117157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427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王瑞康，吴振宇，何雨凡</a:t>
            </a:r>
            <a:endParaRPr lang="zh-CN" alt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0"/>
          <p:cNvCxnSpPr/>
          <p:nvPr userDrawn="1"/>
        </p:nvCxnSpPr>
        <p:spPr>
          <a:xfrm>
            <a:off x="7257" y="6445141"/>
            <a:ext cx="9118455" cy="0"/>
          </a:xfrm>
          <a:prstGeom prst="line">
            <a:avLst/>
          </a:prstGeom>
          <a:ln>
            <a:solidFill>
              <a:srgbClr val="42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 userDrawn="1"/>
        </p:nvSpPr>
        <p:spPr>
          <a:xfrm>
            <a:off x="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金融数据分析导论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1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35C1-1095-4908-87B9-12E1269F4466}" type="datetime1">
              <a:rPr lang="zh-CN" altLang="en-US" smtClean="0"/>
              <a:pPr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7344-9FF3-479D-8F2E-6601AA6A53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81" r:id="rId4"/>
    <p:sldLayoutId id="2147483660" r:id="rId5"/>
    <p:sldLayoutId id="2147483661" r:id="rId6"/>
    <p:sldLayoutId id="2147483665" r:id="rId7"/>
    <p:sldLayoutId id="2147483662" r:id="rId8"/>
    <p:sldLayoutId id="2147483666" r:id="rId9"/>
    <p:sldLayoutId id="2147483667" r:id="rId10"/>
    <p:sldLayoutId id="2147483668" r:id="rId11"/>
    <p:sldLayoutId id="2147483685" r:id="rId12"/>
    <p:sldLayoutId id="2147483684" r:id="rId13"/>
    <p:sldLayoutId id="2147483683" r:id="rId14"/>
    <p:sldLayoutId id="2147483682" r:id="rId15"/>
    <p:sldLayoutId id="2147483686" r:id="rId16"/>
    <p:sldLayoutId id="2147483689" r:id="rId17"/>
    <p:sldLayoutId id="2147483688" r:id="rId18"/>
    <p:sldLayoutId id="2147483687" r:id="rId19"/>
    <p:sldLayoutId id="2147483656" r:id="rId20"/>
    <p:sldLayoutId id="2147483657" r:id="rId21"/>
    <p:sldLayoutId id="2147483658" r:id="rId22"/>
    <p:sldLayoutId id="2147483659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AB96-BF05-4775-AFF6-C7857D939F29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C95C-CC2A-4C05-93E3-EF686C819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0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-457185" y="357177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69065" y="355989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/>
          <p:cNvSpPr txBox="1"/>
          <p:nvPr/>
        </p:nvSpPr>
        <p:spPr>
          <a:xfrm>
            <a:off x="809625" y="2295525"/>
            <a:ext cx="1057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spc="300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分组作业</a:t>
            </a:r>
            <a:r>
              <a:rPr lang="en-US" altLang="zh-CN" sz="4800" b="1" spc="300" dirty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spc="300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2447" y="4651636"/>
            <a:ext cx="4647106" cy="988457"/>
            <a:chOff x="3599676" y="5086350"/>
            <a:chExt cx="4647106" cy="988457"/>
          </a:xfrm>
        </p:grpSpPr>
        <p:sp>
          <p:nvSpPr>
            <p:cNvPr id="25" name="圆角矩形 24"/>
            <p:cNvSpPr/>
            <p:nvPr/>
          </p:nvSpPr>
          <p:spPr>
            <a:xfrm>
              <a:off x="5126573" y="5086350"/>
              <a:ext cx="1593314" cy="400050"/>
            </a:xfrm>
            <a:prstGeom prst="roundRect">
              <a:avLst/>
            </a:prstGeom>
            <a:solidFill>
              <a:srgbClr val="427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小组成员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99676" y="5705475"/>
              <a:ext cx="464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王瑞康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吴振宇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何雨凡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1" y="1015663"/>
            <a:ext cx="3772447" cy="62448"/>
            <a:chOff x="1309255" y="613064"/>
            <a:chExt cx="6392708" cy="623454"/>
          </a:xfrm>
        </p:grpSpPr>
        <p:sp>
          <p:nvSpPr>
            <p:cNvPr id="8" name="矩形 7"/>
            <p:cNvSpPr/>
            <p:nvPr/>
          </p:nvSpPr>
          <p:spPr>
            <a:xfrm>
              <a:off x="3435346" y="613064"/>
              <a:ext cx="2140527" cy="623454"/>
            </a:xfrm>
            <a:prstGeom prst="rect">
              <a:avLst/>
            </a:prstGeom>
            <a:solidFill>
              <a:srgbClr val="427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9255" y="613064"/>
              <a:ext cx="2140527" cy="623454"/>
            </a:xfrm>
            <a:prstGeom prst="rect">
              <a:avLst/>
            </a:prstGeom>
            <a:solidFill>
              <a:srgbClr val="EA8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561436" y="613064"/>
              <a:ext cx="2140527" cy="623454"/>
            </a:xfrm>
            <a:prstGeom prst="rect">
              <a:avLst/>
            </a:prstGeom>
            <a:solidFill>
              <a:srgbClr val="D75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3"/>
          <p:cNvSpPr txBox="1"/>
          <p:nvPr/>
        </p:nvSpPr>
        <p:spPr>
          <a:xfrm>
            <a:off x="-136481" y="354848"/>
            <a:ext cx="398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rgbClr val="427AAD"/>
                </a:solidFill>
                <a:latin typeface="+mj-ea"/>
                <a:ea typeface="+mj-ea"/>
              </a:rPr>
              <a:t>金融数据分析导论</a:t>
            </a:r>
            <a:endParaRPr lang="zh-CN" altLang="en-US" sz="3200" b="1" spc="300" dirty="0">
              <a:solidFill>
                <a:srgbClr val="427AA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69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25133" y="1603060"/>
            <a:ext cx="1802982" cy="1925858"/>
            <a:chOff x="4631316" y="2358752"/>
            <a:chExt cx="2324928" cy="2483376"/>
          </a:xfrm>
        </p:grpSpPr>
        <p:grpSp>
          <p:nvGrpSpPr>
            <p:cNvPr id="5" name="组合 4"/>
            <p:cNvGrpSpPr/>
            <p:nvPr/>
          </p:nvGrpSpPr>
          <p:grpSpPr>
            <a:xfrm>
              <a:off x="4631316" y="2358752"/>
              <a:ext cx="2324928" cy="2483376"/>
              <a:chOff x="1929680" y="2358752"/>
              <a:chExt cx="2324928" cy="248337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562297" y="4209509"/>
                <a:ext cx="921164" cy="632619"/>
                <a:chOff x="7517533" y="3822396"/>
                <a:chExt cx="921164" cy="632619"/>
              </a:xfrm>
            </p:grpSpPr>
            <p:sp>
              <p:nvSpPr>
                <p:cNvPr id="24" name="矩形 51"/>
                <p:cNvSpPr/>
                <p:nvPr/>
              </p:nvSpPr>
              <p:spPr>
                <a:xfrm>
                  <a:off x="7927340" y="3898498"/>
                  <a:ext cx="83820" cy="508224"/>
                </a:xfrm>
                <a:custGeom>
                  <a:avLst/>
                  <a:gdLst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8382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19050 w 83820"/>
                    <a:gd name="connsiteY3" fmla="*/ 508224 h 508224"/>
                    <a:gd name="connsiteX4" fmla="*/ 0 w 83820"/>
                    <a:gd name="connsiteY4" fmla="*/ 0 h 50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50822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64770" y="508224"/>
                      </a:lnTo>
                      <a:lnTo>
                        <a:pt x="19050" y="508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52"/>
                <p:cNvSpPr/>
                <p:nvPr/>
              </p:nvSpPr>
              <p:spPr>
                <a:xfrm rot="1636746">
                  <a:off x="7517533" y="3822396"/>
                  <a:ext cx="51228" cy="632619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5719"/>
                    <a:gd name="connsiteY0" fmla="*/ 0 h 574497"/>
                    <a:gd name="connsiteX1" fmla="*/ 45719 w 45719"/>
                    <a:gd name="connsiteY1" fmla="*/ 0 h 574497"/>
                    <a:gd name="connsiteX2" fmla="*/ 45719 w 45719"/>
                    <a:gd name="connsiteY2" fmla="*/ 558525 h 574497"/>
                    <a:gd name="connsiteX3" fmla="*/ 198 w 45719"/>
                    <a:gd name="connsiteY3" fmla="*/ 574497 h 574497"/>
                    <a:gd name="connsiteX4" fmla="*/ 0 w 45719"/>
                    <a:gd name="connsiteY4" fmla="*/ 0 h 574497"/>
                    <a:gd name="connsiteX0" fmla="*/ 0 w 48594"/>
                    <a:gd name="connsiteY0" fmla="*/ 25595 h 600092"/>
                    <a:gd name="connsiteX1" fmla="*/ 48594 w 48594"/>
                    <a:gd name="connsiteY1" fmla="*/ 0 h 600092"/>
                    <a:gd name="connsiteX2" fmla="*/ 45719 w 48594"/>
                    <a:gd name="connsiteY2" fmla="*/ 584120 h 600092"/>
                    <a:gd name="connsiteX3" fmla="*/ 198 w 48594"/>
                    <a:gd name="connsiteY3" fmla="*/ 600092 h 600092"/>
                    <a:gd name="connsiteX4" fmla="*/ 0 w 48594"/>
                    <a:gd name="connsiteY4" fmla="*/ 25595 h 600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4" h="600092">
                      <a:moveTo>
                        <a:pt x="0" y="25595"/>
                      </a:moveTo>
                      <a:lnTo>
                        <a:pt x="48594" y="0"/>
                      </a:lnTo>
                      <a:cubicBezTo>
                        <a:pt x="47636" y="194707"/>
                        <a:pt x="46677" y="389413"/>
                        <a:pt x="45719" y="584120"/>
                      </a:cubicBezTo>
                      <a:lnTo>
                        <a:pt x="198" y="600092"/>
                      </a:lnTo>
                      <a:lnTo>
                        <a:pt x="0" y="255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57"/>
                <p:cNvSpPr/>
                <p:nvPr/>
              </p:nvSpPr>
              <p:spPr>
                <a:xfrm rot="19960384">
                  <a:off x="8378205" y="3827813"/>
                  <a:ext cx="60492" cy="623928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9667"/>
                    <a:gd name="connsiteY0" fmla="*/ 0 h 582008"/>
                    <a:gd name="connsiteX1" fmla="*/ 45719 w 49667"/>
                    <a:gd name="connsiteY1" fmla="*/ 0 h 582008"/>
                    <a:gd name="connsiteX2" fmla="*/ 49667 w 49667"/>
                    <a:gd name="connsiteY2" fmla="*/ 582008 h 582008"/>
                    <a:gd name="connsiteX3" fmla="*/ 0 w 49667"/>
                    <a:gd name="connsiteY3" fmla="*/ 558525 h 582008"/>
                    <a:gd name="connsiteX4" fmla="*/ 0 w 49667"/>
                    <a:gd name="connsiteY4" fmla="*/ 0 h 582008"/>
                    <a:gd name="connsiteX0" fmla="*/ 0 w 50406"/>
                    <a:gd name="connsiteY0" fmla="*/ 0 h 606513"/>
                    <a:gd name="connsiteX1" fmla="*/ 46458 w 50406"/>
                    <a:gd name="connsiteY1" fmla="*/ 24505 h 606513"/>
                    <a:gd name="connsiteX2" fmla="*/ 50406 w 50406"/>
                    <a:gd name="connsiteY2" fmla="*/ 606513 h 606513"/>
                    <a:gd name="connsiteX3" fmla="*/ 739 w 50406"/>
                    <a:gd name="connsiteY3" fmla="*/ 583030 h 606513"/>
                    <a:gd name="connsiteX4" fmla="*/ 0 w 50406"/>
                    <a:gd name="connsiteY4" fmla="*/ 0 h 6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6" h="606513">
                      <a:moveTo>
                        <a:pt x="0" y="0"/>
                      </a:moveTo>
                      <a:lnTo>
                        <a:pt x="46458" y="24505"/>
                      </a:lnTo>
                      <a:lnTo>
                        <a:pt x="50406" y="606513"/>
                      </a:lnTo>
                      <a:lnTo>
                        <a:pt x="739" y="583030"/>
                      </a:lnTo>
                      <a:cubicBezTo>
                        <a:pt x="493" y="388687"/>
                        <a:pt x="246" y="1943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929680" y="2358752"/>
                <a:ext cx="2324928" cy="1939816"/>
                <a:chOff x="1920047" y="2351946"/>
                <a:chExt cx="2324928" cy="1939816"/>
              </a:xfrm>
              <a:effectLst>
                <a:outerShdw blurRad="50800" dist="203200" dir="8100000" algn="tr" rotWithShape="0">
                  <a:prstClr val="black">
                    <a:alpha val="33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71306" y="2351946"/>
                  <a:ext cx="2209657" cy="1812613"/>
                  <a:chOff x="1788299" y="2351946"/>
                  <a:chExt cx="2209657" cy="181261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788299" y="2394115"/>
                    <a:ext cx="2209657" cy="1770444"/>
                  </a:xfrm>
                  <a:prstGeom prst="rect">
                    <a:avLst/>
                  </a:prstGeom>
                  <a:solidFill>
                    <a:srgbClr val="427A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518584" y="2351946"/>
                    <a:ext cx="768350" cy="77195"/>
                    <a:chOff x="820000" y="2126457"/>
                    <a:chExt cx="768350" cy="77195"/>
                  </a:xfrm>
                  <a:effectLst>
                    <a:outerShdw blurRad="76200" dist="25400" dir="5400000" sx="103000" sy="103000" algn="t" rotWithShape="0">
                      <a:prstClr val="black">
                        <a:alpha val="17000"/>
                      </a:prstClr>
                    </a:outerShdw>
                  </a:effectLst>
                </p:grpSpPr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820000" y="2147136"/>
                      <a:ext cx="768350" cy="56516"/>
                    </a:xfrm>
                    <a:prstGeom prst="rect">
                      <a:avLst/>
                    </a:prstGeom>
                    <a:solidFill>
                      <a:srgbClr val="7E7E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820000" y="2126457"/>
                      <a:ext cx="768350" cy="0"/>
                    </a:xfrm>
                    <a:prstGeom prst="line">
                      <a:avLst/>
                    </a:prstGeom>
                    <a:ln w="19050">
                      <a:solidFill>
                        <a:srgbClr val="7E7E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820000" y="2138361"/>
                      <a:ext cx="768350" cy="0"/>
                    </a:xfrm>
                    <a:prstGeom prst="line">
                      <a:avLst/>
                    </a:prstGeom>
                    <a:ln w="12700">
                      <a:solidFill>
                        <a:srgbClr val="D9CDC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920047" y="4174249"/>
                  <a:ext cx="2324928" cy="117513"/>
                  <a:chOff x="6815138" y="3794192"/>
                  <a:chExt cx="2290762" cy="11751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6815138" y="3831386"/>
                    <a:ext cx="2290762" cy="80319"/>
                  </a:xfrm>
                  <a:prstGeom prst="rect">
                    <a:avLst/>
                  </a:prstGeom>
                  <a:solidFill>
                    <a:srgbClr val="6965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46"/>
                  <p:cNvSpPr/>
                  <p:nvPr/>
                </p:nvSpPr>
                <p:spPr>
                  <a:xfrm>
                    <a:off x="6815138" y="3805197"/>
                    <a:ext cx="2290762" cy="26669"/>
                  </a:xfrm>
                  <a:custGeom>
                    <a:avLst/>
                    <a:gdLst>
                      <a:gd name="connsiteX0" fmla="*/ 0 w 2290762"/>
                      <a:gd name="connsiteY0" fmla="*/ 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0 w 2290762"/>
                      <a:gd name="connsiteY4" fmla="*/ 0 h 45719"/>
                      <a:gd name="connsiteX0" fmla="*/ 44450 w 2290762"/>
                      <a:gd name="connsiteY0" fmla="*/ 1905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44450 w 2290762"/>
                      <a:gd name="connsiteY4" fmla="*/ 19050 h 45719"/>
                      <a:gd name="connsiteX0" fmla="*/ 44450 w 2290762"/>
                      <a:gd name="connsiteY0" fmla="*/ 0 h 26669"/>
                      <a:gd name="connsiteX1" fmla="*/ 2250280 w 2290762"/>
                      <a:gd name="connsiteY1" fmla="*/ 2382 h 26669"/>
                      <a:gd name="connsiteX2" fmla="*/ 2290762 w 2290762"/>
                      <a:gd name="connsiteY2" fmla="*/ 26669 h 26669"/>
                      <a:gd name="connsiteX3" fmla="*/ 0 w 2290762"/>
                      <a:gd name="connsiteY3" fmla="*/ 26669 h 26669"/>
                      <a:gd name="connsiteX4" fmla="*/ 44450 w 2290762"/>
                      <a:gd name="connsiteY4" fmla="*/ 0 h 26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0762" h="26669">
                        <a:moveTo>
                          <a:pt x="44450" y="0"/>
                        </a:moveTo>
                        <a:lnTo>
                          <a:pt x="2250280" y="2382"/>
                        </a:lnTo>
                        <a:lnTo>
                          <a:pt x="2290762" y="26669"/>
                        </a:lnTo>
                        <a:lnTo>
                          <a:pt x="0" y="26669"/>
                        </a:lnTo>
                        <a:lnTo>
                          <a:pt x="44450" y="0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6862763" y="3794192"/>
                    <a:ext cx="2195512" cy="0"/>
                  </a:xfrm>
                  <a:prstGeom prst="line">
                    <a:avLst/>
                  </a:prstGeom>
                  <a:ln w="28575">
                    <a:solidFill>
                      <a:srgbClr val="69656B"/>
                    </a:solidFill>
                  </a:ln>
                  <a:effectLst>
                    <a:outerShdw blurRad="50800" dist="38100" dir="12000000" sx="102000" sy="102000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5280860" y="2504705"/>
              <a:ext cx="1013085" cy="1133578"/>
              <a:chOff x="3960697" y="3254038"/>
              <a:chExt cx="1013085" cy="113357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60697" y="3840880"/>
                <a:ext cx="175260" cy="546735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2595C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42282" y="3500314"/>
                <a:ext cx="175260" cy="887302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FBB24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12502" y="3254038"/>
                <a:ext cx="183160" cy="1133578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D31F2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90622" y="3628586"/>
                <a:ext cx="183160" cy="759030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91CC3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4672941" y="3508982"/>
              <a:ext cx="2228923" cy="68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29" tIns="34289" rIns="68529" bIns="34289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</a:rPr>
                <a:t>Part  </a:t>
              </a:r>
              <a:r>
                <a:rPr lang="en-US" altLang="zh-CN" sz="3000" dirty="0" smtClean="0">
                  <a:solidFill>
                    <a:schemeClr val="bg1"/>
                  </a:solidFill>
                </a:rPr>
                <a:t>two</a:t>
              </a:r>
              <a:endParaRPr lang="zh-CN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0"/>
          <p:cNvSpPr txBox="1">
            <a:spLocks noChangeArrowheads="1"/>
          </p:cNvSpPr>
          <p:nvPr/>
        </p:nvSpPr>
        <p:spPr bwMode="auto">
          <a:xfrm>
            <a:off x="3345084" y="3575654"/>
            <a:ext cx="5197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题、第</a:t>
            </a:r>
            <a:r>
              <a:rPr lang="en-US" altLang="zh-CN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4000" b="1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67275" y="441007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题目要求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67275" y="5135979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69547" y="58615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/>
          <p:nvPr/>
        </p:nvGrpSpPr>
        <p:grpSpPr>
          <a:xfrm>
            <a:off x="556776" y="1130560"/>
            <a:ext cx="10456967" cy="461665"/>
            <a:chOff x="556776" y="1130560"/>
            <a:chExt cx="10456967" cy="461665"/>
          </a:xfrm>
        </p:grpSpPr>
        <p:sp>
          <p:nvSpPr>
            <p:cNvPr id="12" name="矩形 11"/>
            <p:cNvSpPr/>
            <p:nvPr/>
          </p:nvSpPr>
          <p:spPr>
            <a:xfrm>
              <a:off x="556776" y="1130560"/>
              <a:ext cx="1518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题目要求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连接符 3"/>
            <p:cNvCxnSpPr>
              <a:stCxn id="12" idx="3"/>
            </p:cNvCxnSpPr>
            <p:nvPr/>
          </p:nvCxnSpPr>
          <p:spPr>
            <a:xfrm>
              <a:off x="2075543" y="1361393"/>
              <a:ext cx="8938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70424" y="1744097"/>
            <a:ext cx="9638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zh-CN" dirty="0" smtClean="0"/>
              <a:t>计算</a:t>
            </a:r>
            <a:r>
              <a:rPr lang="zh-CN" altLang="zh-CN" dirty="0"/>
              <a:t>每段时间内行业内每只股票的月期望收益率和标准差</a:t>
            </a:r>
            <a:r>
              <a:rPr lang="en-US" altLang="zh-CN" dirty="0"/>
              <a:t>,</a:t>
            </a:r>
            <a:r>
              <a:rPr lang="zh-CN" altLang="zh-CN" dirty="0"/>
              <a:t>画两个图形，分别给出收益率和标准差的走势图形并作简单说明。要求：横轴为时间，纵轴为预期收益率或标准差，每只股票用一种颜色的线条表示，并将所有股票对应的线条画在一个坐标系内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zh-CN" dirty="0" smtClean="0"/>
              <a:t>以</a:t>
            </a:r>
            <a:r>
              <a:rPr lang="zh-CN" altLang="zh-CN" dirty="0"/>
              <a:t>标准差为横轴，期望收益率和纵轴，用上面计算的所有数据作散点图，不同股票用不同颜色，同一支股票的不同时间得到的数据用相同的颜色。</a:t>
            </a:r>
            <a:endParaRPr lang="en-US" altLang="zh-CN" dirty="0" smtClean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70424" y="5179573"/>
            <a:ext cx="10443319" cy="27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lenovo\AppData\Roaming\Tencent\Users\470587243\QQ\WinTemp\RichOle\C~CU]4~M{0]O9I1(7ZUQV4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822297"/>
            <a:ext cx="10481319" cy="54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lenovo\AppData\Roaming\Tencent\Users\470587243\QQ\WinTemp\RichOle\UKK}NM$$DQ@N7G8$7$JBD%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6" y="2037893"/>
            <a:ext cx="6018663" cy="287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enovo\AppData\Roaming\Tencent\Users\470587243\QQ\WinTemp\RichOle\EF2XWRZW]U3O}MCC2[P28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970115"/>
            <a:ext cx="4449170" cy="23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enovo\AppData\Roaming\Tencent\Users\470587243\QQ\WinTemp\RichOle\W7T9YH~~~%1W])$N4XHB3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3749317"/>
            <a:ext cx="4449170" cy="25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 35"/>
          <p:cNvGrpSpPr/>
          <p:nvPr/>
        </p:nvGrpSpPr>
        <p:grpSpPr>
          <a:xfrm>
            <a:off x="770004" y="600783"/>
            <a:ext cx="2977392" cy="369332"/>
            <a:chOff x="6727370" y="3902880"/>
            <a:chExt cx="2977392" cy="369332"/>
          </a:xfrm>
        </p:grpSpPr>
        <p:sp>
          <p:nvSpPr>
            <p:cNvPr id="15" name="文本框 36"/>
            <p:cNvSpPr txBox="1"/>
            <p:nvPr/>
          </p:nvSpPr>
          <p:spPr>
            <a:xfrm>
              <a:off x="6727370" y="3902880"/>
              <a:ext cx="297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月期望收益率（</a:t>
              </a:r>
              <a:r>
                <a:rPr lang="en-US" altLang="zh-CN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Emu</a:t>
              </a:r>
              <a:r>
                <a:rPr lang="zh-CN" altLang="en-US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连接符 10"/>
            <p:cNvCxnSpPr/>
            <p:nvPr/>
          </p:nvCxnSpPr>
          <p:spPr>
            <a:xfrm>
              <a:off x="6727371" y="4272212"/>
              <a:ext cx="2690788" cy="0"/>
            </a:xfrm>
            <a:prstGeom prst="line">
              <a:avLst/>
            </a:prstGeom>
            <a:ln w="19050">
              <a:solidFill>
                <a:srgbClr val="427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 35"/>
          <p:cNvGrpSpPr/>
          <p:nvPr/>
        </p:nvGrpSpPr>
        <p:grpSpPr>
          <a:xfrm>
            <a:off x="779103" y="3365822"/>
            <a:ext cx="2977392" cy="369332"/>
            <a:chOff x="6727370" y="3902880"/>
            <a:chExt cx="2977392" cy="369332"/>
          </a:xfrm>
        </p:grpSpPr>
        <p:sp>
          <p:nvSpPr>
            <p:cNvPr id="19" name="文本框 36"/>
            <p:cNvSpPr txBox="1"/>
            <p:nvPr/>
          </p:nvSpPr>
          <p:spPr>
            <a:xfrm>
              <a:off x="6727370" y="3902880"/>
              <a:ext cx="297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标准差（</a:t>
              </a:r>
              <a:r>
                <a:rPr lang="en-US" altLang="zh-CN" b="1" dirty="0" err="1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Esigma</a:t>
              </a:r>
              <a:r>
                <a:rPr lang="zh-CN" altLang="en-US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0"/>
            <p:cNvCxnSpPr/>
            <p:nvPr/>
          </p:nvCxnSpPr>
          <p:spPr>
            <a:xfrm>
              <a:off x="6727371" y="4272212"/>
              <a:ext cx="2690788" cy="0"/>
            </a:xfrm>
            <a:prstGeom prst="line">
              <a:avLst/>
            </a:prstGeom>
            <a:ln w="19050">
              <a:solidFill>
                <a:srgbClr val="427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6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5" name="Picture 7" descr="E:\金融数据分析导论\homework\分组作业2\下载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41475"/>
            <a:ext cx="5413375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金融数据分析导论\homework\分组作业2\下载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26" y="1641475"/>
            <a:ext cx="5221287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765176" y="960148"/>
            <a:ext cx="9989260" cy="461665"/>
            <a:chOff x="759044" y="1219460"/>
            <a:chExt cx="10247026" cy="461665"/>
          </a:xfrm>
        </p:grpSpPr>
        <p:sp>
          <p:nvSpPr>
            <p:cNvPr id="9" name="矩形 8"/>
            <p:cNvSpPr/>
            <p:nvPr/>
          </p:nvSpPr>
          <p:spPr>
            <a:xfrm>
              <a:off x="759044" y="1219460"/>
              <a:ext cx="11789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第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题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0" name="直接连接符 9"/>
            <p:cNvCxnSpPr>
              <a:stCxn id="9" idx="3"/>
            </p:cNvCxnSpPr>
            <p:nvPr/>
          </p:nvCxnSpPr>
          <p:spPr>
            <a:xfrm>
              <a:off x="1937982" y="1450293"/>
              <a:ext cx="90680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8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png;base64,iVBORw0KGgoAAAANSUhEUgAAAlAAAAGHCAYAAAB/MWxPAAAABHNCSVQICAgIfAhkiAAAAAlwSFlzAAAPYQAAD2EBqD+naQAAIABJREFUeJzs3XlYVdX6wPHvOsyDqEwC5pgiUgqCWZqpiQMOoZZzZuVQil3NtMlrjjldLZPM2ez2Sy1Lu5VWGmRpWZmgOQ84pCKKgKUIKsL6/XEOJw4cVCYRfD/Pcx45a797rbU3wnlZe+21ldYaIYQQQghx6wxl3QEhhBBCiPJGEighhBBCiEKSBEoIIYQQopAkgRJCCCGEKCRJoIQQQgghCkkSKCGEEEKIQpIESgghhBCikCSBEkIIIYQoJEmghBBCCCEKSRIoIcRdQSk1SSmVrZRyv4XYE0qp929Hv4QQ5ZMkUEKUEaXU06YP9GylVIsCYk6Ztn95u/tXGKaEI1sptamA7UNzHWtIKffldaVUNyubtOl1K0rsGVdKqVq5jj1bKZWllEpRSn2tlHqoGPU2VEpNVErVLKm+CiFunSRQQpS9DKB/3kKlVGugOnDltveo8DTG43hUKeVtZXt/0/bb8fDNcYC1BKqsrQIGAM8AC4CHgO+VUvcVsb5AYCJQuyQ6J4QoHEmghCh7XwO9lFJ5fx77AzuAs7e/S0XyM5AG9MldqJSqDjwCbCiLTt1B4rTWq7TW/6e1fgPoBzgCw4tYn6IUElKllHNJ1ylERSQJlBBlSwOrAQ+gfU6hUsoO6Ilx1ELl3UkZvaiU2quUylBKnVVKLVJKVckTF6GUWq+USlBKXVFKxSulxudN1pRSPyildpsuC21WSl1WSp1WSr1ciGO5Aqwj/2hafyAV2GhtJ6VUW6XUVqVUmlLqglLqf0qpgDwxOfOX7lVKfWCK+0sp9b5SyjFXXDbgDDyT65JZ3rlMVW9Uh5X+1THVM8rKthambX2s7XsTW03/3mul3gZKqc9Ml/oylFK/K6Uey7X9aWCN6e0PuS4NtjJtz1ZKTbBSr8XcrlyXkVsppRYopc4Bp0zbbumcC3G3kgRKiLJ3AvgV44hEjs6AG/BxAfssAWZh/BAeCbwPPAl8q5SyyRX3DHAJeMsUtwOYAszIU58G3IFvgJ3AS8ABYKZSqmMhjmU18KBSqk6usn7AZ8D1vMFKqXbAt4AnxstRbwEtgJ/yzO3JGWlZA7gArwGfAE+b9ssxALgGbDF9PQBYnLvJW6jDgtb6OMbRtSetbH4SuAh8UdD+N5Bzji7kLjRd0vsVaIDx+/QSxpG9/+Wa27UFiDJ9/SbG43wK4/fsRgoasVoABACTgZl5Ygt1voS4a2it5SUveZXBC+MHURYQAkQCfwEOpm2fANGmr48DX+baryWQDfTJU197U3nfXGUOVtpdiDGpsstVttnUl/65yuyAM8CaWziW48CXGP8oOwOMM5U3NPWpZe7jzbXfTiARqJyrrBHGZGtFrrKJpnqW5Gl3LZCUp+wS8L6VPhamjuO56wCGmvrun6vMFkgClt/k3NQytTse40ijt+l8bDfV2SNPfLTpvNjmKf8JOJjr/ROm/VtZaTMbmFDA9yn3cT1tiv0BUEU9X/KS1934khEoIe4MazBeeuqqlHIFugIrC4jtiTHZilFKeeS8MH7opgGP5gRqra/mfK2UcjXF/WRqK8CyWtK01qty7ZuJ8UO+7q0ehNY623QsOaNpTwIntdY/5Y1VSvkAQRgTpb9z1bEH+A7jKJxF9ViOJoFxBM7DdM5uqYtFrGMNcBXLUahwjAnRR7fY9mTgPMY5bVswjjC9pLX+PCdAKVUV4/fvU6Bynu/vJqC+Usr3Ftu7VRpYqrW2NjpVEudciApJEigh7gBa62SMIw/9gccx/mx+VkB4faAKxtGP87leSRgvtZjvglNKBSqlPldK/YXxUtN54P9Mmyvnqfe0lbYuAFULeTirgEClVGOMidTqAuJqmf49bGXbAcBTKeWUp/yklf5RyD4Wug5TgvcVlvO7ngQStNabb7HdJUA7jMnx24ATxlGs3OphvMw4Fcvv7XlgkinG2l2OxXXiBttK4pwLUeHk/eEVQpSdVcBSwBf4Rmt9qYA4A3AO44d5vgnmGD9sUUpVxjjS8RfGy0fHME70DsU4zyXvH1BZBbRnrY0Caa23K6WOAe9gvMW+oASqKEqij0Wt40Ogp2ntpr3AY8D8QrR7RGv9venrr00T3mcppTZrreNM5TnfkzkUMOkeiC9Em3nZFFCecYN9SuT/hRAVjSRQQtw5Psd4ueRB8iwFkMdRIAzYlvsSnRVtMI4SdNNa/5xTqJTKd9dXKViNMWnbp7XeXUDMn6Z/G1jZFgAka61v9MFekNJaa+pbIBnjyNN2jCNIt3r5zpppGOdWvck/lyuPmf7NzJVsFeRGx3kB4yilmenOzpK+/CfEXUsu4Qlxh9BaXwaGYbxU89UNQtdg/OPH2m3qNqaRJzCOHChy/ZwrpewxTlgvbcswHsfYggK01meBXcDTSim3nHKl1P1AB4q+btRl8iQPJUFrnYUxMeyD8e7GPVrrvcWo72+MCXNH0+VOtNbnMU7oft40R8yCUsoz19vLGL+/1o71KNAqT9nzFDwCJYQoJBmBEqJsWVwG0Vr/X0GBuWK2KKUWA68ppYIxTi7OBPwxTjAfiXE9pm0YRyI+VErl3PI+gNuwGrjW+iTG5RLyynvZ52WMC4n+qpRajnFy+wsY+z25iM3HAu2UUqMx3hF4XGu9vYh15fUhxvPbBnilBOqbB7yIcYmAnPlVIzBO1N6jlFqKcVSqGtAc48r0TUxxuzAmya+a1v+6CsSY5tMtAxYppT7DOCE/CGNSet5KH+RSnBBFICNQQpStW0lm8j3DTWs9HHgO8MJ4KWg6xg/1DzGuWYTWOhXogjGJmIpxPaGNFPzBX1BfitTHW6lLax2D8W62ZIwJ00sYE7+WWus/8+9+S17CmERNxTivbFgR6rB6PKa5Svsw3t6/Ku/2ItSXaKqnZ87aWVrrA0BTYD3GZQbmYxw9yiJXUqm1Pmcq98aYMK3C+HgXMM6lm4lxBfg5GCfst8c4apW3H7fj8TpCVDjK+p2rQgghrFFKxQEpWuv2Nw0WQlRY5XIESik1Qil13PSIg1+VUg/cINZHKbVSKXXI9KiDtwuI66WUOmCq8w+lVKfSOwIhRHmklGoKBAP/Leu+CCHKVrlLoEzPnHoL4yq5TYA/gI15Jlfm5oBxfZypGOcMWKuzBf/cQh6M8bEM/1NKBVqLF0LcXZRS95meP7ccSOCf59AJIe5S5e4SnlLqV+A3rfUo03uF8eGXUVrr/9xk383ATq31S3nKPwactdYRucp+McXejjuWhBB3MKXUROAN4CAwzNrK6kKIu0u5GoEyrWMSCsTklJkePxCN8Q6VompuqiO3jcWsUwhRQWitJ2utbbXW90vyJISAcpZAYXxiuw3GVZhzOwfkWzOlEHxKoU4hhBBCVFCyDlQRmR7u2RHjM6SulG1vhBBCiHLFEeOjnjZqrVPKuC9FUt4SqGSMa6FUy1NeDeMTzovqbBHq7AisLEabQgghxN3uSQq3ptodo1wlUFrrTKVULMbngH0J5knkYUDUjfa9iV+s1NHeVF6QEwAfffQRDRs2LEbTojBGjx7N3Llzy7obdxU557efnPPbT8757XXgwAEGDBgAps/S8qhcJVAmbwMfmBKp7cBojI9/+ABAKTUD8NNaP52zg1IqCOPjClwBL9P7a6YVf8H4OIUflFIvYXz+Vj+Mk9WH3qAfVwAaNmxISEhIyR2duKHKlSvL+b7N5JzffnLObz8552Wm3E6BKXcJlNZ6jWnNpykYL7PtAjqaHsIJxonfNfLstpN/HlcQgvGZU38CdU11/qKU6o/xkRjTgCMYn2C/vzSPRQghhBDlU7lLoAC01guABQVse9ZK2U3vNtRarwXWFr93QgghhKjoytsyBkIIIYQQZU4SKFGu9OvXr6y7cNeRc377yTm//eSci8Iqd49yuVMopUKA2NjYWJl4KIQQt+DkyZMkJyeXdTfEbeLp6UnNmjWtbouLiyM0NBQgVGsdd1s7VkLK5RwoIYQQ5cvJkydp2LAh6enpZd0VcZs4Oztz4MCBApOo8k4SKCGEEKUuOTmZ9PR0WTvvLpGzzlNycrIkUEIIIURxydp5oqKQSeRCCCGEEIUkCZQQQgghRCFJAiWEEEIIUUiSQAkhhBBCFJIkUEIIIYQQhSQJlBBCCFEC4uLiiIiIwMPDAxcXFxo1asT8+fMtYg4ePEh4eDiVKlXCw8ODgQMHFri46PLlywkMDMTJyQl/f/98deUWHR1NWFgYVapUwc3NjaZNm/Lpp59axHz33XcMHjyYRo0aYWtrS926da3W9eeff2IwGPK9bGxsWLNmTSHPSsUlyxgIIYQQxbRp0yYiIiIICQlhwoQJuLq6cvToUU6fPm2OSUhI4JFHHqFq1arMnDmTS5cuMXv2bPbu3cv27duxtf3nI3nx4sUMHz6cXr16MWbMGLZu3crIkSPJyMjg5Zdftmh7xYoVDBkyhA4dOjBjxgxsbGw4dOgQp06dsohbtWoVa9asISQkhOrVq9/0mPr370/nzp0typo3b16U01Mxaa3lVYQXEALo2NhYLYQQ4sZiY2N1Rf2defHiRe3j46N79ux5w7jhw4drFxcXffr0aXNZdHS0VkrppUuXmssyMjK0p6enjoiIsNh/wIABulKlSvqvv/4yl504cUI7Ozvr0aNH37SfiYmJ+vr161prrbt27arr1KljNe7EiRNaKaXfeuutm9ZZkJt9v3O2AyH6DvhML8pLLuEJIYQQxbBy5UqSkpKYNm0aAOnp6Tl/aFtYt24dXbt2tRj9CQsLw9/f3+LS2ObNm0lNTSUyMtJi/xEjRpCWlsaGDRvMZQsXLiQ7O5vJkycDcPny5QL76ePjg42NTaGOLT09nczMzELtc7eQBEoIIYQohpiYGNzc3Dh16hQBAQG4urri5uZGZGQkV69eBeDMmTMkJSXRtGnTfPs3a9aMnTt3mt/nfG162K5ZaGgoBoPBIjYmJoaAgAA2bNhAjRo1zHOrJkyYYDWJK4zJkyfj6uqKo6MjzZo147vvvitWfRWNJFBCCCFEMRw5coTMzEy6detGp06dWLduHYMHD2bRokUMGjQIgMTERAB8fX3z7e/r60tqaqp5pCcxMREbGxs8PT0t4uzs7PDw8ODMmTMWbZ88eZJBgwYxZMgQ1q5dS+fOnXnzzTcZP358kY7HYDDQsWNHZs+ezVdffcU777zD+fPn6dSpE998802R6qyIZBK5EEKIO056Ohw8WLptBASAs3Px60lLSyMjI4Phw4czd+5cALp3787Vq1dZsmQJU6ZMISMjAwAHB4d8+zs6OgKQkZGBnZ0dGRkZ2NvbW23L0dHRXFdO21prZs2axdixYwHo0aMHKSkpzJs3j3HjxuHi4lKo46lRo0a+RGnAgAEEBgYyZswYOnXqVKj6KipJoIQQQtxxDh6EPFewSlxsLJTEc42dnJwA6Nu3r0V5//79Wbx4Mb/88gsNGzYEMF/Sy+3KlSsW9Tg5OXHt2jWrbV25csUclxObnp6er+1+/fqxceNGdu7cScuWLYt4ZP+oWrUqzz77LLNmzeLMmTP4+fkVu87yThIoIYQQd5yAAGOCU9ptlAQ/Pz/2799PtWrVLMq9vb0BuHDhgvnSXc6lvNwSExNxd3fHzs4OMF7Sy8rKIjk52eIyXmZmJikpKRbJi5+fH/Hx8Vbb1lpz4cKFkjlIjCNTAKmpqZJAIQmUEEKIO5Czc8mMDt0OoaGhREdHk5CQQP369c3lOXOVvL298fPzw8vLix07duTbf/v27QQHB5vfBwcHo7Vmx44dhIeHm8t///13srOzLWJDQ0OJj48nISGB2rVrm8sTEhJQSuHl5VVix3n06FGAEq2zPJNJ5EIIIUQx9O7dG601y5cvtyhfunQpdnZ2tG7dGoAnnniC9evXk5CQYI6JiYnh8OHD9O7d21zWtm1b3N3dWbhwoUV9CxcuxMXFhS5dupjL+vTpk69trTUrVqzA3d093518t8LayugJCQmsWLGCoKCgfKNddysZgRJCCCGKITg4mEGDBrFixQoyMzNp3bo1mzdvZu3atYwbNw4fHx8Axo0bx2effUabNm0YNWoUly5dYs6cOQQFBfHMM8+Y63N0dGTq1Km88MIL9O7dm44dO7JlyxZWrVrF9OnTqVKlijm2W7duhIWFMWPGDM6fP09QUBCff/4527ZtY8mSJebLggB79uzhyy+/BCA+Pp6///7bvHZVUFAQXbt2BeCVV17h6NGjhIWF4efnx/Hjx1myZAnp6enMmzevtE9n+VHWK3mW1xeyErkQQtyyirwSudZaX79+XU+ZMkXXqVNHOzg4aH9/fx0VFZUvbv/+/To8PFy7urpqd3d3PXDgQJ2UlGS1zmXLlumGDRtqR0dHXb9+fav1aa315cuX9ejRo7Wfn592dHTUQUFBevXq1fniPvjgA20wGKy+nn32WXPcxx9/rNu0aaOrVaum7e3ttbe3t+7Zs6feuXPnLZ+Pu2ElcqV18RbaulsppUKA2NjYWELKy4V6IYQoI3FxcYSGhiK/M+8ON/t+52wHQrXWcbe9gyVA5kAJIYQQQhSSJFBCCCGEEIUkCZQQQgghRCFJAiWEEEIIUUiSQAkhhBBCFJIkUEIIIYQQhSQJlBBCCCFEIUkCJYQQQghRSJJACSGEEEIUkiRQQgghhBCFJAmUEEIIIUQhSQIlhBBCCFFIkkAJIYQQJSAuLo6IiAg8PDxwcXGhUaNGzJ8/3yLm4MGDhIeHU6lSJTw8PBg4cCDJyclW61u+fDmBgYE4OTnh7++fr67coqOjCQsLo0qVKri5udG0aVM+/fTTfHHbtm2jZcuWuLi44Ovry6hRo7h8+bLVOo8dO0b//v2pVq0azs7O+Pv788YbbxTijFRstmXdASGEEKK827RpExEREYSEhDBhwgRcXV05evQop0+fNsckJCTwyCOPULVqVWbOnMmlS5eYPXs2e/fuZfv27dja/vORvHjxYoYPH06vXr0YM2YMW7duZeTIkWRkZPDyyy9btL1ixQqGDBlChw4dmDFjBjY2Nhw6dIhTp05ZxO3atYt27doRGBjI3LlzOX36NLNnzyY+Pp4NGzbki3300Ue55557GDt2LB4eHpw8eTJfnXc1rbW8ivACQgAdGxurhRBC3FhsbKyuqL8zL168qH18fHTPnj1vGDd8+HDt4uKiT58+bS6Ljo7WSim9dOlSc1lGRob29PTUERERFvsPGDBAV6pUSf/111/mshMnTmhnZ2c9evTom/azU6dOunr16jotLc1ctmzZMm0wGPR3331nLsvOztb333+/btGihb569epN67XmZt/vnO1AiL4DPtOL8pJLeEIIIUQxrFy5kqSkJKZNmwZAenp6zh/aFtatW0fXrl2pXr26uSwsLAx/f3/WrFljLtu8eTOpqalERkZa7D9ixAjS0tIsRosWLlxIdnY2kydPBijwctylS5eIjo7mqaeewsXFxVw+cOBAXFxcLNrfuHEj+/btY+LEidjb25ORkUF2dnZhTsldoVwmUEqpEUqp40qpDKXUr0qpB24S30YpFauUuqKUOqyUetpKzItKqYNKqXSl1Eml1NtKKYfSOwohhBAVQUxMDG5ubpw6dYqAgABcXV1xc3MjMjKSq1evAnDmzBmSkpJo2rRpvv2bNWvGzp07ze9zvg4NDbWICw0NxWAwWMTGxMQQEBDAhg0bqFGjhnlu1YQJEyySuD179nD9+vV8ddrZ2REcHJyvTqUUdnZ2NG3aFBcXF5ydnenXrx8XLlwoxpmqWMpdAqWU6gO8BUwEmgB/ABuVUp4FxNcG1gMxQBAwD1imlGqfK6Y/MMNUZwAwCOgNTLtZf75LTS36wQghhCj3jhw5QmZmJt26daNTp06sW7eOwYMHs2jRIgYNGgRAYmIiAL6+vvn29/X1JTU1lczMTHOsjY0Nnp6WH2t2dnZ4eHhw5swZi7ZPnjzJoEGDGDJkCGvXrqVz5868+eabjB8/3hyXmJiIUqrA9vPWqbWmd+/eBAYGsnbtWl577TXWrl1LREREMc5UxVIeJ5GPBhZrrT8EUEoNA7pgTHr+YyV+OHBMa/2K6f0hpVRLUz3fmcqaAz9prT8xvT+plPoYaHazzow/fpxmFy7waNWqRT4gIYQQltIz0zmYfLBU2wjwDMDZzrnY9aSlpZGRkcHw4cOZO3cuAN27d+fq1assWbKEKVOmkJGRAYCDQ/4LG46OjgBkZGRgZ2dHRkYG9vb2VttydHQ015XTttaaWbNmMXbsWAB69OhBSkoK8+bNY9y4cbi4uNy0/bx1Ajz44IN8+OGH5jqdnJwYN24c33//PW3bti3cSaqAylUCpZSyA0KB6TllWmutlIrGmARZ8xAQnadsIzA31/ttwJNKqQe01r8rpeoCnYH/3qxPtQxX6bZ3Lz8GB9OkUqVCHI0QQoiCHEw+SOiS0JsHFkPsc7GE+IYUux4nJycA+vbta1Hev39/Fi9ezC+//ELDhg0BzJf0crty5YpFPU5OTly7ds1qW1euXDHH5cSmp6fna7tfv35s3LiRnTt30rJlS/M+BbWft06llNXjef3119m2bZskUJSzBArwBGyAc3nKzwENCtjHp4B4N6WUg9b6qtZ6tekS4E9KKWVqY5HWetbNOnR+71TqNvqCTrt3sy0khLq5/hMKIYQomgDPAGKfiy31NkqCn58f+/fvp1q1ahbl3t7eAFy4cMF86SznUl5uiYmJuLu7Y2dnBxgvqWVlZZGcnGxxGS8zM5OUlBT8/Pws2o6Pj7fattbaPGfJ19cXrXWB7eetE7jh8Yjyl0CVCqVUG2AcMAzYDtQDopRSiVrrN2+07+UvUkj6uQ+XHGrSCGhZuTLPPPkk/fr1K/V+CyFEReVs51wio0O3Q2hoKNHR0SQkJFC/fn1zec68Im9vb/z8/PDy8mLHjh359t++fTvBwcHm98HBwWit2bFjB+Hh4eby33//nezsbIvY0NBQ4uPjSUhIoHbt2ubyhIQElFJ4eXkBcP/992Nra8uOHTvo2bOnOS4zM5Ndu3bRp08fizqXLl1KQkKCRT9zjienzlu1evVqVq9ebVH2999/F6qOO1JZr6NQmBdgB2QCEXnKPwA+L2CfH4G385Q9A1zI9X4L8J88MU8CaTfoSwigJ66cqJmE/u/Bjdrn55916O+/64uZmVoIIcQ/KvI6UDt37tRKKT1gwACL8n79+ml7e3udmJiotb7xOlBLliwxl2VkZGgPDw+r60C5urrqCxcumMv+97//aaWUHj9+vLksOztbt2zZUnt6eupr166Zy2+0DtSmTZvMZWfPntWOjo66VatWFu2//vrr2mAw6B07dtz0nNwN60CVeQcK3WH4FZiX670CTgEvFxA/E/gjT9kq4Otc73cA0/PE9APSAFVAvSGA3rFjh27737a69ju19bbUJF1pyxbdbtcufTUry9r/GSGEuCtV5ARKa60HDx6sDQaD7tOnj16wYIHu1auXNhgMFonNqVOntJeXl65Xr55+99139fTp07W7u7sODg62SHS01nrBggXaYDDoXr166WXLlumBAwdqg8GgZ86cma/tdu3aaRsbG/3888/rBQsW6Pbt22uDwaCXLVtmERcXF6ednJx0SEiIXrRokf73v/+tnZycdKdOnfLVOXXqVG0wGHSHDh30ggUL9HPPPacNBkO+JLEgkkDdgS+MywukAwMxLjmwGEgBvEzbZwD/zRVfG7gEzMI4TyoSuAa0yxUzEfgL6GOKbw8cAVbdoB/mlciPpBzRjm866jEbx+jvU1O1/Q8/6H779ums7Gyr/3GEEOJuU9ETqOvXr+spU6boOnXqaAcHB+3v76+joqLyxe3fv1+Hh4drV1dX7e7urgcOHKiTkpKs1rls2TLdsGFD7ejoqOvXr2+1Pq21vnz5sh49erT28/PTjo6OOigoSK9evdpq7M8//6xbtmypnZ2ddbVq1fTIkSMtRqRye++993RAQIB2cHDQtWrV0hMnTtTXr1+/pfNxNyRQSuv8q6Xe6ZRSkcArQDVgF/AvrfUO07YVQC2tddtc8a0w3nUXCJwGpmit/y/XdgPwb+ApoDpwHvgSGK+1vlhAH0KA2NjYWEJCQpj10yzGfT+O7UO2c9y2Br3372dk9erMrVcP47x0IYS4e8XFxREaGkrO70xRsd3s+52zHQjVWsfd9g6WgHI5iVxrvQBYUMC2Z62UbcG4/EFB9WUDU02vInmp+Uus3ruaIV8NYfuQ7cyvX58RR47g6+DAqzVrFrVaIYQQQtyByt1K5HcqOxs7lkUsY/e53cz9dS6R1avzRq1avHbsGB9YuW1UCCGEEOWXJFAlqKlfU1588EUm/jCRo6lHmVy7NkN9fRly6BAbUlLKuntCCCGEKCGSQJWwKY9OwcfVh+fXPw/Agvr16erhQa99+/ilIqx7IYQQQghJoEqai70Li7osIuZ4DP/947/YGgysDgwktFIluu7Zw4HLl8u6i0IIIYQoJkmgSkHHeh0Z0HgAYzaNIelyEk42Nnx5//34OTjQcfduTpueeySEEEKI8kkSqFLydoe3UShe/PZFAKra2fFt48YooOPu3aRmZpZtB4UQQghRZJJAlRIvFy/mdpzL6r2r+frI1wBUd3BgY+PGnL12jYg9e8jIyirjXgohhBCiKCSBKkUDGg+gw70dGL5hOGnX0gAIcHHh68aN2ZmWRt/9+7menV3GvRRCCCFEYUkCVYqUUizqsojk9GTGfz/eXP6gmxuf3XcfG1JSGHb4MOVxNXghhBDibiYJVCmrU7UOU9pMIeq3KH47/Zu5vJOHB+8HBLD87FneOH68DHsohBBCiMKSBOo2GPXQKEJ8Qxj61VAys/6ZPD7Qx4f/1K3LtJMnmX/6dBn2UAghhBCFIQnUbWBrsGXpY0vZf34/s7fNttg2tkYNXrrnHkbGx7MmKamMeiiEEEKIwpAE6jZp4tuEMc38Yq9yAAAgAElEQVTHMOXHKRxOOWwuV0ox+9576e/tzVMHDvD9hQtl2EshhBBFFRcXR0REBB4eHri4uNCoUSPmz59vEXPw4EHCw8OpVKkSHh4eDBw4kOTkZKv1LV++nMDAQJycnPD3989XV27R0dGEhYVRpUoV3NzcaNq0KZ9++ql5e0ZGBu+99x4dO3bEz88PNzc3QkJCWLRoEdlWbmaaNm0a3bp1w8fHB4PBwJQpU4p4ViouSaBuo4ltJlLdrTrPffUc2fqf/7AGpXg/IIA2VarQfe9edl66VIa9FEIIUVibNm2iRYsWJCcnM2HCBKKionjsscc4nWt6RkJCAo888gjHjh1j5syZvPzyy2zYsIEOHTpw/fp1i/oWL17M0KFDzUlYixYtGDlyJLNnz87bNCtWrKBjx47Y29szY8YM5syZQ+vWrTl16pQ55tixY4wcORKAMWPG8NZbb1G3bl0iIyMZPHhwvjrfeOMNduzYQUhICEqpkjpNFYvWWl5FeAEhgI6NjdWFEX00WjMJvTR2ab5tlzIz9QM7duhqP/2k49PTC1WvEELcyWJjY3VRfmeWBxcvXtQ+Pj66Z8+eN4wbPny4dnFx0adPnzaXRUdHa6WUXrr0n8+EjIwM7enpqSMiIiz2HzBggK5UqZL+66+/zGUnTpzQzs7OevTo0TdsOzk5We/fvz9f+aBBg7TBYNBHjx61KP/zzz/N+yml9OTJk29Yf143+37nbAdC9B3wmV6Ul4xA3WZhdcN4JvgZXv7uZc6mnbXY5mpry4ZGjXCztaXjH39w7tq1MuqlEEKIW7Vy5UqSkpKYNm0aAOnp6VaXp1m3bh1du3alevXq5rKwsDD8/f1Zs2aNuWzz5s2kpqYSGRlpsf+IESNIS0tjw4YN5rKFCxeSnZ3N5MmTAbhcwPNWPTw8aNiwYb7yHj16AHDgwAGL8po1a97wmIVcwisTc9rPwc5gx8hvRubb5mVvz8bGjbmcnU3n3bu5lGdYVwghxJ0lJiYGNzc3Tp06RUBAAK6urri5uREZGcnVq1cBOHPmDElJSTRt2jTf/s2aNWPnzp3m9zlfh4aGWsSFhoZiMBgsYmNiYggICGDDhg3UqFHDPLdqwoQJt7TGYGJiIgCenp6FP/C7nG1Zd+Bu5OHswbzwefRf158vD31JRIMIi+11nJz4tnFjWu3cSY+9e9nQuDEOBsl1hRB3kfR0OHiwdNsICABn52JXc+TIETIzM+nWrRtDhw5l5syZ/PDDD0RFRfH333+zcuVKc6Li6+ubb39fX19SU1PJzMzEzs6OxMREbGxs8iU1dnZ2eHh4cObMGYu2bWxsGDRoEK+++iqNGzdm3bp1vPnmm2RlZZlHxazJzMzknXfeoW7dujzwwAPFPg93G0mgykjf+/vy0Z6PiNwQSZvabXBzcLPYHuTqyhf330/H3bt5+sABVgUGYpCJfEKIu8XBg5BnBKbExcZCSEixq0lLSyMjI4Phw4czd+5cALp3787Vq1dZsmQJU6ZMISMjAwAHB4d8+zs6OgLGO+Xs7OzIyMjA3t7ealuOjo7munLa1loza9Ysxo4dCxgvy6WkpDBv3jzGjRuHi4uL1bpGjBjBwYMH+frrrzHIH+mFJglUGVFKsbDLQgLfC2RczDjmd85/e2qbqlVZFRhIr337qBYfzzv16sndEEKIu0NAgDHBKe02SoCTkxMAffv2tSjv378/ixcv5pdffjHPP8q5pJfblStXLOpxcnLiWgFzYK9cuWKOy4lNT0/P13a/fv3YuHEjO3fupGXLlvnqmT17NsuWLWPatGl07NjxVg9V5CIJVHEVY8mBmpVrMq3tNEZvHE3/Rv1pUaNFvpgnvLxYUL8+w48cwdfentdq1SpOb4UQonxwdi6R0aHbwc/Pj/3791OtWjWLcm9vbwAuXLhgvnSXcykvt8TERNzd3bGzswOMl/SysrJITk62uIyXmZlJSkoKfn5+Fm3Hx8dbbVtrzQUrawt+8MEHvPbaa0RGRvL6668X8aiFjNkV1/PPw/nzRd79hWYv8ED1Bxj61VCuXs//lwnAsOrVmVCrFq8fP84KKz98Qgghyk7OZO+EhASL8py5St7e3vj5+eHl5cWOHTvy7b99+3aCg4PN74ODg9Fa54v9/fffyc7OtogtqO2EhASUUnh5eVmUf/HFFwwdOpSePXvecGFOcXOSQBXX+fPQqhUU8Vl2NgYblj22jMMph5n186wC4ybVrs1zvr4MPXSI9QWsWiuEEOL26927N1prli9fblG+dOlS7OzsaN26NQBPPPEE69evt0h2YmJiOHz4ML179zaXtW3bFnd3dxYuXGhR38KFC3FxcaFLly7msj59+uRrW2vNihUrcHd3t7iTb8uWLfTr1482bdrw0UcflczB38XkEl5xvf8+jBoFLVtCdDTUq1foKhpVa8QrLV5h2tZp9ArsRUOv/Gt1KKVY4O/P+cxMeu/fT3RQEC0qVy6JIxBCCFEMwcHBDBo0iBUrVpCZmUnr1q3ZvHkza9euZdy4cfj4+AAwbtw4PvvsM9q0acOoUaO4dOkSc+bMISgoiGeeecZcn6OjI1OnTuWFF16gd+/edOzYkS1btrBq1SqmT59OlSpVzLHdunUjLCyMGTNmcP78eYKCgvj888/Ztm0bS5YsMV8WPHnyJBERERgMBh5//HGLdacAGjduTKNGjczvP/roI/7880/zulI//vij+Y6+gQMHUqNGjVI5l+VKWa/kWV5f5F6J/ORJrRs00NrHR+s9e3RRZGRm6PpR9fXDyx/WWdlZBcddv64fiYvTVbdu1fvS0orUlhBC3G4VeSVyrbW+fv26njJliq5Tp452cHDQ/v7+OioqKl/c/v37dXh4uHZ1ddXu7u564MCBOikpyWqdy5Yt0w0bNtSOjo66fv36VuvTWuvLly/r0aNHaz8/P+3o6KiDgoL06tWrLWJ++OEHbTAYCnzlXWm8TZs2Bcb++OOPNz0fd8NK5Errmy+0JfJTSoUAsbGxsYSEhEBSEnTsCCdPwjffQLNmha7zxxM/0ua/bVjYZSHDmg4rMO6vzExa7drFhevX2dakCTVMt8AKIcSdKi4ujtDQUMy/M0WFdrPvd852IFRrHXfbO1gCZA5USfH2hs2bjbfFhoXBDz8UuorWtVszpMkQXo1+lYSLCQXGVbGz49vGjbEBwnfvJjUzs+j9FkIIIUShSQJVkqpUgU2boHlzCA+H9esLXcV/2v8HJ1snXvjmhRvG+Tk4sDEoiHPXrvHYnj2kZ2UVtddCiDvISxtfwu8tPyb/MJlzaefKujtCiAJIAlXSXFzgq6+gc2fo0QNWry7U7lWdqjK/83z+d/B/rDuw7oaxDZyd2dC4MbvS0uizfz/Xs7OL03MhRBn7PeF33vn1HRp4NuA/2/5DzXdqMvDzgew4k//WdyFE2ZIEqjQ4OMCaNdC/Pzz5JCxZUqjdn2j4BBENInjh6xf468pfN4x90M2Ntffdx7epqTx/+DAyp02I8ikrO4vhG4bTuFpjvnvqO06PPs30ttPZenIrDyx9gIfff5hP9n5CZpZcshfiTiAJVGmxtYUVK2DECONim7Nn3/KuSine6/weadfSePW7V28aH+7hwfsNGvD+2bOMP368OL0WQpSRxbGLiU2MZWGXhdgabKnqVJUxLcYQ/694Pu/zOfY29vRd25c68+owfet0ktNlPTghypIkUKXJYICoKBg/Hl55xfjvLY4Q3eN2DzPbzWRJ3BK2/LnlpvFP+fgwu25dpp88ybtFXNRTCFE2zqWdY1zMOAY3GUzzGs0tttkYbOge0J3NT2/mj2F/0KleJ6Zumco9b9/D4C8G88fZP8qo10Lc3SSBKm1KwdSpxhGoadOMi27e4lylYU2H0aJGC5776jmuXL9y0/ixNWsy5p57GBUfzydJScXtuRDiNnkl+hVsDDbMbDfzhnGNqzVmacRSTo0+xaQ2k9h0bBPBi4Np80EbPj/wOVnZcjOJELeLJFC3y9ixsHgxzJ8PgwbB9es33cWgDCx9bCnHLhxj+tbpt9TMf+69l/7e3jx14ADRqanF7bUQopT9eOJHPvzjQ2a1m4Wns+fNdwA8nT15reVrHBt5jDU913A9+zqPr3mce6PuZc62OVzIyP8AWSFEyZIE6nZ67jlYudL46tMHrlp/eHBugV6BvN7ydWb8NIO9SXtvGm9QivcDAmhbpQo99u0j7tKlkui5EKIUZGZlMuLrETx0z0MMajKo0Pvb2djR675e/DToJ3YM3UGb2m349/f/5p659zBs/TD2n99fCr0WQoAkULdfv37w+eewYQM89hiYnjN0I+MeGUc993oM/WroLQ3R2xsMfHbffTR0dqbT7t0czcgoiZ4LIUrYvN/mcSD5AAu7LMSgivfrONQvlA+6f8DJF0/y2sOv8cWhL7hvwX20/7/2rD+8nmwty5wIUZIkgSoLXbsaH/fyyy/QoQP8deOlChxsHVj62FJ+Pf0rC3csvGFsDldbWzY0akRlW1s6/PEH565dK4meCyFKyKm/TzHph0m88MALBPsEl1i91Vyr8UbrN/jzxT9Z+fhKLl69yGOrH8P/XX/m/TqPi1cvllhbQtzNJIEqK48+CjExcOCA8eubTPpuWbMlw0KH8XrM65z6+9QtNeFlb8+mxo3JyM6m0+7dXLyFeVdCiNtj9MbRVHKoxJRHp5RK/fY29vRv1J/fhvzGr4N/pVn1Zoz9bizV367OyG9GcjjlcKm0K8TdQhKostSsGWzZAmfPQqtWcOrGidHMdjNxc3Aj8uvIW14ws7aTE982bszRjAwe37uXq7JauRBl7tv4b1l7YC1vd3ibyo6VS729B+95kFVPrOLPF//kxQdf5OO9H9NgfgM6r+zMxviNcnmvhMTFxREREYGHhwcuLi40atSI+fPnW8QcPHiQ8PBwKlWqhIeHBwMHDiQ52fqaXsuXLycwMBAnJyf8/f3z1ZVbdHQ0YWFhVKlSBTc3N5o2bcqnn35qETNjxgyaN2+Ot7e3uc7Ro0dbbf/s2bM899xz1K1bF2dnZ+rVq8eYMWNIlZuTzCSBKmv33w9bt8KVK9CyJRw5UmBoZcfKvNf5PdYfXs+n+z8tMC6vxq6ufNmoET/9/TcDDxwgW1YrF6LMXLl+hRe+foFHaz9K3/v73ta2/Sr5MbXtVE6OPskH3T7gbNpZwleGc9+C+1jw+wLSrqXd1v5UJJs2baJFixYkJyczYcIEoqKieOyxxzida12+hIQEHnnkEY4dO8bMmTN5+eWX2bBhAx06dOB6nisEixcvZujQoeYkrEWLFowcOZLZVhZlXrFiBR07dsTe3p4ZM2YwZ84cWrduzak8f5THxsbSpEkTxo8fz4IFC+jevTsrVqzg4YcfJiPXXNnLly/z0EMP8cUXX/D0008zf/58unTpwvz582nfvn0Jn7lyTGtd7l7ACOA4kAH8Cjxwk/g2QCxwBTgMPG0lpjLwHnDGFHcQCL9BnSGAjo2N1SXi1CmtAwK0rlZN6927bxj6+CePa+/Z3jolPaVQTaxNStKGzZv1vw4f1tnZ2cXprRCiiCZtnqTtptjp/Un7y7orOjs7W2/9c6vuuaantplsoyvPqKxf+vYlfTT1aIm3FRsbq0v0d+Yd5OLFi9rHx0f37NnzhnHDhw/XLi4u+vTp0+ay6OhorZTSS5cuNZdlZGRoT09PHRERYbH/gAEDdKVKlfRff/1lLjtx4oR2dnbWo0ePLlLf165dqw0Gg/7kk0/MZatWrdIGg0F/8803FrETJ07UBoNB79q166b13uz7nbMdCNF3QF5RlFe5G4FSSvUB3gImAk2AP4CNSimrC6gopWoD64EYIAiYByxTSrXPFWMHRAM1gccBf2AokFBax5HPPfcYL+f5+UHr1vDbbwWGvtvpXa5ev8rLm14uVBOPe3nxXv36vJuQwMyTJ4vbYyFEIcWnxjPjpxmMbTGWhl4Ny7o7KKVoWbMln/b6lGOjjjGs6TA++OMD6kXVo/vH3fn++PfyfM1bsHLlSpKSkpg2bRoA6enpVs/bunXr6Nq1K9WrVzeXhYWF4e/vz5o1a8xlmzdvJjU1lcjISIv9R4wYQVpaGhs2bDCXLVy4kOzsbCZPngwYR48Ko1atWmit+SvXzUwXLxpvNPD29raI9fHxAcDJyalQbVRU5S6BAkYDi7XWH2qtDwLDgHSgoEVUhgPHtNavaK0Paa3fAz4z1ZNjMFAF6K61/lVrfVJrvVVrvacUjyM/Ly/YvBnuuw/CwoxfW+FXyY//tP8P7+96n83HrccUZFj16kyqXZtxx4+zPDGxJHothLgFWmv+9c2/8HH1YXyr8WXdnXxqVq7JzHYzOTX6FIu7LubohaOEfRhG40WNWRq7lPTM9LLu4h0rJiYGNzc3Tp06RUBAAK6urri5uREZGclV03p/Z86cISkpiaZNm+bbv1mzZuzcudP8Pufr0NBQi7jQ0FAMBoNFbExMDAEBAWzYsIEaNWqY51ZNmDChwOQ3JSWFc+fOsXXrVkaOHImtrS1t2rQxb2/VqhVKKUaNGsVvv/1GQkICX3/9NdOnT6dHjx74+/sX+VxVJOUqgTKNFIViHE0CQBv/h0QDzQvY7SHT9tw25ol/DPgFWKCUOquU2qOUel2pYi7MUhSVK8PGjcb5UJ06wZdfWg0bEjKER2o+wnPrnyMjs3DrPE2oVYvnfX157tAhvipg8qIQomR9fvBzvo3/lnnh83C2cy7r7hTI2c6ZoaFD2T1sN98P/J57q97L8+ufp8bcGrwW/Ron/5bR67yOHDlCZmYm3bp1o1OnTqxbt47BgwezaNEiBg0y/m2faPqD1dfXN9/+vr6+pKamkpmZaY61sbHB09PywoqdnR0eHh6cOXPGou2TJ08yaNAghgwZwtq1a+ncuTNvvvkm48fnT9TPnTuHl5cXvr6+tG7dmtOnT7N69WqLpKhhw4YsWbKEffv20bx5c2rUqEHXrl1p166dxUjZ3c62rDtQSJ6ADXAuT/k5oEEB+/gUEO+mlHLQWl8F6gJtgY+ATkA9YCHG8zO1ZLpeCM7O8MUX8OST8Pjj8OGH0L+/RYhBGVjy2BKCFgUx5ccpzGg345arV0rxnr8/5zMz6b1/PzFBQbSoXPp3Aglxt0q7lsaob0fR1b8rEQ0iyro7t0QpxaN1HuXROo9y7MIx3tv+Hot2LGLOtjn0aNiDkc1G0rJmS5RSpdJ+elYWB9NLd9QrwNkZZxubYteTlpZGRkYGw4cPZ+7cuQB0796dq1evsmTJEqZMmWKepO3g4JBvf0dHRwAyMjKws7MjIyMDe3t7q205OjpaTPhOS0tDa82sWbMYO3YsAD169CAlJYV58+Yxbtw4XFxczPHu7u5ER0dz5coVdu7cybp167hk5YkV1atX58EHH6RLly7UrFmTrVu3Mm/ePDw8PKxOZL8blbcEqrQYMCZVz5lGtHYqpe4BxlIWCRSAgwN8/DEMHQoDBsDFizBsmEVIgGcAb7R6g0k/TKLv/X0J8gm65eptlGJlw4Z03L2brnv2sLVJE+7L9UMmhCg5U36cQnJ6MlHhUaWWcJSmulXr8lbHt5j86GQ+/ONDon6LotUHrWji04SRD46k7/19cbR1LNE2D6anExobW6J15hUbGkpIpUrFridnTlDfvpZ3Vfbv35/Fixfzyy+/0LChcc7bVSuP8Lpy5YpFPU5OTlwrYPHjK1euWMxBcnJyIj09PV/b/fr1Y+PGjezcuZOWLVuay+3s7Gjbti0AnTt3pm3btjz88MN4e3vTuXNnAH7++We6du3K9u3badKkCQARERFUqlSJKVOmMHjwYAICAm7x7FRc5S2BSgaygGp5yqsBZwvY52wB8RdNo08AicA1bXnB+ADgo5Sy1VoXuALl6NGjqZxn9KZfv37069fvhgdyS2xtYflycHOD4cPh77/h1VctQl55+BU+2fcJQ74awq+Df8XGcOt/TTna2PDF/ffTatcuwnfvZluTJtRwLNlfgkLc7fYl7WPur3OZ1HoSdarWKevuFIurvSuRD0QyrOkwvjv6HVHbo3j2i2d55btXeD70eYY/MBy/Sn4l0laAszOxeeYAlbQA55K5lOrn58f+/fupVs3yoyZnEvaFCxfMl+4Srcw9TUxMxN3dHTs7O8B4SS8rK4vk5GSLy3iZmZmkpKTg5/fPOfbz8yM+Pt5q21prLly48YOlmzdvjq+vLytXrjQnUEuWLMHHx8ecPOWIiIhg0qRJbNu2rVAJ1OrVq1m9erVF2d9//33L+9+pylUCpbXOVErFAmHAlwDK+OdcGBBVwG6/YLwsl1sHU3mOn4G8GU8DIPFGyRPA3LlzCQkJubUDKAqDAd55B6pUgddeMyZR06aB6a9Yext7lj62lBbLWxD1WxSjm4++SYWWqtjZ8W3jxrSIi6Pj7t381KQJ7qYfYiFE8Witifw6krpV6zK2xdiy7k6JMSgDHet1pGO9jhxOOcz87fN557d3mPnzTHoF9mLkgyN56J6HitWGs41NiYwO3Q6hoaFER0eTkJBA/fr1zeU5c5W8vb3x8/PDy8uLHTt25Nt/+/btBAf/8zif4OBgtNbs2LGD8PBwc/nvv/9Odna2RWxoaCjx8fEkJCRQu3Ztc3lCQgJKKby8vG7a/ytXrlgkNOfOnSMrK/9zV3PmaOVds+pmrA0qxMXF5ZskX96Uq0nkJm8DQ5VSA5VSAcAiwBn4AEApNUMp9d9c8YuAukqpWUqpBkqpSKCnqZ4cCwF3pVSUUqq+UqoL8DpQ8LKvt5NSMHkyvPUWzJgB//oX5FpR/KF7HmLEAyMYv3k8J/46Uejq/Rwc2BQUxPnMTLru2UO6lR8cIUThfbT7I7b8uYX5nebjYJt/7ktF4O/hT1SnKBJeSmBO+zlsT9hO8+XNeXDZg6zcvZJrWRX/OZy9e/dGa83y5cstypcuXYqdnR2tW7cG4IknnmD9+vUkJPyzQk5MTAyHDx+md+/e5rK2bdvi7u7OwoWWzz5duHAhLi4udOnSxVzWp0+ffG1rrVmxYgXu7u7mJCU9Pd1i7lSOtWvXcuHCBR544AFzmb+/P+fOnWPLli0WsatWrUIplW9k6q5V1gtRFeUFRAInMC6k+QvQNNe2FcD3eeJbYVxIMwM4Ajxlpc4HgW0Yl0Q4ArwKqBv0oWQX0rxVS5dqrZTWTz2ldWamufjilYv6nrfv0eEfhRd5kczf/v5bO//4o+7yxx/6WlZWSfVYiLtSanqq9p7trft82qesu3JbZWVn6a8OfaXbf9heMwntM8dHT/5hst60dVOFXUhTa60HDx6sDQaD7tOnj16wYIHu1auXNhgMevz48eaYU6dOaS8vL12vXj397rvv6unTp2t3d3cdHBysr127ZlHfggULtMFg0L169dLLli3TAwcO1AaDQc+cOTNf2+3atdM2Njb6+eef1wsWLNDt27fXBoNBL1u2zByza9cu7enpqUeMGKHfffdd/d577+lnnnlG29nZ6XvvvVenpqaaYw8dOqRdXV21m5ubHjdunF68eLHu16+fVkrp8PDwWzofd8NCmmXegfL6KrMESmutP/5Ya1tbrbt31zojw1z81aGvNJPQK3evLHLV3yQna9sfftDPHjggq5ULUQyR6yN1pemVdMLFhLLuSpnZl7RPD/tqmHae5qxth9tW6ATq+vXresqUKbpOnTrawcFB+/v766ioqHxx+/fv1+Hh4drV1VW7u7vrgQMH6qSkJKt1Llu2TDds2FA7Ojrq+vXrW61Pa60vX76sR48erf38/LSjo6MOCgrSq1evtohJTk7Ww4YN04GBgbpSpUra0dFRN2jQQI8ZM0anpOR/qsXhw4d17969da1atbSDg4OuU6eOfvXVV3VGrs+cG5EESl53ZgKltdbr12vt6Kh1WJjWly6Zi3t/2lt7/sdTn798vshV/19iombzZv360ZJ/nIMQd4MdCTu0mqT029veLuuu3BFS01P1qPdHVegESli6GxKo8jgHSgB06QLffmt85EuHDmC60yIqPIqs7CzGbBpT5KoH+Pgw5957mXHyJPNyPQhTCHFzWdlZDN8wnEbVGvGvB/9V1t25I1R1qsrAoIFl3Q0hSpQkUOVZ69bw/fdw6BA8+iicO0c112rM6TCHD//4kO+OflfkqsfUqMHYGjV4MT6ej8/lXYdUCFGQpXFL+f3M7yzovABbQ7m60VkIUQiSQJV3DzwAP/4ISUnQqhWcPMmzwc/yaO1HeX7981y+VrgHS+Y2q25dnqpWjYEHDxKdmlqCnRaiYkq6nMTrMa8zKHgQD9d8uKy7I4QoRZJAVQT33w9bt8K1a9CyJerIERZ3XUxiWiKTfphU5GoNSrG8QQPCqlalx759xFpZ7l8I8Y9Xo19FoZjZbmZZd0UIUcokgaoo7r0XfvoJXF3hkUeon5DBxNYTefvXt4lLjCtytXYGA58GBhLo7Eyn3buJL+VnUwlRXm39cysf7PqAme1m4uVy88ULhRDlmyRQFUn16rBlC9SoAa1bM1a1pJF3I4Z8OYTr2YVbOTY3V1tbNjRqhLutLR137+aslWc5CXE3y8zKJPLrSJpVb8aQkCFl3R0hxG0gMxwrGk9PiImBxx7DtmM4nyybReDhkcz9ZS4vP/xy0au1t2djUBDN4+LotGcPPwYH42Yr/32EAIj6LYr95/fz+9DfMSj5u1SIHIeSD3HuyDnOpp0lMS3R/G/8vviy7lqxySdgRVS5snGJgyeeoMHTL7Hk9a7864eJPBH4BHWr1i1ytbUcHfm2cWNa7dxJj717+bpxYxwM8mEh7m6nL55m0o+TiGwaSYhvKT4XU4hyqP/a/mB69rGHkwe+lXzxcfXBz9WPXewq284VkyRQFZWzM3zxBQwYwKA317GnbxWeX/88mwZsQpkeRFwUjV1d+bJRIzr88QdPHTjA6mdqmT8AACAASURBVMBAbIpRnxDl3UsbX8LFzoWpbaeWdVfKhQMHDpR1F8RtkPN9/rDHh7Rp3oZqrtWwt7E3b4+Li+Nrvi6r7pUISaAqMnt7WL0a9dxzvPP++0ReiObDRh/ydPDTxaq2VZUqrA4MpOe+fYw6coR369cvVlImRHm1MX4jn+7/lI96fEQVxypl3Z07mqenJ87OzgwYMKCsuyJuE2dnZ1oHtqZG5Rpl3ZVSIQlURWdjA0uXgpsbC955hynZw0n6rBPeLt7FqraHlxcL/P0Zdvgwvg4O/LtWrRLqsBDlw5XrV3jhmxdoU7sN/Rv1L+vu3PFq1qzJgQMHSE5OLpX6tdbsPLuTj/d+zPfHv8fFzoXuAd3pfV9vqrtVL5U2y4LWmktXL5GSkcL59POkpKeQnJ5McnoyKRn/z955x9d4/XH8/WTKIEaM2MQIYiWoWWr/qLZqtFSpXbtUlVKjVlGriFV7tkaL2iP2TmLFCmJGzIgsWff8/jhBaIwkN3ck5/16Pa/Eved5zvdKcu/n+c6X3z+MfEhY9KutZyw0C7LbZyenfU6c7Z3JYZdDfrWXX53tnHF2cCa7XXYyWWVKta3Ozs4ULFgw1dcxVZSAyghYWMCUKUTYWTF8/G9sbPcRn6w/B6n0GnXPm5d7MTEMCwwkt7U1XfLm1ZPBCoXpM/HQRK4/uc6GLzcoD+x7UrBgwTT9QPXEky5Nu3Az9CZeJ7yY5zOPlftX8knJT+hbpS91Ctcx2Z9VbHws9yPuv0y0Drv7StL188eCw4OJjn+1EtrRxhEXRxdcnF0o4liE6o7VyeOYBxdHmW/0PO/I2d5ZFTnoEU3IwbiKZKJpmgfg4+Pjg4eH+SSOnhjYlsqTV3GjbVMKLdsoxVUqEELQMyCAeUFB/O3uzifOznqyVKEwXa4+vkoZrzJ8V/U71TTThImMjWTFmRVMPzYd/wf+lM1Vlr4f9OWrsl9hZ22X5vsLIQiPCX8vUfQw8iGCl5/HGhq5HHK9ED8vxNBroiiPYx4cbRzT/LXoG19fXzw9PQE8hRApb1ZoRJSASiHmKqCEEEzp6s53C8+j+/ILrJcsA2vrVF0zXgha+/uz5fFjdpUvTw0nJz1Zq1CYHkIIPl71MWfvneVCrws42DgY2yTFOxBC4H3dm9+P/c7GSxvJZpeNbh7d6Fm5Z4ryc+J18TyIfPBfURR2l+CIl6LobvhdImNfbT5sZ2X3TlHk4uhCToec6XqWYnoQUOn3p6NIEk3TaD5pE+0jSrFkzRqIiII//4RMKY93W2oaK0qVovGZM3x89iwHK1akjIP6UFGkT/65+A9bArbw9xd/K/FkJmiaRt0idalbpC7XQq4x6/gsZp+czaTDk/i81Of0/aAvNQrUICouKmlR9FoPo/sR99EJ3St7ONs7vxA/RbMVpUaBGv8RRXkc85DFNovJhhEVyUN5oFLIcw/UpEk+fPONB+YWufrt8G94zx7EpjU2WNSoIVseOKbODRwaF0dtPz8exsZy2MODgqkQZQqFKRIRE0GpWaUom7ss/7b5V30QmjHhMeEsPb2U34/9zqVHl7C3tv+Pt8jG0uadnqI8jnn+U6KveDfpwQOlBFQKeS6gwAfwoHRpqFULPvxQfi1g4lWbcbo4PvjjA8pdfMLCPx6glS4NW7ZA9uypuu7d6Giq+/mRycKCgxUrkiOV4UGFwpQYvGuwzKfp6Z+qprQK00EndOy6tosz9878RyRly5RNieQ0QgmoDMxzAfXvvz6EhHhw4IAcQ3fxony+cOFXBVWJEqkuetM7vnd9qTK/CvNdutNxyJ+QNy/s2AF58qTqupcjI6nh50cxOzt2lS+Pg6WlnixWKIzH+QfnKT+nPMM/HM7PtX82tjkKhVmTHgSUqmdMJS4u0K4dzJ0LFy7AvXuwbh189hn4+0P37uDmJjVJy5YwfTr4+UF8vLEtBw8XDwZUG0CPewu4sXEZPHwo1d6NG6m6bgl7e7aULcvZ8HC+8PcnVqd790kKhQkjhKDn5p4UyVokVTMlFQpF+kEJKD2TKxd8/jlMnQo+PhASAlu3QpcuUlwNGgQeHjJS1qQJ/PorHDoE0dHvvnZaMLLOSPJlycc3ARMRBw5IZVerFly6lKrrVs6ShfXu7mwPCaHrpUsoT6fCnFlxdgX7buxjZpOZemkwqFAozB8loNKYLFmgcWMYOxYOHIDQUBnqGzQIdDr5eM2akDUr1KkDw4fDzp0QHm4Y++yt7ZnTdA57r+9lYeheOHgQMmeWIupU6gY9NsyencVubiy5d4+fAgP1Y7BCYWCePHvCwB0DaVW6FQ1dGxrbHIVCYSIoAWVgMmWS2mToUNi2TXqoTp6EceOkV8rLCxo2lIKqShX4/ntZIPfoUdrZ1MC1AR3Kd2DgzoEEZ7GAffugUCGp6A4fTtW1v8qdmymurvx68ybTbt3Sj8EKhQH5ec/PRMRGMLXRVGObolAoTAgloIyMlRV4ekL//rB+PTx4IHOnZs2C4sVhzRqZT+XsDO7u0LMnrFoFt2/r147JDSdjbWFNv2395Ga7d0P58tCggXSJpYL+BQrwQ4EC9L96lVX37unJYoUi7fEJ8sHrpBej6oxKV/PUFApF6lECysTQNChdWiafr1gBN2/C9euwdClUrw579kDbtrJNQtGi8M03sGABXL4MqUkzymGfg2mNp/GX/19surRJxh63bZNeqI8/hr//TtXr+rVoUdrnzk2HixfZ+fhxqq6lUBgCndDRc0tPSucsTZ8qfYxtjkKhMDGUgDIDChWCr7+GefNkm4TgYFi7Fj75BM6cgW7doGRJWRHYqhXMmCHTl5Jb6dfGvQ3/K/Y/em7pydPop2BnJ4XTZ5/JCy9dmuLXYKFp/FGyJPWzZeNzf39OPn2a4mspFIbgD98/OH7nOLObzsbaUvUzUygUr6IElBmSOze0aAHTpoGvLzx+LHtgduoEd+/CwIFQsSLkyAFNm8KECXDkCMTEvP26mqYxu+lsQqJCGLp7qHzQxgZWroSOHaFDBxlbTCHWFhasKVOGMvb2NDl7loDIyHefpFAYgQcRDxi8azDfVPiGmgVrGtschUJhgqhZeOkAJyf43//kARAVBceP86K55+jREBEhHUpVq8ok9lq1oFo1eH1kXaGshRhTdwwDtg+gbdm2VCtQDSwtpfsrSxbo3VuWEg4ZkqLOoA6Wlvxbtiw1/fxodOYMhytWJI+trR7+FxQK/fHjrh8BmFh/opEtUSgUporqRJ5Cnnci9/HxwcPDw9jmvJW4ONm887mgOnhQVvVZWcmeVM+7pdesKSsB43XxVFtQjcjYSHy7+76c8SSEVGMjRsg+DL/+muL26jeePaO6ry85ra3ZV7EiTlZKyytMg0M3D1FzUU1mN53Nt5W+NbY5CkW6JD10Ik+RgNI0zQEYDNQDcvFaKFAIke6HRJmTgHodnU52TX8uqPbvhzt35HPu7lJQFax8hmE3PRleO4mxFdOnw3ffyUz3WbOkhyoFnA0Pp5afHxUzZ2ZbuXLYWqiIssK4xOni8JjrQSarTBzpfARLCzWGSKFIC9KDgErpbf8fQG1gGXAXUG4sM8LCAsqUkce330rH0vXrLwXVrl1w2asc1PuB4XFj8F3RkmZVS/Hhh+DqClq/fjKc16ULhIXB4sWQgqHBZR0d2VS2LA1On6bdhQusLl0aS1MbGKjIUMw4NoNz989xousJJZ4UCsVbSakH6gnQVAhxSP8mmQfm7IF6H4KDYff+KHqdK0dcSB4iZu0DYUGePC9Dfs2i11JwSFu0Ro3gr79kklUK+OfBA1r4+9Mjb15mFC+upp8rjMKdp3dwm+VGh/IdmNlkprHNUSjSNenBA5XSmEkIoJr5pGPy5IGvWtvxd8d5RDgfZMq++WzeLAvxbt+GAQOg8MCWtLLZSPSW3dwo25Tju8OIjU3+Xp/lzMmcEiWYFRTE2FQOMlYoUsqAHQOwt7ZnTN0xxjZFoVCYASkN4f0M/KJpWgchhKpFT8d8VOQjOlfszMhDg7jQqxlNmuQFIDJSVvrt39+YwRu3M9LnY4Lr16dwpq24Vc9OrVrSU1W1Ktjbv3ufrnnzEhwTw8/Xr5PbxoauefOm8StTKF6y8+pO/vL/i6WfLSVrpqzGNkehUJgBKQ3h+QGugAZcB17xOwgh0l9M6zXSewgvMSFRIZSaVYrqBaqz/ov1Sa6JPe4LjRrxJFMefii3g00nXXj8WFb6VarEC0FVowZky5b0PkIIegcEMCcoiPXu7nzq7JyGr0qhkETHRVN2dllcMruwt8NeFUJWKAxAegjhpdQD9Y9erVCYNNnssjHjfzNovbY1f1/4m+almv9njXUVDzi8n5z167P4ai10J3ZxPrLwi8T0FStg0iTZ9aBs2ZeCqlYt2UEdZCPP34sX535sLF+eP8+OcuWolVV5AxRpy6TDkwh8EsjfX/ytxJNCoXhvku2B0jTNEqgBnBFCPEkTq8yAjOSBAukd+nT1p5wMOsn5XuffHOYIDIT69WXb8507wc0t4Xz51P79L6v9rlyRpxQr9qqgyls4niZnz3IqPJwDFSrg7uhooFepyGgEhgRS2qs0fav0ZUKDCcY2R6HIMKQHD1Syk8iFEPHADuANgRhFekTTNGY1mUVYTBiDdw1+88IiRaRCcnKSisjPL+H8V4cfBwRAUJAs3mvcWI6k6dRJiqliBS3JNsUdh3Bb6vmcITDymWFepCJDIYSgz9Y+ONs7/7fXmUKhULyDlFbhnQPSfbNMxasUcCrA+HrjmeszlwM3Drx5Yd68sG8fFC4MH30Eh5LudvH68ONHj+Dff6FdOwi+YkVwh3LcD7Kg2PrTNGodw2+/vfRaKRSpZeOljWwO2Mz0xtNxtFFeToVCkTxSmkTeGBiPrMbzASISPy+EeKoX60yYjBbCe068Lp5ai2oR8iyEU91PYWv1ljl2YWHQrJks1/v7b2jUKFl7RUbCumORfBvrh9X9TMT0qUAmLDlzBgoUSOULUWRoImIiKO1VmjI5y7C57WaV+6RQGJgMGcJLYAtQHtgI3Eb2hQoBniR8VaRTLC0smd9sPlcfX2XcgXFvX5w5M2zdCnXrSiG1bl2y9rK3h68/smdf1bLEF4yg1i5/HJx0fP01xMen4kUoMjxj9o/hXvg9ZvxvhhJPCoUiRaRUQH2U6Kib6Hj+7zRF07RemqYFapoWpWnaUU3TKr9jfR1N03w0TXumadplTdM6vGXtl5qm6TRNS7peX0GZXGUYXHMw4w+Ox/++/9sX29lJ71OLFtC6NSxZkuz9KmXJwnp3d7zDQyi/+DL798MEle+rSCEXHlxg8pHJDKk5BNfsrsY2R6FQmCkpElBCiH1vO/RtZGI0TfsCmAyMACoCp4HtmqYl2TRI07TCwL/AbqTXbDrwh6ZpDd6wdhKwX/+Wpy+G1hqKa3ZXum7qik7o3r7Y2hqWL4fOnWUW+YwZyd6vYfbszC1Rgi0E89nU+4wYISODCkVyEELQa0svCjoV5MeaPxrbHIVCYcakqA+Upmkfvu15IURaCpD+wFwhxNIEW74FmgKdgIlJrO8BXBNCDEr49yVN02omXGfn80WaplkAy4HhwIeAU5q9gnSArZUt85vNp9aiWsw+MZteVXq9/QRLS5g7V1bn9e0LoaEwdKgsz3tPOubJw5ZHj/D2vIx7bSfatrXFz09GChWK92HVuVV4X/dm61dbyWSVydjmKBQKMyalIby9SRzeiY40QdM0a8AT6U0CQMgs+F1AtTecVjXh+cRsT2L9COCeEGKRfqxN/9QsWJPunt0ZvHswt0JvvfsETYOJE2H0aPj5Zxg0SDaIek80TWNOiRJYaxpOYy4RfE/Qp08qXoAiQxH6LJQB2wfQsnRLGhdrbGxzFAqFmZNSAZXttSMX0Bg4ATTUj2lJ4gxYAvdee/wekOcN5+R5w/osmqbZAiR4pDoCXfRnasZgQv0JZLbJTK8tvXivik5Ng2HDYPp0+O036N49WRnhzjY2LHBzY9+zx7RYHMSSJfDnn6l4AYoMw3Dv4YTHhDO10VRjm6JQKNIBKc2BCn3teCiE2An8SNJhNJNF0zRHYCnQVQihKgiTiVMmJ2Y1mcWmy5tYe37t+5/Yty8sXiy7an71FcTGvvOU5zTNkYNuLi6szXmVJt0i6d4dbtxIvu2KjIPfXT9mnpjJyDojyZ8lv7HNUSgU6YCUzsJ7E/eAknq+ZmIeAvFA7tcezw0Ev+Gc4DesfyqEiNY0zQ0oBGzSXtYzWwBomhYDlBRCBL7JoP79++Pk9Gq6VJs2bWjTps17vJz0QfNSzWnu1pw+W/tQv2h9stm9Z5P6Dh1kAtOXX0J4OKxZI6v23oPJrq7sDgnhQeeLZNlRgXbtLPD2lsOLFYrE6ISOHpt7UMq5FP0+6GdscxSKDMeqVatYtWrVK4+FhoYayRr9kdJGmuVefwhwAQYDVkKImnqw7U17HwWOCSH6JfxbA24CvwshJiWx/lfgf0KI8okeWwlkFUI0SQjjvV7LPBZwBPoCAUKIuCSumyEbab6JoLAgSs0qRavSrfjjkz+Sd/KOHfDZZ1ClCmzcCFmyvNdph0NDqeXnRyetCAvrFmLkSJlapVAkZr7PfLr924393+ynVqFaxjZHoVCQsRtpngL8Er4+/34LYEPa5xFNAbpqmtY+wXs0B7AHFgNomjZe07TEzYbmAEU1TZugaVpJTdN6Ai0TroMQIloIcT7xgWwIGiaEuJCUeFL8l7yZ8zKx/kQW+C1g7/W9yTu5YUM5eNjPTw4ifvTovU6r7uTEjwULspjrdBofxqhRcORI8m1XpF8eRj5k8O7BtC/fXoknhUKhV1IqoIogZ+EVSTgKAfZCiOpCiIv6Mi4phBB/AQOBX5DCrRzQSAjxIGFJHqBAovXXkW0O6iPFXn+gsxDi9co8RSrp6tmVWgVr0W1TN6Jio5J3co0asHcvBAZC7dpw9+57nTaycGHcHRw4XOcCntXi+eoreJruBwkp3pfBuwajEzom1jer1EyFQmEGpFRA1QaChRA3Eo5bQohnmqbZaJrWXp8GJoUQwksIUVgIYSeEqCaEOJnouY5CiLqvrd8vhPBMWF9cCLHsHdfvKIT4PK3sT69YaBbMazaPG6E3GL1/dPIvULEiHDgAT55AzZpSTL0DGwsLlrm5cSUqCvdpgTx8CL3e0ZJKkTE4fOswC/wWMK7uOHI7vp4GqVAoFKkjpQJqEUk3msyc8Jwig+Lm7MbQWkOZdHgSZ+6dScEF3ODgQdnuoFYtuHDhnae4OzoyrmhRFobdpveCEJYvhxUrUmC8It0Qp4ujx+YeVMpbiW6e3YxtjkKhSIekVEBpQFLZ5/kB80+tV6SKwTUHUzJHSbps7EK8LgVTfwsXlp6obNngww/B9935hf3z56dO1qwsz3+Rlh3i6NHjvRxYinTKrOOzOHvvLLObzsbSwtLY5igUinRIsgSUpml+mqb5IsXTbk3TfBMdp4ED/LfrtyKDYWNpw/xm8zkZdJIZx5M/9w4AFxfYtw+KFoWPPpKC6i1YaBqL3dwIjYvDakAAOXLI9lJxqgQgwxEUFsTP3j/zbaVvqZS3krHNUSgU6ZTkeqD+ATYgPVDbE75/fqwGugPt9GmgwjypVqAaPSv3ZNieYdx4ksIul9mzw65d4OkJjRrBtm1vXV4oUyZ+L16c1Y/v0XXZA44fhzFjUra1wnz5fsf3ZLLKxNi6Y41tikKhSMckq+2gEGIUgKZp14E/hRDP0sIoRfpgXL1xbLi0gR6be7C57Wa0ZAwOfkHmzLBlC7RuDZ98IkfAtGoFzs5JLm+fOzcbHj5kypNLfPdLFkb/bEv9+jInXZH+2X1tN6vPrWbJZ0vev6GrQhEdDRER8qZNoXhPUjrKZQmQSdO0Lgl9l7KDbC6paVo+vVqoMFuy2GbBq4kXW69sZfW51Sm/UKZMsG4dtGkDPXtCzpyyYu+HH6RXKiLixVJN05hbogRWmsaFppeoWk3Qrp0s7FOkb6Ljoum1pRe1Ctbi63JfG9schbkQFiZzLUuUAH9/Y1ujMCNSJKASOpFfRs6+GwhkTXjqc2C8fkxTpAealWxGq9Kt6LetH48i369BZpJYW8OSJXD7tvxarhysXAn/+59MNq9dG0aPhsOHyalp/FGyJFtCHvPx7LuEhECPHpCCpvsKM2LykclceXwFr6ZeKfN2KjIeUVHQrBlcugS5c8tGvleuGNsqhZmQ0iq8qcBiIURxIHEYbwvwYaqtUqQrfv/f78TqYvl+x/epv1i+fNC+/UsxdeECTJkiXe+TJ8uGnDly8HHHjnR59Iixjy4zal4kq1fDsrd2/1KYM4EhgYzeP5r+Vfvjnsvd2OYozIGYGGjZEk6ckGkCe/bIMVL16sGtW8a2TmEGpFRAVQLmJvH4HWQncIXiBXkc8/Bbg99YcnoJu67psUhT02TfqN694e+/4eFDOHYMBg+GyEimdOlCrqAg1oYsZX/RdhzttpAbB27qb3+FydBvWz9y2OVgRJ0RxjZFYQ7Ex0O7drJI5Z9/oHp16YHavRssLKSICn7TfHqFQpJSARUNJDXxtQTwIInHFRmcThU7UadwHbr/253I2Mi02cTKSg4k/ukn2L2bzEFBLM2Vi8MlS3KgeV5mRneh0IeFEMWLy5je2rXvPXdPYbpsvLSRTZc3Ma3xNBxtHI1tjsLU0emga1dYvx7+/BMaNHj5XP78UlSFh8sZnY8fG89OhcmTUgG1ERiuaZp1wr+FpmkFgQnAOr1YpkhXaJrGvI/ncefpHUbuHWmYTe3sqFm/PoMKFmRks6as2nGLlhbrOJ6lgXTXt2olE9I9PeHHH2HHDohMI3GnSBMiYyPpu7UvjVwb0aJUC2ObozB1hID+/WHxYnl89tl/17i6ShF19y40bqyGayreSEoF1PeAA3AfsAP2AVeAMGCofkxTpDeK5yjOiNojmHJkCr53391dXF+MKlKEUvb2jHe6g/voT6nm58X++Zfg5k1YuBBKl4alS2WvqWzZZOPOsWPh6FHVidPEGbt/LMHhwcxsMlMljivezYgR8Pvv4OUlQ3hvonRp2L5dJpc3a6ZurBRJoolkliYleJ22Ad8CuYDygCPgK4TIMF3INU3zAHx8fHzw8PAwtjlmQ2x8LJXmV8JSs+R41+NYWSSrFVmKORseTiUfH3rlzYdPl2IEBsLp01IvAfLO9MIFeee5ezd4e8vy5ixZoE4dWZ1Trx6UKiVzrxRG5+LDi5SbXY6fav3EyDojjW2OwtSZNAkGDYKJE2ULlPfh8GEZ4vvwQ5krZWubtjZmIHx9ffH09ATwFEIY7o5ajyTbAyWEiAXKJXx/SAjhJYSYmJHEkyLlWFtaM7/ZfE4Fn2La0WkG27esoyNjihRh2p3b9Jr3hLAw6N49UWsDTZN3nX37woYNMvfhyBH5Rvv0KQwcCGXKyCrAr79+WQWoMApCCHpv6U0BpwL8WONHY5ujMHXmzpXiadiw9xdPIJPLN26UN1Rt2yqPtOIVUhrCWw501qchioxDlXxV6PdBP4Z7D+dayDWD7TugQAFqOjkx6PEFps6LY80amQaRJFZWULWqfMP19oaQEOnSb9cOzp+Hjh2hQAFZBdirl0xIDQkx2GvJ6Pzp/ye7A3cz838zsbO2M7Y5ClNm5UpZNNK3L/zyS/LPr1cP1qyRQqpTJ5mErlCQghAegKZpM4D2QADgA0Qkfl4IMUAv1pkwKoSXOsJjwnH3cqdEjhJsb7fdYPkrgVFRlDt5kpY5c6JNdOOvv8DPD4oXT+aFHj2Swup5yO/KFVn+7OHxMtxXowbYqQ93fRP6LBS3WW5UL1Cdda1VzYriLWzYAC1ayN5xf/wh/0ZTyurV0gvVvbvMoVKh/FSRIUN4CbgDvsik8RJAxURHBf2YpkjPONo4MrvpbHZe28myM4brcFnEzo7pxYqxODiYBqMe4OIi3xNjYpJ5oRw5ZBO+OXMgIACuX4f586USW7hQ5k1kyyaF1PjxcPy47D2jSDUj9o4gLDqMaY0MFwJWmCG7dskZmp9/Lv82UyOeAL78Ul5nzhxZtatGG2R4UuSBUigPlL5ou64tO67u4EKvC+R0yGmQPYUQfHbuHIefPmWZdWWa1bBh4ECpc/S0AZw7Jz1Tu3bBvn2yr0zWrK8mpJcsqe5ik8mp4FN4zvNkfL3xDKoxyNjmKEyV58nftWvL5G8bG/1de/p0+O47GQ78+Wf9XTeDkZE9UAqFXpjWeBoCQf/t/Q22p6ZpzC9ZEg3wsrvEL6MFEybIiJyeNoCyZeWb7L//yoT0gwdl/5lHj+TXUqVkDlWHDnLGTFCQnjZPv+iEjp6be+Lm7MZ3Vb8ztjkKU+XUKWjSBCpXlkPI9SmeAPr1gzFjYPhwmDpVv9dWmBVKQCmMSi6HXExpOIUVZ1ewNWCr4fa1sWF+yZJsevQI56+DqV1bFtelSWNya2uZDzV8OOzfLwXVli0yJHD6tMzPyJdPVgH26SPvmJ88SQNDzJtFfos4cvsIXk28sLHU84eiIn1w8aLsIF6ihEz6TqscxJ9+kmG8AQNkWE+RIVEhvBSiQnj6QwhBw+UNCXgUwLme5ww6jqPzxYv89eAB2/JXopmnHR99JCe8GDSy9uCB7Iz+POQXGCjzNSpVehnuq14dMmUyoFGmxaPIR5ScWZImxZuwtPlSY5ujMEWuX4eaNWXu4d69Mk8xLRFC3vB4ecHy5TKZUvHeqBCeQqEHNE1jTtM53I+4z3Dv4Qbde2qxYjhbWzP4yUXm/iFYvx4WLDCoCXKczBdfwLx5cO2aPObOhSJF5N1tvXryQ6FBA5gwAU6ezHAJ6UN2DyFOF8ekBpOMbYrCFAkKkn8ndnZyJFNaiyeQd1m//y49yO3by4o/RYZCCSiFSeCa3ZVRdUYx/dh0Ttw5YbB9s1hZsdTNjUOhoQRWukWXLjLF4dIlqcXdewAAIABJREFUg5nwX4oUgS5dZNl0cLDM6Rg7VoYCR4+WuR05c8ry7Nmz4fLldF0RdPT2Ueb7zmds3bHkdsxtbHMUpsbDh/LmIiZGenBdXAy3t4WFbI/QvLms+Nu503B7K4yOCuGlEBXC0z9xujiqzK9CvIjnZNeTWFtav/skPTHo6lWm377N/tKetK/piKOjbESu7/zTVBMTA8eOvQz3HTsmuyMXKCDvwJ+H/PLkMbaleiFOF0fl+ZWx0Cw43uU4lhaWxjZJYUo8fQp168KtW3DggMx9MgYxMVJE7d0rG+7WrGkcO8wIFcJTKPSIlYUV85vN59z9c0w+Mtmge48uUoSS9vZ0vX6BJSt1nD0rm5CbHDY2UKsWjBwpK/seP5aVfi1bgo+P7JTu4gLu7tKVtmmTWU+T9zrhxeng08xuOluJJ8WrREbCxx/D1asybGcs8QTy73LtWqhSBZo2lX+LinSPElAKk8IzrycDqg5g1L5RBDwKMNi+thYWLCtViouRkfydNZCxY+Xs0V2mPuExc2b5hj1lCpw5I0N+K1fKMTQbNsAnn0D27DIJ/eef5R1ydLSxrX4v7obd5Wfvn+nm2Y0q+aoY2xyFKREdLRtk+vrC1q1QvryxLZL5Vxs3yhYljRqBv7+xLVKkMUpAKUyOUR+NwsXRhe7/dseQIebyjo6MLlKESbduUaXLE+rVk7mhDx8azITUkzs3tGkj8zICA+WImVmzIH9+WS300UcyIb1RI6kQfX1NdrbXwJ0DsbG0YVy9ccY2RWFKxMXBV1/Jm4GNG+XNgqmQObMUdPnyyXD6lSvGtkiRhigBpTA57K3tmfvxXLyve7Po1CKD7j2wQAFqODnR8dJFvBbHERMj87nNMlVQ08DVVc7u+usv2S7B1xdGjZLPjRgBnp6QKxe0aiUr/65cMYkXuydwDyvPrmRSg0lkt8tubHMUpoJOJ/8gN2yQA37r1jW2Rf8lWzYZUnRykvmIt24Z2yJFGqEElMIkaeDagPbl2zNwx0CCw4MNtq+lprHEzY0HsbFMDL/CggXyvXruXIOZkHZYWEDFivDDD7BtG4SEyLv4Hj3gzh3o1UvO8itSBDp3hlWr4N49g5sZEx9Dry29qFmwJu3Ltzf4/goTRQiZ17d0qeze36yZsS16M7lzy/i/hYUUUcGGew9TGA4loBQmy+SGk7G0sKTftn4G3beonR1TXV1ZEByMVuMh334rGw5fuGBQM9IeW1s5K2z0aDk77PFjGRL59FNZ3de2razmq18f7t41mFlTjkwh4FEAXk28sNDUW5QigWHDYOZM2S/tyy+Nbc27yZ9fiqjwcNkd/fFjY1uk0DPq3UlhsjjbOzOt0TT+8v+Lfy//a9C9O7u40CxHDrpcusSPv8ZQuLBMLTKT/OuUkSWLvKufPl0OQw4KgiVL4Px5Geo7ciTNTbjx5Aa/7PuFfh/0o2zusmm+n8JM+PVXGDdOFkt06WJsa94fV1cpou7ehcaNzboiVvFflIBSmDRty7alcbHG9Njcg7DoMIPt+3zgsAC+u3mJFSsEFy7AkCEGM8H4uLjILHofHxnWq11b3v2nIf229SObXTZG1hmZpvsozAgvL/mHN3KkHMRtbpQuLXtDXbokb1AiI41tkUJPKAGlMGk0TWN209k8jnrM0D1DDbp3bhsb5pUowYZHjziVJ5hff5XD13fsMKgZxsfFBby95Z1/9+7QrVuauOL+vfwvGy5tYFqjaWS2zaz36yvMkKVLZW5e//5yGLe54uEhq/NOnpQTBNK1KzvjoASUwuQpnLUwYz4aw8zjMzlyK+3DSIlpnjMnHXLnpt+VK3zaPYqGDaVT5v59g5phfGxspCfgjz9kWK92bZl4riciYyPps7UPDYo2oGXplnq7rsKMWb8eOnaUwn3yZANP+E4DqleXOYbe3jK/MC7O2BYpUokSUAqzoO8HffHM68knqz9h/IHxhESFGGzv6cWLk83Kio6XLrJgkSA+XhapmUC1v+Hp3FmOzLh9W+ZFHTyol8uOPzCeoLAgZjaZiWbuH5SK1LN9u0wUb9UK5swxf/H0nHr1ZPuFjRuhUyeT7cGmeD+UgFKYBZYWlmz4cgMtSrVg1L5RFJxWkO+3f8+t0LTvseJkZcUSNzcOhIayOu4WixbJ6SleXmm+tWlSpYrMiypZUjbmnDUrVWry0sNLTDw8kR9r/EiJHEYcx6EwDQ4elHPlGjWS7Qos09kIn2bN5OtavlyGJzPknVj6QAkohdmQN3Ne5nw8hxvf3aDfB/1YeGohRX8vSod/OnD23tk03btOtmz0z5+foYGBFKoTTq9eMHCgLFbLkDzvc9OjB/TuLT1Tz54l+zJCCHpv7U2+zPkYUjMjZegrksTHR44mqlpVNn+1NtxAcYPy5ZcyHD5nDvz4oxJRZooSUAqzI7djbsbUHcPN724yqcEkvAO9KTenHE1XNmXf9X1pNv5lbJEiFLez4+sLFxgzQYerq2xtkALdkD6wtobff5c5UatWySHHyey6vOb8GnZd28WM/83AztoujQxVmAXnz0uvU6lSsnutXTr/fejUSbYMmTQJxowxtjWKFKAElMJsyWybme+qfsfVvldZ1nwZt0JvUWdJHaouqMq68+uI18Xrdb9MlpYsK1WK85GRTLh3nZUrISBA3kBmaNq3l2GX+/dlXtTeve912tPop3y37Ts+c/uMpiWapq2NCtPm2jXZsDVfPtiyRc6Uywj07SvF0/DhssRXYVYoAaUwe6wtrWlXrh2nvz3N1q+24mDtQMs1LXGb5cbck3OJio3S214VM2dmVOHCTLx5k7BCoUycKJ0wW7bobQvzxNNTlmi7u8sPwunT3xmWGLl3JKHRoUxrNM1ARipMkjt3ZHK1o6PsEZI9g80+/OkneRc2YADMn29sa/RGeFwclyIj8Q4JYXlwMBNv3uS7gABa+ftTw9eXj8+mbdqFIdAMOe0+PaFpmgfg4+Pjg4eHh7HNUbzGiTsnmHR4EusurMPZ3pm+VfrSo3IPvQymjReCD/38CI6Jwc+zEl9+aoWPD5w5I1ODMjRxcfLDYMoUaNdODhG0t//PsjP3zuAx14OxdcfyY82M7sLLwDx4AB9+KJtLHjgABQsa2yLjIAT06SMrU5Yvl20OTJQYnY67MTEERUdzJzqaoJiYF18TPxYW/2oEwMnSkry2tuS1sSGfrS0WAQEs/vRTAE8hhK9RXkwqMUsBpWlaL2AgkAc4DfQRQpx4y/o6wGSgDHATGCuEWJLo+S5Ae8A94SEf4Kd3XFMJKDPgyuMrTDkyhUWnFmGpWdLVoyv9q/WnoFPq3qivRkVR/sQJ2ubOzeisJSlXTjphNm9OPxXXqWLlStm/x81N9vMpXPjFUzqho9aiWoREhXDq21PYWNoYz06F8XjyBOrWlSODDhyQg6wzMjqdzItavhzWrZMzKQ25vRA8iI2VAugtwuhBbOwr59lqGnltbcmXII7y2tqS7/nXhMdcbGxwtLJ65TxfX188PT1BCSjDoWnaF8ASoBtwHOgPtAJKCCEeJrG+MHAO8AIWAPWBaUATIcTOhDXLgEPAYeAZMBhoDpQWQiQ5RVUJKPPifsR9Zh6fyczjM3ka/ZQ2ZdvwQ/UfKJe7XIqvOS8oiO6XL7PJ3R3LE840aSIjV3376tFwc+bUKVmOHhYGf/4pwzTAIr9FdNrYiT3t9/BRkY+MbKTCKEREyAG7Fy7Avn1QVs09BKQHt00b2Sfq33+hQYNUX1IIwdP4+CSFUeLH7sbEEJdID1ggpzG8TRjltbUlu5VVinq3KQFlBDRNOwocE0L0S/i3BtwCfhdCTExi/QTgf0KIcokeWwU4CSGavGEPCyAE6CWEWP6GNUpAmSHhMeEs9FvI5COTuRl6k8bFGjOo+iDqFK6T7DcBIQTNzp7lZFgYZytXZuwgG2bPhhMnoFzKdVn64tEj+YGwezdMnMijbztQcpYbjYs1ZvnnSf5pKdI7z57JXkhHj8rfiypVjG2RaRETI288vL1lTljNmm9c+iw+/qWHKOFrYmH0/LHI1xp2ZrOyeiGCXhFIiR7LZW2NlUXapUkrAWVgNE2zBiKBFkKIjYkeX4wURM2TOGcf4COEGJDosW+AqUKIbG/YJzNwD2gphEgyPVgJKPMmNj6WNefXMPHQRE7fO02lvJUYVH0Qn5f6HEuL92/cFxwdjfuJE9TOmpXlrmWoWlUjLk7mU6f3Kuz3Ji4Ohg6FiRM5XsuVT+vfx2/AZfI45jG2ZQpDExsru4tv3y5nw9WpY2yLTJL4yEjuffEFQUFB3Jk1i6ACBV4NpyV8ffzaOBg7C4v/CKN8trav5B652NhgZwLNSdODgLJ69xKTwhmwRIqbxNwDSr7hnDxvWJ9F0zRbIURSUx0nAHeAXamwVWHCWFta07ZsW9q4t2HntZ1MPDSR1mtb45rNle+rfc83Fb55r75EeWxtmVuyJC39/VnjfI+VK/NQqRL88APMnGmAF2IOWFnBhAkEFM5CmX7DOHs3L87tIsHR2IYpDIpOJ2fbbd4s+zxlQPEkhCAkLu4VEZSUMAqOiUH3/ffypGfPsAwIwCVRCK22k9N/hFFeGxucUhhOU6QMcxNQaY6maYOB1kBtIUTMu9b3798fJyenVx5r06YNbdq0SSMLFfpE0zQaujakoWtDfIJ8mHR4Er239mbE3hH0qdKHnpV7ksM+x1uv0SJnTr7OnZs+AQGcrZyVyZMz0auX7AnYrJmBXoiJE6+L5wuLdRQb7MafK2OhUiVYvVrmwSjSP0LIsSWrVsmfe5MksyfMmsjneUZvqVALionh2WvhNGdr6xfCqLyDA02yZ3+ZbxQdTd4vvyTn1atY7t8PxYoZ6dWljlWrVrFq1apXHrt9O9RI1ugPFcJ7de1A4CegnhDC7x22qBBeOuVayDUmH57MwlMLsdAs6FKxC/2r9adw1sJvPCc0Lo6yJ05QzM6OneXK0/wzjSNHZGsDFxfD2W6qzDw+k75b+3Kk8xE+cCghy7R37IBx42DQIFW6mJ4RAgYPhokTYcECWWlmRsTqdATHxPwn6fr1ROzQ18r2HS0tk0y6TvxYHhsbbN+VZ3T/vmz1EBWVLlo9XLwIP/8Ma9f6AuYdwjMrAQVvTCK/iUwin5TE+l+RSeTlEz22EsiaOIlc07RBwBCg4dvaFyRarwRUOudBxANmnZjFjOMzCH0WyhfuX/BD9R+okKdCkuv3hIRQ7/Rppri60i5TAcqVk8VF27ZBGuZimjzB4cGUnFmSL8t8ydxmc+WD8fGy+/K4cdCyJSxaJBspKtIf48bJHLhp06BfP2Nb8x/ux8TgHxHB1aioJIXR/dhYEn9KWmtakknXrz+W2UqPAZ7bt+WoJGtr2L8f8phf/uDNmzBqFCxeDPnzQ8eOvowapQSUQdE0rTWwGPiWl20MWgJuQogHmqaNB/IKITokrC8MnEW2MVgI1ONlG4NdCWt+BEYBbZCtDJ4TLoSIeIMdSkBlECJiIlh0ahGTj0zm+pPrNHRtyKDqg6hbpO5/8g36X7nC7Dt38KlUiTuHHGjUCCZPlk2GMypf//01WwO2cqn3pf+GQ9evhw4doFAh+Ocfsw1RKN7AjBmyr8fo0TBsmFFNeRwbi39EBOciIvCPiMA/MhL/iIgXfY00IJe1dZK5RYmFUQ5rayyM4TG9elWKKGdnOS7JTDq2378vNfTs2eDkJLX0t9+Cv7/5J5EjhDC7A+gJXAeigCNApUTPLQL2vLb+Q2RzzCggAPj6tecDgfgkjuFvscEDED4+PkKRMYiNjxUrz6wUFeZUEIxEeMz1EKvPrhax8bEv1kTGxYlSx46JCidOiOj4eDFggBDW1kL4+hrRcCPiHegtGIlY4LvgzYv8/YUoXlwIJychNm82nHGKtGXRIiFAiB9+EEKnM9i2T2JjxaEnT8S8O3dEv8uXRf1Tp0SeQ4cE3t4Cb29h6e0tSh07JlqeOydGBgaKNffuifPh4SI6Pt5gNqYYf38hnJ2FqFxZiNBQY1vzVp48EWLYMCEcHITIkkWI0aOFCAt7+byPj48ABOAhTEBXpOQwOw+UqaA8UBkXIQS7ru1i4uGJ7Lq2iyJZi/B9te/pWLEj9tb2+IaF8YGvL4MKFGB4vqJUrSpb3/j4JDnVJN0SEx9DhTkVyGaXjQMdD2ChvSWO+eQJfP21rNAaPRqGDMnYcU9zZ+1a+OIL6NZNjidJA49NeFwc5xO8SIm9SrejZWG1BeBqZ4e7gwNlHBwoY2+Pu4MDJeztsTHn3y0/P/joIyhfXraCMLE3lagoWYH8669yQk/fvjLNMcdrzuf00MZACagUogSUAsDvrh8TD0/kL/+/yG6Xnd6Ve9OrSi/m3A9nxPXrHKhYkWxBTnh6Qvv2MGeOsS02HBMOTmDonqH4dvd9v47vOh388otMlPjsM1iyBLJkSXtDFfpl61Y5hqR1a1i6NNVCOCo+nguRkS9FUoJQuv7sGSBDb0UyZZIiycFBCiZ7e9zs7clkAv2O0oTDh2UFa61aMvRta2tsi4iNlTUCo0fLsF2XLjJZPG/epNcrAZWBUQJKkZjAkECmHJnCAr8FAHSs2IUjzl/yVGfBqUqVWLHAim+/hb//ltogvXMz9CalZpWim0c3pjaemryTN26Ug4jz5ZMfDiXf1OJNYXLs2weNG8seHmvWyKTn9yRap+Nigkfp+XEuIoJrz569SOIuaGv7UiQlCKVSDg44pFeh9DZ274amTWVLiL/+kv3WjIBOJztTDB8O167JAttRo8DV9e3nKQGVgVECSpEUDyMfMuu4rNx7jD0WlRfwWVYH1lSoTvPmsgr5zBmpDdIzn//5OUdvH+Vi74tksU2BF+niRTnOIigIli2DTz7Rv5EK/XLihJx3+MEHsGkTZMqU5LJYnY7LUVGviCT/iAiuREXxvBFAPhubFx6l54KptL29fivb0gObNsHnn8txSYsXGzTsLYQc1zd0KJw9K/9ER49+/zFWSkBlYJSAUryNyNhIFvktYsRlHx7lb0+FB38yrFgL+nxcj9KlNHbsSL8pPpsvb+bjVR+zusVqvnD/IuUXevpUVuj98w+MGCFvcdPrf5q5c+4c1K4Nbm6yv5eDA3E6HVefPXs19BYRwaWoqBdDa3NbW7/qUUrwKmVNhucqw/Pnn1JAde+eZvlmr7N3L/z0Exw5IhvKjxsH1aol7xpKQGVglIBSvA+x8bFUProH/6ho4o59TTFbV64s/YHx7VoxeFD6u5uOio2ijFcZXLO7sqPdjtSPldDp5Lvz8OEyXLF8uayFVpgM8QEBBLZqhX/ZsvgPG4Z/fDznIiK4GBlJTMLnSw4rq1dFUoJQcraxMbL16YSFC6FzZzlDasKENBNRPj5SOO3YAZ6e8k+zQYOUbZceBFT6ewdXKEwIa0trtlSqQ9kTJ3Cv/w+2Ab9ypUVbhtz9icdrv2fEJx1xsHEwtpl649eDv3L76W22frVVPzO5LCxk/6CKFeGrr6BKFZlIVrp06q+tSBY6Ibj57NmL/knnIiLwDwnhQlgYUdOmAZD1wQPK2NtTNUsWuri4vBBLuayt1Yy2tKRTJwgPl41KM2eW2dt65OJF+We4bp10Mq5dKyOHGf1HqgSUQpHG5LW1ZU6JErQ+f55l9ZcwtnYwjX6ZxKSz37Hg2kj6VOlNr8q9yOmQ09impoqARwH8euhXBtUYRElnPSd+N20qc2w++0zm2CxZIt/BFXpHCMGd6GgpkF5L6o5ImOOW2dKS0jY2VNyzh3Y3b1Jm4EDcCxXCxcZGCSVj0bcvhIVJpePoCP37p/qSN27IhPAlS2T38IULZbcRlYomUSG8FKJCeIrk0u78ef599IizlSsTeSMTFepcx/WrqQRm/wMhBJ0qdmJAtQEUzVbU2KYmGyEEjVc05vKjy/j39MfeOo1604SHQ8eO8hZ46FD57p4RK7D0gBCC4IQxJom9SucjIl7MdbO3sKB0Qrgtca5SgchItLp1Zb36gQPvLrlSGAYhZA+1CRNg3jzo2jVFl7l/H8aOlW1XnJykJuveXb/dElQIT6FQvDczixdnX2go31y8yM7y5ZkxujBdu05n0erh3Mrjxe/Hf2f2ydm0Kt2KH6r/gGdeT2Ob/N6sPb+WHVd3sKnNprQTTyDvrP/6Sw6mHTIEfH1hxQrIlu3d52ZgHiQSSomTuh/HxQFgq2mUShBKn+TI8SL0VjhTpv+OLQkPlx7BW7fkXDYlnkwHTYPx4+XPqHt3cHCQfQXek9BQ+O03mDpV3pcMHy6jgmpMZdIoD1QKUR4oRUrYHRJC/dOnmVasGH3z5adVK9izB06fBuc8USw+tZjfjvzGtZBr1CtSj0E1BtGgaAOTDouERYdRalYpPPN6suHLDYbbePt2WX2UPbus1HN3N9zeJkpI4nlvibxKz+e9WWsabgnepMRepaJ2dli+z+/Ys2cvw6l79kClSmn8ihQpQqeTSeXLlsnEpU8/fevyyMiX3cOjomQ08Mcf03bcXnrwQCkBlUKUgFKklH4BAcy7exdfT09yRztQvrycobtrl7zri9fFs/7CeiYcmoDPXR/K5y7PoBqDaFW6FdaWplfePXDHQLxOeHG+13kKZy1s2M2vXZP9oq5ehUWLoFUrw+5vJJ7Gxb3Slfu5V+luTAwAlkCJxGG3hO+L2dlhndJWELGx0KKF/EXdvl12wVaYLnFx8gZj40bZsKlBg/8sed49/Jdf4MEDGfEbNuzN3cP1iRJQGRgloBQpJSo+Hg8fHxwsLDji4cGh/RbUrStzDoYMeblOCMHe63uZeHgi265so5BTIQZUG0Dnip1NpnLv7L2zVJxbkdEfjWZIrSHvPiEtiIiQcyNWr5ZDt8aNSzd5URHx8ZxP3HAywat0y9Dz3uLjZfbw2rXyA7lxY/1dW5F2xMTIGwxvb9l7oGZNQDqoVq2SIbrAwPfvHq5PlIDKwCgBpUgNJ58+pZqfH0MKFuSXIkX46SeYNEmOuKpc+b/rz9w7w6TDk1h1dhVOmZzoVbkXvav0JpdDLsMbn4AQgg8Xf8jDyIec/vY0NpZG7OkjBEyZIgVUvXry0+H16aVmgBCCVffvs+r+ffwjIgh8x7y3kvb22KW1WBRC5tMsWCDzz1q0SNv9FPolKkqOe/H1Rezew6YgT4YNe9k9fMwYKFvW8GYpAZWBUQJKkVp+uX6dX65f55CHBx52WahRA0JCZF505sxJn3PjyQ2mHZ3GfN/5xIt4OlboyIBqAyiWvZhhjQeWnFrCNxu+YXf73dQtUtfg+yfJrl3w5ZdyCPHff8uJ9WZCYFQUPS5fZntICHWyZqVy5szGn/cmBAwcKMXp4sWyM7zC/AgL4+kHDdAFXKFG3D5y1SmTou7h+iQ9CCiEEOpIwQF4AMLHx0coFCkhNj5eVDl5UhQ/elSEx8WJgAAhHByE+Oabd5/7KPKRGLNvjMg1KZewGGUhWv3VShy/fTztjU60f86JOUWbtW0Mtud7ExgoRIUKQtjZCbFihbGteSex8fFi8s2bwn7fPlHg8GHx78OHxjbpJaNGCQFCzJhhbEsUKeTECSEaNhQiK4/FJbvy4ln2PEJ3OcDYZgkfHx8BCMBDmMBnekoONVhKoTASVhYWLCtVitvR0Qy6epVixWQlzOLFMlLyNrLbZWfoh0O53u86Xk288Av2o8ofVai7pC7brmx7LvLTjKG7h/Is7hmTG05O031SROHCcOiQbLT51Vfw/fcyodYEOR0eTjU/PwZevUoXFxf8K1emqamEHqdOlTMIx42D3r2NbY0imVy4AC1bypSAmzfhj7XZKB64A9ucTmj168kHFanD2ArOXA+UB0qhJ2bevi3w9hZbHz4UOp0QrVsL4eQkxPXr73+NuPg4sdZ/rag8r7JgJKKsV1mx7PQyERMXo3d7j98+LrSRmph+dLrer61XdDohpk0TwtJSiLp1hbh/39gWvSAyLk4MvnpVWHp7C/fjx8WRJ0+MbdKrzJ8vPU+DBxvbEkUyuX5diI4dhbCwEKJgQSEWLRIiNjbRglu3hChcWIjixYW4e9dYZqYLD5TRDTDXQwkohb7Q6XSi4alTwuXQIfEwJkY8fixEgQJC1KolRFxc8q+1N3CvaLKiiWAkosCUAmLqkakiLDpML7bGxccJz7meosKcCiI2PvbdJ5gC3t5C5MwpP01M4O919+PHotjRo8Jm714xOjBQRMfHG9ukV1m9WghNE6JnTylCFWbBvXtC9O0rhI2NELlyCfH770I8e/aGxVeuCJE3rxBlywrx6JFB7XxOehBQKoSnUBgZTdNY6ObGM52OnpcvkzWrYMUKGYUaPz7516pduDab227mzLdn+KjIR/yw8wcKTi3IsD3DuBd+L1W2zvWZi89dH7yaeGFlYSaDDOrUgZMnIWdOqFFDNhc0Ao9jY+l88SL1Tp8mr40NZypXZljhwvptN5Ba/v0X2rWTx4wZalqsGfDkiezdVLSoDP8PHy7bovXp85bRK66usuDi7l3ZkuLpU0OanH4wtoIz1wPlgVLomVXBwQJvb7EiOFgIIcSwYTL6dORI6q5788lNMWDbAOE4zlHYjrYV3Td1F5cfXk72dYLDgoXTeCfRZUOX1BlkLCIjZYY+yFv1GP2HN5NCp9OJP+/dE7kOHhRO+/eLuXfuiHhT9Ozs2SOEra0QzZu/FvNRmCIREUJMmCBEtmyyXuLHH1PgTPL1lfkCH34oL2hA0oMHyugGmOuhBJQiLfjS319kPXBA3IqKEjExQnzwgRBFiggRGpr6az+OfCzG7R8nck/KLbSRmmjxZwtx7Pax9z7/6/VfixwTcoiHESZUJZZcdDohZs0SwspKfmgkiNW04mZUlPj4zBmBt7f4/OxZceeNMRUjc+SILAFt2PAtcR+FKRAdLYSXlxAuLvLXuEcPIe7cScUFDx2SP/vGjQ36s08PAsqEfMcKhWJW8eIlQPjLAAAgAElEQVTYW1jQ8dIlLK0EK1fCw4f6KYLKZpeNIbWGcP2768z9eC5n7p3hgz8+oM7iOmwJ2PL8xiBJ9l3fx7Izy5hQfwI57E2kSiwlaBr07CnnuF26JGe5nTih923ihWDm7duUPnECn7Aw1pcpwzp3d/Lqc5y9vjhzBv73P6hYEdavf0vcR2FM4uNh+XIoVQp69ZL9Yi9eBC+vVI5eqV4dNmyQ3crbtDHZilVTRAkohcKEyG5tzSI3N3aFhDDrzh2KFoVZs2TazsqV+tkjk1Umunp25UKvC6xvvZ5ncc9ourIp5eaUY+nppcTEx7yyPjY+lp5belItfzU6VuyoHyOMTa1a4OMD+fLJ7xct0tul/SMiqOnnR58rV2iXOzcXqlShec6ceru+Xrl8Wc5IK1pU5j85mMaIIMVLhJDTcypUkNN03N3l8PFly/Q4eqVePVizBjZtgk6d5KwXxTtRAkqhMDEaZs9O73z5GHTtGhcjImjXTt4Y9ugh51bpC0sLS5qXas6RzkfY/81+CmctTId/OuD6uytTjkwhLDoMgGlHp3Hx4UW8mnphoaWjt4x8+WDfPvmp1KmTvK2PiXn3eW8gWqdjeGAgFU+e5ElcHPsrVGB2iRI4WZlosv2NG1C/Pjg7y+HATk7GtkjxGt7e0kH06afyx3T4sHQWpcnolWbNpItrxQr5t/AWj7QiAWPHEM31QOVAKdKQiLg4UfLoUVHp5EkREx8vnjyRrVuqV0/b/N5z986Jb/75Rlj/Yi2cxjuJ77d/LxzGOoh+W/ul3aamwNy5QlhbC1GjRop64xwICRFux44J6717xfBr18QzU2tN8Dp37wpRrJgQRYumMoFGkRacOCFEgwZCgBCVKgmxY4cBO0osWCA3HjgwTTdVOVAKhSJNsLe0ZFmpUviFhTH2xg2cnOTN4dGjMHZs2u1bJlcZFn26iGv9rtHVoyvzfOaRxTYLo+qMSrtNTYFu3aQ36to18PSU/9HvQWhcHD0uX6bWqVNktbLCr1IlRhUpgq0ptSZ4ncePZdguMlKWsqcqgUahTy5ckLOaK1eG27dh3To4flz+uAzWUaJTJ5g+HX77DUaPNtCmZoqxFZy5HigPlMIAjLh2TVh6e4tjCWV4I0bIDsMHDxpm/ydRT8S98HuG2cwUCAqSbj5ra+mVegt/378v8h46JBz37xczbt0ScabYmuB1nj4VonJlIZydhTh/3tjWKBK4fl122EjcPTy5TXT1ztix0hM1ZUqaXF55oBQKRZoytFAhKmbOzNcXLhAZH8+wYVC1qhzxFhqa9vs7ZXIil0OutN/IVHBxkYknXbpA9+7SMxUd/cqSoOhoWpw7R3N/fzwyZ+Z85cr0zp8fS1NvOhkVJfNcLl+GHTtkOZfCqNy7B/36QYkSsGULTJsmfzzffAOWlkY27qefYPBgGDAA5s83sjGmiRJQCoUJY21hwTI3N25GR/PjtWtYWckcz5AQmVQuVJ6n/rGxkbXhf/wBS5bITuZBQeiEYF5QEKWPH+dgaCh/li7NRnd3CmTKZGyL301MDLRqJVs2bN4sWxYojMbz7uGurvJX7L26hxuD54Oku3fXXxlwOkIJKIXCxHFzcGBi0aLMvHOHnY8fU7gwzJ4Nq1bJvChFGtG5Mxw4ALducalpUz7at4/uly/TImdOLlSpQutcudBM3esEsoHQ11/Dzp3wzz9ynI3CKERGwoQJsmvElClSm1y7BkOHgqOjsa1LAk2T+VAdOkD79rIEUPECE62vVSgUiemVLx8bHz2i48WLnK1cmbZtrdm2TVYb16gh35AV+iemUiUmbd/O6KAg8t+5w+7YWOrWrm0+M+J0OhmGXLcO1q6V2cgKgxMTAwsWyJzsBw+ga1f4+WcZMTZ5LCxkCC88HFq3lv3C1O8RoDxQCoVZYKFpLCpZkgidjl4BAQDMnCnn47ZtC7GxRjYwHXLs6VM8fXwY8eAB3xUuzNkTJ6jbsaP0TD17Zmzz3o0QMn9l4UI5Zfazz4xtUYYjqe7hly7JCLFZiKfnPM8dqF9fNqU6eNDYFpkESkApFGZC/kyZmFW8OKvu3+fP+/fJkkW+p508Cb/8Ymzr0g9hcXH0Cwigmq8vtprGSU9Pfi1eHLtp06QQWbkSPvwQbt0ytqlvZ+RIGX7x8oJ27YxtTYZCvNY9vGzZl93DzdZbbGMjvZhVq0LTprKTfwZHCSiFwoxokysXrXPmpMfly9yJjqZqVfk5OW6cTNdRpI7Njx5R5sQJ/rh7l99cXTnq4UGFzJlfLujQAQ4dkuVTnp6yd5Qp8ttvUlVPmCCrDRQGI3H38Jw54cgRmXqWJt3DDY2dncyDKlUKGjUCf39jW2RUlIBSKMwITdOYXaIEmSws6HzxIkIIhgyReVBffSWr8xTJ535MDP9v777joyqzx49/DiX00OuCBIQICKgEdVUsWBfsumvBVey6KjZWrCuWVZRVf+pa1rJrW9Evuqu4CiKKWBAVEtYGBEIRkBpagARikvP749xshjFtkslMJjnv12teMPc+c+9zT2bmnnnuc5/n3AULOOm77+jfvDnfH3ggN/boQaPSBsRMS7Nmv4ED7ZrM44/Xrtshn30WbrrJeiaPGxfv2tQb8+bB8cfD0UfbfLwzZsBHH1mDTZ3SqhVMmwbdu9slvayseNcobjyBci7BtGvcmH/ssw/Tt2zh6TVraNjQ+lnk5MCVV9auc3ltp6q8uHYt/b/+mhmbN/NKv368P3gwvZo1K/+FHTvaWErXXmsD+YwebeMsxdukSfYmGDPGR5GOkbJGDz/22MS51yBibdva+791a/sRsXJlvGsUF55AOZeAftO+PX/o1o0/Ll3K4txc9trLGh4mT7ZxZVzFlublcdw333BRZiYj27dn4UEH8fsuXSo/NEGjRnYv+quvWt+Qww6zCXrjZcoUu9V89GgbkbHOnr1rhxUr4KKLrCEyPd26x333HZxxRj0JfadONhVQgwaWLa5bF+8axZwnUM4lqL/svTfdmzTh/IULKSgq4qyzbATja66p163qFSooKmLiypUMmjuXrLw83h88mFf696djUlLVNjhqFHzxhV0/TUuDmTOrVb+tW+1EvHKltSoWFVXiRR9+aLeYn3663XJem+fiS3Dr11vDY+jo4ZmZlrfGffTwWOve3a5T7txp1y83b453jWJK1Nv7q0REhgDp6enpDBkyJN7VcfXUl9u2cdj8+YxPSeHOlBS2b7dBptu1s77OjRvHu4a1S8b27Vyamck3O3ZwXffu3JOSQstGURoOb9MmOOccS6D+8he44YZKNUWowrffWreSqVMtFyssLFnfoAEkJ0ObNiWP1q1L/j8w5wtGv3oc61OPYN6fppDcIWmPcq1bW2OZq56tW+3P+uij9rkaN86u3rZoEe+a1QILF9qdqb16WTKfnFzhSzIyMkhLSwNIU9WMGq9jDfCPlXMJ7NetW3Nbz57cs2IFI9u1Y2hyMpMm2dWk8ePt7jwHuYWFjF+xgkdWrWJQixZ8OWQIB1biSz4i7dtbFnT77TB2rPUqfv55aN78F0Vzcuw8M22aPX76yU7Exx5row4MHAjbt9tJe9s2+7f4Ufx8yRLosu6/3L18JF/JUI7//l/knV16K1rLlr9MvMr6f2nrEmG2mpqSmwt//avd0LhrlyVNN91kP1JcoH9/6xM1fLjNtzhtWqnv+7omIVugRORq4I9AF+AbYIyqzi2n/FHAw8C+wErgPlV9KazM74B7gBRgMXCLqk4rZ5veAuVqhZ+Livh1Rga5RUVkpKXRrGFDJkyw8/jMmTaVW3324ebNXLF4MWvy8xnfsydje/SgcU1f4po82TrI9O0Lb72FpvRiwQJrYZo2zYacKCiAfv1g5Eh7DBsW4TxoixbZr/6ePeGjj/i5WTI5Ob9MtEp7Xtr/t20r+waEJk2qlngV/79Fi8TrF5Sfb/nvvfdCdrYN6H7HHQk2AGasffGFXcobNsz65JXzhq4LLVAJl0CJyNnAS8DlwNfADcDvgFRVzS6lfArwPfAU8HfgWOBRYKSqzgjKHAp8AtwMvAecF/z/AFVdUEY9PIFytcaCnTsZMm8eV3TrxmN9+1JYaK0ZS5bY5aH6+Gt5088/MzYri5fWr2d4mzY8k5pK3xj+Ks796jv0tNPQLVu5Mvk1Xt14PM2a2W3uI0fCiBF2xaNKVqywk1SbNjYWVfv21a5vUZG1epWVaJWXhBU/CgpK33bDhlVLvIqfJyfHrn9RYaHNMzl+PCxfbsOD3H13Ag+AGWszZ5b8Kpg8uczrx55AxYGIfAl8parXBc8FWAU8rqoTSyn/IDBCVQeHLHsNaK2qI4PnrwPNVfWUkDJzgPmqelUZ9fAEytUqj61ezfVZWcwYPJhj27Vj9WoYPNhO2G+8kXgtAFWlqry2YQPXZ2XxsyoP7703F0Vyd12V9wuLF1sr09Sp8Omn0Dx/C1Oaj2JY3gdkXXQ/ez0xjqbNqlmPNWvg8MPtD/rZZ7WmSUTVRnKoKNEqb115I0EkJ1cvCavoHoHi0cPvuAO+/94Gwvzzn+1yqovQu+/aDQ3nnmu3J5bS4lsXEqiE6gMlIo2BNOB/PTtUVUXkQ+CQMl72a+DDsGXTgf8X8vwQ7BJfeJlTq1Vh52JozK9+xX+ys7koM5Pvhg6le/fGPPcc/Pa3Nh3aJZfEu4Y178ddu/jD4sVM27yZszp25LE+fegS0XWxyOTmwqxZJUnT8uV21WL4cOtwPGJEW/r2fhfuvJPU+2+B7en2x2jZsmo7zM62iVzz82tV8gSWzzVvbo9u3aq2jfz8PS8pVpR4/fijTZFS/Dwnp+xtN2tWfuL1ySfw5Zf2t5szpw4OgBlLJ51kg9ONGmXXb596qk7+gkuoBAroADQE1octXw/sU8ZrupRRPllEmqjq7nLKdKledZ2LnQYivNCvH4PmzuWaJUv454ABnHkmXHqp3XY9bBjsU9anJMEVqvLETz9x+7JltG3cmHcGDuTkDh1qZF9ZWSV3zM2aZR2LU1JKrloMHx7ef7Yh3HefDXEwejQccgi89Rb06RPZjnNy4De/gY0bLXlKSYnaMdUWSUk2RmnHjlV7fWFhSef7yiRhGzZYq+HWrZb0zZhh40LWwXN97J19tg1vcMkl9oNh4sQ6F9hES6Ccc+Xo0bQpT/Tty/mLFnFqhw78rlMnHn3ULiedd5718azqcEe11bc7dnBZZiZzt2/nqm7duL93b5KjeN/+rl0Wv+JWpiVL7Db2I4+0vGjkSEtMKzw3nHGG9Ro/7TQbtnrSJOsIVRm5ufarfulSy9rqaiZcTQ0blrQsuVrg4othxw67dbFVK7jzznjXKKoSLYHKBgqBzmHLOwNlDYO6rozyOUHrU3llKhxa9YYbbqB169Z7LDv33HM599xzK3qpczXivM6dmbJpE1cuXsyw1q3p2qIJkyZZw8ef/mS3Y9cFuwoLuffHH5m4ahWpzZrx+QEHcGjYZ7GqVqwoaWWaOdPylx49LFn6y1+sX1noHMOVNmCAzfNx/vk2o/2998Jtt5Wffe3ebclXRoY1key3X1UPy7nYu/ZaXps9m9fGj7dO5UFv/G3btsW5YlGgqgn1AL4EHgt5XtyJ/KYyyj8AfBO2bBIwNeT568CUsDKzgafKqccQQNPT09W52iY7P1+7zJ6tI775RouKilRVdeJEVVD98MM4Vy4KZm3Zon2//FKTZs3Su5cv112FhdXa3u7dFpexY1X797c4NWqketRRFrfvvlMNwhgdhYWqd95pOzr9dNWcnNLL/fyz6plnqjZpUjf+cK7+uuUWe78/+6yqqqanpyugwBCtBblFVR5xr0DEFYazgFzgAqAf8AywCegYrJ8AvBRSPgXYDjyI9ZO6CsgHjg0pcwiwG7gxKHMXsAsYUE49PIFytdrU7Gzl44/16dWrVdXO2ccco9qtm2p2dpwrV0Wb8/P10kWLlI8/1sPS03XBjh1V3tbKlarPPKN62mmqLVvat2HXrqqXXKL65puqW7dGseJlmTJFtVUry9oWLdpzXWGh6ujRqg0bqr7zTgwq41wNKipSveYaVRHVV1/1BCpulbYkaAWQB8wBhoasewGYGVb+CCA9KL8EOL+UbZ4JLArKfAucUEEdPIFytd4VixZp808+0cU7d6qq6urVqu3aWdIQ1RaVGlZUVKRvrF+vXWbP1laffqpPr16thREeQH6+6qxZquPGqQ4aZN9+DRqoDhumev/9qv/9b5xisnChar9+qsnJJYlS6Mlm0qQ4VMq5GlBYqHrhhaoNG2r6ww8nfAKVcONA1RY+DpRLBDsKCth/3jw6JiXx2f7706hBA95+24Zo+dvf4Ior4l3Div20ezdXL17MlE2bOLV9e55MTeVXlRyaYO3akulSPvjAbmTr1Mn6bo8caSMCtG1bwwdQGTk5dofe22/DXXdZv6cJE+DZZ+Gyy+JdO+eip6AARo0i4623SLORVxN2HChPoKrIEyiXKOZs28aw+fO5p1cvbu/ZE4Arr4SXX4b0dJvGqjYqUuWZNWu4edkyWjRsyBN9+3JGhw7lDohZUABffVUyZcr8+dY/++CDS4YZOOCAUsf1i7+iIpu88M47bVTHhx+GG2+Md62ci778fDKOOYa0zz8HT6DqH0+gXCK5fdkyJq5axVdDhjCkVStyc21YoqZNbfDAGhxrskoW7NzJ5ZmZzM7J4bKuXZnYuzdtGjcuteyGDfD++5Y0ffABbNkCHTrACSdYwnT88fY8YcyYAatX21x6ztVRGV98Qdphh0ECJ1CJNoyBc64KxqekMG3zZs5fuJD0tDSaN2/IpEk22vJtt1ljR22wu6iIB1au5L4ff6RX06bM2n9/jgwb1KewEObNKxmXad48W37ggTBmjCVNQ4fGbu60qDvuuHjXwLma17RpvGtQbZ5AOVcPJDVowCv9+5M2bx63LV/OI336cMAB1s1m7FhrrTn++PjW8Ytt27g0M5MleXnc3KMHd/TsSdMgC9q0CaZPt4Tp/fftedu2Vu8xY+zfzuEjuTnnXA3yBMq5emLfFi24v3dvxi5dyknt23N027Zcf70lJqNHw7ffVn0KjerIKSjgtmXLeGrNGg5s1YqMtDT2bd6SjIySwSy/+sq6BR1wgPXfGjHC+jVFccBx55yLiH/9OFePXN+9O//ZtIkLFy3i26FDadO4MS++CIMH26wL77wT2+mq3snO5qrFi9laUMD93fqQ8t9f8fBfhWnTrG9TcrK1jF12mU0DV9VJap1zLto8gXKuHmkgwov9+jF47lyuzcri5f796doVXngBTj4Znn4arrqq5uuxbvdurs3K4o2NG0nd0o6uf0/ljvebUlgIgwZZ/+kRI+DQQ23eOeecq208gXKununZtCmP9+3LhcGEw2d27MhJJ1niNHasTZK77741s++tW5XbPl/H3xsvpWCXwOP9+enrTgw4Vrj8aWtl6tGjZvbtnHPR5AmUc/XQBZ07MyU7mysyMzk0OZmuTZrw0EMwaxace67NdxuNm2RU4YcfrB/Tv77KZe7hi9H9t9J6TmfOy+nDmbc3ZtgwSEqq/r6ccy6WauNwcs65GiYiPJOaSiMRLs3MRFVp1gxeew0WL4Zbbqn6tnfsgClTbJTznj1h0P5F3LHgR+b9YS7tBuzi5c6D2Xprf56c0Jijj/bkyTmXmLwFyrl6qmNSEn/v14+TvvuO59au5fJu3Rg8GB58EK6/3oYGGDGi4u2oQmZmybhMn30G+fmQmgqHXpzD10dk8mODnYzt0YO7UlJonrADNDnnXAlPoJyrx05s357Lunblxqwsjmnblr2bNePaa21ogwsvtKENShtfKTcXPv64ZMqU5cvtkt/w4fDQQ3DECQW82GAFj69ezX4tW/LmPmkMadUq5sfnnHM1xS/hOVfPPbL33nROSuKChQspVEXE7soDG9qgeLanrCx4/HHr6N2uHZx0kiVPI0fCe+/Z4JZTp0LfUZs4ddNcnlmzhgd69+brYPoY55yrS7wFyrl6rmWjRrzcvz9HzJ/PxJUrubVnTzp3tiTqxBPhlFNg0SJLoJKS7C69CRMscUpNLRk3amN+PpcvyOLVDRs4tm1bPkpNZe9mzeJ7cM45V0M8gXLOcVjr1ozbay/Gr1jBiHbt2L9VK0aOhJtvhsmTrT/Uww/D0UdDy5Z7vlZV+ef69dyQlYUCL/brxwWdOyOxHJHTOedizBMo5xwAd6ekMG3TJn6/cCHz0tJo2rAhDzwADzxQ9muW5+VxxeLFzNiyhXM7deLRPn3o5LfVOefqAe8D5ZwDbMLhf/bvz5K8PO5YvrzcsgVFRTy8ahUD584lMzeX9wYNYtKAAZ48OefqDU+gnHP/M7BlS+7r1YtHVq/mk61bSy0zf/t2fp2RwU1Ll3JZ1678cOCBjGzfPsY1dc65+PIEyjm3hxt69ODw1q0ZvXAhOQUF/1ueW1jIzUuXcmB6OvmqzBkyhEf79qVlI+8J4JyrfzyBcs7toaEIL/Xrx+aCAq7LygJg5pYtDJ47l8dWr+aeXr1IT0vj4OTkONfUOefix386Oud+IaVZMx7r04eLMzNZu3s307ds4YjWrXlv8GD2ad483tVzzrm48wTKOVeqC7t04d1Nm/hoyxaeTU3lkq5daeBDEzjnHOAJlHOuDCLC/w0YwG5VWvj8dc45twdPoJxzZWrUoIF/STjnXCm8E7lzzjnnXIQ8gXLOOeeci5AnUM4555xzEfIEyjnnnHMuQp5AOeecc85FyBMo55xzzrkIeQLlnHPOORchT6Ccc8455yLkCZRzzjnnXIQ8gXLOOeeci5AnUM4555xzEfIEyjnnnHMuQp5AOeecc85FyBMo55xzzrkIeQLlnHPOORchT6Ccc8455yLkCZRzzjnnXIQSKoESkbYi8qqIbBORLSLyvIi0qMTr7hGRNSKSKyIzRKRP2DYfF5FFwfofReQxEUmu2aNxVfHaa6/Fuwr1jsc89jzmsecxd5FKqAQKmAT0B44BTgSOAJ4p7wUicjNwDXA5cBCwE5guIklBkW5AV+BGYF9gNPAb4PkaqL+rJv+Siz2Peex5zGPPY+4i1SjeFagsEekHnACkqer8YNkY4D0R+aOqrivjpdcB96rqu8FrLgDWA6cBk1X1B+B3IeWXi8jtwCsi0kBVi2rokJxzzjmXoBKpBeoQYEtx8hT4EFDg4NJeICK9gC7AR8XLVDUH+CrYXlnaADmePDnnnHOuNImUQHUBNoQuUNVCYHOwrqzXKNbiFGp9Wa8RkQ7AHVRwadA555xz9VfcL+GJyATg5nKKKNbvKRZ1aQW8B3wP3F1B8aYACxcurOlquRDbtm0jIyMj3tWoVzzmsecxjz2PeWyFnDubxrMe1SGqGt8KiLQH2ldQbBlwPvCQqv6vrIg0BHYBv1XVKaVsuxewFNhfVb8NWT4LmK+qN4Qsawl8AGwHTlbV/ArqPQp4tYJ6O+ecc65s56nqpHhXoiri3gKlqpuATRWVE5E5QBsROSCkH9QxgGB9mkrb9nIRWReU+zbYTjLWZ+rJkG23AqYDecApFSVPgenAecAKLIlzzjnnXOU0BVKwc2lCinsLVCREZCrQCfgDkAT8A/haVc8PKbMIuLm4RUpExmGXCC/Ekp17seEK9lXV/CB5moH9MU8HckN2udE7kjvnnHMuXNxboCI0CngCu/uuCHgTG6YgVF+gdfETVZ0oIs2xTuFtgM+AESGtTEOAA4P/ZwX/Ctb3qhewMvqH4ZxzzrlEllAtUM4555xztUEiDWPgnHPOOVcreALlnHPOORehhEqgRORwEXlHRH4SkSIROSVsfScReTFYv1NEpoZOHByU6S0i/xaRDcGkxK+LSKewMreJyOxgG5srWbcmIvKCiHwrIj+LyL/LKHe1iCwIJi5eKCLnh61vJCJ3ikiWiOSJyHwROaGc/d4SxOKRytQzUjGM+Ypg+8WPwuAGgPLqFrOYi0gDEblXRJYF28kSkTsqE8NIxTDmQ0TkA7GJuTeKyDNSweTcInKkiLwtNjn3jiBWo0opd5SIpIvILhFZLCKjSynzu+DvkSci34jIiLD1t4rI1yKSIyLrReQtEUmtTAwjUdn9SDmTkgfrm4jIkyKSLSLbReTNUmI+RWzC8rxgWy+LSNcK6hezmAdluonIK8Fx5AblhpRXx0jFKuZB7Iq/T4rCHmnl1C8qMReRAUGdlgf7vLaM/V0dlMkTkS9F5MDSylVHFGN+mYh8LPa9UiR2Z3v4NqpyDo1pzEPKV/kcmlAJFNAC+C9wFdbJO9wU7LbIk4H9sQ7gH4pIMwCxzuQfYB3QjwIOBZoA/wnbTmNgMvB0BHVriN3B9xh2V98viMgfgPuAO4EBwF3AkyJyYkix+4DLgKuxAUSfAd4Skf1K2d6B2CTJ30RQz0jFKuaKjQDfGRslvivw1wrqFsuY3wJcgcWhHzAOGCci11RQx6qo8ZgHJ+0ZwGJsku3fYHenvlhB3Q7F3m9nAIOAF4CXRWRkyLZTgHexKZT2w/4+z4vIcSFlDsUmB38uOIYpwNsiMiBkX4dj74GDgWOxz+UHxccZRRXuRyqelBzgUWyS8zOxic67Af8K29dMbO7NVCyGewNvVFC/mMVcRNoAs4Hd2Nyj/YGxwJYK6hipWMV8NiXfJ12Cx/PAMlVNL6d+UYk50Bwbi/BmYG1pOxKRs4GHgfHAAcF+p4vNihFN0Yp5M2Aa9r1ZVifqqpxDYxbzkO1V7xyqqgn5wE4Op4Q87xss6xeyTLBpWy4Onh8P/Ay0CCmTDBQCR5eyj9HA5irU7QXg36Usnw08GLbsIeDTkOc/AVeGlXkTeDlsWUsgEzga+Bh4JJFjDiwHrq1G3Wo05ljy8VxFf5dEiTmWMK4N29fAYNu9I6zju8DzIc8fBL4NK/MaMDXk+evAO2Fl5gBPlbOfDkH9htVwzH+xH2ANcENYPHq7QegAAAo4SURBVPOAs0Ke7wZODymzT7Cdg8rZ18lAAdCwNsQceAD4pCbjG8+YY3eerwduq0IdI4552LpSv+OAL4HHQp4LsBoYV9tiHvb6I4PvlORy9lGlc2hNxzxYV+1zaKK1QJWnCZYN7y5eoBal3cCwYFFSUCZ0oMzdBG+iGNUxfNDNXcBBYqOqF5fZHVYmj1/W70ngP6o6M+q1rLxox/yWoCk+Q0T+GBKT6tYxGjH/AjhGRPoCBK1ThwFTo1DHSEQr5k3C1kNJnCL9LLTG5qQs9mtsqJFQ09lzAu9DKlEmXBvsuCp1SaAa9tiPVG5S8qHYyTm0TCbWOljqMYlIO2ww3tlq83pGoqZifjIwT0QmB5d5MkTk0gjrVhUxiTlwKtCOiltaS1OVmJdLRBoDaex5DBpst9LbqaKqxDzWoh7zENU+h9alBGoRsAqYICJtRCQpaI7sjjXfgmX6O4GJItJMrL/HQ1gcyu2HECXTgUsl6E8gIkOBS7Dmzg4hZW4UkT5ijsOaNP9XPxE5B2uCvzUGdS5PNGP+GHAOdsnpb8Bt2K+N6opKzLFf5v8HLBKRfCAdeFRVX49CHSMRrZjPBLoEiWpjEWkLTMC+UCv9WRCRs7AT2Qshi7tQ+gTeySLSpIIyZU3yLdjlms9VdUFl6xepMvZTmUnJOwP5wQmnrDLF+3hARHYA2UAP4LQI61iTMe+NDVScibVkPg08LmH9BqMpFjEPcTEwXVXXRFjHqsa8Ih2wrgiV/ixEQzViHjM1GPOonUPrTAKlqgXYSOKpWMa6A2tinIr98kZVs7H+BycF67dgTZTzi8tUhoh8L9ZhcbuIvBdBNe/Frh3PEZGfgbco+SVUvP/rgCXYiXI38Dg24npRsO8e2Bv/PFX9OYJ9R100Y66qj6rqp6r6vao+C9wIjAl+ocU15oGzsYFcz8H6KYwGbqrJE0tpohXz4EtzNBbnXKzpfhmwgZL3WrkxF5HhWJwuVdWanlX7KawP2zl1YD8TsS/v47BLIK8Ur6gFMW8ApKvqn1T1G1V9DuszdWUN7KtYTP62IvIrrF/X82HL4x3zeIjV56lU8Yy5iHQnSufQRBuJvFxqc+QNEZueJUlVN4nIl8DckDIfAn2D5vMCVc0RkbXYyaOyRmAtGGCXeipbv11Ya8gV2K+ntVjH5O2qujEokw2cEXTaa6+qa0XkgZD6DQE6AhnBrwiwXzBHiHVobhI0AcdEDcb8a+z9mYIlN/GMOdhJb4KqFnf4/SHo0HgrISfAWIhWzIPWs9dFpCPWYgXWYbi4TJkxF5EjgXeA61Q1fFLtdVisQ3UGclR1dwVl1oUfr4g8AYwEDlfVcjuFVkc5+1mH9UvpzJ6/fjtjSWlxmSQRSQ5rEfnFManqZiz5zRKbemqViBysql8R/5ivBcJPWAuxFtmoi1XMAxdjrX7hN7DUZMwrko0l0ZX6LERDNWMeLfGMeRpROofWmRaoUKq6PTip9MWaAN8upczm4KRyNBbMdyLY/ipVXRY8Iv5CV9VCVV0T/JHO4ZcfaFQ1PziRN8buMCk+hg+xOxT2x+5C2A+YB/wT2C+WyVNYfaMd8wOwlpANwWvjGXOwOzvC+6kUEcfPULRirqobVTUXi0sewR2NZcVcRI7COnfepKp/L6Vqc7AJvEMdHywvr8xxYWWKv+xPBYarao1Nq1TeflR1OfbFfUxI+eJJyb8IFqVjncFDy+wD7EXYMYUJ7YdXG2I+G+uIHWof4MdyjqFK4hDzC4GXwvub1XDMyxW0gKSHHYMEz78o63VVFYWYR0U8Y040z6Fag738o/3Abu/eLzjwIuD64HmPYP1vscsZvbA3yXJgctg2LsTeEL2B32O/ACaGlekRbPdOYFtIkFtUUL/+lNweXHyb5X4h6/tinUb7YLeIvg5sBPYKKXMQdommF3bb6YfYHH3l3elQY3fhxSLmWMfA64DBwXbOw34B/aMS9YtJzLHr8CuxX249g/IbgPsTMeZBmauxRLVv8P+dwNUV1G04dlnwz9gvv+JH25AyKcB2rA/bPthwDPnAsSFlDsEul94YlLkL68Q+IKTMU9jlx8PD9tU0yvGucD/YsBWbsE7Wg7BkdQnWAhi6neVYP740LBn5LOx9dnXwt9wLu/vnc6y/UeNaEvOhQZlbsSEWRgXbPScRYx5S7hjsB1BqJesXrZg3puSz/FNQdj9g75AyZ2GX0S/Ahkh5JjjujrU05p2DY7iUkhtT9guLTcTn0FjGvJR9V+kcGrU/Tiwe2EmjKPgghD7+Eawfg53kdgUfqruARmHbmIA1U+/C+rxcV8p+XihlH4XAERXUb3lY+SKgMGR9PyCDkn4p/wb6hm3jCOCH4AO1IahLlwr2O7Mqf/zaEnPsJD4Hu6yxE/ge+yCXeVKJdcyxpOaRYH87sS+Vu8OPNVFiHpR5CUsm87Am+lGVqFtZn42ZpcQ0Pdj2EuD8UrZ1ZlC3POBb4ISw9aXFoBC4IMrxrtR+gjivCd4n04E+YeubYOPsZGNf8m8AnULWD8SS/I3BNpZik6N3rS0xD8qMDNblBp+Li2vgPR6TmIeUe5WQoUti9T7HfmyVdqzh27kKWBFsZw4wtBbHfHwZ27ogpEzE59BYxzzsNVU6h/pkws4555xzEaqTfaCcc84552qSJ1DOOeeccxHyBMo555xzLkKeQDnnnHPORcgTKOecc865CHkC5ZxzzjkXIU+gnHPOOeci5AmUc84551yEPIFyziUUETlSRAqDebqccy4uPIFyztVqIvKxiDwSsmg2Nv1JTrzq5JxzjeJdAeeci4SqFmBzFjrnXNx4C5RzrtYSkRewyZWvE5Gi4NLd6OD/yUGZ0SKyRUROFJFFIrJTRCaLSLNg3XIR2Swij4mIhGw7SUQeEpHVIrJDROaIyJHxOlbnXGLxFijnXG12HZAKfAf8CRBgIBA+C3pzYAxwFpAMvBU8tgAjgN7Av4HPgTeC1zwJ9AtesxY4HZgmIoNUdWnNHZJzri7wBMo5V2upao6I5AO5qroRQEQKSynaCLhSVVcEZd4Efg90UtU8YJGIfAwMB94Qkb2AC4Eeqrou2MYjIjICuAi4owYPyzlXB3gC5ZyrC3KLk6fAemBFkDyFLusU/H8g0BBYHHpZD0gCsmuyos65usETKOdcXfBz2HMtY1lxv8+WQAEwBCgKK7cj6rVzztU5nkA552q7fKy1KJrmB9vsrKqzo7xt51w94AmUc662WwEcLCI9sdahBlhn8ipT1SUiMgl4WUT+iCVUnYCjgW9UdVr1quycq+t8GAPnXG33EFAILMDGf9qLX96FVxUXAi8H21+E3aU3FFgZhW075+o4UY3G95BzzjnnXP3hLVDOOeeccxHyBMo555xzLkKeQDnnnHPORcgTKOecc865CHkC5ZxzzjkXIU+gnHPOOeci5AmUc84551yEPIFyzjnnnIuQJ1DOOeeccxHyBMo555xzLkKeQDnnnHPORcgTKOecc865CP1/QoiTTuutg3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" name="Picture 9" descr="E:\金融数据分析导论\homework\分组作业2\下载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33" y="1767716"/>
            <a:ext cx="5165725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765176" y="960148"/>
            <a:ext cx="9989260" cy="461665"/>
            <a:chOff x="759044" y="1219460"/>
            <a:chExt cx="10247026" cy="461665"/>
          </a:xfrm>
        </p:grpSpPr>
        <p:sp>
          <p:nvSpPr>
            <p:cNvPr id="9" name="矩形 8"/>
            <p:cNvSpPr/>
            <p:nvPr/>
          </p:nvSpPr>
          <p:spPr>
            <a:xfrm>
              <a:off x="759044" y="1219460"/>
              <a:ext cx="11789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第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题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0" name="直接连接符 9"/>
            <p:cNvCxnSpPr>
              <a:stCxn id="9" idx="3"/>
            </p:cNvCxnSpPr>
            <p:nvPr/>
          </p:nvCxnSpPr>
          <p:spPr>
            <a:xfrm>
              <a:off x="1937982" y="1450293"/>
              <a:ext cx="90680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69546" y="1603060"/>
            <a:ext cx="2143126" cy="1925858"/>
            <a:chOff x="4430689" y="2358752"/>
            <a:chExt cx="2763541" cy="2483376"/>
          </a:xfrm>
        </p:grpSpPr>
        <p:grpSp>
          <p:nvGrpSpPr>
            <p:cNvPr id="5" name="组合 4"/>
            <p:cNvGrpSpPr/>
            <p:nvPr/>
          </p:nvGrpSpPr>
          <p:grpSpPr>
            <a:xfrm>
              <a:off x="4631316" y="2358752"/>
              <a:ext cx="2324928" cy="2483376"/>
              <a:chOff x="1929680" y="2358752"/>
              <a:chExt cx="2324928" cy="248337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562297" y="4209509"/>
                <a:ext cx="921164" cy="632619"/>
                <a:chOff x="7517533" y="3822396"/>
                <a:chExt cx="921164" cy="632619"/>
              </a:xfrm>
            </p:grpSpPr>
            <p:sp>
              <p:nvSpPr>
                <p:cNvPr id="24" name="矩形 51"/>
                <p:cNvSpPr/>
                <p:nvPr/>
              </p:nvSpPr>
              <p:spPr>
                <a:xfrm>
                  <a:off x="7927340" y="3898498"/>
                  <a:ext cx="83820" cy="508224"/>
                </a:xfrm>
                <a:custGeom>
                  <a:avLst/>
                  <a:gdLst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8382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19050 w 83820"/>
                    <a:gd name="connsiteY3" fmla="*/ 508224 h 508224"/>
                    <a:gd name="connsiteX4" fmla="*/ 0 w 83820"/>
                    <a:gd name="connsiteY4" fmla="*/ 0 h 50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50822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64770" y="508224"/>
                      </a:lnTo>
                      <a:lnTo>
                        <a:pt x="19050" y="508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52"/>
                <p:cNvSpPr/>
                <p:nvPr/>
              </p:nvSpPr>
              <p:spPr>
                <a:xfrm rot="1636746">
                  <a:off x="7517533" y="3822396"/>
                  <a:ext cx="51228" cy="632619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5719"/>
                    <a:gd name="connsiteY0" fmla="*/ 0 h 574497"/>
                    <a:gd name="connsiteX1" fmla="*/ 45719 w 45719"/>
                    <a:gd name="connsiteY1" fmla="*/ 0 h 574497"/>
                    <a:gd name="connsiteX2" fmla="*/ 45719 w 45719"/>
                    <a:gd name="connsiteY2" fmla="*/ 558525 h 574497"/>
                    <a:gd name="connsiteX3" fmla="*/ 198 w 45719"/>
                    <a:gd name="connsiteY3" fmla="*/ 574497 h 574497"/>
                    <a:gd name="connsiteX4" fmla="*/ 0 w 45719"/>
                    <a:gd name="connsiteY4" fmla="*/ 0 h 574497"/>
                    <a:gd name="connsiteX0" fmla="*/ 0 w 48594"/>
                    <a:gd name="connsiteY0" fmla="*/ 25595 h 600092"/>
                    <a:gd name="connsiteX1" fmla="*/ 48594 w 48594"/>
                    <a:gd name="connsiteY1" fmla="*/ 0 h 600092"/>
                    <a:gd name="connsiteX2" fmla="*/ 45719 w 48594"/>
                    <a:gd name="connsiteY2" fmla="*/ 584120 h 600092"/>
                    <a:gd name="connsiteX3" fmla="*/ 198 w 48594"/>
                    <a:gd name="connsiteY3" fmla="*/ 600092 h 600092"/>
                    <a:gd name="connsiteX4" fmla="*/ 0 w 48594"/>
                    <a:gd name="connsiteY4" fmla="*/ 25595 h 600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4" h="600092">
                      <a:moveTo>
                        <a:pt x="0" y="25595"/>
                      </a:moveTo>
                      <a:lnTo>
                        <a:pt x="48594" y="0"/>
                      </a:lnTo>
                      <a:cubicBezTo>
                        <a:pt x="47636" y="194707"/>
                        <a:pt x="46677" y="389413"/>
                        <a:pt x="45719" y="584120"/>
                      </a:cubicBezTo>
                      <a:lnTo>
                        <a:pt x="198" y="600092"/>
                      </a:lnTo>
                      <a:lnTo>
                        <a:pt x="0" y="255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57"/>
                <p:cNvSpPr/>
                <p:nvPr/>
              </p:nvSpPr>
              <p:spPr>
                <a:xfrm rot="19960384">
                  <a:off x="8378205" y="3827813"/>
                  <a:ext cx="60492" cy="623928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9667"/>
                    <a:gd name="connsiteY0" fmla="*/ 0 h 582008"/>
                    <a:gd name="connsiteX1" fmla="*/ 45719 w 49667"/>
                    <a:gd name="connsiteY1" fmla="*/ 0 h 582008"/>
                    <a:gd name="connsiteX2" fmla="*/ 49667 w 49667"/>
                    <a:gd name="connsiteY2" fmla="*/ 582008 h 582008"/>
                    <a:gd name="connsiteX3" fmla="*/ 0 w 49667"/>
                    <a:gd name="connsiteY3" fmla="*/ 558525 h 582008"/>
                    <a:gd name="connsiteX4" fmla="*/ 0 w 49667"/>
                    <a:gd name="connsiteY4" fmla="*/ 0 h 582008"/>
                    <a:gd name="connsiteX0" fmla="*/ 0 w 50406"/>
                    <a:gd name="connsiteY0" fmla="*/ 0 h 606513"/>
                    <a:gd name="connsiteX1" fmla="*/ 46458 w 50406"/>
                    <a:gd name="connsiteY1" fmla="*/ 24505 h 606513"/>
                    <a:gd name="connsiteX2" fmla="*/ 50406 w 50406"/>
                    <a:gd name="connsiteY2" fmla="*/ 606513 h 606513"/>
                    <a:gd name="connsiteX3" fmla="*/ 739 w 50406"/>
                    <a:gd name="connsiteY3" fmla="*/ 583030 h 606513"/>
                    <a:gd name="connsiteX4" fmla="*/ 0 w 50406"/>
                    <a:gd name="connsiteY4" fmla="*/ 0 h 6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6" h="606513">
                      <a:moveTo>
                        <a:pt x="0" y="0"/>
                      </a:moveTo>
                      <a:lnTo>
                        <a:pt x="46458" y="24505"/>
                      </a:lnTo>
                      <a:lnTo>
                        <a:pt x="50406" y="606513"/>
                      </a:lnTo>
                      <a:lnTo>
                        <a:pt x="739" y="583030"/>
                      </a:lnTo>
                      <a:cubicBezTo>
                        <a:pt x="493" y="388687"/>
                        <a:pt x="246" y="1943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929680" y="2358752"/>
                <a:ext cx="2324928" cy="1939816"/>
                <a:chOff x="1920047" y="2351946"/>
                <a:chExt cx="2324928" cy="1939816"/>
              </a:xfrm>
              <a:effectLst>
                <a:outerShdw blurRad="50800" dist="203200" dir="8100000" algn="tr" rotWithShape="0">
                  <a:prstClr val="black">
                    <a:alpha val="33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71306" y="2351946"/>
                  <a:ext cx="2209657" cy="1812613"/>
                  <a:chOff x="1788299" y="2351946"/>
                  <a:chExt cx="2209657" cy="181261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788299" y="2394115"/>
                    <a:ext cx="2209657" cy="1770444"/>
                  </a:xfrm>
                  <a:prstGeom prst="rect">
                    <a:avLst/>
                  </a:prstGeom>
                  <a:solidFill>
                    <a:srgbClr val="427A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518584" y="2351946"/>
                    <a:ext cx="768350" cy="77195"/>
                    <a:chOff x="820000" y="2126457"/>
                    <a:chExt cx="768350" cy="77195"/>
                  </a:xfrm>
                  <a:effectLst>
                    <a:outerShdw blurRad="76200" dist="25400" dir="5400000" sx="103000" sy="103000" algn="t" rotWithShape="0">
                      <a:prstClr val="black">
                        <a:alpha val="17000"/>
                      </a:prstClr>
                    </a:outerShdw>
                  </a:effectLst>
                </p:grpSpPr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820000" y="2147136"/>
                      <a:ext cx="768350" cy="56516"/>
                    </a:xfrm>
                    <a:prstGeom prst="rect">
                      <a:avLst/>
                    </a:prstGeom>
                    <a:solidFill>
                      <a:srgbClr val="7E7E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820000" y="2126457"/>
                      <a:ext cx="768350" cy="0"/>
                    </a:xfrm>
                    <a:prstGeom prst="line">
                      <a:avLst/>
                    </a:prstGeom>
                    <a:ln w="19050">
                      <a:solidFill>
                        <a:srgbClr val="7E7E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820000" y="2138361"/>
                      <a:ext cx="768350" cy="0"/>
                    </a:xfrm>
                    <a:prstGeom prst="line">
                      <a:avLst/>
                    </a:prstGeom>
                    <a:ln w="12700">
                      <a:solidFill>
                        <a:srgbClr val="D9CDC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920047" y="4174249"/>
                  <a:ext cx="2324928" cy="117513"/>
                  <a:chOff x="6815138" y="3794192"/>
                  <a:chExt cx="2290762" cy="11751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6815138" y="3831386"/>
                    <a:ext cx="2290762" cy="80319"/>
                  </a:xfrm>
                  <a:prstGeom prst="rect">
                    <a:avLst/>
                  </a:prstGeom>
                  <a:solidFill>
                    <a:srgbClr val="6965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46"/>
                  <p:cNvSpPr/>
                  <p:nvPr/>
                </p:nvSpPr>
                <p:spPr>
                  <a:xfrm>
                    <a:off x="6815138" y="3805197"/>
                    <a:ext cx="2290762" cy="26669"/>
                  </a:xfrm>
                  <a:custGeom>
                    <a:avLst/>
                    <a:gdLst>
                      <a:gd name="connsiteX0" fmla="*/ 0 w 2290762"/>
                      <a:gd name="connsiteY0" fmla="*/ 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0 w 2290762"/>
                      <a:gd name="connsiteY4" fmla="*/ 0 h 45719"/>
                      <a:gd name="connsiteX0" fmla="*/ 44450 w 2290762"/>
                      <a:gd name="connsiteY0" fmla="*/ 1905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44450 w 2290762"/>
                      <a:gd name="connsiteY4" fmla="*/ 19050 h 45719"/>
                      <a:gd name="connsiteX0" fmla="*/ 44450 w 2290762"/>
                      <a:gd name="connsiteY0" fmla="*/ 0 h 26669"/>
                      <a:gd name="connsiteX1" fmla="*/ 2250280 w 2290762"/>
                      <a:gd name="connsiteY1" fmla="*/ 2382 h 26669"/>
                      <a:gd name="connsiteX2" fmla="*/ 2290762 w 2290762"/>
                      <a:gd name="connsiteY2" fmla="*/ 26669 h 26669"/>
                      <a:gd name="connsiteX3" fmla="*/ 0 w 2290762"/>
                      <a:gd name="connsiteY3" fmla="*/ 26669 h 26669"/>
                      <a:gd name="connsiteX4" fmla="*/ 44450 w 2290762"/>
                      <a:gd name="connsiteY4" fmla="*/ 0 h 26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0762" h="26669">
                        <a:moveTo>
                          <a:pt x="44450" y="0"/>
                        </a:moveTo>
                        <a:lnTo>
                          <a:pt x="2250280" y="2382"/>
                        </a:lnTo>
                        <a:lnTo>
                          <a:pt x="2290762" y="26669"/>
                        </a:lnTo>
                        <a:lnTo>
                          <a:pt x="0" y="26669"/>
                        </a:lnTo>
                        <a:lnTo>
                          <a:pt x="44450" y="0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6862763" y="3794192"/>
                    <a:ext cx="2195512" cy="0"/>
                  </a:xfrm>
                  <a:prstGeom prst="line">
                    <a:avLst/>
                  </a:prstGeom>
                  <a:ln w="28575">
                    <a:solidFill>
                      <a:srgbClr val="69656B"/>
                    </a:solidFill>
                  </a:ln>
                  <a:effectLst>
                    <a:outerShdw blurRad="50800" dist="38100" dir="12000000" sx="102000" sy="102000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5280860" y="2504705"/>
              <a:ext cx="1013085" cy="1133578"/>
              <a:chOff x="3960697" y="3254038"/>
              <a:chExt cx="1013085" cy="113357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60697" y="3840880"/>
                <a:ext cx="175260" cy="546735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2595C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42282" y="3500314"/>
                <a:ext cx="175260" cy="887302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FBB24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12502" y="3254038"/>
                <a:ext cx="183160" cy="1133578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D31F2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90622" y="3628586"/>
                <a:ext cx="183160" cy="759030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91CC3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4430689" y="3508982"/>
              <a:ext cx="2763541" cy="68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29" tIns="34289" rIns="68529" bIns="34289">
              <a:spAutoFit/>
            </a:bodyPr>
            <a:lstStyle/>
            <a:p>
              <a:pPr algn="ctr"/>
              <a:r>
                <a:rPr lang="en-US" altLang="zh-CN" sz="3000" spc="-150" dirty="0">
                  <a:solidFill>
                    <a:schemeClr val="bg1"/>
                  </a:solidFill>
                </a:rPr>
                <a:t>Part  </a:t>
              </a:r>
              <a:r>
                <a:rPr lang="en-US" altLang="zh-CN" sz="3000" spc="-150" dirty="0" smtClean="0">
                  <a:solidFill>
                    <a:schemeClr val="bg1"/>
                  </a:solidFill>
                </a:rPr>
                <a:t>Three</a:t>
              </a:r>
              <a:endParaRPr lang="zh-CN" altLang="en-US" sz="30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3345084" y="3575654"/>
            <a:ext cx="5197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4000" b="1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67275" y="441007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题目要求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867275" y="488903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867275" y="53679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69547" y="58615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32" grpId="0" animBg="1"/>
      <p:bldP spid="33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556776" y="1130560"/>
            <a:ext cx="10456967" cy="461665"/>
            <a:chOff x="556776" y="1130560"/>
            <a:chExt cx="10456967" cy="461665"/>
          </a:xfrm>
        </p:grpSpPr>
        <p:sp>
          <p:nvSpPr>
            <p:cNvPr id="7" name="矩形 6"/>
            <p:cNvSpPr/>
            <p:nvPr/>
          </p:nvSpPr>
          <p:spPr>
            <a:xfrm>
              <a:off x="556776" y="1130560"/>
              <a:ext cx="1518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题目要求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直接连接符 3"/>
            <p:cNvCxnSpPr>
              <a:stCxn id="7" idx="3"/>
            </p:cNvCxnSpPr>
            <p:nvPr/>
          </p:nvCxnSpPr>
          <p:spPr>
            <a:xfrm>
              <a:off x="2075543" y="1361393"/>
              <a:ext cx="8938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570424" y="1785041"/>
            <a:ext cx="96381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从上面股票中，对每个时间窗，计算股票收益率之间的相关系数矩阵，只取下三角形中不是</a:t>
            </a:r>
            <a:r>
              <a:rPr lang="en-US" altLang="zh-CN" dirty="0"/>
              <a:t>1</a:t>
            </a:r>
            <a:r>
              <a:rPr lang="zh-CN" altLang="zh-CN" dirty="0"/>
              <a:t>的数据。统计每个时间段相关系数的最大值，最小值，均值，</a:t>
            </a:r>
            <a:r>
              <a:rPr lang="en-US" altLang="zh-CN" dirty="0"/>
              <a:t>25%</a:t>
            </a:r>
            <a:r>
              <a:rPr lang="zh-CN" altLang="zh-CN" dirty="0"/>
              <a:t>和</a:t>
            </a:r>
            <a:r>
              <a:rPr lang="en-US" altLang="zh-CN" dirty="0" smtClean="0"/>
              <a:t>75%</a:t>
            </a:r>
            <a:r>
              <a:rPr lang="zh-CN" altLang="en-US" dirty="0"/>
              <a:t>分位点</a:t>
            </a:r>
            <a:r>
              <a:rPr lang="zh-CN" altLang="zh-CN" dirty="0" smtClean="0"/>
              <a:t>（</a:t>
            </a:r>
            <a:r>
              <a:rPr lang="zh-CN" altLang="zh-CN" dirty="0"/>
              <a:t>表格汇总）。用</a:t>
            </a:r>
            <a:r>
              <a:rPr lang="en-US" altLang="zh-CN" dirty="0"/>
              <a:t>box</a:t>
            </a:r>
            <a:r>
              <a:rPr lang="zh-CN" altLang="zh-CN" dirty="0"/>
              <a:t>图画出相关系数的分布，横坐为时间轴，每个时间段对应一个分布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进一步分析上面得到的结果，讨论如下问题：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(a). </a:t>
            </a:r>
            <a:r>
              <a:rPr lang="zh-CN" altLang="zh-CN" dirty="0"/>
              <a:t>总体上看，高收益，高风险的模式是否成立？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(b). </a:t>
            </a:r>
            <a:r>
              <a:rPr lang="zh-CN" altLang="zh-CN" dirty="0"/>
              <a:t>时间周轴上看，每只股票的收益风险特性是否稳定？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(c). </a:t>
            </a:r>
            <a:r>
              <a:rPr lang="zh-CN" altLang="zh-CN" dirty="0"/>
              <a:t>相关系数的分布是否稳定？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70424" y="5179573"/>
            <a:ext cx="10443319" cy="27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38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lenovo\AppData\Roaming\Tencent\Users\470587243\QQ\WinTemp\RichOle\[UKPW$SOKB4D_5T@[0}TF%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559558"/>
            <a:ext cx="11081982" cy="58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9474" y="3684896"/>
            <a:ext cx="27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计算各个时间窗内几只股票收益率的相关系数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623153" y="2277147"/>
            <a:ext cx="3766506" cy="3580983"/>
            <a:chOff x="5661170" y="1332813"/>
            <a:chExt cx="3766506" cy="3580983"/>
          </a:xfrm>
        </p:grpSpPr>
        <p:grpSp>
          <p:nvGrpSpPr>
            <p:cNvPr id="24" name="组合 23"/>
            <p:cNvGrpSpPr/>
            <p:nvPr/>
          </p:nvGrpSpPr>
          <p:grpSpPr>
            <a:xfrm>
              <a:off x="5661170" y="1332813"/>
              <a:ext cx="2462254" cy="646246"/>
              <a:chOff x="1311698" y="2307682"/>
              <a:chExt cx="2462254" cy="646246"/>
            </a:xfrm>
          </p:grpSpPr>
          <p:sp>
            <p:nvSpPr>
              <p:cNvPr id="58" name="文本框 20"/>
              <p:cNvSpPr txBox="1">
                <a:spLocks noChangeArrowheads="1"/>
              </p:cNvSpPr>
              <p:nvPr/>
            </p:nvSpPr>
            <p:spPr bwMode="auto">
              <a:xfrm>
                <a:off x="2231140" y="2338417"/>
                <a:ext cx="154281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题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文本框 18"/>
              <p:cNvSpPr txBox="1">
                <a:spLocks noChangeArrowheads="1"/>
              </p:cNvSpPr>
              <p:nvPr/>
            </p:nvSpPr>
            <p:spPr bwMode="auto">
              <a:xfrm>
                <a:off x="1311698" y="2307682"/>
                <a:ext cx="919442" cy="64624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b="1" dirty="0">
                    <a:solidFill>
                      <a:srgbClr val="427AAD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01</a:t>
                </a:r>
                <a:endParaRPr lang="zh-CN" altLang="en-US" sz="3600" b="1" dirty="0">
                  <a:solidFill>
                    <a:srgbClr val="427AAD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53" name="文本框 78"/>
            <p:cNvSpPr txBox="1">
              <a:spLocks noChangeArrowheads="1"/>
            </p:cNvSpPr>
            <p:nvPr/>
          </p:nvSpPr>
          <p:spPr bwMode="auto">
            <a:xfrm>
              <a:off x="5661170" y="1991076"/>
              <a:ext cx="919442" cy="64624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419AD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marL="742950" indent="-285750">
                <a:defRPr sz="2400"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427AAD"/>
                  </a:solidFill>
                </a:rPr>
                <a:t>02</a:t>
              </a:r>
              <a:endParaRPr lang="zh-CN" altLang="en-US" dirty="0">
                <a:solidFill>
                  <a:srgbClr val="427AAD"/>
                </a:solidFill>
              </a:endParaRPr>
            </a:p>
          </p:txBody>
        </p:sp>
        <p:sp>
          <p:nvSpPr>
            <p:cNvPr id="50" name="文本框 133"/>
            <p:cNvSpPr txBox="1">
              <a:spLocks noChangeArrowheads="1"/>
            </p:cNvSpPr>
            <p:nvPr/>
          </p:nvSpPr>
          <p:spPr bwMode="auto">
            <a:xfrm>
              <a:off x="6580611" y="1987445"/>
              <a:ext cx="28470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题、第</a:t>
              </a:r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083183" y="1574212"/>
              <a:ext cx="394854" cy="374073"/>
              <a:chOff x="6083183" y="1574212"/>
              <a:chExt cx="394854" cy="374073"/>
            </a:xfrm>
          </p:grpSpPr>
          <p:sp>
            <p:nvSpPr>
              <p:cNvPr id="46" name="直角三角形 45"/>
              <p:cNvSpPr/>
              <p:nvPr/>
            </p:nvSpPr>
            <p:spPr>
              <a:xfrm flipH="1">
                <a:off x="6083183" y="1574212"/>
                <a:ext cx="394854" cy="37407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4"/>
                <a:endCxn id="46" idx="0"/>
              </p:cNvCxnSpPr>
              <p:nvPr/>
            </p:nvCxnSpPr>
            <p:spPr>
              <a:xfrm flipV="1">
                <a:off x="6083183" y="1574212"/>
                <a:ext cx="394854" cy="374073"/>
              </a:xfrm>
              <a:prstGeom prst="line">
                <a:avLst/>
              </a:prstGeom>
              <a:ln>
                <a:solidFill>
                  <a:srgbClr val="D756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6083183" y="2232475"/>
              <a:ext cx="394854" cy="469609"/>
              <a:chOff x="6083183" y="1478676"/>
              <a:chExt cx="394854" cy="469609"/>
            </a:xfrm>
          </p:grpSpPr>
          <p:sp>
            <p:nvSpPr>
              <p:cNvPr id="44" name="直角三角形 43"/>
              <p:cNvSpPr/>
              <p:nvPr/>
            </p:nvSpPr>
            <p:spPr>
              <a:xfrm flipH="1">
                <a:off x="6083183" y="1574212"/>
                <a:ext cx="394854" cy="37407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6083183" y="1478676"/>
                <a:ext cx="394854" cy="374073"/>
              </a:xfrm>
              <a:prstGeom prst="line">
                <a:avLst/>
              </a:prstGeom>
              <a:ln>
                <a:solidFill>
                  <a:srgbClr val="D756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直角三角形 37"/>
            <p:cNvSpPr/>
            <p:nvPr/>
          </p:nvSpPr>
          <p:spPr>
            <a:xfrm flipH="1">
              <a:off x="6083183" y="4539723"/>
              <a:ext cx="394854" cy="37407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31981" y="2215510"/>
            <a:ext cx="2702216" cy="2886376"/>
            <a:chOff x="2031981" y="2215510"/>
            <a:chExt cx="2702216" cy="2886376"/>
          </a:xfrm>
        </p:grpSpPr>
        <p:grpSp>
          <p:nvGrpSpPr>
            <p:cNvPr id="4" name="组合 3"/>
            <p:cNvGrpSpPr/>
            <p:nvPr/>
          </p:nvGrpSpPr>
          <p:grpSpPr>
            <a:xfrm>
              <a:off x="2031981" y="2215510"/>
              <a:ext cx="2702216" cy="2886376"/>
              <a:chOff x="2220625" y="2358752"/>
              <a:chExt cx="2324928" cy="248337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853242" y="4209509"/>
                <a:ext cx="921164" cy="632619"/>
                <a:chOff x="7517533" y="3822396"/>
                <a:chExt cx="921164" cy="632619"/>
              </a:xfrm>
            </p:grpSpPr>
            <p:sp>
              <p:nvSpPr>
                <p:cNvPr id="18" name="矩形 51"/>
                <p:cNvSpPr/>
                <p:nvPr/>
              </p:nvSpPr>
              <p:spPr>
                <a:xfrm>
                  <a:off x="7927340" y="3898498"/>
                  <a:ext cx="83820" cy="508224"/>
                </a:xfrm>
                <a:custGeom>
                  <a:avLst/>
                  <a:gdLst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8382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19050 w 83820"/>
                    <a:gd name="connsiteY3" fmla="*/ 508224 h 508224"/>
                    <a:gd name="connsiteX4" fmla="*/ 0 w 83820"/>
                    <a:gd name="connsiteY4" fmla="*/ 0 h 50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50822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64770" y="508224"/>
                      </a:lnTo>
                      <a:lnTo>
                        <a:pt x="19050" y="508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52"/>
                <p:cNvSpPr/>
                <p:nvPr/>
              </p:nvSpPr>
              <p:spPr>
                <a:xfrm rot="1636746">
                  <a:off x="7517533" y="3822396"/>
                  <a:ext cx="51228" cy="632619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5719"/>
                    <a:gd name="connsiteY0" fmla="*/ 0 h 574497"/>
                    <a:gd name="connsiteX1" fmla="*/ 45719 w 45719"/>
                    <a:gd name="connsiteY1" fmla="*/ 0 h 574497"/>
                    <a:gd name="connsiteX2" fmla="*/ 45719 w 45719"/>
                    <a:gd name="connsiteY2" fmla="*/ 558525 h 574497"/>
                    <a:gd name="connsiteX3" fmla="*/ 198 w 45719"/>
                    <a:gd name="connsiteY3" fmla="*/ 574497 h 574497"/>
                    <a:gd name="connsiteX4" fmla="*/ 0 w 45719"/>
                    <a:gd name="connsiteY4" fmla="*/ 0 h 574497"/>
                    <a:gd name="connsiteX0" fmla="*/ 0 w 48594"/>
                    <a:gd name="connsiteY0" fmla="*/ 25595 h 600092"/>
                    <a:gd name="connsiteX1" fmla="*/ 48594 w 48594"/>
                    <a:gd name="connsiteY1" fmla="*/ 0 h 600092"/>
                    <a:gd name="connsiteX2" fmla="*/ 45719 w 48594"/>
                    <a:gd name="connsiteY2" fmla="*/ 584120 h 600092"/>
                    <a:gd name="connsiteX3" fmla="*/ 198 w 48594"/>
                    <a:gd name="connsiteY3" fmla="*/ 600092 h 600092"/>
                    <a:gd name="connsiteX4" fmla="*/ 0 w 48594"/>
                    <a:gd name="connsiteY4" fmla="*/ 25595 h 600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4" h="600092">
                      <a:moveTo>
                        <a:pt x="0" y="25595"/>
                      </a:moveTo>
                      <a:lnTo>
                        <a:pt x="48594" y="0"/>
                      </a:lnTo>
                      <a:cubicBezTo>
                        <a:pt x="47636" y="194707"/>
                        <a:pt x="46677" y="389413"/>
                        <a:pt x="45719" y="584120"/>
                      </a:cubicBezTo>
                      <a:lnTo>
                        <a:pt x="198" y="600092"/>
                      </a:lnTo>
                      <a:lnTo>
                        <a:pt x="0" y="255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矩形 57"/>
                <p:cNvSpPr/>
                <p:nvPr/>
              </p:nvSpPr>
              <p:spPr>
                <a:xfrm rot="19960384">
                  <a:off x="8378205" y="3827813"/>
                  <a:ext cx="60492" cy="623928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9667"/>
                    <a:gd name="connsiteY0" fmla="*/ 0 h 582008"/>
                    <a:gd name="connsiteX1" fmla="*/ 45719 w 49667"/>
                    <a:gd name="connsiteY1" fmla="*/ 0 h 582008"/>
                    <a:gd name="connsiteX2" fmla="*/ 49667 w 49667"/>
                    <a:gd name="connsiteY2" fmla="*/ 582008 h 582008"/>
                    <a:gd name="connsiteX3" fmla="*/ 0 w 49667"/>
                    <a:gd name="connsiteY3" fmla="*/ 558525 h 582008"/>
                    <a:gd name="connsiteX4" fmla="*/ 0 w 49667"/>
                    <a:gd name="connsiteY4" fmla="*/ 0 h 582008"/>
                    <a:gd name="connsiteX0" fmla="*/ 0 w 50406"/>
                    <a:gd name="connsiteY0" fmla="*/ 0 h 606513"/>
                    <a:gd name="connsiteX1" fmla="*/ 46458 w 50406"/>
                    <a:gd name="connsiteY1" fmla="*/ 24505 h 606513"/>
                    <a:gd name="connsiteX2" fmla="*/ 50406 w 50406"/>
                    <a:gd name="connsiteY2" fmla="*/ 606513 h 606513"/>
                    <a:gd name="connsiteX3" fmla="*/ 739 w 50406"/>
                    <a:gd name="connsiteY3" fmla="*/ 583030 h 606513"/>
                    <a:gd name="connsiteX4" fmla="*/ 0 w 50406"/>
                    <a:gd name="connsiteY4" fmla="*/ 0 h 6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6" h="606513">
                      <a:moveTo>
                        <a:pt x="0" y="0"/>
                      </a:moveTo>
                      <a:lnTo>
                        <a:pt x="46458" y="24505"/>
                      </a:lnTo>
                      <a:lnTo>
                        <a:pt x="50406" y="606513"/>
                      </a:lnTo>
                      <a:lnTo>
                        <a:pt x="739" y="583030"/>
                      </a:lnTo>
                      <a:cubicBezTo>
                        <a:pt x="493" y="388687"/>
                        <a:pt x="246" y="1943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220625" y="2358752"/>
                <a:ext cx="2324928" cy="1942886"/>
                <a:chOff x="1920047" y="2351946"/>
                <a:chExt cx="2324928" cy="1942886"/>
              </a:xfrm>
              <a:effectLst>
                <a:outerShdw blurRad="50800" dist="203200" dir="8100000" algn="tr" rotWithShape="0">
                  <a:prstClr val="black">
                    <a:alpha val="33000"/>
                  </a:prstClr>
                </a:outerShdw>
              </a:effectLst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980938" y="2351946"/>
                  <a:ext cx="2209657" cy="1812613"/>
                  <a:chOff x="1797931" y="2351946"/>
                  <a:chExt cx="2209657" cy="1812613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1797931" y="2394115"/>
                    <a:ext cx="2209657" cy="1770444"/>
                  </a:xfrm>
                  <a:prstGeom prst="rect">
                    <a:avLst/>
                  </a:prstGeom>
                  <a:solidFill>
                    <a:srgbClr val="427A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2518584" y="2351946"/>
                    <a:ext cx="768350" cy="77195"/>
                    <a:chOff x="820000" y="2126457"/>
                    <a:chExt cx="768350" cy="77195"/>
                  </a:xfrm>
                  <a:effectLst>
                    <a:outerShdw blurRad="76200" dist="25400" dir="5400000" sx="103000" sy="103000" algn="t" rotWithShape="0">
                      <a:prstClr val="black">
                        <a:alpha val="17000"/>
                      </a:prstClr>
                    </a:outerShdw>
                  </a:effectLst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820000" y="2147136"/>
                      <a:ext cx="768350" cy="56516"/>
                    </a:xfrm>
                    <a:prstGeom prst="rect">
                      <a:avLst/>
                    </a:prstGeom>
                    <a:solidFill>
                      <a:srgbClr val="7E7E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6" name="直接连接符 15"/>
                    <p:cNvCxnSpPr/>
                    <p:nvPr/>
                  </p:nvCxnSpPr>
                  <p:spPr>
                    <a:xfrm>
                      <a:off x="820000" y="2126457"/>
                      <a:ext cx="768350" cy="0"/>
                    </a:xfrm>
                    <a:prstGeom prst="line">
                      <a:avLst/>
                    </a:prstGeom>
                    <a:ln w="19050">
                      <a:solidFill>
                        <a:srgbClr val="7E7E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/>
                    <p:cNvCxnSpPr/>
                    <p:nvPr/>
                  </p:nvCxnSpPr>
                  <p:spPr>
                    <a:xfrm>
                      <a:off x="820000" y="2138361"/>
                      <a:ext cx="768350" cy="0"/>
                    </a:xfrm>
                    <a:prstGeom prst="line">
                      <a:avLst/>
                    </a:prstGeom>
                    <a:ln w="12700">
                      <a:solidFill>
                        <a:srgbClr val="D9CDC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1920047" y="4174249"/>
                  <a:ext cx="2324928" cy="120583"/>
                  <a:chOff x="6815138" y="3794192"/>
                  <a:chExt cx="2290762" cy="120583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6815138" y="3834455"/>
                    <a:ext cx="2290762" cy="80320"/>
                  </a:xfrm>
                  <a:prstGeom prst="rect">
                    <a:avLst/>
                  </a:prstGeom>
                  <a:solidFill>
                    <a:srgbClr val="6965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46"/>
                  <p:cNvSpPr/>
                  <p:nvPr/>
                </p:nvSpPr>
                <p:spPr>
                  <a:xfrm>
                    <a:off x="6815138" y="3805197"/>
                    <a:ext cx="2290762" cy="26669"/>
                  </a:xfrm>
                  <a:custGeom>
                    <a:avLst/>
                    <a:gdLst>
                      <a:gd name="connsiteX0" fmla="*/ 0 w 2290762"/>
                      <a:gd name="connsiteY0" fmla="*/ 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0 w 2290762"/>
                      <a:gd name="connsiteY4" fmla="*/ 0 h 45719"/>
                      <a:gd name="connsiteX0" fmla="*/ 44450 w 2290762"/>
                      <a:gd name="connsiteY0" fmla="*/ 1905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44450 w 2290762"/>
                      <a:gd name="connsiteY4" fmla="*/ 19050 h 45719"/>
                      <a:gd name="connsiteX0" fmla="*/ 44450 w 2290762"/>
                      <a:gd name="connsiteY0" fmla="*/ 0 h 26669"/>
                      <a:gd name="connsiteX1" fmla="*/ 2250280 w 2290762"/>
                      <a:gd name="connsiteY1" fmla="*/ 2382 h 26669"/>
                      <a:gd name="connsiteX2" fmla="*/ 2290762 w 2290762"/>
                      <a:gd name="connsiteY2" fmla="*/ 26669 h 26669"/>
                      <a:gd name="connsiteX3" fmla="*/ 0 w 2290762"/>
                      <a:gd name="connsiteY3" fmla="*/ 26669 h 26669"/>
                      <a:gd name="connsiteX4" fmla="*/ 44450 w 2290762"/>
                      <a:gd name="connsiteY4" fmla="*/ 0 h 26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0762" h="26669">
                        <a:moveTo>
                          <a:pt x="44450" y="0"/>
                        </a:moveTo>
                        <a:lnTo>
                          <a:pt x="2250280" y="2382"/>
                        </a:lnTo>
                        <a:lnTo>
                          <a:pt x="2290762" y="26669"/>
                        </a:lnTo>
                        <a:lnTo>
                          <a:pt x="0" y="26669"/>
                        </a:lnTo>
                        <a:lnTo>
                          <a:pt x="44450" y="0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6862763" y="3794192"/>
                    <a:ext cx="2195512" cy="0"/>
                  </a:xfrm>
                  <a:prstGeom prst="line">
                    <a:avLst/>
                  </a:prstGeom>
                  <a:ln w="28575">
                    <a:solidFill>
                      <a:srgbClr val="69656B"/>
                    </a:solidFill>
                  </a:ln>
                  <a:effectLst>
                    <a:outerShdw blurRad="50800" dist="38100" dir="12000000" sx="102000" sy="102000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2220625" y="3732577"/>
              <a:ext cx="2254361" cy="53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29" tIns="34289" rIns="68529" bIns="34289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</a:rPr>
                <a:t>CONTENTS</a:t>
              </a:r>
              <a:endParaRPr lang="zh-CN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17"/>
            <p:cNvSpPr txBox="1">
              <a:spLocks noChangeArrowheads="1"/>
            </p:cNvSpPr>
            <p:nvPr/>
          </p:nvSpPr>
          <p:spPr bwMode="auto">
            <a:xfrm>
              <a:off x="2220625" y="2405287"/>
              <a:ext cx="2344128" cy="139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29" tIns="34289" rIns="68529" bIns="34289">
              <a:spAutoFit/>
            </a:bodyPr>
            <a:lstStyle/>
            <a:p>
              <a:pPr algn="ctr"/>
              <a:r>
                <a:rPr lang="zh-CN" altLang="en-US" sz="8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2302959" y="3732577"/>
              <a:ext cx="217946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78"/>
          <p:cNvSpPr txBox="1">
            <a:spLocks noChangeArrowheads="1"/>
          </p:cNvSpPr>
          <p:nvPr/>
        </p:nvSpPr>
        <p:spPr bwMode="auto">
          <a:xfrm>
            <a:off x="5639073" y="3633730"/>
            <a:ext cx="919442" cy="64624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419AD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2400">
                <a:latin typeface="Calibri" pitchFamily="34" charset="0"/>
                <a:ea typeface="宋体" pitchFamily="2" charset="-122"/>
              </a:defRPr>
            </a:lvl2pPr>
            <a:lvl3pPr>
              <a:defRPr sz="2000">
                <a:latin typeface="Calibri" pitchFamily="34" charset="0"/>
                <a:ea typeface="宋体" pitchFamily="2" charset="-122"/>
              </a:defRPr>
            </a:lvl3pPr>
            <a:lvl4pPr>
              <a:defRPr>
                <a:latin typeface="Calibri" pitchFamily="34" charset="0"/>
                <a:ea typeface="宋体" pitchFamily="2" charset="-122"/>
              </a:defRPr>
            </a:lvl4pPr>
            <a:lvl5pPr>
              <a:defRPr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427AAD"/>
                </a:solidFill>
              </a:rPr>
              <a:t>03</a:t>
            </a:r>
            <a:endParaRPr lang="zh-CN" altLang="en-US" dirty="0">
              <a:solidFill>
                <a:srgbClr val="427AAD"/>
              </a:solidFill>
            </a:endParaRPr>
          </a:p>
        </p:txBody>
      </p:sp>
      <p:sp>
        <p:nvSpPr>
          <p:cNvPr id="36" name="文本框 133"/>
          <p:cNvSpPr txBox="1">
            <a:spLocks noChangeArrowheads="1"/>
          </p:cNvSpPr>
          <p:nvPr/>
        </p:nvSpPr>
        <p:spPr bwMode="auto">
          <a:xfrm>
            <a:off x="6558515" y="3630099"/>
            <a:ext cx="154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6061086" y="3875129"/>
            <a:ext cx="394854" cy="374073"/>
          </a:xfrm>
          <a:prstGeom prst="line">
            <a:avLst/>
          </a:prstGeom>
          <a:ln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78"/>
          <p:cNvSpPr txBox="1">
            <a:spLocks noChangeArrowheads="1"/>
          </p:cNvSpPr>
          <p:nvPr/>
        </p:nvSpPr>
        <p:spPr bwMode="auto">
          <a:xfrm>
            <a:off x="5654993" y="4277458"/>
            <a:ext cx="919442" cy="64624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419AD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2400">
                <a:latin typeface="Calibri" pitchFamily="34" charset="0"/>
                <a:ea typeface="宋体" pitchFamily="2" charset="-122"/>
              </a:defRPr>
            </a:lvl2pPr>
            <a:lvl3pPr>
              <a:defRPr sz="2000">
                <a:latin typeface="Calibri" pitchFamily="34" charset="0"/>
                <a:ea typeface="宋体" pitchFamily="2" charset="-122"/>
              </a:defRPr>
            </a:lvl3pPr>
            <a:lvl4pPr>
              <a:defRPr>
                <a:latin typeface="Calibri" pitchFamily="34" charset="0"/>
                <a:ea typeface="宋体" pitchFamily="2" charset="-122"/>
              </a:defRPr>
            </a:lvl4pPr>
            <a:lvl5pPr>
              <a:defRPr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427AAD"/>
                </a:solidFill>
              </a:rPr>
              <a:t>04</a:t>
            </a:r>
            <a:endParaRPr lang="zh-CN" altLang="en-US" dirty="0">
              <a:solidFill>
                <a:srgbClr val="427AAD"/>
              </a:solidFill>
            </a:endParaRPr>
          </a:p>
        </p:txBody>
      </p:sp>
      <p:sp>
        <p:nvSpPr>
          <p:cNvPr id="43" name="文本框 133"/>
          <p:cNvSpPr txBox="1">
            <a:spLocks noChangeArrowheads="1"/>
          </p:cNvSpPr>
          <p:nvPr/>
        </p:nvSpPr>
        <p:spPr bwMode="auto">
          <a:xfrm>
            <a:off x="6574435" y="4273827"/>
            <a:ext cx="154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6077006" y="4518857"/>
            <a:ext cx="394854" cy="374073"/>
          </a:xfrm>
          <a:prstGeom prst="line">
            <a:avLst/>
          </a:prstGeom>
          <a:ln>
            <a:solidFill>
              <a:srgbClr val="D756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lenovo\AppData\Roaming\Tencent\Users\470587243\QQ\WinTemp\RichOle\KOWTUT4K__RG~QBD$IJHMH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4" y="1241094"/>
            <a:ext cx="9968002" cy="17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 35"/>
          <p:cNvGrpSpPr/>
          <p:nvPr/>
        </p:nvGrpSpPr>
        <p:grpSpPr>
          <a:xfrm>
            <a:off x="770004" y="600783"/>
            <a:ext cx="2977392" cy="369332"/>
            <a:chOff x="6727370" y="3902880"/>
            <a:chExt cx="2977392" cy="369332"/>
          </a:xfrm>
        </p:grpSpPr>
        <p:sp>
          <p:nvSpPr>
            <p:cNvPr id="4" name="文本框 36"/>
            <p:cNvSpPr txBox="1"/>
            <p:nvPr/>
          </p:nvSpPr>
          <p:spPr>
            <a:xfrm>
              <a:off x="6727370" y="3902880"/>
              <a:ext cx="297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27AAD"/>
                  </a:solidFill>
                  <a:latin typeface="微软雅黑" pitchFamily="34" charset="-122"/>
                  <a:ea typeface="微软雅黑" pitchFamily="34" charset="-122"/>
                </a:rPr>
                <a:t>统计相关系数的各分位数</a:t>
              </a:r>
              <a:endParaRPr lang="zh-CN" altLang="en-US" b="1" dirty="0">
                <a:solidFill>
                  <a:srgbClr val="427AA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" name="直接连接符 10"/>
            <p:cNvCxnSpPr/>
            <p:nvPr/>
          </p:nvCxnSpPr>
          <p:spPr>
            <a:xfrm>
              <a:off x="6727371" y="4272212"/>
              <a:ext cx="2690788" cy="0"/>
            </a:xfrm>
            <a:prstGeom prst="line">
              <a:avLst/>
            </a:prstGeom>
            <a:ln w="19050">
              <a:solidFill>
                <a:srgbClr val="427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C:\Users\lenovo\AppData\Roaming\Tencent\Users\470587243\QQ\WinTemp\RichOle\%LGJ690%P4F$5WX$$5F_}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" y="3562066"/>
            <a:ext cx="380117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lenovo\AppData\Roaming\Tencent\Users\470587243\QQ\WinTemp\RichOle\O(4%7HULGX2PG%}IG7NXHH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54" y="3562064"/>
            <a:ext cx="369221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lenovo\AppData\Roaming\Tencent\Users\470587243\QQ\WinTemp\RichOle\8S0E51}0RS)DWH7%XXSC)B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8" y="3533490"/>
            <a:ext cx="359650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lenovo\AppData\Roaming\Tencent\Users\470587243\QQ\WinTemp\RichOle\@2G_%GB@R{XIU9[}ZLG`NK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2131"/>
            <a:ext cx="6594371" cy="21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金融数据分析导论\homework\分组作业2\下载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28" y="1717898"/>
            <a:ext cx="4873625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9185" y="1712043"/>
            <a:ext cx="6192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表格汇总：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zh-CN" dirty="0" smtClean="0"/>
              <a:t>每个</a:t>
            </a:r>
            <a:r>
              <a:rPr lang="zh-CN" altLang="zh-CN" dirty="0"/>
              <a:t>时间段相关系数的最大值，最小值，均值，</a:t>
            </a:r>
            <a:r>
              <a:rPr lang="en-US" altLang="zh-CN" dirty="0"/>
              <a:t>25%</a:t>
            </a:r>
            <a:r>
              <a:rPr lang="zh-CN" altLang="zh-CN" dirty="0"/>
              <a:t>和</a:t>
            </a:r>
            <a:r>
              <a:rPr lang="en-US" altLang="zh-CN" dirty="0" smtClean="0"/>
              <a:t>75%</a:t>
            </a:r>
            <a:r>
              <a:rPr lang="zh-CN" altLang="en-US" dirty="0"/>
              <a:t>分</a:t>
            </a:r>
            <a:r>
              <a:rPr lang="zh-CN" altLang="en-US" dirty="0" smtClean="0"/>
              <a:t>位点：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6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0586" y="2850278"/>
            <a:ext cx="88301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a). </a:t>
            </a:r>
            <a:r>
              <a:rPr lang="zh-CN" altLang="en-US" sz="2000" dirty="0"/>
              <a:t>总体上看，这一模式成立。从</a:t>
            </a:r>
            <a:r>
              <a:rPr lang="en-US" altLang="zh-CN" sz="2000" dirty="0"/>
              <a:t>Return-Volatility</a:t>
            </a:r>
            <a:r>
              <a:rPr lang="zh-CN" altLang="en-US" sz="2000" dirty="0"/>
              <a:t>图上可以看出， 所有点基本符合低标准差对应低收益率、高标准差对应高收益率的规律。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b). </a:t>
            </a:r>
            <a:r>
              <a:rPr lang="zh-CN" altLang="en-US" sz="2000" dirty="0"/>
              <a:t>但从时间轴上来看，比如深蓝色点的风险收益情况，出现了低风险对应高收益率的情况（从左向右数第</a:t>
            </a:r>
            <a:r>
              <a:rPr lang="en-US" altLang="zh-CN" sz="2000" dirty="0"/>
              <a:t>3</a:t>
            </a:r>
            <a:r>
              <a:rPr lang="zh-CN" altLang="en-US" sz="2000" dirty="0"/>
              <a:t>个点和第</a:t>
            </a:r>
            <a:r>
              <a:rPr lang="en-US" altLang="zh-CN" sz="2000" dirty="0"/>
              <a:t>4</a:t>
            </a:r>
            <a:r>
              <a:rPr lang="zh-CN" altLang="en-US" sz="2000" dirty="0"/>
              <a:t>个点）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c). </a:t>
            </a:r>
            <a:r>
              <a:rPr lang="zh-CN" altLang="en-US" sz="2000" dirty="0"/>
              <a:t>相关系数分布不稳定，均值和标准差在每个时间段均有显著变化。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0586" y="1268274"/>
            <a:ext cx="8334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进一步</a:t>
            </a:r>
            <a:r>
              <a:rPr lang="zh-CN" altLang="en-US" sz="2400" dirty="0">
                <a:solidFill>
                  <a:srgbClr val="0070C0"/>
                </a:solidFill>
              </a:rPr>
              <a:t>分析上面得到的结果，讨论如下问题：           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a). </a:t>
            </a:r>
            <a:r>
              <a:rPr lang="zh-CN" altLang="en-US" sz="2400" dirty="0">
                <a:solidFill>
                  <a:srgbClr val="0070C0"/>
                </a:solidFill>
              </a:rPr>
              <a:t>总体上看，高收益，高风险的模式是否成立？      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b). </a:t>
            </a:r>
            <a:r>
              <a:rPr lang="zh-CN" altLang="en-US" sz="2400" dirty="0">
                <a:solidFill>
                  <a:srgbClr val="0070C0"/>
                </a:solidFill>
              </a:rPr>
              <a:t>时间周轴上看，每只股票的收益风险特性是否稳定？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c). </a:t>
            </a:r>
            <a:r>
              <a:rPr lang="zh-CN" altLang="en-US" sz="2400" dirty="0">
                <a:solidFill>
                  <a:srgbClr val="0070C0"/>
                </a:solidFill>
              </a:rPr>
              <a:t>相关系数的分布是否稳定？ </a:t>
            </a:r>
          </a:p>
        </p:txBody>
      </p:sp>
    </p:spTree>
    <p:extLst>
      <p:ext uri="{BB962C8B-B14F-4D97-AF65-F5344CB8AC3E}">
        <p14:creationId xmlns:p14="http://schemas.microsoft.com/office/powerpoint/2010/main" val="265108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73021" y="1603060"/>
            <a:ext cx="2367515" cy="1925858"/>
            <a:chOff x="4306221" y="2358752"/>
            <a:chExt cx="3052888" cy="2483376"/>
          </a:xfrm>
        </p:grpSpPr>
        <p:grpSp>
          <p:nvGrpSpPr>
            <p:cNvPr id="5" name="组合 4"/>
            <p:cNvGrpSpPr/>
            <p:nvPr/>
          </p:nvGrpSpPr>
          <p:grpSpPr>
            <a:xfrm>
              <a:off x="4631316" y="2358752"/>
              <a:ext cx="2324928" cy="2483376"/>
              <a:chOff x="1929680" y="2358752"/>
              <a:chExt cx="2324928" cy="248337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562297" y="4209509"/>
                <a:ext cx="921164" cy="632619"/>
                <a:chOff x="7517533" y="3822396"/>
                <a:chExt cx="921164" cy="632619"/>
              </a:xfrm>
            </p:grpSpPr>
            <p:sp>
              <p:nvSpPr>
                <p:cNvPr id="24" name="矩形 51"/>
                <p:cNvSpPr/>
                <p:nvPr/>
              </p:nvSpPr>
              <p:spPr>
                <a:xfrm>
                  <a:off x="7927340" y="3898498"/>
                  <a:ext cx="83820" cy="508224"/>
                </a:xfrm>
                <a:custGeom>
                  <a:avLst/>
                  <a:gdLst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8382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19050 w 83820"/>
                    <a:gd name="connsiteY3" fmla="*/ 508224 h 508224"/>
                    <a:gd name="connsiteX4" fmla="*/ 0 w 83820"/>
                    <a:gd name="connsiteY4" fmla="*/ 0 h 50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50822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64770" y="508224"/>
                      </a:lnTo>
                      <a:lnTo>
                        <a:pt x="19050" y="508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52"/>
                <p:cNvSpPr/>
                <p:nvPr/>
              </p:nvSpPr>
              <p:spPr>
                <a:xfrm rot="1636746">
                  <a:off x="7517533" y="3822396"/>
                  <a:ext cx="51228" cy="632619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5719"/>
                    <a:gd name="connsiteY0" fmla="*/ 0 h 574497"/>
                    <a:gd name="connsiteX1" fmla="*/ 45719 w 45719"/>
                    <a:gd name="connsiteY1" fmla="*/ 0 h 574497"/>
                    <a:gd name="connsiteX2" fmla="*/ 45719 w 45719"/>
                    <a:gd name="connsiteY2" fmla="*/ 558525 h 574497"/>
                    <a:gd name="connsiteX3" fmla="*/ 198 w 45719"/>
                    <a:gd name="connsiteY3" fmla="*/ 574497 h 574497"/>
                    <a:gd name="connsiteX4" fmla="*/ 0 w 45719"/>
                    <a:gd name="connsiteY4" fmla="*/ 0 h 574497"/>
                    <a:gd name="connsiteX0" fmla="*/ 0 w 48594"/>
                    <a:gd name="connsiteY0" fmla="*/ 25595 h 600092"/>
                    <a:gd name="connsiteX1" fmla="*/ 48594 w 48594"/>
                    <a:gd name="connsiteY1" fmla="*/ 0 h 600092"/>
                    <a:gd name="connsiteX2" fmla="*/ 45719 w 48594"/>
                    <a:gd name="connsiteY2" fmla="*/ 584120 h 600092"/>
                    <a:gd name="connsiteX3" fmla="*/ 198 w 48594"/>
                    <a:gd name="connsiteY3" fmla="*/ 600092 h 600092"/>
                    <a:gd name="connsiteX4" fmla="*/ 0 w 48594"/>
                    <a:gd name="connsiteY4" fmla="*/ 25595 h 600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4" h="600092">
                      <a:moveTo>
                        <a:pt x="0" y="25595"/>
                      </a:moveTo>
                      <a:lnTo>
                        <a:pt x="48594" y="0"/>
                      </a:lnTo>
                      <a:cubicBezTo>
                        <a:pt x="47636" y="194707"/>
                        <a:pt x="46677" y="389413"/>
                        <a:pt x="45719" y="584120"/>
                      </a:cubicBezTo>
                      <a:lnTo>
                        <a:pt x="198" y="600092"/>
                      </a:lnTo>
                      <a:lnTo>
                        <a:pt x="0" y="255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57"/>
                <p:cNvSpPr/>
                <p:nvPr/>
              </p:nvSpPr>
              <p:spPr>
                <a:xfrm rot="19960384">
                  <a:off x="8378205" y="3827813"/>
                  <a:ext cx="60492" cy="623928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9667"/>
                    <a:gd name="connsiteY0" fmla="*/ 0 h 582008"/>
                    <a:gd name="connsiteX1" fmla="*/ 45719 w 49667"/>
                    <a:gd name="connsiteY1" fmla="*/ 0 h 582008"/>
                    <a:gd name="connsiteX2" fmla="*/ 49667 w 49667"/>
                    <a:gd name="connsiteY2" fmla="*/ 582008 h 582008"/>
                    <a:gd name="connsiteX3" fmla="*/ 0 w 49667"/>
                    <a:gd name="connsiteY3" fmla="*/ 558525 h 582008"/>
                    <a:gd name="connsiteX4" fmla="*/ 0 w 49667"/>
                    <a:gd name="connsiteY4" fmla="*/ 0 h 582008"/>
                    <a:gd name="connsiteX0" fmla="*/ 0 w 50406"/>
                    <a:gd name="connsiteY0" fmla="*/ 0 h 606513"/>
                    <a:gd name="connsiteX1" fmla="*/ 46458 w 50406"/>
                    <a:gd name="connsiteY1" fmla="*/ 24505 h 606513"/>
                    <a:gd name="connsiteX2" fmla="*/ 50406 w 50406"/>
                    <a:gd name="connsiteY2" fmla="*/ 606513 h 606513"/>
                    <a:gd name="connsiteX3" fmla="*/ 739 w 50406"/>
                    <a:gd name="connsiteY3" fmla="*/ 583030 h 606513"/>
                    <a:gd name="connsiteX4" fmla="*/ 0 w 50406"/>
                    <a:gd name="connsiteY4" fmla="*/ 0 h 6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6" h="606513">
                      <a:moveTo>
                        <a:pt x="0" y="0"/>
                      </a:moveTo>
                      <a:lnTo>
                        <a:pt x="46458" y="24505"/>
                      </a:lnTo>
                      <a:lnTo>
                        <a:pt x="50406" y="606513"/>
                      </a:lnTo>
                      <a:lnTo>
                        <a:pt x="739" y="583030"/>
                      </a:lnTo>
                      <a:cubicBezTo>
                        <a:pt x="493" y="388687"/>
                        <a:pt x="246" y="1943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929680" y="2358752"/>
                <a:ext cx="2324928" cy="1939816"/>
                <a:chOff x="1920047" y="2351946"/>
                <a:chExt cx="2324928" cy="1939816"/>
              </a:xfrm>
              <a:effectLst>
                <a:outerShdw blurRad="50800" dist="203200" dir="8100000" algn="tr" rotWithShape="0">
                  <a:prstClr val="black">
                    <a:alpha val="33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71306" y="2351946"/>
                  <a:ext cx="2209657" cy="1812613"/>
                  <a:chOff x="1788299" y="2351946"/>
                  <a:chExt cx="2209657" cy="181261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788299" y="2394115"/>
                    <a:ext cx="2209657" cy="1770444"/>
                  </a:xfrm>
                  <a:prstGeom prst="rect">
                    <a:avLst/>
                  </a:prstGeom>
                  <a:solidFill>
                    <a:srgbClr val="427A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518584" y="2351946"/>
                    <a:ext cx="768350" cy="77195"/>
                    <a:chOff x="820000" y="2126457"/>
                    <a:chExt cx="768350" cy="77195"/>
                  </a:xfrm>
                  <a:effectLst>
                    <a:outerShdw blurRad="76200" dist="25400" dir="5400000" sx="103000" sy="103000" algn="t" rotWithShape="0">
                      <a:prstClr val="black">
                        <a:alpha val="17000"/>
                      </a:prstClr>
                    </a:outerShdw>
                  </a:effectLst>
                </p:grpSpPr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820000" y="2147136"/>
                      <a:ext cx="768350" cy="56516"/>
                    </a:xfrm>
                    <a:prstGeom prst="rect">
                      <a:avLst/>
                    </a:prstGeom>
                    <a:solidFill>
                      <a:srgbClr val="7E7E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820000" y="2126457"/>
                      <a:ext cx="768350" cy="0"/>
                    </a:xfrm>
                    <a:prstGeom prst="line">
                      <a:avLst/>
                    </a:prstGeom>
                    <a:ln w="19050">
                      <a:solidFill>
                        <a:srgbClr val="7E7E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820000" y="2138361"/>
                      <a:ext cx="768350" cy="0"/>
                    </a:xfrm>
                    <a:prstGeom prst="line">
                      <a:avLst/>
                    </a:prstGeom>
                    <a:ln w="12700">
                      <a:solidFill>
                        <a:srgbClr val="D9CDC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920047" y="4174249"/>
                  <a:ext cx="2324928" cy="117513"/>
                  <a:chOff x="6815138" y="3794192"/>
                  <a:chExt cx="2290762" cy="11751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6815138" y="3831386"/>
                    <a:ext cx="2290762" cy="80319"/>
                  </a:xfrm>
                  <a:prstGeom prst="rect">
                    <a:avLst/>
                  </a:prstGeom>
                  <a:solidFill>
                    <a:srgbClr val="6965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46"/>
                  <p:cNvSpPr/>
                  <p:nvPr/>
                </p:nvSpPr>
                <p:spPr>
                  <a:xfrm>
                    <a:off x="6815138" y="3805197"/>
                    <a:ext cx="2290762" cy="26669"/>
                  </a:xfrm>
                  <a:custGeom>
                    <a:avLst/>
                    <a:gdLst>
                      <a:gd name="connsiteX0" fmla="*/ 0 w 2290762"/>
                      <a:gd name="connsiteY0" fmla="*/ 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0 w 2290762"/>
                      <a:gd name="connsiteY4" fmla="*/ 0 h 45719"/>
                      <a:gd name="connsiteX0" fmla="*/ 44450 w 2290762"/>
                      <a:gd name="connsiteY0" fmla="*/ 1905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44450 w 2290762"/>
                      <a:gd name="connsiteY4" fmla="*/ 19050 h 45719"/>
                      <a:gd name="connsiteX0" fmla="*/ 44450 w 2290762"/>
                      <a:gd name="connsiteY0" fmla="*/ 0 h 26669"/>
                      <a:gd name="connsiteX1" fmla="*/ 2250280 w 2290762"/>
                      <a:gd name="connsiteY1" fmla="*/ 2382 h 26669"/>
                      <a:gd name="connsiteX2" fmla="*/ 2290762 w 2290762"/>
                      <a:gd name="connsiteY2" fmla="*/ 26669 h 26669"/>
                      <a:gd name="connsiteX3" fmla="*/ 0 w 2290762"/>
                      <a:gd name="connsiteY3" fmla="*/ 26669 h 26669"/>
                      <a:gd name="connsiteX4" fmla="*/ 44450 w 2290762"/>
                      <a:gd name="connsiteY4" fmla="*/ 0 h 26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0762" h="26669">
                        <a:moveTo>
                          <a:pt x="44450" y="0"/>
                        </a:moveTo>
                        <a:lnTo>
                          <a:pt x="2250280" y="2382"/>
                        </a:lnTo>
                        <a:lnTo>
                          <a:pt x="2290762" y="26669"/>
                        </a:lnTo>
                        <a:lnTo>
                          <a:pt x="0" y="26669"/>
                        </a:lnTo>
                        <a:lnTo>
                          <a:pt x="44450" y="0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6862763" y="3794192"/>
                    <a:ext cx="2195512" cy="0"/>
                  </a:xfrm>
                  <a:prstGeom prst="line">
                    <a:avLst/>
                  </a:prstGeom>
                  <a:ln w="28575">
                    <a:solidFill>
                      <a:srgbClr val="69656B"/>
                    </a:solidFill>
                  </a:ln>
                  <a:effectLst>
                    <a:outerShdw blurRad="50800" dist="38100" dir="12000000" sx="102000" sy="102000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5280860" y="2504705"/>
              <a:ext cx="1013085" cy="1133578"/>
              <a:chOff x="3960697" y="3254038"/>
              <a:chExt cx="1013085" cy="113357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60697" y="3840880"/>
                <a:ext cx="175260" cy="546735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2595C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42282" y="3500314"/>
                <a:ext cx="175260" cy="887302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FBB24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12502" y="3254038"/>
                <a:ext cx="183160" cy="1133578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D31F2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90622" y="3628586"/>
                <a:ext cx="183160" cy="759030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91CC3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4306221" y="3555659"/>
              <a:ext cx="3052888" cy="64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29" tIns="34289" rIns="68529" bIns="34289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Part 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four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20"/>
          <p:cNvSpPr txBox="1">
            <a:spLocks noChangeArrowheads="1"/>
          </p:cNvSpPr>
          <p:nvPr/>
        </p:nvSpPr>
        <p:spPr bwMode="auto">
          <a:xfrm>
            <a:off x="3345084" y="3575654"/>
            <a:ext cx="5197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4000" b="1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67275" y="441007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题目要求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67275" y="488903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67275" y="53679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69547" y="58615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11" name="组合 1"/>
          <p:cNvGrpSpPr/>
          <p:nvPr/>
        </p:nvGrpSpPr>
        <p:grpSpPr>
          <a:xfrm>
            <a:off x="556776" y="1130560"/>
            <a:ext cx="10456967" cy="461665"/>
            <a:chOff x="556776" y="1130560"/>
            <a:chExt cx="10456967" cy="461665"/>
          </a:xfrm>
        </p:grpSpPr>
        <p:sp>
          <p:nvSpPr>
            <p:cNvPr id="12" name="矩形 11"/>
            <p:cNvSpPr/>
            <p:nvPr/>
          </p:nvSpPr>
          <p:spPr>
            <a:xfrm>
              <a:off x="556776" y="1130560"/>
              <a:ext cx="1518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题目要求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连接符 3"/>
            <p:cNvCxnSpPr>
              <a:stCxn id="12" idx="3"/>
            </p:cNvCxnSpPr>
            <p:nvPr/>
          </p:nvCxnSpPr>
          <p:spPr>
            <a:xfrm>
              <a:off x="2075543" y="1361393"/>
              <a:ext cx="8938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70424" y="1853281"/>
            <a:ext cx="963810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2000" dirty="0"/>
              <a:t>选择</a:t>
            </a:r>
            <a:r>
              <a:rPr lang="en-US" altLang="zh-CN" sz="2000" dirty="0"/>
              <a:t>3</a:t>
            </a:r>
            <a:r>
              <a:rPr lang="zh-CN" altLang="zh-CN" sz="2000" dirty="0"/>
              <a:t>只数据比较完整的股票，对每个时间段作投资组合分析，包括：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(d). </a:t>
            </a:r>
            <a:r>
              <a:rPr lang="zh-CN" altLang="zh-CN" sz="2000" dirty="0"/>
              <a:t>在没有无风险资产的情况下计算并画出有效前沿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(e). </a:t>
            </a:r>
            <a:r>
              <a:rPr lang="zh-CN" altLang="zh-CN" sz="2000" dirty="0"/>
              <a:t>在有无风险资产的情形下计算并画出有效前沿，其中需要计算切线组合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(f). </a:t>
            </a:r>
            <a:r>
              <a:rPr lang="zh-CN" altLang="zh-CN" sz="2000" dirty="0"/>
              <a:t>比较不同时间段计算的投资组合的差异，有效前沿，切线组合等</a:t>
            </a:r>
          </a:p>
          <a:p>
            <a:pPr lvl="0">
              <a:lnSpc>
                <a:spcPct val="150000"/>
              </a:lnSpc>
            </a:pPr>
            <a:endParaRPr lang="zh-CN" altLang="zh-CN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70424" y="5179573"/>
            <a:ext cx="10443319" cy="27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80516"/>
            <a:ext cx="6248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72" y="79375"/>
            <a:ext cx="69469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16" y="1438148"/>
            <a:ext cx="63119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" y="530352"/>
            <a:ext cx="5413493" cy="3313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530352"/>
            <a:ext cx="5444236" cy="3295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3843528"/>
            <a:ext cx="5366766" cy="28779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" y="3843527"/>
            <a:ext cx="5413493" cy="30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3080"/>
            <a:ext cx="5298948" cy="32547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76" y="483080"/>
            <a:ext cx="5487963" cy="32547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1" y="3737864"/>
            <a:ext cx="5239999" cy="2801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43" y="3737864"/>
            <a:ext cx="5024628" cy="27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25133" y="1603060"/>
            <a:ext cx="1802982" cy="1925858"/>
            <a:chOff x="4631316" y="2358752"/>
            <a:chExt cx="2324928" cy="2483376"/>
          </a:xfrm>
        </p:grpSpPr>
        <p:grpSp>
          <p:nvGrpSpPr>
            <p:cNvPr id="5" name="组合 4"/>
            <p:cNvGrpSpPr/>
            <p:nvPr/>
          </p:nvGrpSpPr>
          <p:grpSpPr>
            <a:xfrm>
              <a:off x="4631316" y="2358752"/>
              <a:ext cx="2324928" cy="2483376"/>
              <a:chOff x="1929680" y="2358752"/>
              <a:chExt cx="2324928" cy="248337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562297" y="4209509"/>
                <a:ext cx="921164" cy="632619"/>
                <a:chOff x="7517533" y="3822396"/>
                <a:chExt cx="921164" cy="632619"/>
              </a:xfrm>
            </p:grpSpPr>
            <p:sp>
              <p:nvSpPr>
                <p:cNvPr id="24" name="矩形 51"/>
                <p:cNvSpPr/>
                <p:nvPr/>
              </p:nvSpPr>
              <p:spPr>
                <a:xfrm>
                  <a:off x="7927340" y="3898498"/>
                  <a:ext cx="83820" cy="508224"/>
                </a:xfrm>
                <a:custGeom>
                  <a:avLst/>
                  <a:gdLst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8382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0 w 83820"/>
                    <a:gd name="connsiteY3" fmla="*/ 508224 h 508224"/>
                    <a:gd name="connsiteX4" fmla="*/ 0 w 83820"/>
                    <a:gd name="connsiteY4" fmla="*/ 0 h 508224"/>
                    <a:gd name="connsiteX0" fmla="*/ 0 w 83820"/>
                    <a:gd name="connsiteY0" fmla="*/ 0 h 508224"/>
                    <a:gd name="connsiteX1" fmla="*/ 83820 w 83820"/>
                    <a:gd name="connsiteY1" fmla="*/ 0 h 508224"/>
                    <a:gd name="connsiteX2" fmla="*/ 64770 w 83820"/>
                    <a:gd name="connsiteY2" fmla="*/ 508224 h 508224"/>
                    <a:gd name="connsiteX3" fmla="*/ 19050 w 83820"/>
                    <a:gd name="connsiteY3" fmla="*/ 508224 h 508224"/>
                    <a:gd name="connsiteX4" fmla="*/ 0 w 83820"/>
                    <a:gd name="connsiteY4" fmla="*/ 0 h 50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0" h="50822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64770" y="508224"/>
                      </a:lnTo>
                      <a:lnTo>
                        <a:pt x="19050" y="5082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52"/>
                <p:cNvSpPr/>
                <p:nvPr/>
              </p:nvSpPr>
              <p:spPr>
                <a:xfrm rot="1636746">
                  <a:off x="7517533" y="3822396"/>
                  <a:ext cx="51228" cy="632619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5719"/>
                    <a:gd name="connsiteY0" fmla="*/ 0 h 574497"/>
                    <a:gd name="connsiteX1" fmla="*/ 45719 w 45719"/>
                    <a:gd name="connsiteY1" fmla="*/ 0 h 574497"/>
                    <a:gd name="connsiteX2" fmla="*/ 45719 w 45719"/>
                    <a:gd name="connsiteY2" fmla="*/ 558525 h 574497"/>
                    <a:gd name="connsiteX3" fmla="*/ 198 w 45719"/>
                    <a:gd name="connsiteY3" fmla="*/ 574497 h 574497"/>
                    <a:gd name="connsiteX4" fmla="*/ 0 w 45719"/>
                    <a:gd name="connsiteY4" fmla="*/ 0 h 574497"/>
                    <a:gd name="connsiteX0" fmla="*/ 0 w 48594"/>
                    <a:gd name="connsiteY0" fmla="*/ 25595 h 600092"/>
                    <a:gd name="connsiteX1" fmla="*/ 48594 w 48594"/>
                    <a:gd name="connsiteY1" fmla="*/ 0 h 600092"/>
                    <a:gd name="connsiteX2" fmla="*/ 45719 w 48594"/>
                    <a:gd name="connsiteY2" fmla="*/ 584120 h 600092"/>
                    <a:gd name="connsiteX3" fmla="*/ 198 w 48594"/>
                    <a:gd name="connsiteY3" fmla="*/ 600092 h 600092"/>
                    <a:gd name="connsiteX4" fmla="*/ 0 w 48594"/>
                    <a:gd name="connsiteY4" fmla="*/ 25595 h 600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94" h="600092">
                      <a:moveTo>
                        <a:pt x="0" y="25595"/>
                      </a:moveTo>
                      <a:lnTo>
                        <a:pt x="48594" y="0"/>
                      </a:lnTo>
                      <a:cubicBezTo>
                        <a:pt x="47636" y="194707"/>
                        <a:pt x="46677" y="389413"/>
                        <a:pt x="45719" y="584120"/>
                      </a:cubicBezTo>
                      <a:lnTo>
                        <a:pt x="198" y="600092"/>
                      </a:lnTo>
                      <a:lnTo>
                        <a:pt x="0" y="255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57"/>
                <p:cNvSpPr/>
                <p:nvPr/>
              </p:nvSpPr>
              <p:spPr>
                <a:xfrm rot="19960384">
                  <a:off x="8378205" y="3827813"/>
                  <a:ext cx="60492" cy="623928"/>
                </a:xfrm>
                <a:custGeom>
                  <a:avLst/>
                  <a:gdLst>
                    <a:gd name="connsiteX0" fmla="*/ 0 w 45719"/>
                    <a:gd name="connsiteY0" fmla="*/ 0 h 558525"/>
                    <a:gd name="connsiteX1" fmla="*/ 45719 w 45719"/>
                    <a:gd name="connsiteY1" fmla="*/ 0 h 558525"/>
                    <a:gd name="connsiteX2" fmla="*/ 45719 w 45719"/>
                    <a:gd name="connsiteY2" fmla="*/ 558525 h 558525"/>
                    <a:gd name="connsiteX3" fmla="*/ 0 w 45719"/>
                    <a:gd name="connsiteY3" fmla="*/ 558525 h 558525"/>
                    <a:gd name="connsiteX4" fmla="*/ 0 w 45719"/>
                    <a:gd name="connsiteY4" fmla="*/ 0 h 558525"/>
                    <a:gd name="connsiteX0" fmla="*/ 0 w 49667"/>
                    <a:gd name="connsiteY0" fmla="*/ 0 h 582008"/>
                    <a:gd name="connsiteX1" fmla="*/ 45719 w 49667"/>
                    <a:gd name="connsiteY1" fmla="*/ 0 h 582008"/>
                    <a:gd name="connsiteX2" fmla="*/ 49667 w 49667"/>
                    <a:gd name="connsiteY2" fmla="*/ 582008 h 582008"/>
                    <a:gd name="connsiteX3" fmla="*/ 0 w 49667"/>
                    <a:gd name="connsiteY3" fmla="*/ 558525 h 582008"/>
                    <a:gd name="connsiteX4" fmla="*/ 0 w 49667"/>
                    <a:gd name="connsiteY4" fmla="*/ 0 h 582008"/>
                    <a:gd name="connsiteX0" fmla="*/ 0 w 50406"/>
                    <a:gd name="connsiteY0" fmla="*/ 0 h 606513"/>
                    <a:gd name="connsiteX1" fmla="*/ 46458 w 50406"/>
                    <a:gd name="connsiteY1" fmla="*/ 24505 h 606513"/>
                    <a:gd name="connsiteX2" fmla="*/ 50406 w 50406"/>
                    <a:gd name="connsiteY2" fmla="*/ 606513 h 606513"/>
                    <a:gd name="connsiteX3" fmla="*/ 739 w 50406"/>
                    <a:gd name="connsiteY3" fmla="*/ 583030 h 606513"/>
                    <a:gd name="connsiteX4" fmla="*/ 0 w 50406"/>
                    <a:gd name="connsiteY4" fmla="*/ 0 h 6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6" h="606513">
                      <a:moveTo>
                        <a:pt x="0" y="0"/>
                      </a:moveTo>
                      <a:lnTo>
                        <a:pt x="46458" y="24505"/>
                      </a:lnTo>
                      <a:lnTo>
                        <a:pt x="50406" y="606513"/>
                      </a:lnTo>
                      <a:lnTo>
                        <a:pt x="739" y="583030"/>
                      </a:lnTo>
                      <a:cubicBezTo>
                        <a:pt x="493" y="388687"/>
                        <a:pt x="246" y="1943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77777"/>
                    </a:gs>
                    <a:gs pos="100000">
                      <a:srgbClr val="DFDADB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929680" y="2358752"/>
                <a:ext cx="2324928" cy="1939816"/>
                <a:chOff x="1920047" y="2351946"/>
                <a:chExt cx="2324928" cy="1939816"/>
              </a:xfrm>
              <a:effectLst>
                <a:outerShdw blurRad="50800" dist="203200" dir="8100000" algn="tr" rotWithShape="0">
                  <a:prstClr val="black">
                    <a:alpha val="33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71306" y="2351946"/>
                  <a:ext cx="2209657" cy="1812613"/>
                  <a:chOff x="1788299" y="2351946"/>
                  <a:chExt cx="2209657" cy="181261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788299" y="2394115"/>
                    <a:ext cx="2209657" cy="1770444"/>
                  </a:xfrm>
                  <a:prstGeom prst="rect">
                    <a:avLst/>
                  </a:prstGeom>
                  <a:solidFill>
                    <a:srgbClr val="427A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518584" y="2351946"/>
                    <a:ext cx="768350" cy="77195"/>
                    <a:chOff x="820000" y="2126457"/>
                    <a:chExt cx="768350" cy="77195"/>
                  </a:xfrm>
                  <a:effectLst>
                    <a:outerShdw blurRad="76200" dist="25400" dir="5400000" sx="103000" sy="103000" algn="t" rotWithShape="0">
                      <a:prstClr val="black">
                        <a:alpha val="17000"/>
                      </a:prstClr>
                    </a:outerShdw>
                  </a:effectLst>
                </p:grpSpPr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820000" y="2147136"/>
                      <a:ext cx="768350" cy="56516"/>
                    </a:xfrm>
                    <a:prstGeom prst="rect">
                      <a:avLst/>
                    </a:prstGeom>
                    <a:solidFill>
                      <a:srgbClr val="7E7E7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820000" y="2126457"/>
                      <a:ext cx="768350" cy="0"/>
                    </a:xfrm>
                    <a:prstGeom prst="line">
                      <a:avLst/>
                    </a:prstGeom>
                    <a:ln w="19050">
                      <a:solidFill>
                        <a:srgbClr val="7E7E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820000" y="2138361"/>
                      <a:ext cx="768350" cy="0"/>
                    </a:xfrm>
                    <a:prstGeom prst="line">
                      <a:avLst/>
                    </a:prstGeom>
                    <a:ln w="12700">
                      <a:solidFill>
                        <a:srgbClr val="D9CDC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920047" y="4174249"/>
                  <a:ext cx="2324928" cy="117513"/>
                  <a:chOff x="6815138" y="3794192"/>
                  <a:chExt cx="2290762" cy="11751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6815138" y="3831386"/>
                    <a:ext cx="2290762" cy="80319"/>
                  </a:xfrm>
                  <a:prstGeom prst="rect">
                    <a:avLst/>
                  </a:prstGeom>
                  <a:solidFill>
                    <a:srgbClr val="69656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46"/>
                  <p:cNvSpPr/>
                  <p:nvPr/>
                </p:nvSpPr>
                <p:spPr>
                  <a:xfrm>
                    <a:off x="6815138" y="3805197"/>
                    <a:ext cx="2290762" cy="26669"/>
                  </a:xfrm>
                  <a:custGeom>
                    <a:avLst/>
                    <a:gdLst>
                      <a:gd name="connsiteX0" fmla="*/ 0 w 2290762"/>
                      <a:gd name="connsiteY0" fmla="*/ 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0 w 2290762"/>
                      <a:gd name="connsiteY4" fmla="*/ 0 h 45719"/>
                      <a:gd name="connsiteX0" fmla="*/ 44450 w 2290762"/>
                      <a:gd name="connsiteY0" fmla="*/ 19050 h 45719"/>
                      <a:gd name="connsiteX1" fmla="*/ 2290762 w 2290762"/>
                      <a:gd name="connsiteY1" fmla="*/ 0 h 45719"/>
                      <a:gd name="connsiteX2" fmla="*/ 2290762 w 2290762"/>
                      <a:gd name="connsiteY2" fmla="*/ 45719 h 45719"/>
                      <a:gd name="connsiteX3" fmla="*/ 0 w 2290762"/>
                      <a:gd name="connsiteY3" fmla="*/ 45719 h 45719"/>
                      <a:gd name="connsiteX4" fmla="*/ 44450 w 2290762"/>
                      <a:gd name="connsiteY4" fmla="*/ 19050 h 45719"/>
                      <a:gd name="connsiteX0" fmla="*/ 44450 w 2290762"/>
                      <a:gd name="connsiteY0" fmla="*/ 0 h 26669"/>
                      <a:gd name="connsiteX1" fmla="*/ 2250280 w 2290762"/>
                      <a:gd name="connsiteY1" fmla="*/ 2382 h 26669"/>
                      <a:gd name="connsiteX2" fmla="*/ 2290762 w 2290762"/>
                      <a:gd name="connsiteY2" fmla="*/ 26669 h 26669"/>
                      <a:gd name="connsiteX3" fmla="*/ 0 w 2290762"/>
                      <a:gd name="connsiteY3" fmla="*/ 26669 h 26669"/>
                      <a:gd name="connsiteX4" fmla="*/ 44450 w 2290762"/>
                      <a:gd name="connsiteY4" fmla="*/ 0 h 26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0762" h="26669">
                        <a:moveTo>
                          <a:pt x="44450" y="0"/>
                        </a:moveTo>
                        <a:lnTo>
                          <a:pt x="2250280" y="2382"/>
                        </a:lnTo>
                        <a:lnTo>
                          <a:pt x="2290762" y="26669"/>
                        </a:lnTo>
                        <a:lnTo>
                          <a:pt x="0" y="26669"/>
                        </a:lnTo>
                        <a:lnTo>
                          <a:pt x="44450" y="0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6862763" y="3794192"/>
                    <a:ext cx="2195512" cy="0"/>
                  </a:xfrm>
                  <a:prstGeom prst="line">
                    <a:avLst/>
                  </a:prstGeom>
                  <a:ln w="28575">
                    <a:solidFill>
                      <a:srgbClr val="69656B"/>
                    </a:solidFill>
                  </a:ln>
                  <a:effectLst>
                    <a:outerShdw blurRad="50800" dist="38100" dir="12000000" sx="102000" sy="102000" rotWithShape="0">
                      <a:prstClr val="black">
                        <a:alpha val="31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5280860" y="2504705"/>
              <a:ext cx="1013085" cy="1133578"/>
              <a:chOff x="3960697" y="3254038"/>
              <a:chExt cx="1013085" cy="113357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60697" y="3840880"/>
                <a:ext cx="175260" cy="546735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2595CC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42282" y="3500314"/>
                <a:ext cx="175260" cy="887302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FBB24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12502" y="3254038"/>
                <a:ext cx="183160" cy="1133578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D31F2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90622" y="3628586"/>
                <a:ext cx="183160" cy="759030"/>
              </a:xfrm>
              <a:prstGeom prst="rect">
                <a:avLst/>
              </a:prstGeom>
              <a:pattFill prst="dkUpDiag">
                <a:fgClr>
                  <a:schemeClr val="bg1"/>
                </a:fgClr>
                <a:bgClr>
                  <a:srgbClr val="91CC3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4672941" y="3508982"/>
              <a:ext cx="2228923" cy="68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29" tIns="34289" rIns="68529" bIns="34289">
              <a:spAutoFit/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</a:rPr>
                <a:t>Part  one</a:t>
              </a:r>
              <a:endParaRPr lang="zh-CN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框 20"/>
          <p:cNvSpPr txBox="1">
            <a:spLocks noChangeArrowheads="1"/>
          </p:cNvSpPr>
          <p:nvPr/>
        </p:nvSpPr>
        <p:spPr bwMode="auto">
          <a:xfrm>
            <a:off x="3345084" y="3575654"/>
            <a:ext cx="5197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4000" b="1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67275" y="441007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题目要求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867275" y="488903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867275" y="53679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69547" y="5861595"/>
            <a:ext cx="2143125" cy="35242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0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32" grpId="0" animBg="1"/>
      <p:bldP spid="33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3" y="601444"/>
            <a:ext cx="5024628" cy="267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3" y="3471263"/>
            <a:ext cx="5185410" cy="2885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601444"/>
            <a:ext cx="5169408" cy="2869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3471264"/>
            <a:ext cx="5169408" cy="28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-457185" y="357177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69065" y="355989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/>
          <p:cNvSpPr txBox="1"/>
          <p:nvPr/>
        </p:nvSpPr>
        <p:spPr>
          <a:xfrm>
            <a:off x="809625" y="2295525"/>
            <a:ext cx="1057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5400" b="1" dirty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54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5400" b="1" dirty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耐心聆听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71486" y="3571770"/>
            <a:ext cx="3971498" cy="2091793"/>
            <a:chOff x="3971486" y="3571770"/>
            <a:chExt cx="3971498" cy="2091793"/>
          </a:xfrm>
        </p:grpSpPr>
        <p:sp>
          <p:nvSpPr>
            <p:cNvPr id="25" name="圆角矩形 24"/>
            <p:cNvSpPr/>
            <p:nvPr/>
          </p:nvSpPr>
          <p:spPr>
            <a:xfrm>
              <a:off x="5126573" y="3571770"/>
              <a:ext cx="1593314" cy="400050"/>
            </a:xfrm>
            <a:prstGeom prst="roundRect">
              <a:avLst/>
            </a:prstGeom>
            <a:solidFill>
              <a:srgbClr val="427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个人信息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71486" y="4324735"/>
              <a:ext cx="397149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1300017640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王瑞康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1300017639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吴振宇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1300017674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何雨凡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51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A37344-9FF3-479D-8F2E-6601AA6A5371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" name="组合 3"/>
          <p:cNvGrpSpPr/>
          <p:nvPr/>
        </p:nvGrpSpPr>
        <p:grpSpPr>
          <a:xfrm>
            <a:off x="1139276" y="1219460"/>
            <a:ext cx="9620605" cy="461665"/>
            <a:chOff x="798076" y="1219460"/>
            <a:chExt cx="9620605" cy="461665"/>
          </a:xfrm>
        </p:grpSpPr>
        <p:sp>
          <p:nvSpPr>
            <p:cNvPr id="7" name="矩形 6"/>
            <p:cNvSpPr/>
            <p:nvPr/>
          </p:nvSpPr>
          <p:spPr>
            <a:xfrm>
              <a:off x="798076" y="1219460"/>
              <a:ext cx="25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导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入所需的包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直接连接符 2"/>
            <p:cNvCxnSpPr/>
            <p:nvPr/>
          </p:nvCxnSpPr>
          <p:spPr>
            <a:xfrm>
              <a:off x="2988860" y="1450293"/>
              <a:ext cx="742982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5" name="Picture 1" descr="C:\Users\lenovo\AppData\Roaming\Tencent\Users\470587243\QQ\WinTemp\RichOle\(Q{SP{RWHV$116KU2EDM(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88" y="1910687"/>
            <a:ext cx="7172211" cy="34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76" y="1219460"/>
            <a:ext cx="5575428" cy="4567191"/>
            <a:chOff x="798076" y="1219460"/>
            <a:chExt cx="5575428" cy="3659565"/>
          </a:xfrm>
        </p:grpSpPr>
        <p:sp>
          <p:nvSpPr>
            <p:cNvPr id="3" name="矩形 2"/>
            <p:cNvSpPr/>
            <p:nvPr/>
          </p:nvSpPr>
          <p:spPr>
            <a:xfrm>
              <a:off x="798076" y="1219460"/>
              <a:ext cx="14974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题目要求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18"/>
            <p:cNvSpPr txBox="1">
              <a:spLocks noChangeArrowheads="1"/>
            </p:cNvSpPr>
            <p:nvPr/>
          </p:nvSpPr>
          <p:spPr bwMode="auto">
            <a:xfrm>
              <a:off x="798076" y="2640590"/>
              <a:ext cx="540768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 sz="2000" b="1" dirty="0">
                <a:solidFill>
                  <a:srgbClr val="427A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18"/>
            <p:cNvSpPr txBox="1">
              <a:spLocks noChangeArrowheads="1"/>
            </p:cNvSpPr>
            <p:nvPr/>
          </p:nvSpPr>
          <p:spPr bwMode="auto">
            <a:xfrm>
              <a:off x="798076" y="3297815"/>
              <a:ext cx="540768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 sz="2000" b="1" dirty="0">
                <a:solidFill>
                  <a:srgbClr val="427A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18"/>
            <p:cNvSpPr txBox="1">
              <a:spLocks noChangeArrowheads="1"/>
            </p:cNvSpPr>
            <p:nvPr/>
          </p:nvSpPr>
          <p:spPr bwMode="auto">
            <a:xfrm>
              <a:off x="798076" y="3888365"/>
              <a:ext cx="540768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 sz="2000" b="1" dirty="0">
                <a:solidFill>
                  <a:srgbClr val="427A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798076" y="4478915"/>
              <a:ext cx="540768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 sz="2000" b="1" dirty="0">
                <a:solidFill>
                  <a:srgbClr val="427AA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" name="直接连接符 13"/>
            <p:cNvCxnSpPr>
              <a:stCxn id="3" idx="3"/>
            </p:cNvCxnSpPr>
            <p:nvPr/>
          </p:nvCxnSpPr>
          <p:spPr>
            <a:xfrm>
              <a:off x="2295525" y="1450293"/>
              <a:ext cx="407797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98077" y="2151202"/>
            <a:ext cx="4401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基于第一次分组作业所选择的行业， 分析该行业下</a:t>
            </a:r>
            <a:r>
              <a:rPr lang="zh-CN" altLang="zh-CN" b="1" dirty="0"/>
              <a:t>部分股票</a:t>
            </a:r>
            <a:r>
              <a:rPr lang="zh-CN" altLang="zh-CN" dirty="0"/>
              <a:t>的</a:t>
            </a:r>
            <a:r>
              <a:rPr lang="zh-CN" altLang="zh-CN" b="1" dirty="0"/>
              <a:t>月简单收益率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zh-CN" dirty="0" smtClean="0"/>
              <a:t>计算</a:t>
            </a:r>
            <a:r>
              <a:rPr lang="zh-CN" altLang="zh-CN" dirty="0"/>
              <a:t>每只股票的月收益率，选择若干只</a:t>
            </a:r>
            <a:r>
              <a:rPr lang="en-US" altLang="zh-CN" dirty="0"/>
              <a:t>(&gt;=</a:t>
            </a:r>
            <a:r>
              <a:rPr lang="zh-CN" altLang="zh-CN" dirty="0"/>
              <a:t>小组人数</a:t>
            </a:r>
            <a:r>
              <a:rPr lang="en-US" altLang="zh-CN" dirty="0"/>
              <a:t>)</a:t>
            </a:r>
            <a:r>
              <a:rPr lang="zh-CN" altLang="zh-CN" dirty="0"/>
              <a:t>分析其分布。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25" name="Picture 1" descr="C:\Users\lenovo\AppData\Roaming\Tencent\Users\470587243\QQ\WinTemp\RichOle\6`I0]FVYIT5L7DN9F13R84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81" y="755429"/>
            <a:ext cx="2074459" cy="536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02796" y="1219460"/>
            <a:ext cx="9751640" cy="461665"/>
            <a:chOff x="1002796" y="1219460"/>
            <a:chExt cx="10003274" cy="461665"/>
          </a:xfrm>
        </p:grpSpPr>
        <p:sp>
          <p:nvSpPr>
            <p:cNvPr id="2" name="矩形 1"/>
            <p:cNvSpPr/>
            <p:nvPr/>
          </p:nvSpPr>
          <p:spPr>
            <a:xfrm>
              <a:off x="1002796" y="1219460"/>
              <a:ext cx="9351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思路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直接连接符 2"/>
            <p:cNvCxnSpPr>
              <a:stCxn id="2" idx="3"/>
            </p:cNvCxnSpPr>
            <p:nvPr/>
          </p:nvCxnSpPr>
          <p:spPr>
            <a:xfrm>
              <a:off x="1937982" y="1450293"/>
              <a:ext cx="90680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5016500" y="3005978"/>
            <a:ext cx="1803400" cy="1803400"/>
          </a:xfrm>
          <a:prstGeom prst="ellipse">
            <a:avLst/>
          </a:prstGeom>
          <a:solidFill>
            <a:schemeClr val="bg1"/>
          </a:solidFill>
          <a:ln>
            <a:solidFill>
              <a:srgbClr val="427AAD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427A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3000" b="1" dirty="0">
              <a:solidFill>
                <a:srgbClr val="427A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29089" y="2466114"/>
            <a:ext cx="4044568" cy="2863964"/>
            <a:chOff x="1229089" y="2466114"/>
            <a:chExt cx="4044568" cy="2863964"/>
          </a:xfrm>
        </p:grpSpPr>
        <p:grpSp>
          <p:nvGrpSpPr>
            <p:cNvPr id="6" name="组合 5"/>
            <p:cNvGrpSpPr/>
            <p:nvPr/>
          </p:nvGrpSpPr>
          <p:grpSpPr>
            <a:xfrm>
              <a:off x="1374458" y="2466114"/>
              <a:ext cx="3899199" cy="749396"/>
              <a:chOff x="828043" y="3028836"/>
              <a:chExt cx="4449745" cy="749396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 flipV="1">
                <a:off x="4512632" y="3028836"/>
                <a:ext cx="765156" cy="749396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828043" y="3030836"/>
                <a:ext cx="3687326" cy="0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1374458" y="4561746"/>
              <a:ext cx="3899199" cy="768332"/>
              <a:chOff x="828043" y="5124468"/>
              <a:chExt cx="4449745" cy="768332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4505570" y="5124468"/>
                <a:ext cx="772218" cy="768332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828043" y="5889625"/>
                <a:ext cx="3684590" cy="0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1229089" y="2712945"/>
              <a:ext cx="3787412" cy="2182026"/>
              <a:chOff x="2168889" y="3220945"/>
              <a:chExt cx="3787412" cy="218202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716584" y="3220945"/>
                <a:ext cx="2424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选取股票</a:t>
                </a:r>
                <a:endParaRPr lang="zh-CN" altLang="en-US" sz="2000" b="1" dirty="0">
                  <a:solidFill>
                    <a:srgbClr val="427A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62669" y="4403536"/>
                <a:ext cx="2531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获取收盘价</a:t>
                </a:r>
                <a:endParaRPr lang="zh-CN" altLang="en-US" sz="2000" b="1" dirty="0">
                  <a:solidFill>
                    <a:srgbClr val="427A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168889" y="3592591"/>
                <a:ext cx="37874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选取“房地产行业”的四只股票，分别是丰华股份、绿地控股、华新股份、新黄浦。</a:t>
                </a:r>
                <a:endParaRPr lang="is-I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68889" y="4879751"/>
                <a:ext cx="37874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使用老师编写的</a:t>
                </a:r>
                <a:r>
                  <a:rPr lang="en-US" altLang="zh-CN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get_sina_stock</a:t>
                </a: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函数，获取四只股票的收盘价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Microsoft YaHei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518293" y="2478928"/>
            <a:ext cx="4631092" cy="2851150"/>
            <a:chOff x="6518293" y="2478928"/>
            <a:chExt cx="4631092" cy="2851150"/>
          </a:xfrm>
        </p:grpSpPr>
        <p:grpSp>
          <p:nvGrpSpPr>
            <p:cNvPr id="12" name="组合 11"/>
            <p:cNvGrpSpPr/>
            <p:nvPr/>
          </p:nvGrpSpPr>
          <p:grpSpPr>
            <a:xfrm>
              <a:off x="6518293" y="4561746"/>
              <a:ext cx="4396253" cy="768332"/>
              <a:chOff x="6624024" y="5124468"/>
              <a:chExt cx="4632307" cy="76833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6624024" y="5124468"/>
                <a:ext cx="888982" cy="760395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7513006" y="5892800"/>
                <a:ext cx="3743325" cy="0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518293" y="2478928"/>
              <a:ext cx="4340207" cy="736582"/>
              <a:chOff x="6624024" y="3041650"/>
              <a:chExt cx="4573252" cy="736582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6624024" y="3041650"/>
                <a:ext cx="888982" cy="736582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496814" y="3041650"/>
                <a:ext cx="3700462" cy="0"/>
              </a:xfrm>
              <a:prstGeom prst="line">
                <a:avLst/>
              </a:prstGeom>
              <a:ln>
                <a:solidFill>
                  <a:srgbClr val="427A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7233231" y="2707957"/>
              <a:ext cx="3916154" cy="1971571"/>
              <a:chOff x="8173031" y="3215957"/>
              <a:chExt cx="3916154" cy="197157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682283" y="3215957"/>
                <a:ext cx="2791554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计算月收益率</a:t>
                </a:r>
                <a:endParaRPr lang="zh-CN" altLang="en-US" sz="2000" b="1" dirty="0">
                  <a:solidFill>
                    <a:srgbClr val="427A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104757" y="4403536"/>
                <a:ext cx="1948033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2000" b="1" dirty="0" smtClean="0">
                    <a:solidFill>
                      <a:srgbClr val="427AA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分析分布</a:t>
                </a:r>
                <a:endParaRPr lang="zh-CN" altLang="en-US" sz="2000" b="1" dirty="0">
                  <a:solidFill>
                    <a:srgbClr val="427A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173031" y="3599835"/>
                <a:ext cx="390078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先按照“月”降采样，再计算收益率。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Microsoft YaHei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301774" y="4879751"/>
                <a:ext cx="37874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Microsoft YaHei" charset="0"/>
                  </a:rPr>
                  <a:t>分析月收益率的分布，包括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4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lenovo\AppData\Roaming\Tencent\Users\470587243\QQ\WinTemp\RichOle\MD3HZIDSCPYP[@XLRFK56E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/>
          <a:stretch/>
        </p:blipFill>
        <p:spPr bwMode="auto">
          <a:xfrm>
            <a:off x="994378" y="914395"/>
            <a:ext cx="9186851" cy="28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37137" y="818834"/>
            <a:ext cx="461665" cy="2924793"/>
            <a:chOff x="445871" y="1853448"/>
            <a:chExt cx="461665" cy="3387067"/>
          </a:xfrm>
        </p:grpSpPr>
        <p:sp>
          <p:nvSpPr>
            <p:cNvPr id="14" name="矩形 13"/>
            <p:cNvSpPr/>
            <p:nvPr/>
          </p:nvSpPr>
          <p:spPr>
            <a:xfrm rot="16200000">
              <a:off x="-321277" y="3364001"/>
              <a:ext cx="1995961" cy="4616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获取收盘价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630653" y="1853448"/>
              <a:ext cx="0" cy="7529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30653" y="4546198"/>
              <a:ext cx="0" cy="6943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0534293" y="3496751"/>
            <a:ext cx="461665" cy="2924793"/>
            <a:chOff x="445875" y="1853448"/>
            <a:chExt cx="461665" cy="3387067"/>
          </a:xfrm>
        </p:grpSpPr>
        <p:sp>
          <p:nvSpPr>
            <p:cNvPr id="20" name="矩形 19"/>
            <p:cNvSpPr/>
            <p:nvPr/>
          </p:nvSpPr>
          <p:spPr>
            <a:xfrm rot="16200000">
              <a:off x="-143062" y="3364001"/>
              <a:ext cx="1639540" cy="4616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月收益率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630653" y="1853448"/>
              <a:ext cx="0" cy="7529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30653" y="4546198"/>
              <a:ext cx="0" cy="6943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lenovo\AppData\Roaming\Tencent\Users\470587243\QQ\WinTemp\RichOle\(4T`3YT_12R2_[~SZ$@~YS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/>
          <a:stretch/>
        </p:blipFill>
        <p:spPr bwMode="auto">
          <a:xfrm>
            <a:off x="994379" y="4565183"/>
            <a:ext cx="9186850" cy="7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hkAAAFyCAYAAABYwciPAAAABHNCSVQICAgIfAhkiAAAAAlwSFlzAAAPYQAAD2EBqD+naQAAIABJREFUeJzsvWu4HUWZNnzXPu8kO9k5kAMQOR+CBzQBkXEGVEb5QBmdEcWtDA4Kn468M75Bx/lm3mvGwzuj4wEyeg0q6scII0bFeR1RP0FRBzWABwIeMAgRAiSBEHLa2ck+7/p+1H7sWrWqu6u7q3r16v3c17WvtXavPtTq1V119/3cz1NCSgkGg8FgMBgM3+hodQMYDAaDwWDUE0wyGAwGg8FgBAGTDAaDwWAwGEHAJIPBYDAYDEYQMMlgMBgMBoMRBEwyGAwGg8FgBAGTDAaDwWAwGEHAJIPBYDAYDEYQMMlgMBgMBoMRBEwyGAwGg8FgBAGTDAaDYYUQ4s1CiJmYv2khxAtb3UYGg1FtdLW6AQwGo9KQAP4BwDbLZ1vLbQqDwWg3MMlgMBhpuE1Kudl1ZSFEJ4AOKeWk5bNeABOywMyMPvbBYDDKAYdLGAxGbgghjpkNn1wthHinEGIrgDEAa4QQ585+dokQ4p+EENsBHAIwMLvtcUKIW4QQe4QQh4QQdwshLjT2n7gPBoNRbbCSwWAw0rBICLHUWCallHu1/98CoBfA9QDGAewFsHj2s3+YXfbR2XUmhBDLAdwNoA/Ax2fXfzOAW4UQr5VSft04XtM+PH03BoMREEwyGAxGEgSA71mWjwGYp/1/FIATdOIhhDhh9m0vgLVSygntsw8BOALAH0op755d9jkAvwRwLQCTZDTtg8FgVB9MMhgMRhIkgHcAeNhYPm38/1VD2dDxeQs5uADAT4lgAICU8pAQ4jMAPiiEOE1K+ZuUfTAYjIqDSQaDwUjDzxyMn9syfnYMgHssy7don+skI2n/DAajomDjJ4PB8IHRnJ/52D+DwagomGQwGIxW4DEAp1iWr9E+ZzAYbQ4mGQwGoxX4/wC8UAhxFi0QQswH8H8DeNTwYzAYjDYFezIYDEYSBIALhRBrLJ9tgjKG5sG/ABgCcJsQ4hNQKax/AeXF+LOc+2QwGBUDkwwGg5EECeD9MZ9dDuDO2XXiyIZ1uZTyaSHE2QA+DOB/QNXL+CWAV0kpb3PZB4PBqD4EV+ZlMBgMBoMRAkE9GUKIPxJC3CqE2DFbGvhPHLZ5iRDiXiHEmBDiISHEm0O2kcFgMBgMRhiENn7OB3A/VDGfVMlECHEsgG9CVRg8Harc8OeEEC8P10QGg8FgMBghUFq4RAgxA+A1UspbE9b5MIALpJTP05ZtBLBISnlh3HYMBoPBYDCqh6qlsL4IwB3GstsBnN2CtjAYDAaDwSiAqmWXrASwy1i2C8BCIUSvlHLc3GB2dsjzocoOjwVvIYPBYDAY9UEfgGMB3C6l3ON751UjGXlwPoCbW90IBoPBYDDaGG8C8EXfO60ayXgKwApj2QoAwzYVYxbbAOALX/gC1qyx1QtqP6xfvx4bNmxodTO8oU7fp07fBeDvU2XU6bsA/H2qii1btuDSSy8FAk1CWDWScTfUFNA6XjG7PA5jALBmzRqsXbs2VLtKxaJFi2rzXYB6fZ86fReAv0+VUafvAvD3aQMEsRuErpMxXwhxuhDi+bOLjp/9f/Xs5x8SQtyobfLp2XU+LIQ4RQjxDgAXA7g2ZDsZDAaDwWD4R+jskjMA3AfgXqg6GdcA2IyoTPFKAKtpZSnlNgCvBPDHUPU11gN4q5TSzDhhMBgMBoNRcQQNl0gp70QCkZFSXm5Z9kMA60K2q53xilcAf/d3wEtf2uqWMBgMBoORjKrVyWAAGBoasi6XEvjud4Gf/rTkBhVE3PdpR9TpuwD8faqMOn0XgL/PXEXbT5AmhFgL4N577723biacJoyNAf39wHveA3z4w61uDYPBYDDaHZs3b8a6desAYJ2UcrPv/bOS0UYYn03i3bevte1gMBgMBsMFTDLaCGOzCUZlkowf/AD4xCfKOx6DwWAw6gMmGW2EVpCM//ov4Lrryjseg8FgMOoDJhlthFaQjOnp6LgMBoPBYGQBk4w2Ag32e/eWd0wmGQwGg8HICyYZbYRWKBlTU8DoaHnHYzAYDEZ9wCSjjUAk48ABpTCUAVYyGAwGg5EXTDLaCPpgf+BAOcecmgImJ8sjNQwGg8GoD5hktBF0klFWyITIBdXoYDAYDAbDFUwy2gitJBkcMmEwGAxGVjDJaCPoA31ZGSZTU83HZjAYDAbDBUwy2gisZDAYDAajncAko41AE6R1dpZHMkjJ4DRWBoPBYGRFV6sbwHAHkYx581jJYDAYDEb1wUpGG2FsDOjrAxYvZpLBUNi5s9UtYDAYjHgwyWgj6CSDjZ+MX/8aOPpo4PHHW90SBoPBsINJRhuBlQyGjqefBqQst8w8g8FgZAGTjDbC+LgiGUuWlG/8ZJJRPVCBNPqNfOOv/gq4//4w+2YwGHMDTDLaCKxkMHTQbxKq5PunPgXceWeYfTMYjLkBJhlthFaSDE5hrR6IZIRSMnhyPAaDURRMMtoIY2NAb2+5JIPDJdVFSJIxM9N4DAaDwcgDJhltBF3JGB4O9wSrg8Ml1UVITwbtkyfGYzAYRcAkoyQ89lj0dJgXRDKWLFH/799fvF1pYCWjugipZDC5ZDAYPsAkowQcOgSccgrwne8U24+uZADlhEx4sKkuqkgy/u3fOKWWwWBEYJJRAg4eVLJz0QJaTDIYOkKSjDzhkv37Vdrrd7/rvz0MBqM9wSSjBNBgMDlZfD9lkwwOl1QXIT0ZecjlxES49sRh+3bgd78r73gMBiMbeIK0EhCKZJRRWpxTWKuLqoVLWkEy/vEfgUcfBX7wg/KOyWAw3MFKRgmgAdoXyViwoLzp3jlcUl1ULVxC13eZJOPQIeDJJ8s7HoPByAYmGSXA12BAJEOI8kqLc7ikumAlQ7Vz9+7yjsdgMLKBSUYJ8B0uAcoryBVCyfjCF4AHH/S3v7mKMjwZVVcypqfVfVDmMRkMhjuYZJQAH+ESKVtDMkIoGe95D7Bxo7/9zVWEnLskz+/eKiVDynL8SQwGIzuCGz+FEFcBeDeAlQB+AeCvpJQ/S1j/TQD+BsBJAA4A+DaAv5FStm034kPJmJxUnWkdlIzJSX7y9IGqhUtapWQAKmSyfHl5xw2Fiy8Gdu5U32XxYqBj9jHwiiuAs89ubdsYjDwIqmQIIS4BcA2A9wJ4ARTJuF0IsSxm/RcDuBHAZwGcBuBiAC8E8JmQ7QwNHySD9qGTjDKzS3ySjKkpJhk+UAbJqHq4hI71zDPlHTMURkaA//xPoLtbncvf/hbYsgX40peAm25qdesYjHwIrWSsB3C9lPImABBCvB3AKwG8BcBHLOu/CMCjUsrrZv9/TAhxPYD3BG5nUPgIl1Bnr5OMBx4o1i4XTE2pSdl8prAyyfCDMuYuaYdwCVAP8ydlybz//cBLXhItP/PMMCExBqMMBFMyhBDdANYB+B4tk1JKAHcAiBP+7gawWghxwew+VgB4HYBvhWpnGQihZJSVXTI9Dcyf71/JKGqCZXC4BIjaWQclY8cO9XrkkY3Lu7qYZDDaFyHDJcsAdALYZSzfBeXPaIKU8i4AlwL4shBiAsCTAPYB+B8B2xkcPgYDW7gkNMmQUk3qFoJksJJRHFULl7CSUQw7d6rXVasal3d2MslgtC8qlV0ihDgNwMcBvA/AWgDnAzgOwPUtbFZh+AiXmCRj1SoVww35BEcd24IF/kiGlEwyfKFq4ZJWGz/bHTt3AgMD6k8HkwxGOyOkJ+MZANMAVhjLVwB4Kmab/wfAJinltbP//1oI8Q4APxJC/C8ppamK/B7r16/HokWLGpYNDQ1haGgoV+N9IkS45MUvVq8/+hHwp3+af79JCEEyaJ9MMoqjDCVjYkKpWR0OjyOtUDLqZPzcuRM46qjm5UwyGL6wceNGbDTqBxw4cCDoMYORDCnlpBDiXgDnAbgVAIQQYvb/T8RsNg/AhLFsBoAEIJKOt2HDBqxdu7ZQm0PBJ8no7VWvz3oWcMwxwA9/GI5kUAdOJENKVW3Uxz6ZZBRHGSQDUOSByG0SWMkohp07m/0YgPJk8P3C8AHbg/fmzZuxbt26YMcMHS65FsCVQojLhBCnAvg0FJH4PAAIIT4khLhRW/8bAF4rhHi7EOK42ZTWjwP4iZQyTv2oPEKESwDgnHMUydDxlMezRB34/PmKYPgwazLJ8Icy5i7Rj5MGJhnFsGOHnWSwksFoZwQlGVLKr0AV4voAgPsAPA/A+VJK6hJWAlitrX8jgKsBXAXgVwC+DGALgNeGbGdohAiXAIpk3H8/QGrXHXeoTurRR/MfRwcNFvPnq1cfaaxMMvyhjLLigDvJaKXxs4rhkgsvBG68MX09QpySwSSD0c4IbvyUUn5SSnmslLJfSnm2lPLn2meXSylfZqx/nZTyuVLKBVLKo6WUb5ZStvU8iyGySwDg3HNVvPyuu9T/112nFIcnnsh/HB26J0NvQxEwyfAD3TwbYgDS9+maYdIqJaOrSykZUpZ33DRICXz/+8DXvua+PpMMRh1RqeySuiJUuOTEE4GVK1XIZMcO4BvfUMt9PdXp4RK9DUXAJMMP9IG/KuGSVikZK1eqY4+MlHfcNBw4oH6ju+92Iz/796vzbDN+sieD0c4IPncJw2+4pKcnWiZE5Mvo748qc+7Zk/84OnTjp96GImjF024dof8WocMlVVYypqaAFSuA7duVmmGmf7YK5I16+mlg2zbguOOS16caGaxkMOoGVjJKgC+S0dfXnN1x7rnAz34GfOYzwNCQKtLli2RwuKS6CK1ktJMnY+Vsab8qmT93acn299yTvn5ctU+ASQajvcEkowT4CpfY0gjPOUftd8cO4G1vA5Yu9a9kcLikegitZLRTdsmK2Uo8VTJ/kpKxYoUKmaQhrtonwCSD0d7gcEkJ8KlkmDjtNDWPyTHHAGecASxb5t+TQUoGZ5dUB3RNdXfP7XCJTjKqpGQ89ZQKYf7xH7spGTt3qgcEqoOjgz0ZjHYGk4wSEJJkdHSorJLVq1UoxaeSwcbP6oJ+i/nzOVwybx6wcGH1lIyVK4Gzzwa+/GVF0Pv749ePq/YJsJLBaG9wuKQEkAJQNIU1ruriG94QlRnncMncAKkLCxZUL1xS5gy7U1NqED7iiOopGUQypqaAzZuT149LXwWYZDDaG0wySkBIJcNECCUjRHYJT/VeDPRbhCIZecIlrVIyOjtVmLCKJOO5z1UKRlrIJK7aJ8Akg9HeYJJRAsbGVCijyMA6Pu5GMnx6MljJqC6qGC5plSeDlIwqhku6u5VXKo1kpCkZfL8w2hVMMkrA6Kh64ixLydi3T1UCLQoaaPr6VEfHJKM68KlkTE4C73oXMDwcLZuaUobDnp7qezK6uqobLgFUyCQpw2RmBnjyyXhPRlcXKxmM9gWTjMCYmVGd78BAeSRjZkZVECwK6tg6O5XkyySjOvDpyXj0UeDaa4Gf/zxaRgpBX1/1s0soXFIVJWN6WhEeyno580wVDnn6afv6u3erbeZauGR62k+fwqg2mGQEBt1EZZGMZcvUq48OlwYLGmw4hbU60JWMogOQ7TchhaCvr9rhkioaP/fsaSwSRgqFXqBLR1K1T6C+JOODHwRe8pJWt4IRGkwyAoM66IULw2WX6Fi6VL36MH9Sx5Z1sEkClxX3g7Exlb7c11f8XNLvrO+HBu/e3uqHS0jJOHAgakMrQYW4iGSQosEkoxEPPKCqFft4eGFUF0wyAqNsJSMEySAlg8Ml1QEZgX0UarKRjHYIl5DviJQMwF9mVRGYJGP5cvUaFy7ZsUMRRlrPRF2Lce3YoX7DX/+61S1hhASTjMAglu7D+GmrBmjCJ8mgjs2nksEkww+IdIYkGVl/97KVDF1pI5JRhZCJXlIcUBlA/f3xJGPnTkVIumJKI9ZVySAF5777WtsORlgwyQgMPVxShpLR06NUEx+ejDoqGddcoyRaHV/6EvD1r7emPXlB14OP9MYkJSNLuKRsJUO/PtO8SFICv/tdOe166ilgcDC6X4VQhCOOZDzxRHxmCVBPkiFlNCnc/fe3ti2MsGCSERhmuETK/PtxIRmAv4JcpvGzDiTjYx8DvvGNxmWf+xxw442taU9ekLLlQ8mw/SbkycgSLmmVktHZma7gff/7wKmnqvTu0NDTVwnLl8d7MtKmgq8jydi3T11XAwNMMuoOJhk58PKXq07LBRQuGRhQr3k7i1aQjBDGz1aTjKmp5t9gerr9KpCW4cmoenaJToLnzVPv49r6zDNq/Tg1wSfiSEbcsbdtA449Nn5/dfRkkIrx8pcDv/xl/UgUIwKTjIyYmADuuMNtZkWgMVwC5B/MspAMXzUDzDoZPlzgrc4uqQvJKMOTQeGSqho/9euzu1uFJeJIBi33UT8mDbt2RX4MQly4ZHoaePzxZJJRRyWD/BivfCVw6FB5oSxG+WCSkRFUFdHVYKaHS4D8HXArwyWhlIy8oaOix2eS0YikFNZ2MH52diqCkdTWMklGFiVj5051vuYaySAl44IL1CuHTOoLJhkZceCAenVVCsxwSRlKhu9wSQhPBuCn9Hme45uD4NRUNeorZIFPT4bPcEl3d2uyS4Bkk2oVSMauXc3E+tFH1etcIxk7d6qMoFWrgKOP5gyTOoNJRkYQycirZOQhGfT0XSfjJ9Aa9aAuSoZPT0Zcxc+s4ZKJCeWNaIWSAbgpGaGNn+PjwN69dpIxOqpCAzq2bVOvxxwTv886ejJ27owyap7/fFYy6gwmGRmRh2QIEc1kmmcwow4yqyejaDgitJJRdscpZX1IRhXDJZOTyruTpT2HDwMXXQTceqv7NnobgWwkI4uSce+9wOtfn+0+opCISTLIo2GGTLZtUwSEjKs21FHJ0Ke2Z5JRb9SSZExNATfcECbmT56MLOGSvj4lIwPlkIylS9VxRkayH0vH9LQiSFS+upUkY+tW9yfqOFB4pm4ko+gAlBQuyVpWPKuS8fjjwDe/Cbz61cDf/V22bfMoGVlIxo9/DNxyi5ohNQmTk8BVVwF33dVc7ZMQV/UzLbMEUN9PytZ4mEJBVzJe8AJ13ujcMeqFWpKMn/0MeOtbgS1b/O87j5LRCpIBFA+Z0HTfdGyfc5fQ/l0gJbB2LfDFLxY7dlz6LHsy1KuPsuJEMmwD4iOPKNVCP9f0/k1vAj7yEeCKK7K3OxTJoHV/+9vk9W6/HfjkJ1U65he+oJbFkQyzVoYryQDqpWaYSgYA/OIXrWsPIxxqSTKoQwnxdEokY3RUSb0ubenvj0hGngGBOvmySQYNNHRsn7Owmu+TcOgQcPBgcdMeHa8OSgZ5MkJV/CwSLgHspt7Nm5VqsXdv4zYAcPXVSg34yU+yt9uFCOchGeTfeOih5PVuugl49rPVjKKf+IRS/qjMOWHZMqUK2pSMpEJcQHQP1sWXMTWlyBYpGcceqzxrTDLqiVqSDOq4QjB/IhmAm5rRinCJr+neaaAB1OBRRrhk927V4fzmN9Ey6uyLEoE6kQyfnoykqd5dwyVSRkqGuS+9zUCjkkHnvbs7e6gltPGTCEkSydi/X/lJLr8c+NrXgDe+ETj99KhNBCp9rpOMqSlVUjxNySASVRclY9cuRUJJyejoANasCaM8M1qPWpOMEMyfPBmAG8nQBwO9bVnQqnAJDTR07DJIxvbtykuid+zU2RcNaTDJsMNHuIS2JSUjiWTo51onGVm/SxXCJbfcor7DG9+o5g26+Wbg5z+3r2uWFnepkQHUL1xChbj0+VrWrGl8sGDUB7UmGaGUDHKKuygFZrikDJIxb556AvUdLrHVmMiKNJJBSpH+xEmdvS8low6ejPHxyJMhZbGaIy7hkjTTIZ0/FyXDF8kInV3iEi75j/9QXoxVq6JlHTG9qln106VGBlA/kkGFuEjJAIDTTlNKRp3MrQwFJhkZceAAcMIJ6n1VwyVC2EuLHzqksjRcYRo/geSn2pGR9EGiCMlgJSOCqZAVIX9p2SUzM+n7p/OXpGSQp6edlIy+PmVYtV0fjz4K/OhHwJ//udv+zKqfLjUygPqRjJ071e9NYV1AKRkHD0YEJC8uukjNqsyoDphkZAQpGfPnZwuXlEkyAHtBrs9+FnjZy9z3YSoZeltM/Pa3an4W6jz+/u/t66VllxDJ0M2BvjwZcdcFk4zmfejhEiA9ZJJFyYjzZIQkGdT+ffvcn5b37wfWrVPHeeSR5s+/8AXVD7zmNW77s5GMFSsiYhYHH79xlbBzp1J+dMVnzRr1WsSXMTOjMn1+9ati7WP4BZOMjDhwQA2mRxxR3XAJYCcZ+/erpwVX6MbPNJLx5JOq8/7gB5XS89//Hb9PIaL3JsjzEjJcwiSjEWnhEjpeElyUDFu4hAhHT09+kuGaXdLbq47tmiW1bx9w1lnqvS1k8l//BfzJn0SF9tKwYkWjJ8MlfRWon5Khp68SjjtO/T5FfBlPP61+33YLfdYdTDIyYngYWLRIPa3nCZfkGQyo4+ztdd/GRjImJ7N34ma4JK6DpifFSy8Fzjgjfr2pqeSBqIxwic2TMT3dmrlU8mB6WrWZPBlAMZKRll0CpCsZeUmGrmRkTce1KRlx7Rwbi2pXuIRMpqYUIT/tNKXOmCRj1y6Vknvhhe7tXb5c3ZP0HecqydALcRE6O4FTTimmZDzxhHotWrSP4Re1Jhkh5MUDBxTJyKJk+MouyUIy5s9vruMxMZG9E3dVMvQ29vfH1xCZmor2VXa4JEnJ8LH/sqDXTSkrXJKmZLSD8TMLySBFbfFi4OSTm0nG7ber11e8wr29y5crtY/I/1wlGTYlA1CEroiSQSSDlYxqITjJEEJcJYR4VAgxKoS4RwhxZsr6PUKIfxZCbBNCjAkhHhFC/EWWY4YOlxDJcPVk+AiX9PTEu9Zt6O5uPlZWJUM3ftITalrMm0hGkpLhQjLKNn4C7UMy9PBZO4ZLWuHJGBuLMkBcSAZdf4OD6gnbTGP99reVYkeVPF2gz1/iWiMDqKcnw1QygOK1MphkVBNBSYYQ4hIA1wB4L4AXAPgFgNuFEMsSNrsFwEsBXA7gZABDAFIK+zYiFMmYnlYSapFwSV6SkcWPAShSYt5spGS4Gt+yKBmuJGNyMtqX7VyU4ckwO+s6kIwi13padgng1/hpUzI6OyOSkeX6pG0BdyXDpSAXXXM2JWN6GvjOd4ALLnBrJ0EvLf7rX6v9pFX7BOqlZIyOqvMfp2Q884z7lA0mtm9XrxwuqRZCKxnrAVwvpbxJSvkggLcDOAzgLbaVhRD/F4A/AnChlPIHUsrHpZQ/kVLeneWgoUgGTTiW1fjZCpIRp2QA7t6DLMZPurF7esIpGaHCJbS8XZ6AdELno+S0j3BJkRTW7m5lBibC5Hp9ZjV+ZgmX0DqDg4pkPPlkZJr+6U9VOK8IyfjbvwWOPx4499z07epEMmiyOb2uCKFohgkrGdVEMJIhhOgGsA7A92iZlFICuAPA2TGbXQTg5wD+VgixXQjxWyHER4UQmYbYUCSDBkAKl+zdm965U7ikqCfDh5KR1atiM34mkYzubhXSIZJheyLNYvyk7YlwhAiX6IWs2lnJ8G38zBouyatkTExEBDzrdzGVjKQS6GNjSpXo7s4XLgEiNeO229S+XvhCt3YS5s9X5+eGG5QSsmGD231dJ5JB55WqEus46ST1XfP6MphkVBMhlYxlADoBGPMOYheAlc2rAwCOh1Iyng3gNQDeCeBiANdlOTBdZHGd1a5d8SmWSdBJBhWS0Q2KNlC4hJ7U8maX5CEZ5qCZdl5MZA2XkLTe368GbtugnaZkDA+r2DWFpoCwSob+1DxXSYaPcEmR7JKeHvU+63exGT8p80aHlBHZX7zYXckQQt3rJ52klhHJ+Pa3leHTnJ/EBStWAN//vtr+oovctqmTJ0NXiEz09AAnnlhcyeBwSbXQ1eoGGOgAMAPgjVLKEQAQQlwN4BYhxDuklLGXz/r167Fo0SIA0UX64x8PYWhoqGndf/934GMfyz6BmE4yaHDavTvZ/KUTBFsIwwUjI+65+ITu7uJKhq3iZ1IKq04yaF0aQPR9poVLjjlGEcF9+1RoKmQKq0442pFkxPlMsqCscEmc8dOXkqG3dcGCxmNIqT4fHHQnGQsXKmVucFDd4//2b8CmTWpukquucmujieXL1WD4r/8a1YtJQ52UjCSSAeTPMJmejuZEYSUjHhs3bsTGjRsblh3QZ/0MgJAk4xkA0wBWGMtXAHgqZpsnAewggjGLLQAEgKMB/C7uYBs2bMDatWsBAO96F3DttfFy5uioutildL/RgYhkLFwY3fhpJiV6ggJUJ5pnIDtwIP6mjINvJYMIhKuSAajzPMv7fo+pqYgwxZGMs89Wce99+4Cjj47OewglQ29Du3ROuieDfo9Q2SVpvzuhiPEzNMnQSdngoJvxc9++xnvu8suVgvGjHwF/8AfAq17l1kYTr3898LrXRf4DF9SRZCxcaP98zRrgxhuz7/epp9T5OeIIVjKSMDTU/OC9efNmrFu3Ltgxg5EMKeWkEOJeAOcBuBUAhBBi9v9PxGy2CcDFQoh5UkqqtHAKlLqx3fXYaZ6MyUn12eho1Cm6gDIfFi2KtktSQ6amGp/c8yoZ+/c3D9Zp8KFk6CRDCEVc4m7gOJJhQs8uMdsxM6NCJOS437u38ZyH8GS0u5Jx6JB6Hypc4lpWvEi4JATJsB03q5KxeHH0/7/8i/oriquvzr5N3UiG/pBm4vjjVR0Nve9xAYVKTjihfR4W5gpCZ5dcC+BKIcRlQohTAXwawDwAnwcAIcSHhBA6b/0igD0A/l0IsUYIcQ6AjwD4f5NCJSbSSAZdhPq07S44cEBd+PPnq86qszNZyTDLgeclGa1SMvRwCZDcfp1kEAGzkYwk4+fIiFKXqHbAvn3RgLB8eRglo91JRsiKn5RW2tlZbSUjzZysF4rL4snIes+Fgo8Moqog7bwm9R1JoPTV449nklE1BCUZUsqvAHg3gA8AuA/A8wCcL6WkoXklgNXa+odcbHDWAAAgAElEQVQAvBzAIICfAfgPAF+HMoA6I+2JvQjJWLhQPdXHzXSqgzo3GlTbWcmI2ydhfDzq5On72qp+JnkyKCzyrGep1337Imn7iCPC1MloBcl47DHgDW/If7wyi3EByVkbhCwprPo15DO7xKeSYYZLWgkftVCqgjSSkaSCJuGJJxRBWbmSwyVVQ/CKn1LKT0opj5VS9kspz5ZS/lz77HIp5cuM9R+SUp4vpVwgpTxGSvmeLCoG4BYuAfKRDH2wT6v6STdKq5QMs7BREeMn4K5kJHUUNOeGEPEkY/FidZ5NJSNEuKQVnox77wW+/OX8RYd0T0bo7BIgeU4QAp27VmSXUCVcV5LhWoxLD5e0EnULl4QiGatXq3uClYxqodZzl/gOlwwPNxqW0qp+2sIleQaDvEoGYJ/xsoiS4YNkdHXZ03n17J3Fi5Uno47hEjqOPnDPzAAf+Yhb5zo2pgZWOo9AuOwSILnIFWFyUrWJroGywiUdHZF527cnoypKBpOMdDzxhDKJ2+oDMVoLJhkZYFMysoRL8mSXTE0pc19WkkFPh7Z5IvKSDJvPg+CDZOgmz8WLG5WMZcuKdx6266KVJEMfDB9+WFWB/OEP07entGi9SmYVwiU0/4itPVSrgtY1twPykQz9+nQhGeTJSCtdXqVwCZOMdGzfHikZHC6pFuYkyaDPs6YHtyJcQm3M2uH5UDJChEsmJ92VDPJkDAyofdbFk2EjGfTe5ZrU/S8+BqC485I1XNLTE08UTB8GwUYyXL+L3kZqJ9BMMvRZawcHlWo0MoJEVClcUrdiXCHDJaxkVA9zkmT4UjJcjZ8+SEYVlAxf4ZK4GTcPHFDy9/z5wJIlUbhkcDDZdOqKqngybOESulZcpPyxsehcVylckqRk6Nu3UsmgAS7pPI+NqT9WMvwjBMmYmlJzolC4hJWMaqHWJCOus8pr/BwetisZcdKrj+yStAp5cbApGWUZP0mpyBMuoewdPVxCc060oydj/35g8+bGZUWVDL2KbFnhElclIy7dMgTJ0NsIxNf0sJGMJPNn3nsuFJhk2HHPPUqR2rlTqVO68dN1Jl9GeNSaZIRQMnTj54IF0fTpNvgMl/hQMsoyfgLxM7HqJMPcl64U6eGSwcFkP4grWkEyPvvZ5uqQ9DtUmWSY4RJXJUMIdc24koyiKaz69RlXnTSrkqFP814F1IVkTE0pUuCDZDzzjKq8et55wC9/qZZRuETK9j9XdQKTjAwwwyVp1RB9ZJe0UskoQjLmzcuXXUIkTlcyfIdLyvRkDA9HVTnN49hIhku4RPdkVCVcQkoGtclsj34tmCG8vCms5vUphN2kOjamPuvujoiDC8moipJRF0+Gi7/MlWQ8/rgiE/ffr2rOACpc4jqhH6M8zEmSkSdcImUzyUi7oH1kl7RSycgbLgHilYw04yd9zyVLVGe/d68aGHw8oaR5MkKQjPHx+KJo+nVD712VjCyejF//Gli7FnjHO+xkIY1kuIRLzLBHnJIxMODXk6Ffn4CdEOnZOHR9JZEMfZr3KqAuSoYLeaMaOmkkg8qI33ab+k0XLlSvtn6P0VrMSZKRR8k4fFjtLwvJGB2NSjMD+T0Z8+ZFHbErWq1k9PfHV/xM8mTo4RIpVXVMUjKAYp1HWrgkRMc0NtZ8zooqGXq4JK3k9Be+AJx1llJTbrgB+MM/BLZta1zHpvDoBDNLuAQol2SY81skkQxAXaP9/W6eDA6X+IULyRBC/VYuJKO7Gzj3XDWZ4m23RfMrAaxkVAm1Jhk+y4rrNRwILkoGdW5Afk9GVhUD8JNdYhrrfHkykrJLdJIBKFMXeTL075AHrfBkjI+rY8zMNB/HhyfD9EBMTAAnn6wydObNA/78z4GLLwbuuw+46y6lDJ11VuOxywiX0PYLF4YlGXHhEv0+TCvItX+/akuWyRNDgiqatjvJcFWI4voOHdu3q/BIRwdw1FFq5mYg6oNYyagOQk713jLQBeYzXKJP805ImwZbn+YdUJ1pVh9I3sqD5qA8M2MfTJJgytG+jZ82knHqqer9kiXRcsou0b9PHtDxZmaUSiJEeJKhF6Ci81M0hVX3ZACN5/LAAVXY64orgOc8R81oe9FF6ruuXQt8/OPAn/yJOs7KlWob87ogQhQqXJJWJyMvCQbSlQwgfZI0uueokmgVYDun7QZXr4sLyaAKnyY4XFI91FrJ8BkusXkjXMIlrVIyzPCCftxWZZfQ4O4aLiH4DpcAdsIVmmSYx8miZPz4x8DppwM//3mjJwNoPJd0Lb72tcA736kIhT5Y0nlMOhf0miVcklfJ8JldEtfWrEpGlap9Ejo721/JoHOuP6jZ4EoyVq9uXs7hkuphTpKMyUl102ap+GkjGS7ZJUVJhi8lQx+cQxg/zYHP1lHog5druATwHy4BomsjtCeDrg1XkhE3+N19t0rVO+cc4Fe/ilcyzIwmE7aB3CQZ5uymWcqKm+0hJHkyfGWXAG4kY2Ag+QGjStU+CXUhGQsXNv9mJoqQDA6XVA9zkmRMTKhqncPD7kVb8noyzHBJVsmzHZQMKd2UDNq2q6v5XFD2Dj3lUFEuoDFc4lvJoFcfxb5soAHP5o2xkYyDBxv9G4RnngGe9SxVc+PppxvPte7J0GdotcE2kNN7KRvDaronw7UYFx0jLoW1Vdkl5rVpfp8tW4Cvf129r9LkaIS6kAwX8pZGMmZmgB07kpUMJhnVwZwmGZOT7rIaKRkDA9GyOJLx8MMqj3t4uPmJM0+4pIiSQTdbXiXDhWTQMlclw2b8pCwMIlQdHVGHFELJMJ/a+/rCGT8Bu5Jh82RIaX/K3r0bOPJI4EtfAq65Brj00uizrq7oexRRMmh5nnCJi5LR1dV8nsvOLolb5/rrVYjpl7+sbrikDp4Ml/OaRjKeflpdNzZPBtfJqB5qafx0KSu+dKl6bxKBOBw4oCp82ioM6hf0r34FPO950f8veUn0Pm+4pIiSQcfLq2S4hEtsT8+2YlxJ4RKbUkTTvQ8O2hWBrEgKEfiYgM2GrJ4MwE4sd+9WZew7OoCrr278zObJiFMy4jwZZO6cmsofLlmwoLk9+vfr62uewEonGWnpuCbyGj9t61CK+l/+pfrs+OPd2lAWdCLZrvBFMqhGBisZ7YE5rWQA7uZPW9jCll1Cs7LecANw443KzU9oZQpryHCJbWDL6smweV5IyfCdXQI0h0v6+sJ6MlzCJUTobL6MZ56JrlkTPjwZ9NvZSIaPcAkN9OY1pJOMjg4VImuFkjE2pjKa7rpLzTVTRSWjXUjG294GfOtbzct9kYzt29UrGz/bA0wyHEkGTd6lw2b8pM7r/POByy5rVDWykgwp88eHaTApw/gZRzLMYlwuJEM/x4sXq4FnwQI/4RIb0aJrpBVKhnndrFih3tsMyaRk2GBTMoqQDFu4ZGLC7hXRv1NauMRGMvTskrht45CXZMTV0jjjDFVXBGCSUQT/5/8AP/pR83KfSkZvr510s/GzeqgdydBLT9tuSiqMpIdLXDA62lycxxYuSXqSzEoyRkdVh5tHyaC5GtpZyViyJKpXENr42QpPhqlkEMnwoWRkNX4mKRkuHbeLktHfb1cyaLu4beOQtay4yzof+xiwapUqaFYltBPJOHSoeb4ewC/JOPpoex0TDpdUD7XzZOgdmO2mpM+zKhmHDzdmigDqKburKxvJyGLeKjpRk96hhzR+upIMPbukq6tR6YjzZNB3D5XCWpYnwzaHTBzJMJWMiQm1LKSSQevHhUuojXH7dVUykjwZcdvGwXe4ZPFiYPlyNYilpVmWjXYpxjUzo+77kZHmz3ySDFuoBGDjZxVRa5JhuynzkozR0WaSATRXQ0x6ksyaXZJ3cjSC3qGXbfzMml1iy9658ko1NwFtAxRXMug7lO3JcFEyVq5U59AkGc88o15dSEYeJSMuXGIjGXEw6124hEtIdcxLMlyNn2aF1DQiUjWCAbSPkkEPDiGVjO3b4425PvoJhl/ULlySpmTQxTcwkK3MtyvJGB1V+7V1VFnDJT6VjFaES6an7ceNC5eYE8GtXRtN4+zL+Kk/sQPV8mT09SlCaYZLiGS4hkv0Sfls6wJuxk9a1+Xp0KzcaauTYZIMek0jGXv22AeNOCXDbGeWcElV0W4kw1QyJicV8fAZLrHBDBMzWo/akgxzXgoCXXw9Pcpk6Fr1M4lkmE+kcZ1VVpLhU8nwZfy03bw2iZ7Old5ZpKWwJn1PH7FWnWSYSkYokuGaXULFzAYHm69JylhyDZfEqRi0rt4GwC27xGyviTzGTxeS8bWvKXLV26s8Op/7XGO7fYZLmGQUBykYppJB13RRkjE9HV+Ii+Ay1w6jPNSWZPT1JXsyurvVoFZUyTCfnHySjBBKRkdHeUoG4E4y0lJ1fSkZ1EbTk9Hb659k6KEHl3CJLyUjabB0MX7mCZe4prDaQnhJJOPJJ9U1e8MNKsvoZz+LPitCMqanG49jzjNUNbSLJ4PIhalkZOnLkkjGrl3qt0siGabvh9FazDmSYSoZITwZSSRjasq9lPmBA1EKZx7YlIx589w6K3MmTiB7MS4gG8lImjjJl/HTJBnT0+och5BY9evCNVwSp2T09DT6VXSYZcVdlAzf4ZKsSoaU0flOIhmTk+r4l1+uJHJTgcmbXWJ+H1Yy/CAuXJKFZFAhP1s/mVSIi9DTw0pGlVBrkmEbTMsgGbb1AHu1xSRQtc+8U07blIz+frfjm7USAHXOaIDQ4apkmNklWZQMaoevcInuyejqir6bT+jXhUsxriQl44gj4q8Ds6x4ViUjS3ZJHEwlwzyXegorHZPWSUph1Q2lJsmNUzJ0Yy8d20YyXMOcVUC7kIy4cElWJQOwEwUiGXGeDED1Q6xkVAe1Ixl0cbmES8pWMrLOzZC32iehiJJhDjRA4wChI2u4xJZdYit2poMMXSGUjM7OMBOk6YOYa7gkTsmIC5UA+TwZIbJLXJUMWt8lXKIbSk21yZZdYqouRJpcSEbcw0EV0G4ko2i4BLCHTJ54Qn2+ZEn89hwuqRZqRzL0J/Yqhkv0Nqah6GyQvpWMuPYnkQy9Foa+T7NmiK3YmYmiIY04T0YokpEULunvd1cykqp9AsU9Gb7CJa4prID6HV1Ihk5eTLUpTsmg4+mv7a5ktIsnQ09h1RXP/fvVg0LSgwQhiWRs365CJUnqLhs/q4Xakow0JcMnyciSXaK3IQ0+lYysJCNJybCRjM7OxnWzGj9dOvnQSobvpx/9ujDDJQMDUUcoZbKSkVTtE/CvZGQNl5C/wiWFVffWuJKMrOESva22uiHmOqTeVJlktJuSMTXVeM3v36/62w6HESeJZDz+eLIfA2Alo2qYcyRDN5v5IBlZs0v0NtqwdSuwbZt6n3cGVoIZLrEpCHHISjLMgS0PyUiTq4v6JlrpyTCVjAULovlApqbUaxlKBnXyWbJLbBMB6qBrpexwSZzxU2+ri5KRViW1Cmg3kmG+z6LKJpGMbduAY49N3p5JRrVQW5LhM1xCRjLXYlxFSMYllwCvf716b5vyOwvMcInNCxGHrOESF5KRZPx0SSFst3BJkieDMkXGxxsHwkWLGpcB2ZWMpPNI3pY446dumnQNl+j3lNkego1kuGaXhA6XpM1cWwW0I8nQfRllkgwOl1QLtS0rHpddksf4SRe7zTPQ26sqEhLGxqLJ10ykkYzt29U00wBw333+lYyeHneS0QolI62T96FklGn8TMouIZIxNhadh76+6LwdOKD+lzLKLomDqWQkhUvM9YHmcAn95vQqhH3mUv37ANmUDN2TkTe7JK6sOB1PfzVnYdU/o2u06iSjnTwZgH8lY2RE3QusZLQXaqtkuNbJGBtLvyDpYvdl/IzrLL71LdWZrFgBXH99eysZVFrdNbskLhxl7tO3klGWJ8MWLgHsSgYQ+TL271ftdiUZaUqGuT6Qnl0CJJOMLEpGVk9GWrhkrigZeppylRFSyXjsMfV63HHJ25t98p49wL59bsdm+EdwkiGEuEoI8agQYlQIcY8Q4kzH7V4shJgUQmzOcrws4RLq0NPUjDSS4ZoKZyvprOMb3wD+8A+Bt70NuPlmxdp9Gj/LVDKA5sp9VTB+tsKToe+bTJK6kqEPctQRky8jrdonUEzJoEnKkrJLqG1xEnSakkHERa+TkcX4yeGS9gqX0LXtW8kgr1pWJeOKK4D1692OzfCPoCRDCHEJgGsAvBfACwD8AsDtQoiELhMQQiwCcCOAO7IeM0tZcUqnKkIyfBk/Dx8Gvvc94KKL1E1x+LDaly8lg54IyyQZVLmPYJIMfT+u4ZIiagNVjwTK9WQMDETtpuPStWeSDFPJSJu3BCimZFBl16TsEmpbWrgkTsnQjZUuJEO/b31llzDJKAeHDyslFvCvZGzbpq6BVauStzf7iaeeiu4jRvkIrWSsB3C9lPImKeWDAN4O4DCAt6Rs92kANwO4J+sBs2aXAMWVDB8k43vfU9u+6lUqRevCC9Vyn0oGkQyXwbRouASwKxlCqAwHfSBKMtbq8KlklOnJGBhorldiM37SBGlANiVDj9dnVTL0qe6B5HBJmvEzTsnQPQ9VyC4xPRlMMvzh0CFg+fLoPcEXyTjmmPQ0WPNaHRlp9IowykUwkiGE6AawDsD3aJmUUkKpE2cnbHc5gOMAvD/PcV2Mn1TToUok4xvfAE46CTjlFPX/296mXpMq26XBVDJaHS6ZnIwGBVPiB1pv/JyZ8duR0/eaP7+ZZJAnw1QyiHyYSkacmRjIlsJqrk/f1yVcktf4qX8/fTbdVmWXdHSofZnrVLniZ7sU4zp0KFLd8ioZ9PvYSEZaqARoVjKYZLQWIZWMZQA6Aewylu8CsNK2gRDiJAAfBPAmKeVMnoO6KBnUaVWFZMzMAN/8plIxCBdeCHz1q8A55yS3LQlxSoZv42fc03N/f3PFT30gmp6OClEB5aSwJnkyAL9qRtLMo7onQw8nEPnVScaSJc1P7Dr0EENaMS5an9qRRDJcwyVpxk/9983jyciSXeKqUuhhTlYy/IE8Gf39kZIxOaneZwn92mZiffRRd5LBSkZ1UJkUViFEB1SI5L1Syt/RYtft169fj0WLFv3egXzLLcDIyBCAoYb19ImcdJJx993KbLlhQ2OnB0QXaKg6Gfffr6a0vuiiaFlHB/Da19r344qqKRlTU41KBh0nicTpCKFk6J4MQO3f12BD58VW3l0nGToxBhoLcqXVyAD8KBldXeqas6WwAsnhkixKho1kJKWwTkxE14VLdgn9ltRWW8l7aguHS/zj8GGl3C1YECkZRJiLkoxt24A//dP0bc0J0phkRNi4cSM2btzYsOyAWWLYM0KSjGcATANYYSxfAeApy/oDAM4A8HwhxHWzyzoACCHEBIBXSCn/O+5gGzZswNq1a3HddcDVVwOXXaYIgwldfu3vVzfvF78I3HGH6pCGhoAXv7hxG9fsEr08tA1xE6Q9+qh6Pf30uG+XD0WUjLJIxtRUuUpGUrgECKNk2EiGnsKqT+oHNJYWT6v2CWQrK26ur/svaDn9NlVRMrKES8y2kspmznWhr9MudTLagWQcOqRIxvz5kZKRZXI0gtl3HDyoUlGzhkuof2GSoTA0NIShocYH782bN2PdunXBjhksXCKlnARwL4DzaJkQQsz+f5dlk2EAzwHwfACnz/59GsCDs+9/4nJc6pTibkpdyaAJe771LeDii9XT5Q9/2LxNWnbJxIQiGHp5aBuSwg1x+y8Cc3DLomSEMn4mkYyQxk/6ffSwABCFS/QiUb5A5yUtXGKSrFYpGbR8ejoy6BJ8eDL6+xs9GZOT6hj6cbLOXWILI5kkw3Y+bEqGrqhUDe3kyZg3r1HJ8EEySKF2IRm66kZEh0lG6xA6u+RaAFcKIS4TQpwKRRrmAfg8AAghPiSEuBFQplAp5W/0PwBPAxiTUm6RUlqKzDZDJxlxxk+9M7nkEuCf/xn4j/9QCsaddzZvMzra+LSrgwatiYn0wTKNZKQ9gWaFWfGzqkqG65NkkRRWStXs6VEDaKuVDBvJoHO4aFE+JUPK7EqG/jvT8jivQ1q4JI+SYd5TRYtx0XGykoy+vuSZPVuNdlEyKFziQ8nQiQHVyEgrxAU09hNEdJhktA5BPRlSyq/M1sT4AFSY5H4A50spKWt5JYCUOfWyQR9M04yfAPCpT0Xvzz1XEQ59MASSq1Hq8zqkTbQUN5CNjqobw2WGwixoZcVPQJ2znTuj//XsEr36aZZwSV4SoH8fvcOmATWE8TPJkzF/frQOrUeD3OAg8MQT6n0WkjE5qYhGHiVDJxlxqaGUTmsiLYW1CMlICpfYyBAdJw/JqDLahWRQuMS3krFtm/r9V1pTBhphIxl0f9geFBlhEbzip5Tyk1LKY6WU/VLKs6WUP9c+u1xK+bKEbd8vpVyb5XhZwiUmzjlHXZT339+43JVkpA2WSUpGiE6ulXOXAPZiXPpARMt8Gj8/9Snlx9Fz9Ok4dFz92ihDybCFS7q7o4HO/P0HB4F77lEpzY8/7h4ucZ1N1IVk2FJDsxTjoswhIL5Ohkn4zbbRenq4hCqUUtttJEP3STHJKA/T0+pczpvXrGRQaNoVNpLhUiMDaFTd9DRaVjNag8pkl/hCGskwwyU6zjhDdTZ33qneE8ogGSFy9M0n6Pnzqxku8Wn8/O//Br7yFeCBB1TtkSOPjI5Dx9VDaWV4Mrq7ozRpG8kwq3T+5V+qcIqUqq2XXJJ8HPpNXcNu3d3Jxk/b4J21GBcQnVv99+3oUPsmT4Z5L6aFS2gZTRvgavxMW6fqJKMdPBl0r5OSQSrm/v2KYGRRam0kw8WPAdiVDECRjCLFDRn5UMsJ0tKUjDjJrKcHOPvsZvOnC8mwGfhMUIcYN3mUb9DNJqVf46c5EJdJMtKUhvFx4LTTgF27gLPOijo6s6R5mpLx0Y8CL3958rHSkOTJSFIynv1s4EMfAv7lX1T47qijko/jW8kww4W0zyzGT6C52Jpp4MwTLtGP59P4WeVCXEB7KBmkXNg8GVmnRzD7DtcaGYDqi2Zm1HWkkwzb1PGM8KglyejpUTellJHhj5AULgFUyORHP2rcLolkUAc2Pp5uYBTCXtY7JMkA1M3mw/hJmQA2JcPW/lYYP8fHgTVr1G+4fXtk5M3qyXjoocjRnhd0XuLCJaQOFP39SZlxVTJcskuyhEtsKaxAc8YLeU6SSIZp2DbDJbSM2p7Xk+ESUqkS2olk2LJLipKMrEoGoK5LDpe0HrUkGaRkAM03Zpr559xz1bTADzwQLfMVLgHsT+OhOjnTZFdUyaB9ZgmXmBU/45QMGuTSvo+LktHbq+Z/of/N7+PiyTh4sLg/g6T6rEpGVpThyUjLLhEi2iaOZBCyKBlx4RLavw/jZ1IBvaqgnUiGbyVjeBjYu5dJRruitiRDjwvrSFMyzjpLba+nsrYryTDniSiqZNA+83oy9OwSep2cdP/+LsZPGtipgmUcyUjzZPgiGWa4RPcv6CSjSPpyV5dS3uhc+0hhzRouMat2Ao0kQ79/yFtTJFwiZeRZMVHX7JKyPBnf/z6wdm2zCpwGGsRt2SVFSEaWGhlAY5/MJKP1qC3JSFIykkjGvHnAunXK3U/ISjKS4rutVDJ8kIysSgYNWkBydolLTNzF+Km3RR9IsnoyRkaKk4ykYlw9Pf7CJXQu6cmxbCXD9DmlKRlEFvNkl9CyuOsTqCfJiEvJD4Ef/xi47770OZ1MhFIystTIAFjJqBrmHMlIMn4Sjjoqmv0SCK9khJJrTSUjRLhkelr9xZEMIOosksIlvpQMnWTocXc9TOHiyQilZIQKlwBRp160rHiSJ4PSUnWkKRnm9a2HS/Jml8w1klFmuIQG9T17sm1nejLGx9Vv6YNk9PYCK8wJKmKgF0gcGYlmsmaS0RrMSZKRVj548eKogAzgZvx0yS4B4pWMUCmsQFglI24CKiAbyfCpZND57+trrScjqRhXCJJBT215y4pTamtcuIQc+yayKhmungzKirKFS2zT0ettdSEZ+iysTDIi5CUZZrgEUMTDB8lwrZEBRNcJhUuWL29sH6Nc1J5kmJ1iWrgEUDeEK8kwlQwhkpUS2yBfhicjq/EzrhPPQjLmzVOvaSTDVcnJYvwE4sMlrp6MojUzXItxxWXnuCKPkqFnaABu4RLAHjIxyYILyXDxZFDbOFzSHiRDVzKoou3ISHGSkSV9FWgOlyxerM4fk4zWoLYkI8n4mRYusZEMGjBNmCQjbQ6EVnkysho/aR3z6aGIkmEzfmYNl6QN/LqJUvcRZPVkhFYyurr8ezKKKBku4RLAbv401UFXT0YayTCLfOlEUA/zmOjrU9fczEx9SEZZxbimp6OS9nFl5ONw6JC6pjs7IyVj/361PA/JmJ5W10iW9FWgsU8+eFAVtps3j0lGq1BbklEkXEIkQy+LHKdk6NKcS2fVquwSnXzpJZ/jEFeDoGi4xGb8zBIumZlJdr27KhlJnozpadUh6SWs8yDOk9HVpYhoFTwZWbJL6DuZyKNkuJAMs8iXLVxiu0YXLFADZWcnsHVrNOCZ34eLcTVj587o/OdRMkjBoNcdO9RrHpIBqL4jK8kwlYwFC5hktBK1LisOZK+TAagbYmIiUjCSSIYQ6qKmYlxVIhmmkkHhEiC+WiLBNtDQPn17MlzDJfogEzeQmsZPV09GZ6f6LScnGx3pk5P2gcwF1JaOjsZwCf0uITwZRBbS1s9TVpy+k4k8Kaz6NWm2jYiknolD29HxkkjGFVcok+DMjDr3r3xl8zp9fer4lPpbdSWjLJJBoRIgnyeDyAURu+3b1WtekrFrl6pbVIRkrFjBJKOVmHMkw1XJAJSaQRdn0pNOFtm7CkoGEE8iCKGUDDomDRhZwiW6XG47Hk11rhs/XT0ZtP+JCSWxEiYn8/829L3IwEj7o+/hs+InoJ4kXfaTtzw/JbIAACAASURBVOInfScTLsbPxYujz3UlgwYlc9vp6eRwSZLxc+lS4C/+onm57fv4OP9loGyScdJJ+ZQMCiv7UjK2bFGvecMlrGS0HrUPl+Q1fgKRLyOtjoP+RJomu5aZwmrGsHUlIy2+65Nk0M2dpGS4hkuAeK8ELbelsKZ5MvTvZioZeUCDNXkypqejp/OQSoZLUa8Q4ZKsnoykCdJo27zhEheYWWFVJxmk8KSFOYti2zaVjbF6dbFwiS8lg0iGa40MID5cwnOXtAa1Ixm6wRHIZ/ykp679+yPzkS8lIy67JERMmG42GuRNJSMJPsIl9FSTRjKyGD+BePOnOXeHSwqrXpqaDImmkpEHeolvWyoxfebbk5FXySgSLklTMpLqZNg8GbRtUrgkyfjpgnYjGXHKrG889phKF126tFi4hF59kIy+PvcaGYBdyTCnOGCUh9qRDN/hEmK/7RguoU6ZDIE2JUPKxjgswYeSsWCB8jno05wXIRlpSobZljglw+bJ0L+bTjLyprHqJEN/Aq+CkkH1MAB/2SX6cfVQGG2Th2S4hEuKkozRUSYZOshkmYdk6OESyp7avl31AQsXZtuXTjKOOSY5Y88EGz+rhTlHMrKGS0KTDCnDezJI/rcpGT/4AXDyyY0pu/R5USWjo0N1LrTvomXF05QMsy1xSob5JJ/mycgDXVWJUzJClBXPqmTYjJ9ZwyVm+4tml9C2ZYRLiAAzyVDQSUaeFFbdYzN/vvJkLFzoXkiLoJOMLH4MILpexsZUm5hktBZzjmS4hEv6+9U6+/aFJxmTk4polKFk2EjG7t2qDeZTi6uSYYYoTAwOAgcORMcsU8lwSWFNUzKKkgw9XGIWoOrrU7/N1FTxCdKAqE6By/pZjZ9J4RJzgjfzGhsZaawzQ56MuLlLaNu82SUuoPYSAa46yXANcxbBzAzw+ONqUF+2rJgnA1CD+5492UMlQNTfHjyYnWR0dET9N8B1MlqNWpKMnp5i4RIholoZoUmGSynyvKDvmRQuoUFDH1gBP+ESAFi0qFHJoON3dKjznLVOBpBOMuhcuqSw6p4MnyRDPy/6E7g+sPb1Re2quicjr5Ihpfr947JLsoRLaDr5tOwSF1B724VklKFkPPmk+k3IkzE6ms0sqXsygOh9EZIBZCcZgLrn9u5V71nJaC1qSTLiskvMuRCSkIVk0BNznjoZIUkGfc8k42ccyfARLgEUybApGUBU3jprnYwsxk8XJYPa5NP4aVMyaGCl76Gfs6pnlyQpGWZZdP0aO3xYvcaRjCzZJUD0G/kKlxDJaIdiXEBYkkHeLAqXANnUDN2TAUQZJq0gGb29TDKqgtqSDFt2CXWsaUoGEE2S5lvJ0OeNAKL9hyAZHR2qc0pSMmgwLKpkxBG3uHAJEA1qZRo/zdLqocIleluSwiUEXyQjlJJB5CxOyYgLl9Agrg80ebNL9G19ZZewkhGBSAYpGUB2kuFLyejujnwceZUMajuTjNaitiTDdlPaOq045A2XuNTJ0NUV6rRDPUn19CR7Mmgw1GtD0OeuSkZvb7z7Ww+X6NklQES4XMMlPoyfRLziPBnkSKcOLm92ia5kJGWXEHyFS7IqGfp5SSIZ1Mas4RKKi+sDjV4nI0u4hN77zC5hkhFh2zblxViwIB/JMMMlRZQMIaI+gcMl7Y05RTJsnVYc6uDJoOO5kIwiSkbSwGYqGWY9BWpbaCWDCA7F9dM8GUuWJB8rDTYlIzTJcA076Woa/c5CJIdL6LvEGT/jSEZeJYPq09D6hFDhkqqTjDKMn489Fg3oPsIlRZQMQO0ra40MQm8vKxlVwZwkGSGVjKqRDF3JCBUuSSIZccZPQL13nTmU2g+4Gz9NJYOOHVdWXPdkFCUZLtklvjwZ+u/kSjJokjz9d86rZCR5Mui3z2P8TAqXFDV+tlt2SVlKxjHHqPeLFil1yzWNdXpaXQe+lAxA9bnHHputRgYhTskIXTGV0Yzakwyd+WcNl7imsNJgVkWSkVfJyBouiUOa8ZOOmyW7JKvxU8rm9Nm0FFafSkZZ4RI6nuv609N+SIbpyaBQU5qSkZbCGjJcQim7TDIi6LOddnTEF+QaG2tWBej/ECQjD3SSMX++Ihn6pHuM8lArkkFPZ3HGz7zhEiGSO2+S5atIMkIoGfog7xIuGR5WN3hRJSNPuITWN5WMJE9GKCWjDJLhqmQAzYTCV7hED73s26e2i5u7JEsxLtrWh/ETUG1ikqEwMxOVFCfEkYz/+T+BN7yhcRn1MT7DJStXAs9+dr5te3tV303hSnOKA0Z5yCk2VhN6p1Q0XKJnl/T1JUt2VQ6XmEqG7kUA/CgZSW1ftEgRv4MHm/fZ3Z0vXJJm/KT19NoOcSQjzpNBT1BFlYzu7uZwCXW+vlNYzX2mrR9HMrIoGebMt/oxSMkwB5nubrWNlNlTWM1wyVwhGaE9Gdu3q+vzxBOjZXEkY/Pm5grB1Mf4VDK+9rX8vwtdV9QGnWTkbQ8jH+YUybB1WnEYHFTb7t6dLuWTkpE24AKNzn4gbAor0KxkmFkFoY2fixap1wMH7NklecIlSUpGT09ECKldNpJBhaKkbPRkHD7cqGQUyS4hclpmuCSrkqGTrDwkY2pKPQWb14BOMnQ/BtBMfOPaNjERmXX1bX2ES+j7UPZL1UlGaCVj61b16kIytm5Vv4GU0W9jIxlFlQzzuskCuh5tJINRLmoVLvGpZNCN8eSTbiSDfAd5lYxQKaxpnoys4RKSqwku4RJAdeYzM83ZJXnCJUlKhk0dGB+3ezLMgcq3J4OOX2a4JI+SoZ+XrOGSOCUuTcmYmYnex7XNFk7xlV1Cbd6/P/JnVBllkIzOzvRwyZ496l4+dKixzwjhySgCU8mg/pVJRvmoPckoYvwEspOMtHXNKYfHxqJCSCFQVp2MOJCSQZ1VnCfDhWRRjYu4gd8MVyUpGXEkg+pk0O9fxJNBx3cpxuVj7hJzn3Gg4/sIl6SRjH377CTD9l7/LkQyzHvVV3YJtXl4uPoqBlAOyTjmmMbzbSMZpHgAavIzQghPRhEkhUsY5aJWJEM3dvowfgLAzp2NN44NfX3Rk1lah7VwoRrEaP3Q00zrSkZPT+MAA5RTJwOIJxl0XNdzYB5fh6uSQSTDNA92d0fl4QcGko+VBv13jQuXUFupmmZe0Dww+j6T4NOTYaYN68eIUzLMlNS4ttmyT4gI+jJ+2tpeRYT2ZGzd2hgqAVRhLjOFVScZO3dG723hknXrgPPPB1at8ttWF3C4pDqoFcloZbiE4EIypIxuytAko6cnOgdZwiW+lQzqrIpklwBRZoINZlvSPBnm03BPT+PMjUVIht6WuHCJnmpbFPQdys4uiZuFN82TYXtvti10uMTn+Q+NMpQMk2QsXap+P53YPPxw4wMYwRYuOfFE4Lbbiql0ecFKRnUwp0hGnnCJq/GT4EIyACXTAuUoGYA6H1Q6GiimZJBpkrZP6kQohTONZLh6UnwoGUmeDFJcBgaa/SdZoP+utH9zenNKjfZJMrIqGUWNn3k9GQTzXtTDnC7hkrmiZIQkGVLGkwwgIt6AWu85z1G/qU3JqMpEc6xkVAfBSYYQ4iohxKNCiFEhxD1CiDMT1v1TIcR3hBBPCyEOCCHuEkK8wvVYrkqGS7ikr0/9SdneJIM6afrOPkiGuX3SwCaE6pCIZJjGT/pNXJ92sigZaSmsNpJBv4tPJYMyTGxVLuk6K4oiSoZOvgB1fn2FS4p4MpLCJUwy/OHJJ1WIMI5k6L6Mhx9W6x11VDPJ6Osr9nv4BBs/q4OgJEMIcQmAawC8F8ALAPwCwO1CiGUxm5wD4DsALgCwFsAPAHxDCHG6y/F0kiGE+surZABR5xiSZLjON5EX1EnTd7aFS/r6lKKgl9xNCpcA0blMIxmACpnEeTKA5AnWbMf3Zfy0eTIIRDKKprCa7Tafzn0pGfQdinoyqO0+wiUTE8oQndeT4RIuKWr81F+rDJ+ejIMHgZe8BHj0UfW/LX0VsJOMrVuBk04Cjjyy0fg5PBwN6FWASTKoXg2TjPIRWslYD+B6KeVNUsoHAbwdwGEAb7GtLKVcL6X8mJTyXinl76SU/wvAwwAucjmYSSL0OSqAbEoGUA7JcJ2BNC9MJcPMuhkfB444QhlR9RswTcmgc22WlLZhcDCZZGT5/nmUDAqX6OfA5snQr4sFC/wpGbRvW5XLKigZJskYH/cTLtm3TxHXIp4MDpco+FQytm4F7rwT+PKXo/+FAI47rnE9k2Ts3av+TjxRkQxdyXj4YeCEE4q3zRfMcAnAk6S1CsFIhhCiG8A6AN+jZVJKCeAOAGc77kMAGACw12V9s9iWPkcFkM34CbiTjCz1DlodLqFZSHWSsWxWV9LTWHUZXYdJMg4ejL5THBYtivdkANm+fxZPRpySEefJ0K8Ln9kltO+qhkuykIwsdTLoN88SLtFJcFp2CamVeTFXSQbN6fHtb6vXrVuB1aubzwPViiGSoSseJsnYsgVYs6Z423yB7uWBgWjZvHlR8UNGeQipZCwD0Algl7F8F4CVjvv4GwDzAXzFZWWTZOjlo/XPXSXWEEoGXfRlGz/1AVSvOjo2FpEM3ZehGwJt+6NzOTzsRjKSlIzQJCMuhdXmySD49GTo7TZJRiuNnzQHiEkyzMqseluzeDJ271bvs5AMnQSnhUuKxv+pzVUxKyYhBMnYtEmFs2ymT0Cd64ULk0kGVc198MFqkgxWMlqPymaXCCHeCOAfALxOSuk04XAayaAnI9ennzwkI23d7m51sbdKyQAaSYauZOgkwzVc4kIydONnmeESqj8xNtY4cJqeDDNc0tUVTazkS8mIIxlVUDJM4yeQPVxi82TEKRk64bWpinR9poVLfJGMuapkTE8Dd9wRTzIAFTKh3/Hhh4Hly9X9ftRR6nfYs0d5Mw4erBbJ4HBJdRCymO4zAKYBrDCWrwDwVNKGQog3APgMgIullD9wOdj69esxNqaKMlx5peo4pqeHMD099Pt1JibcQyVAFEvOQjJcniQXLmwkGWmDdBGkKRlxJMPF+Dk+rs6pLknasGhRtG+T7AD+lAwbYSOJP6lOhqlkDAw0ZoTkgUl44mYe9U0yfBg/AfsAntX4SYNTFk8GbRunZOjZJUWr5LYTyfBp/Ny7V93zy5apkMnWrcDQkH3dU04BvvlN4J/+KTJ9AkrJAJSa8fTT6n2VSEaakvHAA8AjjwAXObn96oONGzdi48aNDcsOULnqQAhGMqSUk0KIewGcB+BW4Pcei/MAfCJuOyHEEIDPAbhESnmb6/E2bNiAJ55Yi9e8Brj5ZmVmPOKI5rLiWUhGViVDT51Ngkkyli93b1NWJCkZNINmXiWD1ncJl+jHNt+HUjKA6Ok7iyeDSJPv7BIaHPXfYunSxvOTFz49GeZ7Ql+f+g4zM6rmCqDOue267+qKSu2b38+VZNg8GSHCJe1AMnwrGUuWABdcANxwg7qP45SMf/on4MwzgU9/WpGMU05Ry4lk7Nihlvf2NhtHW4k0JeOjHwV++MO5RzKGhoYwZDDKzZs3Y926dcGOGVLJAIBrAXx+lmz8FCrbZB6AzwOAEOJDAI6UUr559v83zn721wB+JoQgFWRUSjmcdjAX46drZgmQ3fjp2lnpJKOsFFYbyaAB9Igj1KtJMtKUDPoOLuES/djmvkJ5MoDIRzA11VgcK8mToZMMHxOk0b6og9N/i89+Nhqwi6AMJUPP1qF7Ii67iPY1f75djbC917dNC5fEeYaygEkGsGGDWhZHMtatA97yFuAf/1Ed+5WvVMtXrlRq386dyvR58snVqZEB2JUMfd6o3/wmUmAYYRHUkyGl/AqAdwP4AID7ADwPwPlSyllLGFYCWK1tciWUWfQ6ADu1v391OZ6L8TOkkpGHZJSVwmoLl5DUTS7yrMZPV5KRpmSEJBlx4ZIkT4YPkmEOvjSNvH4cQKlIdP6LIK+SYTN+AvHhEqAxZBLnKaJ92SbHSqqTQdu6hEuYZOTDnj3qmjvnnKgS5vHHx6//wQ+q4w4PR+GS7m6lwBLJqFKoBEgOl0ip2nzoUFSplBEOwY2fUspPSimPlVL2SynPllL+XPvscinly7T/Xyql7LT8WetqmHA1frqiLJLRKiWDBov+fnUzZg2XFFUyygiX6EqGqydDL+DjQjJMMyQtc1EyfKGIkpHF+Ak0ft80kmH6MQAOl+SBb0/GkiXqWnnZy9QEZvqcIyaWLwfe9z71nsIlQJRhsmULcOqpxdvlE0nhku3bo3R9VjPCo7LZJXngQjKqqGSUkV1iUzKIZPT2qqd3vU6Gi/GzakqGTbq3KRlZPBlpJOOhh9R1olc/BOwprPTU1GqSoZeGz+rJABpJhhkWMre3KRk+wiVzjWRQSM1nuARQ5IFCJkn4678Gvvtd4HSt9vKRRyoD5a5d1VMyTjhBZcAs02pLE8nYsiVaxiQjPGpHMjo7oxRVs+Jn1nBJ1uySKpKMJCVDL6Q0MJDf+OmSXWJuT+2g47siTckw9xWnZAARgYjzZLhkl+zYoY67fXvjclsxrpBKRmen+nPJuCiSXQI0h0uSPBlFSQZnl0QwH5ryQicZ69YBl1ziduw//uPG9P8jjwTuuUe9rxrJeMEL1D2pKzREMn7zm2jZLrOKE8M7akcyzEGsSLhk1Sp1U6Vlf3R1qfVcZf8qKhm2cImLktHREcV14+AzXJLHkxFHMuj7J3ky0rJLiKgNG7bkVigZrtdRUeNnlnBJkieD7hvbtmnhEh/GT/p92qEYF+CHZEipSAaVDC8CqpUhhDJ+Vh26kvGc56hlrGSER+jsklJhdkpFwyVHH63Ss5JMUYC6ybLUO6iKkmGGS/IYPxcuTC9u5jtcktWTYTN+AtF+imSX2EgGDd6mJyM0yXCdydYkGdTOPOGSIp6MuPOQpmRIGT9TbBa0m5Kh17fJi9FRdT/4MBtTGutxx7UHUdOVjOc+V80+yyQjPGqtZBTNLgHSCQYhS3loIhnT06pNrar4WTRc4lLtE/BLMuJCGJQt4lonA2gmGXk8GTaSoZM3vd2hjZ+u57GjQxFDH9klcbPwuoRLXEiGzZMBqPM+10iGDyWDqn36JBlVC5XEQScZp52mFGomGeExp0hG1nBJFmQlGVNTapZKIOxTQFLFzzQlIylcMjHhTjK6uqLYaKhwiW1gBxqNn7ohWN/Gt5JBBlo9Hqxnl2Qlui7IQjJo/TKyS2wkg+YnSSMZceESOi6TjOxgkqHOwZo1wIoV7MkoA3OKZORRMlyRlWQAEYtulZKRRDJclYw00yeB1IxQxs+4ibqSjJ8unow8JGP/fvWqD7BVCpfQ+nmzS4rWyQDUOcgbLgGU7M/Gz+zwSTKOPlq9nnZa8X2VAd07tmYNKxllofYkQ49hVknJAMohGUlKhhkucZnqnfZD2SWu867QYNNKJaMsT4atnLYe5ml1uITWz5tdkiWF1ebJANT5iCP8LuGS0dHiSgb9Pj7KupcBH54MmlHVB8k44gjga19zy06pAohkdHWpCqdMMspBrYyfZqdkyy4JNRlZVuMnUG0lI874SYMHKRlxT6omqCPXS2iHUDJcinGleTKogI9LCmsSyTCVDNt7X8ijZJj1JvKGS7J6MgA3JSN0uORZz1IpmC98YbH9lAVfSoYQ/ojVa17jZz9lgEjGiSeq64jDJeWgdiSjVeGSd73LfYKgVpCMPCmstk5ciGiAGh5WHbULFi1qTln0WYwrbjZQlxRW+v/444F3vxs4++zoWHlSWClcElcfJATJOOoolXXhCroG4oyfSSpWGeESMkUnhUt8zJVx1lnF91EWfJGMwcFqzTNSFohkUHhn+XI1U7CPwm6MeMwpkhEyXPLmN7uv24pwSVx2SUeH+p/CJVJGmQdxMW8a6F2Nn4Dq2Mz95Q2X0MC/c6ciRwsXJisZ4+OqvS6ejI9+tPFYeZUMIRrPTdp8HUXx0Y/mIxlZjJ9CRMoQIbQnI2R2SbvBF8nwESppRxDJIKPq8uXqntmzJ+xM2HMdtfdkFKmTEQo0+JBU18pwSW+vGjwGBtQNd+iQepUyvhPPQzJIyTD3A+RLYf3c55Ty8P73q+Vxxs8kJcMMl5jIQjIoRAIoJWNgoDE0FFrJ6OjINujm8WQA0fkk5ElhBdTvmEQyJifDh0vaDb5Iho9CXO0IepghJWPF7Bzf7MsIi9qTjCJlxUOht1e1gy7uVqaw0gBBZseDB6OOzEXJcM0uGRxsHjDyhktGR4Err1QDK5XzTlMyXDwZtmPlVTLMwTU0yciKPNklQGSkJSQpGUmx/zQlg44RMruk3eDD+DmXlYzjjwfe+EbgvPPU/6ResC8jLGpNMoqWFQ+JhQtbb/zUBwidZFBHljT4Tkyo8IqrknHyyco3oCNPuOTYY1X9iZtuAi66KErJS8oucfVkmHAhGbQP05NhDq6hwyVZYSMZ+nmIOyeu4ZLubnVtdMT0MGkkY3RUvQ+ZXdJu4HBJMfT1ATffHCkYRDJYyQiLWj0LtNL4mRVlkYwiSkbS4LtvnwqpuJKMyy9v9q3kUTIuuCCaM+Wuu4CHH1bLk4yfVILaRjKEiB8Ii2SXVF3J6O5uNn5SkawkI5wtXGL7/d70puTpv7u7k1NY46qjcrik2D727o3m7ZjrWLBAPeAwyQiL2pMMPTugakrGI4+o9632ZAARyRgZiZSMpHAJ5du7kgwawHTkIRlCRBkqS5akKxn0v25w1D0ZSQMVKRlkhrVBJxm0nk3JqBrJsBk/aXnSDKcmyYhLYT3mGPUXhzRPBikZobNL2gmsZPgFTX7J4ZKwqHW4pKrGT6BxkrQs9Q2yIi27xBYucVEyspIMG/KES3QsXeoWLjGPp3sy0kgGkBwHpwF3ejoaGG1KBl13NrLVCtjCJbQciG+jXk/FNhGcK4qGS+aikuGrGBeTjAhckCs8ak8yqmj8BKLBmbI7QiGtTgYNylSAypVk0ODuavy0YeFCdYy8+1iyRLV3cjK5rDjBFi5JMg/qJdTjMDYWqRZEGpOUjCqoGEB+kjE4GNUB0SvGZkUayUgLlySlWNcVRZWM0VH1xyQjwooVTDJCo1a3absZP4Hw8ya4Khnz5yuyoxs/fYZLbDjvPOC+++JLT6eBOsu9exVhoJofOmxKhk4yXJSMNJKxfLlSL4aHgZUrkz0ZVbn+0khG3G8/OJie0eOCSy+NV7A6O9PDJbTeXEJRkkETMjLJiLB8OfDAA61uRb1RKyXDJBFVD5cAYdNXAaUSLFvWGB+3KRlCRFU/ywqXdHQAz31u/u11khHnDdCX0bWRNVziQjKAZCXD5o1pJWwVP2k5kKxk0GBVRMm4/HLgDW+Ib1tauCSpjXVFUZLhc3K0uoA9GeFRK5LRbtklQHglo7cX2L0bePGLo2U2kgFE8XaXOhkkmRcJlxSFqWTYSEZZSgagSMbMjHqNC5dU5fpLMn4C4cMlaW2Lq5Ohn7+5RjKKejKIZMzVYlw26OGSJ58EPv/5ljanlqgVyUhSMmZm1PuqPEmWRTJssIVLgIhk3Hef+j/uXHV3q0yK/v7Wnk/qLIuQjKS4Pg1oSfOXmCTj4EF1buoaLlm8uBySQeBwSQRWMvxj+XLl/zl0CLjqKqWwpc1XxMiG2pAMKYFt24DVq6Nl+k1JT6NVeZKsAsmwKRn/+Z/Aa1+r/BIvepF9e+roQ81o6wrychDJsJ3LJOOnr3DJEUeo98PD9mnegWqGS8xZWGk5kKxkDA+r7Yp4MtLaRjDvVz07h0lGNhDJcJ05eS6AHhC++lU1bT3QOFEkozhqQzJ271ZPWHqhGT27hNhpVTr5KpKMRYuAxx4D/v7vgdtvjx886By2MlQCqAFowQLlD8miZPj2ZCxapI49PBw95be7kpFEMgBFplqhZAAR8eDskmzYu9c+h9BcBlX/vPpqZX4HmGT4Rm1Ixtat6lUnGXp2SagOMS+qQDLMcMmHPgTceSfwv/+32+DbaiUDiApyuRg/Q3ky+vqiuidxSka7kYyk7BJAkalWkQxaNteUjKKeDK6R0QxSMvbuBd77XvVer97LKI7akIzf/U5N5XvssdEynfmTWz10NocrqkAyzKf/M88EzjknffsqkQwqyBXCk5FGMqSMwjREMuKUjCqGSyi7JKvxE1DfsxXhEmDukgwfSgaTjEYsXaqy3F79auBVr1LLfJKMX/4SePBBf/trR9RGOPvd74BnP7txHooqkwx60m1Fe+JIhiuqRDJIyejtza5kTEwkn/80kqEXAGtHJcM2C20aySAfTCuVDCIeTDKygUlGM7q6gI0b1cMVnVuf4ZK3vhVYtQq49VZ/+2w31IZkbN3abFS0kQwOl8SHS1xRRZKxZIm78VP3ZFClUxtoMIsjGfogqysZPT3NbakiybDNQusaLtm3LyIpHC4pBz6KcXH6ajNe/3r1SuTCl5IxMqIy9dImWaw7ahMueeSR5tkFdeMnDQhVUTKqQDKKKhmtNn4CilwkGT/12VfzejLiUtpsJOPAAaVimKXiqxguSSIZceeFrltdyWhVuGSuGRiLkoyRkWrcs1UFGT99kYyf/lT9Xk884Wd/7YrakIzx8WaSoRs/qxYuqQPJqJKSEWf8BKJz7NuTEUcybCmCVVMyurvjSYY+062Jri41UJEnQydxvsDhEjuKGj9HRpKVu7mOjo7GCQCL4q671OvevdFcPHMRtSEZgF3JqCrJ6O9X7WsVyZiezh8uoU6+CiQjzfgJxJOMoimsceES04+h76sqJKOrK2q/STLSSAMV5Mp7/bi0jcDhkgg+lAwmGcnQZ8cuik2bogeOuaxm1IZkDAwog42OKpMMIdQF3SqSAajBsw5KxvCwqtgX911ouUkyJieLkYw446dNyahyuMTMLkkbvGn+ktAkg1QVE0wy8oFJRjoGBvyQjJkZ4O67gT/7M/U/k4wa4MQTmzukKpMMALjgAuCMaLdG1wAAGnxJREFUM8o/rj6o1MH4CQBPPeWuZAgRZSH5UDJ6e9tTyYgLl7iQDAqX+PZjUBuA+HM1V8MlTDLCY+FCP+GS3/xGPXC87nXqfyYZASGEuEoI8agQYlQIcY8Q4syU9V8ihLhXCDEmhHhICPFml+OccELzMt34SSQjRKeYFzffHDHdMqGTjDooGYCa3CiOMNF3tM17MVc9GUkkIy1cQiQjtJKRNHeOvt5cQRFPxuSk+r2ZZCTDV7hk0yZ1X/3RH6mqokwyAkEIcQmAawC8F8ALAPwCwO1CiGUx6x8L4JsAvgfgdAAfB/A5IcTL045lIxlmxc++vnhD21yCL5JRBac6kYyk0I+pZABu819kzS4ZH1czOtqUjCqHS/IqGaFJRtw8QxwuyY5Dh9Qrk4xk+CIZd90FPP/5KmNl9WomGSGxHsD1UsqbpJQPAng7gMMA3hKz/l8CeERK+R4p5W+llNcB+OrsfhIRp2To4ZIqhUpaiTqFS/S8f1dPhv4+aaDq7FRhFVclAwC2b08Ol1Rlgj6aIA3ITjIWLy7Hk8HhkkYUIRkjI+qVSUYyfGWXbNoEvPjF6j2TjEAQQnQDWAelSgAApJQSwB0Azo7Z7EWzn+u4PWH93+P445uXMcmwo07hEqpACeRTMtIk9+7ubCRjctIeLqHjVUnJiHvvGi5plSeDlYzsYJLhBh9Kxq5dqgL1H/yB+t8kGUV8Ne2IkErGMgCdAHYZy3cBWBmzzcqY9RcKIRK7M32wITDJsKNOJKO3Nyqi4ztcAmQnGYBdyRBCPYFXkWRwuKQ9UMSTwSTDDT5Ixk9+ol7jSMZ739tcnbrOqE12iQ2dnSqVSEomGTrqFC4BIl9GmvEzBMno6FD71c+FTcmgfdWFZBw+rGRlDpeUB1YywsNHCusDD6gHjaOPVv+vXq3uFZrXaNOm5nILdUZIf/YzAKYBrDCWrwDwVMw2T8WsPyylHE862Pr167HIeIRctWoIwBCmpxXJqMq8Ja1GUSXjlFOA5z5XzXpbBSxdqp4UsigZLp4MIJ1kkJk4TcmgfbUDyXApxgWotGHqSEO0jbNLGsEkIzwohVXK/EkCDz4IrFkTbb96tXp94gnVZ/70p8D73ueluZmxceNGbNy4sWHZAWI/gRDsNpVSTgoh7gVwHoBbAUAIIWb//0TMZncDuMBY9orZ5YnYsGED1q5d27DsppuAz3wmqm7JSoZCUZLxspepKYyrAlIy0oyf5gy9QPpA1dOTnF1CBMZFyahTuARQJOPEE8O1jcMljWCSER4LF0aTR+YdL7Zsaaw+rZOMsTGlApIptGwMDQ1haGioYdnmzZuxbt26YMcMHS65FsCVQojLhBCnAvg0gHkAPg8AQogPCSFu1Nb/NIDjhRAfFkKcIoR4B4CLZ/eTGdQJkZLBJEOhaLikakgjGX19zdUjfYVL6Pz190fnNU7JWLtWPeFUAXHGz76+dOJJJGPXLg6XlAkfnoyqqI9VBaXlJ4VMpFQ1jmxZKFIqJePUU6Nlq1apB5wnnlChkp4eIOCYXjkEFRyllF+ZrYnxAaiwx/0AzpdS7p5dZSWA1dr624QQrwSwAcBfA9gO4K1SSjPjxAlMMuwoqmRUDS5KhqlY+CYZFDLZuzdeyfj2t5OPVSbilIx3vjOa+joO9P0mJ1tbjGuukYyiSsb8+Y1qHqMZpEgePKiKaNnw8MPApZcCn/0scMUVjZ/t2KG21R8murqAI49UJOOhh1SV5zr0u64IHtWUUn4SwCdjPrvcsuyHUKmvhWGSjOXLfey1/VFXkhE34JGSocOnJ4NAJKMqhtgk2KqfAkraXb26eX0dOokKmcLK4ZJGFCUZHCpJB927SUoGza66ZUvzZ7TMVCwpw2TTJuCNbyzeznZCrXktdUJTU6xk6KgbyaCCXHmUjKJ1MkySMTDQHoNfnJLhgoGB6Im4leESNn66g0mGG1zCJZs2qdc4ktHbCxx3XOPy1asVOdmxI0ptnSuoNcmgToizSxqhP8XXoaNOC5esXAksMwrZ+w6XAIpkxPkxqoYiJKOjI/qeHC4pD0wywkMPl8QhTck4+eTma3P1ahVmAZhk1Ap6uISzSyJQJ14HFQNIJxlXXgncc0/jslAkI86PUTXEGT9dQd+TwyXloajxk0lGOtLCJXv3qhlWX/pS4LHHVKaIji1b7OZuCkGeeOLcC9vPGZLB4ZII1InXRdmhmzauE+3ubpzjBHD3ZLimsAKK7BDhqTqKKBlARDJCXENpJdjnanYJKxnhQf6tOJJBDytvfavKJHnoocbP00hGq1JXW4kaiOXxYJJhR92UjBe9CPjmN1WRMFf48mToKYHvf3/zk01VUWWSweESO/QKxlkLRY2MVGPW5KpDiORJ0jZtUg81r3yl+n/LFjXbKqBUjqefTiYZcy1UAswRksHGz0bUTcno6Ihuelf4CJeMjzcqF7ZJ+qqKoiSDqn7y3CXlgb7vzEz27z4yMrdKWRdB0vwld92l1IjBQXU+dV/Ggw+qVxvJeM5zgMsuA179av/trTpqHS4xjZ9MMhTqpmTkQQhPRjvBl5LRillY52p2CX3fPL4MDpe4I45kTE6qyc9IjVizppFkbNmilJCTTmretr8fuPHG+NobdUatSQZ1nuPj6sZs1wHBN5hk+KuT0a7nkMMl7Qc9/JsVTDLcETdJ2i9+oR5WyVdx6qnNJOO44/hh1sScIBmHDqlX/vEV6hYuyYMQdTLaCb6ySzhcUh6YZJQDmiTNxKZN6qGCpshas0YZP0lZijN9znUwyZiDYCXDPVySJbukneDLk9HKcAmTDHcwyXCHLVwiJXDLLcBZZ0XX/Jo16gHkkUdUH3HffUwybKh1VJNuSmKlTDIUmGSwJ4PDJe2HvJ6MmRn1oMUkww0DA8C2bY3LvvxlpWR85zvRMiIUW7YAt92mJgy87LLSmtk2mBMkg2YgZJKhQOelXQdIHwgxd0k7oR1IRlq4ZK4ZP/MqGaTkMslwgxkuOXQI+Ju/AV7zGuDlL4+Wr1ql1r37bjVZ2lveAjz3ueW3t+qo9W1KnRCTjEYIoTosVjLYkwHkIxlHHqleKWziExwusSMvyaD+j0mGG8xwyYc/DOzeDVxzTeN6Qig149pr1TX5gQ+U2852wZzwZNBN1q4DQgh0dTHJ0F/jEEcypGxvkhE3C6sr1q5VMnGI2iAdHaoD53BJI5hklAM9u2THDuAjHwHe/W77tU6+jPe8h+uQxGFOkQxWMiJ0dbXvAOkDRUnG5KQiGu16DkktoAE9D0491V97TAwOxqskdM7jSEhdkdeTwSQjGxYuVOdsZgb47v/f3v0HS1Xedxx/f7j8MihiRhQErT8uoExTVAyGRmwI0cxEonU6kwjWjKkZbYhirBmN03ZakrQax/ojUVtjqqOpXluNCU11qvgjjYo/qjdKi5DiAEY06KhXDBrRwNM/nrPh3GXv3V3unnv2nP28ZnbuvWefvTxfdu/Zzz7nOedZESd1Xnhh7bbHHQeHHTbw/VbywyUOGQPr9JGMyg57dw+XvPde/Fr0kNGuowG9vTsPyVSbMwduvbXzZvJ7JGN4jB8fP0C8806cbzFz5sCB96yz4ItfjGHdanPI6FCdHjKGegqrQ0a2Dj544Pu6uuCMM4atK22j8lw99RRs3hzX6pk4sf7jHDKak16JdeXK+uuNOGAMrtT/PZ74OTAfLun/dSAeybB2UVlJ+PTTYd68+Am7t7f+4xwymlNZSG7TJli9GubOzbc/RVfqkFE9ktHJn9yrzZwJ06fn3Yv8OGT0/2rtb+ZMeOmluBDXqlVxLsD8+fDoo4M/rrL/Gzcu+z6WQWUkY8WKeNikE1dObaVS72LSIWPs2N2f4FZGDz2Udw/y5TkZ8atHMopl6tSd369YEVf1POGEGEAgnvVz4439H1PZ/zlQNqYSMu6/P66y3MkfxlqhY0YyfKjE0jySEb86ZBTXXnvBPffE0yfnzImTE2+6adc5RL6keHMqh0tWroSPfcwfToeq1NnWIcMG0kzI2L49ns6WnuDlkGHtYI89YNmy+P3DD8ODD8KGDXFSaIVDRnMqIWP7dh8qaYVSj2SkJ346ZFhaMyEDdh3NcMiwdjNtWvz6wgv9tztkNGf06J1/1570OXSlDhkeybCBNDono3IJ6+qQsW1b/FrUkFG5CJeP05fHAQfE16NDxtDttVf8G5kzJ++eFF+pdzEOGTaQTh/JgBgwPJJRHiNGQHc3rFvXf7tDRvPGj4cpU/z/1godETLef7/YbwbWeq0KGUU+Ldoho3y6uz2S0QqHHAKzZ+fdi3IodchIT9TzSIalNbPUOwwcMgZajrwIHDLKp7sb7r67/7atW+Ggg/LpT1Hde6/PKmmVUs/JgJ07UYcMS2tmqXeoHTKKfu0Vh4zymTYNNm7sfxqrRzKaN2qU5yu1SulDRuWF4pBhac0eLqm+9kCRl3mv8I60fLq74+nWGzfu3OaQYXkqfcjwSIbV0swCaTDwSEaReSSjfGqdxuqQYXlyyLCO1Io5GQ4Z1m6mTImTkatDRuUCU2bDrWNCRtHfEKy1WjUno8gcMspnxIi4cFrlNNYQPJJh+eqYkOGRDEtrxSmsDhnWjqZN2zmS8d57cY6GQ4blpfQhwxM/rRaHDIeMskpfkKuyzLtDhuUls5AhaR9Jt0naIqlP0vcljRuk/UhJ35a0StJWSS9LukXS5KH0wyMZVkszS71DeUOGzy4pn8pprB984JBh+ctyJON24AhgAXAScDxwwyDtPwQcCSwDjgJOBWYAy4fSCYcMq8WnsHoko6y6u+MKoi++6JBh+cvkc4ykw4FPA7NDCD9Ptp0H3CPpayGEzdWPCSG8nTwm/XvOBZ6UNDWEsGl3+uKQYbX4FFaHjLLq7o5f162DCRPi9w4ZlpesBkvnAn2VgJF4AAjAsTQ+OjEhecxbu9sRn11itbRiTsb48a3v13ByyCinAw+Mp7FecQVMTg42O2RYXrI6XDIJeC29IYSwHXgzua8uSWOAy4DbQwhbd7cjnvhptXhOhkNGWY0YAUuXQl8f/PSncbGviRPz7pV1qqZGMiRdClw8SJNAnIcxJJJGAncmv29JI4+54IIL2HvvvfttW7RoEV1diwCHDOtvKCMZfX2waRPMmpVN34aLJ36W1+WX590Da0c9PT309PT027Zly5ZM/81mdzFXADfXabMe2Azsl94oqQv4cHLfgFIB40Dgk42OYlx11VUcffTRu2y/9NL41SHD0nY3ZKxfDyedFCfUnXVWdv0bDnPm+EqQZp1k0aJFLFq0qN+23t5eZme4rn1TISOE8AbwRr12kh4HJkg6KjUvYwEg4MlBHlcJGIcC80MIfc30rxZP/LRaGg0ZUgway5bBHXfAs8/GyXSPPw7Tp2ffzyxVAriZWVYymZMRQlgL3AfcKOmjkj4OfBfoSZ9ZImmtpFOS70cCPwSOBv4UGCVp/+Q2anf74omfVsvcubBkCey7b/223/senHwy7LMPLFxYjoBhZjYcsjwiuxi4lnhWyQ7gLuD8qjbTgMpEiinAwuT7Z5OvIs7LmA/8bHc64ZEMq2XSJLjuusbannlmvJmZWXMyCxkhhLeIIxKDtelKff8i0PK57j67xMzMLB+lX7vEIxlmZmb5cMgwMzOzTHRMyBgzJt9+mJmZdZqOCBljx8ZTEc3MzGz4lD5kjBzpQyVmZmZ5KH3I6OpyyDAzM8uDQ4aZmZllwiHDzMzMMuGQYWZmZpkofcjYc8+4oJWZmZkNryzXLmkL3/oWbNuWdy/MzMw6T+lDxuTJeffAzMysM5X+cImZmZnlwyHDzMzMMuGQYWZmZplwyDAzM7NMOGSYmZlZJhwyzMzMLBMOGWZmZpYJhwwzMzPLhEOGmZmZZcIhw8zMzDLhkGFmZmaZcMgwMzOzTDhkmJmZWSYcMszMzCwTDhlmZmaWCYcMMzMzy4RDhpmZmWXCIcPMzMwy4ZBhZmZmmXDIMDMzs0w4ZLShnp6evLvQUmWqp0y1gOtpZ2WqBVxPp8osZEjaR9JtkrZI6pP0fUnjmnj8P0naIWlpVn1sV2V78ZapnjLVAq6nnZWpFnA9nSrLkYzbgSOABcBJwPHADY08UNKpwLHAy5n1zszMzDKVSciQdDjwaeCsEMLTIYSVwHnAaZIm1XnsFOAaYDHw2yz6Z2ZmZtnLaiRjLtAXQvh5atsDQCCOUNQkScCtwOUhhDUZ9c3MzMyGwciMfu8k4LX0hhDCdklvJvcN5OvA+yGEa5v4t8YCrFlTnkyyZcsWent78+5Gy5SpnjLVAq6nnZWpFnA97Sr13jk2k38ghNDwDbgU2DHIbTswHbgEWFPj8a8C5wzwu2cDvwImpbZtAJbW6dNi4giJb7755ptvvvm2e7fFzeSBRm/NjmRcAdxcp816YDOwX3qjpC7gw8l9tRwHTAReikdNAOgCrpT01RDCoQM87j7gdGAj8F6dvpmZmdlOY4GDie+lLadkNKC1vzRO/FwNHFOZlyHpROBeYGoIYZegIWkfYHLV5vuJczRuDiGsa3lHzczMLDOZzMkIIayVdB9wo6QvA6OB7wI96YAhaS1wcQhheQihD+hL/x5JHwCbHTDMzMyKJ8vrZCwG1hLPKvkP4GfAOVVtpgF7D/I7Wj/MYmZmZsMik8MlZmZmZl67xMzMzDLhkGFmZmaZKHzIkPQVSRsk/UbSE5I+mnef6pF0iaSnJL0t6VVJP5I0vUa7b0h6RdK7klZI6s6jv82Q9PVkYbsrq7YXphZJB0j6gaTXk/4+J+noqjaFqEfSCEnflLQ+6esLkv6qRru2rEfSPEn/Lunl5HV1co02g/Zd0hhJ1yXP568l3SVpv+rfMxwGq0fSSEnflrRK0takzS2SJlf9jraop5HnJtW25oKX7VJL0pdGXmtHSFou6a3kOXpS0tTU/YWpR9I4SddKein521kt6ZyqNkOup9AhQ9LngX8A/gY4CngOuE/Svrl2rL55xLNtjgU+BYwC7pe0R6WBpIuBc4GzgTnAO8TaRg9/dxujGPDOJj4P6e2FqUXSBOAxYBtx/Z0jgAtJnflUpHqIV9E9B1gCHA5cBFwk6dxKgzavZxzwLLH/u0wga7DvVxMXafwT4kKNBwA/zLbbAxqsng8BRwLLiPuzU4EZwPKqdu1Sz6DPTYUGX/CyXWqB+q+1w4BHgOeJff0I8E36X5+pMPUAVwEnEk/SODz5+VpJC1Nthl5PFlf4Gq4b8ARwTepnAZuAi/LuW5N17Eu8YupxqW2vABekfh4P/Ab4XN79HaCGPYFfAJ8EHgauLGItwGXAf9VpU6R6fgLcWLXtLuDWotWT/I2c3Mxzkfy8DTg11WZG8rvmtFs9NdocQ7yS8tR2rmegWoApwC+JYX0DqSs4t2stg7zWeoBbBnlM0er5H+Avq7Y9DXyjlfUUdiRD0ijipcgfrGwL8X/hAeICbUUygZg03wSQdAhxjZd0bW8DT9K+tV0H/CSE8FB6YwFr+SzwtKR/UzyU1SvpS5U7C1jPSmCBpGkAkmYBHydeGK+I9fxOg30/hng9oHSbXxDf+Nq6vkRl3/BW8vNsClKPVHfBy6LVchKwTtJ/JvuGJySdkmpWmHoSK4GTJR0AIGk+8bISlSt/tqSewoYM4qf/LuJ6KGmvMvgibG0lefFeDTwaQng+2TyJuGMpRG2STiMO815S4+5C1QIcCnyZOCpzIvCPwHcknZHcX7R6LgP+FVgr6X3gGeDqEMIdyf1Fqyetkb7vT1x08e1B2rQlSWOIz9/tIYStyeZJFKeeegteFqmW/YijtRcTA/oJwI+AuyXNS9oUqR6A84A1wKZk33Av8JUQwmPJ/S2pJ6tVWK1x1wMziZ8uCyeZ9HQ18KkQwgd596cFRgBPhRD+Ovn5OUm/D/w58IP8urXbPk885noa8VjykcA1kl4JIRSxno4gaSRwJzFELcm5O02TNBtYSpxbUgaVD+Q/DiF8J/l+laQ/JO4bHsmnW0OylDhXZiFxdOJ44Ppk3/DQoI9sQpFHMl4nHqvcv2r7/gy8CFtbkXQt8BngEyGEX6Xu2kycX1KE2mYTF7brlfSB4qXg/wg4P0nHr1KcWiCuBFw9tLsGOCj5vkjPDcDlwGUhhDtDCKtDCLcRJ3hVRp2KVk9aI33fDIyWNH6QNm0lFTAOBE5MjWJAcepJL3hZ2S/8HnHBy/VJm6LUAvH95rfU3zcUoh5JY4G/A/4ihHBvCOF/QwjXE0c9v5Y0a0k9hQ0ZyafmZ4AFlW3JoYcFxGNNbS0JGKcA80MIv0zfF0LYQHwS07WNJ6bOdqvtAeIs6yOBWcntaeBfgFkhhMqqvEWoBeKZJTOqts0AXoTCPTcQz1jYXrVtB8nffgHr+Z0G+/4M8c0h3WYG8Y3h8WHrbINSAeNQYEGIazqlFaWeW4E/YOc+YRZxku7lxLO2oDi1VN5v/ptd9w3TSfYNFKge4hmNo9h137CdnbmgNfXkOeO1BTNmPwe8C3yBeArODcAbwMS8+1an39cTT4mcR0yFldvYVJuLklo+S3wT/zGwDhidd/8bqK/67JLC1EKcKLiN+En/MOKhhl8DpxW0npuJQ6GfIX6SPBV4Dfj7ItRDPA1vFjHE7gC+mvx8YKN9T/7eNgCfII68PQY80m71EA9fLye+aX2kat8wqt3qqffc1Gjf7+ySdqqlwdfaHxNPV/1Ssm84F3gfmFvQeh4GVhFHng8GziS+n57dynqGvfAM/iOXABuJp609TlxePvd+1enzDmJirL59oard3xLT/7vEGb/defe9wfoeIhUyilYL8Q15VdLX1cCf1WhTiHqSHc2VyY7iHeIb8DJgZBHqSXaAtf5ebmq078AY4nVpXicGxjuB/dqtHmIIrL6v8vPx7VZPI89NVfv17Boy2qKWJl5rZwL/l/wt9QILi1oPcTLrPwMvJfU8D5zf6nq8QJqZmZllorBzMszMzKy9OWSYmZlZJhwyzMzMLBMOGWZmZpYJhwwzMzPLhEOGmZmZZcIhw8zMzDLhkGFmZmaZcMgwMzOzTDhkmJmZWSYcMszMzCwT/w9dUtq2Yiy07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5" descr="data:image/png;base64,iVBORw0KGgoAAAANSUhEUgAAAmgAAAFyCAYAAABBSiYpAAAABHNCSVQICAgIfAhkiAAAAAlwSFlzAAAPYQAAD2EBqD+naQAAIABJREFUeJzsnXmYFNX1v9/LyDYogqhsAoqoEIMLKhE1bigqxnHfV/CnfBWMIRESEw0YowaN0Si4oxKXAXHBJVFwQQWNooM7ICIIggKyL8M+9/fH6UpV9/TMdPd0d3XXPe/z9FPVVdVV9zNVM/2Zc+8511hrURRFURRFUQqHBmE3QFEURVEURYlHDZqiKIqiKEqBoQZNURRFURSlwFCDpiiKoiiKUmCoQVMURVEURSkw1KApiqIoiqIUGGrQFEVRFEVRCgw1aIqiKIqiKAWGGjRFURRFUZQCQw2aoihOYIwZboypCrsdmWKMedwYMy/sdiiKkh/UoClKFjHGdDfGPGuM+c4Ys8EYs9AYM8kYMyjhuIbGmGuNMdONMauNMSuNMV8aYx40xuwdOO5SY0xVDa9txpieKbbrdGPMf4wxPxljNhljFhljxhljjsn2z6CAsUCcQTPGXG+MOTXbF4rd/5eyfFobe+UVY8wZxpixxphvjTHrjTGzjDF/N8bsWMPxZcaYitjzPz9mjEsSjmlmjLnJGPOqMWZ57Hm+pJY2GGPMVcaYT4wxlcaYZcaYN40x3bOtV1EKhe3CboCiRAVjzGHAW8B84CFgMdABOBT4NTAycPjzwAnA07FjGwJdgV8B7wGzA8da4EbguySXnZNCux4DLgWmA3fG2tUWOB14wxhzuLX2gxRlFjM3A7clbPsjMB54McvXitIkxw8Ci4AngAVAd2AQcJIxpoe1dpN3oDHmJOAF5PdgUOzYG4BdgIGBc+6MPNPzgU+Bo+tow2PA+cC/gHuBZsCBwK71k6YohYsaNEXJHn8CVgEHW2vXBncYY3YOrB8MnAxcb60dkXDcIKBFknO/Zq2dnm6DjDHXIebsH9ba6xJ232aMuRDYmu55ixFrbRWwOex2FCFnWmvfDW4wxkwHxgAXAo8Gdv0dMVwnxH7eGGPWAtcbY/5prfX+8fgBaGOtXWqMOQj4qKaLG2POAS4BTrPWZjsqqSgFi3ZxKkr26Ax8lWjOAKy1ywJv90QiLO8nOc5aa1dmozHGmCbAH4AZwJBkx1hrn7LWfhz4zB7GmPGxbqf1xpj/GmP6Jpz3qFiX1NnGmGGxbtw1sc/tYIxpZIy52xizxBiz1hjzqDGmYcI5qowx9xhjLoh1mW0wxnxsjPllEh0HxrrCVsfO94Yx5hcJx2wXa8vs2LmWGWOmGGN6B46JG4MWWy8FLgt0Gz8a2N8u1vbFxpiNsS7ofin++BM1dIqd/7fGmCuMMXNi55wWM+yJx58Wu94GY8znxpjTajivMcb8JnDsYmPMA8aYFoFjjjHSHT484bMXxNo0oLa2J5qzGC/Elt0C5+sWe/+QZ85i3Id815wVOOcWa+3S2q4bYDDwobX2pZje0hQ/pyhFjUbQFCV7zAcONcbsa639qo7jDHChMeZ9a+22FM69ozGmVcI2a61dUctnjgB2QqJndXa5GWN2Bf4LNAH+CaxAom8vGWPOtNYmdgNeD1Qi3YZdgGuALcg4rxbAMKR791JgLvDXhM8fDZwL3ANsAq4GXjXG9LTWzoi16WfAu8Bq4G9ItG8A8LYx5khrrRd5uQkxow8h0ZjmwMFAD+DN2DGJY7guAkYDH8Y+B/Bt4GfxIbAt1r5lwEnAaGPMDtbae2r9YdbMhcD2wAOxtvweeM4Y09l7DowxfYBngS9jmlohXXwLk5zvISS69Chyz/ZA7sMBsa7rbdbaycaY+5Ao1gRr7afGmLYxXZOstQ9moKNtbBn8x+PAmKaK4IHW2h+NMQtj+9PCGLMD0BMYZYy5BdG2vZFkiT9Ya8dn0HZFKQ6stfrSl76y8AKOQ7rQtiDjyP4GHA9sl+TYyciX/4/AU8BVQIckx12KGJ5kr8o62nNN7BplKbb/rtjxvQLbmiGm5dvAtqNi1/8MKAlsfyr2+VcSzvseMDdhW1Xs2AMC2zoghu/ZwLYXgA1Ap8C2NohhmxzY9gnwUh36hgHbEratBR5NcuwjiCFqkbD9acS4Nq7jWvOC7QE6xTQvBZoHtp8S+zn0TdCyENg+sK137PNzA9uOiG07N+Hax8e2nxfY1hQZ1/g50Ah4BVgJtM/wWX8k9qzvGdj2u5iWaudEzO57NZzroFh7L0my74DYvp+QbtErgfOQfyS2AX3q8zurL30V8ku7OBUlS1hr3wB6IQPO90O6FScCi4wxpyQc3gcZPL0C+cIZCcw3ki2XmB1nEQN3XMLrpDqa1Dy2rNblWgMnAdOstf8NaFqPRGl2j0Wzgoyx8dG/D2PLRxOO+xDoYIxJ/HvzvrX208C1vkd+difEurIaIGbjBWvt/MBxixGjdIQxZvvY5lXAvsaYLilqrYszgJeBEmNMK+8FTAJ2RCJzmTDWWrsm8H4KEk3tDGCMaQPsDzxurV3nHWStfRPpqg5yFqL7zYQ2fgKsA44JfH4DcBnSBfkucq9/Y61dlK4AY8wFQH/g79babwO7msaWm6p/io2B/eng3d+dkH80HrLWjkWe/+XI75CiRBI1aIqSRay1Fdbas4CWSNfMrciXzHhjTNfAcVustbdZa/cF2iEZav8FzkGy1BL5yFr7VsLrnTqa4xmBHVJsfifg6yTbZwb2B/k+4f3qWrY3QIxNkGQZqLORcWG7xF6lxGe0BtvUAIm6AfwZ6VadHRuzdbvJsASDMWaX2LmuRCI3wZdnPjPNHoz72VhrV8VWW8aW3s842c8m8d7sFWvn0oQ2LkUin3FttNa+j3St9gQmWmvHpNv42BjBR4BXqW6ONsSWjZN8tElgfzp4n5lnA2MlY/84vAz0TGL8FSUS6Bg0RckB1tqtyFicCmPMN8gYorORUg+Jxy4BnjHGPA98BZxjjLnMxg+0zoRZSHSmO5CL7Leaxs7VtN3koA0AWGunGGP2BE5FopOXA4ONMQOstYkRvbrwvvCfRDIVk/F5Zi3N6s+mAbAEuKCGz/8UdwFjGiHj/iywpzGmibV2Y6oXM8bsj0Q4PwfOTvJ8/hhbtkXKcgRpix9hTYcfYsslSfYtRcrTNCP1KLGiFA1q0BQl93j/+bet7SBr7VZjzOfIgPudkS+g+jAVGWd0vjHmVmttXYkC84F9kmzvFtifTfZKsm0fZBzaT4jpqKylTVUEIlKxaNQYYEws028KMJzqXa5Bkv1MfkK+8EustW/VqSK7eD/jmn42Qb5Fxqa9bwO1yGrhL0itveuA25Exkr9JpVEx8/saUkOvr7W2MslhnyL37GD8Z55YQsJuSPQuLawkGCwG2ifZ3R7YaJNkTStKFNDQsKJkCWPM0TXsOjm2nBU7rosxpkPiQbHSCIchpuqnxP3pEht3NAL4GfKFXA1jzIWBMg//QbqMfhHY3wzp6ptnY5mVWaSXMeZ/mX2xn0kZ0v1mYxGaScCpxpiOgeNaI13CU7xxWsaYnYInjhmIOSTvbguynoS6c7HrPgecaYzZN/EDJlDTLtvExtd9Clway2D0rnk8ch+DPIP8k/3nJG0sCY5ljN3T3wF3WWvvAu4ABpkkZU2SnKs1ch+2AifaGjKHY8/HLOBKY0wwonc1Yqafq+taNTAOGcMYLJmyM/KsvFnjpxSlyNEImqJkj3tjkZsXkC+qRsDhyLiyucDjseP2B542xryKRHlWIBGGS5AMxWsTol0G6BurM5XI+9ba2uZnvAP5Yv+tkWmdnkWiIG2A04BDEFMIElE5H3jNGHNPrF2XIeOizkjtR5BWV92XsWvdi2QEXoVEtIYHjrkBGRD+XqxUxDbEMDYChgaOm2GMeRvpVl4R03UWUkqiNiqA44wxg5HutHnW2mlIeYujgQ+NMQ8jA/R3QjIOj0UinLnieiTL8j0jddlaIVX5v8QfNI+19l1jzIPAH4wxByAmaguwN6L918DzRurhjUHGsHnjxoYhGaSPGWO6x8x8TUwEdkdM/i/jvRdLYskxHkOQbtDXjTFjke71gcDD1tq4MXTGmIGIOfaiY2WBf1zuCUTGbkN+h54zxtyFjK0cgHx//bGWditKcRN2Gqm+9BWVFzL26WFkHNlqZIDz10j5ip0Dx+2CfJG9hZRT2ITUk3odqZYePOeliCmp6VWtNEENbTsdGdj9U+x6i5AIzJEJx+2ORCyWI9Gl/yJRk+AxR8WufUYNbe2RsH1YbPtOgW1ViHk6P/YzqkTql/0ySdv3R6J7q5Gux9eBngnHXB9r63Ikg/ErpMZYSUI7tiZ8bm+k5Mm6WBsfDezbOdbG75AsxEWICeqfws97LvBi4H2n2PkHJzl2G3BjwrbTEENWCXyBjK17jEC5k8CxlwPTYhpWIRG4W4HWsf13Igb4oITP9Yg9CyPr0FLb8/dWkuPLEONbiXTZDg/eh8Bx82o5b8ckz+WzSHR5Xew+9Kit3frSV7G/jLVRmjJOUZRiwEgV/5HW2l+H3RZFUZRCRMegKYqiKIqiFBhq0BRFURRFUQoMNWiKooRB4ryYiqIoSgAdg6YoiqIoilJgRKbMRmwOuhPwM64URVEURVFySRMky3iitXZ5Nk8cGYOGmLOnwm6EoiiKoijOcSHwdDZPGCWD9h3Ak08+Sbduyep5Ro/Bgwdz1113hd2MvOKaZtUbbVzTC+5pVr3RZubMmVx00UUQ8yDZJEoGbSNAt27d6NGjR9htyQs77rijM1o9XNOseqONa3rBPc2q1xmyPrRKsziLmMWLF4fdhLzjmmbVG21c0wvuaVa9SqaoQStiFi1aFHYT8o5rmlVvtHFNL7inWfUqmaIGrYg56KCDwm5C3nFNs+qNNq7pBfc0q14lU9SgFTHnn39+2E3IO65pVr3RxjW94J5m1atkSmQK1RpjegAVFRUVrg5QVBRFURQlj0yfPt2LGh5krZ2ezXNrBE1RFEVRFKXAUINWxPTr1y/sJuQd1zSr3mjjml5wT7PqVTJFDVoR06dPn7CbkHdc06x6o41resE9zapXyRQdg6YoiqIoipIBOgYtDdasCbsFiqIoiqIo9SNyBm3DhrBboCiKoiiKUj8iZ9A2bQq7Bflj6tSpYTch77imWfVGG9f0gnuaVa+SKWrQipjbb7897CbkHdc0q95o45pecE+z6lUyJXJJAmPGVHDJJW4kCVRWVlJaWhp2M/KKa5pVb7RxTS+4p1n1RhtNEkgDlyJoLv0SeLimWfVGG9f0gnuaVa+SKWrQFEVRFEVRCozIGbSNG8NugaIoiqIoSv2InEFzKYI2ZMiQsJuQd1zTrHqjjWt6wT3NqlfJFDVoRUzHjh3DbkLecU2z6o02rukF9zSrXiVTIpfF+fvfV/C3v7mRxakoiqIoSnhoFmca6Bg0RVEURVGKncgZNJe6OBVFURRFiSZq0IqYWbNmhd2EvOOaZtUbbVzTC+5pVr1KpqhBK2KGDh0adhPyjmuaVW+0cU0vuKdZ9SqZErkkgTPOqOC559xIEliwYIFzGTOuaVa90cY1veCeZtUbbTRJIA02bw67BfnDpV8CD9c0q95o45pecE+z6lUyJXIGzaUuTkVRFEVRoknkDJqW2VAURVEUpdiJnEFzKYI2YsSIsJuQd1zTrHqjjWt6wT3NqlfJFDVoRUxlZWXYTcg7rmlWvdHGNb3gnmbVq2RK5LI4u3WrYMYMN7I4FUVRFEUJD83iTAMdg6YoiqIoSrETOYPmUhenoiiKoijRRA1aEbNs2bKwm5B3XNOseqONa3rBPc2qV8kUNWhFTP/+/cNuQt5xTbPqjTau6QX3NBea3m3bcnv+QtNbzKRt0IwxvzTGvGSMWWSMqTLGlCXsP90YM9EYsyy2f78k52hsjBkVO2atMeZZY8yuCce0NMY8ZYxZbYxZaYx5xBjTrK72uTQGbfjw4WE3Ie+4pln1RhvX9IJ7mgtJ78UXQ4cOsGJF7q5RSHqLnbSzOI0xJwKHARXA88Dp1tqXAvsvAnYHfgAeBg601n6ecI77gZOAS4E1wChgm7X2l4FjXgVaA1cCjYDHgWnW2otqaFcPaVMF27b1oEHkYoOKoiiKkhnbtkGzZtLL9OqrcOKJYbcoGuQyi3O7dD9grX0NeA3AGGOS7H8ytq8TUG2/MaY50B84z1r7TmxbP2CmMaantXaaMaYbcAIi+JPYMdcA/zbGXGetXVxbGzduhNLSdJUpiqIoSjT57jt/CNDcuaE2RUmRMOJMByHG8E1vg7X2a2AB0Cu26VBgpWfOYrwBWOAXdV1gw4astVVRFEVRip4ZM/x1NWjFQRgGrQ2w2Vq7JmH7ktg+75ilwZ3W2m3AisAxNeKKQRs9enTYTcg7rmlWvdHGNb3gnuZC0Ttzpr+eS4NWKHqjQCRHarli0KZPz2p3d1HgmmbVG21c0wvuaS4UvcEI2rx5ubtOoeiNAmEYtMVAo9hYtCCtY/u8YxKzOkuAnQLH1EBfrriijLIy/9WrVy8mTJgQd9SkSZMoKyur9umBAwdW+w9g+vTplJWVVavvMmzYsGoTwy5YsICysjJmzZoVt/3ee+9lyJAhcdsqKyspKytj6tSpcdvLy8vp169ftbade+65cTpGjRoVCR2Q+v0YNWpUJHRAavdj1KhRkdDhUZcOT2+x6whSm45k8xYWo4507sf3338fCR2p3o/LL7+8IHS8/PK5gOiYOxeszc1zNWrUqIK+H/V5rsrLyykrK6N79+506dKFsrIyBg8eXO262aJec3EaY6qA04JZnIF9nYC5JGRxxozZT0iSwAuxbfsAM4FDY0kCXYGvgIMDSQJ9gP8AuyVLEghmcX74YQ969sxYlqIoiqJEBmthxx1h7Vp/27Jl0KpVeG2KCgWVxRmrRdYFP0OzszFmf2CFtfZ7Y0xLoCPQPnZM11i252Jr7RJr7RpjzGjgH8aYlcBa4B7gPWvtNABr7SxjzETgYWPMVUiZjXuB8royOMGdLk5FURRFqYtFi8SclZRAy5ZizubNU4NW6GTSxXkw8AlSB80CdwLTgZti+8ti+1+O7S+P7R8QOMdg4BXgWeBtpGbamQnXuQCYhWRvvgK8m3COGlGDpiiKoiiClyCw116wzz6yrpmchU/aBs1a+461toG1tiTh1T+2f0wN+/8SOMcma+011tqdrbU7WGvPttYmZm2ustZeZK3d0Vrb0lp7hbW2+oCNJLhi0JL1uUcd1zSr3mjjml5wT3Mh6PUSBLp1gz32kPVcGbRC0BsV0u7iLAZcMWiDBg0Kuwl5xzXNqjfauKYX3NNcCHq9CFq3brBd7Fs/V5mchaA3KtQrSaCQCCYJPPJIDy6/POwWKYqiKEr4HHkkTJkCTz4JW7fCZZfBccfB66+H3bLip6CSBIoBlyZMVxRFUZTaCEbQ1q2TdR2DVvhE0qC50sWpKIqiKLXx00+StWkMdO0KK1bI9gULJJq2XSRdQDTQmQSKmMRifS7gmmbVG21c0wvuaQ5brxc969QJSkuhXTto1EjM2cKF2b9e2HqjhBq0Iqa8vDzsJuQd1zSr3mjjml5wT3PYeoPdmwANGsDuu8t6Lro5w9YbJdSgFTHjxo0Luwl5xzXNqjfauKYX3NMctl6vxMbPfuZv69xZll4m5623woknxs80kClh640SkTRomiSgKIqiKNUjaOAbtLlz4csv4YYbYOJEGD8+/+1TaiaSBs2VCJqiKIqi1Mbs2bLs2tXfFjRoN9wgc3UCvPxyftum1E4k8zfUoCmKoiiKn7W5667+Nm82gTfekAxPj0mTpAeqSZP8tU+pGY2gFTH9+vULuwl5xzXNqjfauKYX3NMcpt5t2/xxZTvu6G/3ImieObvsMmjfHiorYfLk+l3TtfubS9SgFTF9+vQJuwl5xzXNqjfauKYX3NMcpt7goP+gQfMiaCAlN266CX71K3lf325O1+5vLonkVE+HH96DqVPDbpGiKIqihMf8+VJSo3Hj6slzrVpJ9+e118Ldd8O//y0mrUMH+ZwxoTS56MjlVE+RjKBpFqeiKIriOqtXyzIYPfO45ho4/HD405/k/bHHQtOm8P338Nln+WujUjORNGiudHEqiqIoSk3UZtCGD4epU2GXXeR906Zw/PGy7nVz/vQTfPttzpup1IAatCJmqoP9uK5pVr3RxjW94J7mMPXWZtCSccopsnzmGbj6aunu7NoVvvoq9Wu6dn9ziRq0Iub2228Puwl5xzXNqjfauKYX3NMcpt50DdrJJ8vyyy/h/vth0yaZs/Pdd1O/Zjp6x4yBX/5SJm5XqqMGrYgZO3Zs2E3IO65pVr3RxjW94J7mMPWma9DatoWTTpL1Pn3g1FNl/YsvUr9mqno/+QSuuEK6We+5J/Xzu4QatCKmtLQ07CbkHdc0q95o45pecE9zmHrTNWgAzz4LixbJ1E9nny3b0jFoqejdsAEuugi2bJH3Y8dCVVXq13CFSBq0zZv1ZiuKoihuk4lBKy2Fdu1kvXt3WX7xhT8dVDb4wx9kEvfWraVtixbBlCnZO39UiKRBAy21oSiKorhNJgYtSNeusN12cp6FC7PTptdf97s0H3sMzjpL1p9+2j9m6lQ44wzJInWZyBo0F7o5hwwZEnYT8o5rmlVvtHFNL7inOUy99TVojRrB3nvLeirdnFVVcO21NevdsgUGDpT1gQNlvNv558v78eOl92vNGrj4YnjhBfjrXzNrd1SInEErKZGlCwatY8eOYTch77imWfVGG9f0gnuaw9RbX4MG8d2ctWEtnHsu3HdfRz74IPkxjz8O33wjtdduu022HX00tGkDK1fKZO2//jV8953MgHDzzZm3OwpEbqqn0tIKKit7MHs27LVX2K1SFEVRlHA44gh47z2JTnldielyyy1www1w4YXw5JM1H/fAA3DVVf513303frqojRuhSxcZb3b33TLFlMfgwbKtSxeYMwcaNIB33pHzFDo61VMaNG4sSx2DpiiKorhMNiNoX35Z8zFffw2//a3/fupUePXV+GPuu0/MWYcOMGBA/D6vm3POHFn+4Q/FYc5yTWQNmgtdnIqiKIpSE9k0aDNn+mUxgmzZIiUzNmyA3r3hd7+T7X/8o19NYc0auPVWWR8+HJo0iT/HIYfAnnvK+kEHwbBhmbc3SkTOoHk33gWDNmvWrLCbkHdc06x6o41resE9zWHqzYZB69QJtt9eBvB/8038vu++g0svhY8/hpYtZYzZWWfNonlzmXD9mWck+/PKK2H5cthnH7jkkurXMAbuuANOOEFqojVqlHl7o0TkDJp3Y10waEOHDg27CXnHNc2qN9q4phfc0xyW3qoqWLtW1utj0Bo0gJ//XNa9RIH588WYdekC5eWy7cEHYbfd4NZbh3LddbLt6quhc2cYN07e/+1vUrYjGaefDq+9JudUhMgZNJe6OEeOHBl2E/KOa5pVb7RxTS+4pzksvWvX+sVl62PQID6Tc80aybz8179g2zY47jh4+21/1oGRI0fym99IpubKldIFevTR8MYbcNpp9WuHa9TgZYsXl7o4XUtXB/c0q95o45pecE9zWHq97s2GDauP+UqXYAQtWAbjmWdk/FgQT++4cZI9etFFcNhh9bu+q0TOoGkWp6IoiuI6wfFnwXIXmeBF0CZOhE2bpNvziSeqm7MgxxwjLyVztItTURRFUSJGNhIEPDyDtmmTLLUMRn5Qg1bEjBgxIuwm5B3XNKveaOOaXnBPc1h6s2nQdt5Zqv0D9OhRexkM1+5vLolsF6dn0J54Al56yd9/wAHwpz/lv125oLKyMuwm5B3XNKveaOOaXnBPc1h616yRZTYMGkipjHHj4Kmnai+D4dr9zSWRm+rpvPMqGDu2B9dfLwXxmjf3w7Ies2ZJPRZFURRFiSLe1EunnSYTjyu5Qad6SoNgBO3rr8Wc7bADjBwJXjLN3LnhtU9RFEVRck02uziVcIisQdu40S+qt99+MHCgdG+CpAgriqIoSlRRg1b8RM6gBeugeQbNy0Dp1EmWUTFoy5YtC7sJecc1zao32rimF9zTHJbesAyaa/c3l0TOoAW7OD2D5hXZ2313Wc6fn/dm5YT+/fuH3YS845pm1RttXNML7mkOS29YBs21+5tLImfQgnNxJkbQPIMWlQja8OHDw25C3nFNs+qNNq7pBfc0h6U3LIPm2v3NJZEzaF4X55IlsGCBrEfVoPXo0SPsJuQd1zSr3mjjml5wT3NYesMyaK7d31wSOYPmdXF++qks27eHli1l3RuDtmSJG4VsFUVRFDfRJIHiJ7IGbfNmWXrRM4CddoLtt5d1L7qmKIqiKFFDDVrxE1mD5hE0aMZEq5tz9OjRYTch77imWfVGG9f0gnuaw9IblkFz7f7mEqcMGkQrk3P69KwWLS4KXNOseqONa3rBPc1h6LU2+1M9pYpr9zeXRG6qp6efruCCC/xBip984heoBRg0CEaNguuvh1tvzX87FUVRFCWXrF0r0xwCrF8PpaXhtifK6FRPaRCMoJWUQLdu8fuj1MWpKIqiKIl43ZvbbQdNm4bbFiVzIm3Q9t67epdnlLo4FUVRFCWR4PgzY8Jti5I5kTNoXh00qD7+DKI33ZOiKIqiBNEMzmgQOYMWjJglM2heBO2HH2DTprw0KWeUlZWF3YS845pm1RttXNML7mkOQ2+YBs21+5tLImfQvKmeILlB23lnf8Dk99/np025YtCgQWE3Ie+4pln1RhvX9IJ7msPQG6ZBc+3+5pLIGbTttoMddpD1/fevvj9KtdD69OkTdhPyjmuaVW+0cU0vuKc5DL1hGjTX7m8u2S7sBuSCMWNgxQrfiCXSqRPMmFH8Bk1RFEVREtExaNEg7QiaMeaXxpiXjDGLjDFVxphqHc7GmL8YY34wxlQaY143xnRJ2P927LPea5sx5r6EY1oaY54yxqw2xqw0xjxijGmWShtPPx0uv7zm/ZrJqSiKooTF00/DQw/l7vxq0KJBJl2czYBPgauBalVujTG/BwYBVwI9gfXARGNMYHQYFngIaA20AdoCQxNO9TTQDegNnAwcCTxogwIRAAAgAElEQVSYQXurEZUuzgkTJoTdhLzjmmbVG21c0wvuaU7U+/33cNFFMGCAGLVcEKZBc+3+5pK0DZq19jVr7Z+ttS8CySqsXAvcbK19xVr7JXAJ0A44LeG4SmvtT9bapbHXOm+HMaYrcAJwubX2Y2vt+8A1wHnGmDbptjmRqBi08vLysJuQd1zTrHqjjWt6wT3NiXrHjpWpmACuvjo3PTlhGjTX7m8uyWqSgDFmDyQi9qa3zVq7BvgQ6JVw+IXGmJ+MMV8YY241xgTrHfcCVlprPwlsewOJvP2ivu30aqEVexfnuHHjwm5C3nFNs+qNNq7pBfc0J+r1ombbby9G6tJLYdu27F4zTIPm2v3NJdnO4myDmKglCduXxPZ5PAVcBBwN3ApcDDyRcJ6lwRNYa7cBKxLOkxFeBG3RIti8ub5nUxRFUZS6mTEDPv1Uqg28+SY0awbvvAN33pnd6+gYtGgQSpkNa+0j1trXrbVfWWvLEYN2RiwCl3N23VVmHKiqgoUL83FFRVEUxXW83r8TT4SePeGee+T9DTfA3LnZu86aNbJUg1bcZNugLUbGpbVO2N46tq8mpsWWXrbnYmDX4AHGmBJgpzrOQ9++fSkrK4t79erVK27gojHQqtUkoIwFC+I/P3DgQEaPHh23bfr06ZSVlbFs2bK47cOGDWPEiBFx2xYsWEBZWRmzZs2K237vvfcyZMiQuG2VlZWUlZUxderUuO3l5eX069evmrZzzz232gDMSZMmJa3crDpUh+pQHaqjcHT89NOy/xm0Cy4QHUuXjuC442DLFhg+PHs65swRHc2bZ19HVO5HJjrKy8spKyuje/fudOnShbKyMgYPHlztulnDWpvxC6gCyhK2/QAMDrxvDmwAzq7lPIcD24Cfx953jb0/MHBMH2Ar0KaGc/QAbEVFhU2F446zFqwdMyalwwuSyy67LOwm5B3XNKveaOOaXmvd0+zp/fBD+c4pLbV23Tp//0cfyXZjrP3ii/pfb9EiORfIer5x7f5WVFRYZGhXD1sPP5XslUkdtGbGmP2NMQfENnWOve8Qe383cIMx5hRjTHfgX8BC4MXY5zsbY24wxvQwxnSK1VEbA7xjJesTa+0sYCLwsDHmEGPM4cC9QLm1ttYIWqp07CjLxAhaMeFixWbXNKveaOOaXnBPs6fXSw449VQZe+Zx8MFw5pmS2XnjjfW/3rhxcq7DD4d27ep/vnRx7f7mEmNttVJmtX/AmKOAyVSvgTbGWts/dsxwpA5aC2AKMNBaOye2bzfgSWBfpKba98DzwC02vtRGC2AkcAoSqXsWuNZaW1lDu3oAFRUVFfTo0aNOHTfdJCHlK67IbcFARVEUxW2qqqB9e1i8GF5+GX71q/j9M2fCz38ux33wAfyiHrUKDjkEPv4YRo2SMh5Kbpk+fToHHXQQwEHW2unZPHfaUz1Za9+hjrFr1trhwPAa9i1Esjfrus4qJNMzJ3gRtGKfMF1RFEUpbL75RsxZ06aQLMDUrRtccgk8/jj88Y+S4ZnpdT7+GEpK4Oyz69VkpQCI3GTpqRKFLk5FURSl8JkWS4Pr0QMaNUp+zPDh0KABvPUW/PBDZtfxkhCOPx522SWzcyiFgxq0BX5V52IjMevFBVzTrHqjjWt6wT3NU6dO/Z9B69mz5uM6dfK/lzKZ5cZaf5zbBRek//ls4dr9zSXOGrTddpPlunWwalW4bcmU22+/Pewm5B3XNKveaOOaXnBP8+23356SQYP0e3Yeekjm9PzkEymA+/XXUuPztMSJFfOIa/c3l6SdJFCopJskANC6NSxdKg/2/vvntn25oLKyktLS0rCbkVdc06x6o41resE9zStXVtKmTSmbN8O330LnzjUfe/HF8OSTMGIEDB1a+3l/+gnatvWniWrfXmbHOftseOaZ7LU/XVy7v7lMEnA2ggbFPw7NpV8CD9c0q95o45pecE/znDlizlq1gj3qmCsnne+k8ePFnLVoIWPXFi2S7eefX7/21hfX7m8uSTuLM0p07CgZL8Vq0BRFUZTCJti9aUztx3aIVRNN5TvJG292441SW+2uu6RMR2IJD6V4cd6ggRo0RVEUJXOmTpXszGRjzFIdfwapl3+aPx/ee08M37nnSvfmyJHptVkpfJzu4kznv5VCJHFOMxdwTbPqjTau6YXoaV69Go47Tl6bNlXf/8orojcdg1bXd9LYsbI8+mgxZ4VE1O5vmDht0Io9gtbRE+AQrmlWvdHGNb0QPc2zZ4sxW7sW5s6N37d6NaxYIXoPOaTuc3k/mhUrpMJATXjdm2GPN0tG1O5vmDidxTltmkypsdtuOqOAoiiKkj7l5X7dsRdeiC9x8dZb0Lu3JAckmreaaNFCjN2MGTLDQCJffSXTQjVsKLMT7LRT/TUomaNZnDnCM/o//ABbtoTbFkVRFKX4mDPHX589O36fN/4sleiZR109O95sASedpOYs6jht0HbdVQZ2VlVlPrWGoiiK4i6pGLRUxp951GbQqqrgqadkPczZApT84LRBa9DATxQoxi7OWbNmhd2EvOOaZtUbbVzTC9HTHDRoX38dv08M2qysGbSJE2UaqB13hFNOSbOheSJq9zdMnDZoUNyJAkPrKjUdQVzTrHqjjWt6IXqaa4qgLVrkFY8dSorDooHav5O8Uhr9+0Oh1oON2v0NEzVoRWzQRjpY+MY1zao32rimF6Klee1amS7QY+lSf27njz6SZdeuI2nWLPVz1vSdNGcOvPqqrF99dWbtzQdRur9howatiA2ai+nMrmlWvdHGNb0QLc3ffivLXXaReTHBj6J548+OOCI9vTV9J91/P1gryQFdumTY4DwQpfsbNmrQitigKYqiKOHhdW926QL77CPr3ji0TBIEIH42gaoqWa+shEcflfWBAzNvr1JcqEFTg6YoiqJkQNCg7b23rM+eLcbK6+JM16C1aycJbFu2wJIlsu3pp6XrtHNnOPHE7LRdKXzUoBWxQRsxYkTYTcg7rmlWvdHGNb1QOJrXrIFeveD//b/Mz1FTBG32bDl/06bwn/+kp3e77fzpmxYskG5Nb1jX1VdDSUnm7c0HhXJ/o4DzBs0rs7F6tbyKicrKyrCbkHdc06x6o41reqFwNI8ZAx98AKNHxw/0T4eaImhe92aPHrBxY/p6g4GD996Dzz6DJk2gX7/M2plPCuX+RgGnp3ry2HlnWL5cfgn22y837VMURVEKg6oqmUbJG9BfXg7nnZf+eXbbTUppfPghtGwpJq20FC67DO67DwYPhn/8I/3zXnCBtOnOO6WrdOxYuPxyeOSR9M+l5Bad6inH7LWXLBOrQCuKoijR48034//ev/lm+ueorPTqnEkEbffdpXuyshJefFG2pzv+zMPr2fnwQ3j2WVnX5AD3UINGfGhaURRFiTajRsly331lmYlB8yY/b9lS5sRs2BD23FO2ecYtU4PmdXGOHw9bt8Lhh8OBB2Z2LqV4UYNG9fToYmHZsmVhNyHvuKZZ9UYb1/RC+Jq/+w5eflnWx4yRqNe8eb7hSpXg+DMP7599gFatYI89MtPrGTRvBFIxRc/Cvr9RQg0axRtB69+/f9hNyDuuaVa90cY1vRC+5gcekDFoxx8PBx0Ehx4q29ONoiUzaN4/+yDRM2My0xus9dq6NZx5ZtqnCI2w72+UUINGfAStmHImhg8fHnYT8o5rmlVvtHFNL4SrecMGf6C9F5U67jhZvvFG9eO3bJEyHH/+c/V9nkHzujUhPoLmdW9mojdo0AYMgEaN0j5FaLj4TOcKNWj4/wGtXCnZnMVCutmqUcA1zao32rimF8LVfN998jd+993hV7+Sbb17y/Ktt/zK/R6PPSZlOG6+uXoXqDfNU20RNMhMb4sW0LUr7LgjXHll2h8PFRef6VyhBg0pJuj9x1Js49AURVGUulmzBm67Tdb//Ge/4GvPntCsGSxbBl984R+/YQPcdJP/vrw8/nx1dXEeckjmbTVG6p/NmOEXrVXcQw1aDO8Xq9jGoSmKoijxrFkjRWLPP1+MFkhNseXLJTJ18cX+sY0awVFHyXqwm3PUKPjhB5l2CeCpp/whMBs2+LPPBA1a69YSpXvoIZlAvT7stJNM+6S4ixq0GN7YgWKKoI0ePTrsJuQd1zSr3mjjml7Ij+bXX4dPPpECryedJN2RXsHYv/5VMjeDeN2c//63lLVYvdqPtt15JzRuDDNnwuefyzYv0aBTJ9h11/hzXXUVXHGF/961e+ya3lyiBi1GMUbQpk/PatHiosA1zao32rimF/KjeepUf/2dd2SGmHXr4OCD4Ywzqh/fp48sJ0+WwuUXXggrVki0bdAgOPlk2f/007B2Ldx6q7y/8UbpjqwN1+6xa3pziU71FGPiRDjxRPjZz+Crr7LfPkVRFCU/9OwpUyRdd50M9PeSvyZNkvIayXjwQTFcP/3kbxs/Hs46C557TpYdOsiUS8OHS6/LV19Vj8YpbqFTPeUBL4I2Zw5s2ybrL78MI0YUV+kNRVEUl1m/HrwgzjXXwLvvyni0K67wS2okY8AAKWJ7770SOTvjDL/+WN++0Lw5fP+9ZHSCLNWcKblEH68YHTrIOINNm2D+fElzPucc2LgRTjgBDjgg7BYqSv1ZsUKWO+0UbjsUJVd8+KH8k92hg5+dX1GR2mdLS6VLc9Cg+O1Nm4phe/xxOfcBB0hETVFyiUbQYpSUxE+a/thjYs7An1dNUYqZjRvh5z+X6MDChWG3RlFygzf+7Igjsnve88/312+91c/uVJRcoY9YAC+Tc+ZMSZX2CI5JKCTKysrCbkLecU1zNvXOmAE//ijP86WXVi/KWQjo/Y0+udacK4PWu7f83vz61zJeOVVcu8eu6c0latACeOPQ7rsvvmr00qXhtKcuBiXG4R3ANc3Z1BsswvnWW3D33Vk7ddbQ+xt9cql561b4739lPdsGraREujj/+c+6MzeDuHaPXdObS9SgBfAiaF6F6IYNZVmoEbQ+Xm64Q7imOZt6PYPWqZMsr78+3rQVAnp/o08uNX/xhZTTaN4c9t03Z5dJC9fusWt6c4katADBaTqMgcsuk/VCjaApSjp4ZuyPf4RTToHNm+G882SKG0WJAl735mGH+VM5KUqxogYtgBdBA0mrPvRQWS/UCJqipINn0Lp3h0cegTZtZFzaUUfJlDaKUuzkavyZooSBGrQArVpB27ayPnCgP4VHoUbQJkyYEHYT8o5rmrOld/lySRAAyeTcdVepmt6+vZi0I4+U8jJho/c3+uRKs7WFadBcu8eu6c0latASKC+X6MKJJ/qT3RaqQSsvLw+7CXnHNc3Z0utFz3bfHXbYQda7doUpU2CPPWSuwqOPliKfYaL3N/rkSvP8+RIJbtgQDjkkJ5fICNfusWt6c4lO9VQL8+ZB587QpAlUVqaXuaMohcS990p5gFNOgZdeit+3aBH06iVV0m+7Df7wh3DaqCj14cUX4bTT4MAD/ZkEFCXX6FRPIeF1cW7cKJlBilKsBMefJdK+Pdxyi6yPGAErV+avXYqSLWbMkOXPfhZuOxQlW6hBq4VmzWSKD9BEAaW4qc2gAVxwgZQlWLUK/v73/LVLUbLFzJmyVIOmRAU1aHVQ6IkCilIXVVXw5ZeyXpNBKymBv/5V1u++GxYvzk/bFCVbeAatW7dw26Eo2UINWh14iQKFGEHr169f2E3IO2Fr/uQTf8LxfJANvfPnSxd9w4bxpWQSOfVU+MUvZLzltdfCuHHy8r748kHY9zffuKYXcqO5qqpwI2iu3WPX9OaS7cJuQKFTyBE0Fys2h6n5s8+gRw+pj/f++/lJGsmGXi961rWrPztGMoyRSaB794ZnnpEXSFf/4sWw/fb1bkqduPZMu6YXcqN54ULJQG7YEPbcM+unrxeu3WPX9OYSjaDVQSFH0M4///ywm5B3wtTsZYZ98IE/31+uyYbeusafBTn2WBg2TEpuHH00NGokX3z5qpHm2jPtml7IjWYvQWCvvWC7Ags7uHaPXdObS9Sg1UEhR9CU/LJggb8+cmR47UiXdAwawPDhUsR28mT5wgOdaUApbAq1e1NR6oMatDpQg6Z4BA3a+PF+Zf5CJ12DFsSbWSNMrdbKS1FqwougaYKAEiXUoNVBIXdxTvXmNXGIMDV7Bq2kBLZuhYcfzv0166t3xQr4+mtZz8SgtWsny3xF0JLpvewy6NhRpquKGvo7nB0KOYLm2j12TW8uUYNWB4UcQbv99tvDbkLeCVOzZ9Auv1yWDzwAW7bk9pqJeq2V7tVUpruzFv7v/8RM/uxn0KFD+tfPt0FL1Dt5MvzrXzIIPF/j/vKJ/g7L79ANN0C/fvLq3x8eeww2b07tfNYWdgTNtXvsmt6cYq1N6wX8EngJWARUAWVJjvkL8ANQCbwOdEnY3xgYBSwD1gLPArsmHNMSeApYDawEHgGa1dKuHoCtqKiw2eSjj6SDpX37rJ42K6xfvz7sJuSdsDRXVVnbpIk8CzNnWtu6taw/80z9z71unbUbNiTfl6h31Ci5bmmptVu31n7ef/1Ljt1uO2unTcusbf/8p5zjrLMy+3y6BPVWVVl76KFeB6e1DzyQnzbkE/0dtvb55/17HHzttps8f59+au1nn1n7+efWbtxY/XyLF8vxDRpYW1mZJxFp4No9dk1vRUWFBSzQw6bpp+p6ZRJBawZ8Clwda1QcxpjfA4OAK4GewHpgojGmUeCwu4GTgTOBI4F2wHMJp3oa6Ab0jh17JPBgBu2tF8EIWqGNgyktLQ27CXknLM3LlsmUX8bI5OJXXinbH3igfuddvlwiW337Jt8f1DtrFlx3naxXVsaPiUtk/nwYNEjWhw3LfPLofEfQgnpfflkyZj0WLcpPG/KJ/g5L+RqQ+WBHjIA//UnGPi5cKPX4DjgA9t8f9tsPTjih+t9hL3q2xx7+zC+FhGv32DW9uSRtg2atfc1a+2dr7YtAskpQ1wI3W2tfsdZ+CVyCGLDTAIwxzYH+wGBr7TvW2k+AfsDhxpiesWO6AScAl1trP7bWvg9cA5xnjGmTvszM8cagbdkCa9ak/rnx4yVcv2lTbtql5BfPDLVpA40bw6WXyvt3363fPK2ffipzX06eDHPm1Hzc5s1w0UWwYYO/zRtbloi10r41a+RLrz6Tn+fboHls2yZf1AA77RROG5T84CWxnH02DB0qM1rMnSv//HTvLr9zbdrI2M933oGXXor/fCGPP1OU+pDVMWjGmD2ANsCb3jZr7RrgQ6BXbNPBSIHc4DFfAwsCxxwKrIyZN483kIjdL7LZ5rpo2tQv0JnOOLQ//xkefxzefLPOQ5UiwDNoHTvKsnNn2H13Gd81ZUrm51240F9/+eWaj/vLX6CiQszKYYfJttmzkx/7xRfyRdakCTzxRP3qQgWzOHMdQV6yBF54AZ5/Hm66SQrstmjhG7UoRtCU5FnGTZrAgAHw+efy7P34o5g3kPFq27b5xxby+DNFqQ/ZThJog5ioJQnbl8T2AbQGNseMW03HtAHi7JC1dhuwInBM3sgkk9P7Msllgc8hQ4bk7uQFSliaEw2aMVJxH+pnwr//3l9PZtCGDBnCN9/AbbfJ+wcfhCOPlPWaImhee44+uv5V1T2DtmmTRPpyyYknwhlnDOHMM+Hmm2Xb0KEyiTtE06C5/jtcWelHjn/+87o+J4b9yy+hvNzfXugRNNfusWt6c0nksjj79u1LWVlZ3KtXr15MSEh7mzRpEmVlZdU+P3DgQEaPHh23rVmz6UAZc+Ysi9s+bNgwRowYEbdtwYIF9O1bxtq1s2LvZfu9995b7cGtrKykrKysWlpyeXl50vnMzj333DgdHTt2TEvH9OnTKSsrY9my1HSUlZUxa9asuO250AGp34+OHTuGouPhh0VHMBPyq6/OBSbwxhvp6wC5H488UobkykgkbtWqeB0dO3bkvvugqmoBu+xSxs9/Pot99pHPz56dXMekSZVAGZ071/9+NGkS38WYq+fqllvu5dNPhwAdOeIIOOIIOPfcSqZOLWPJEtHhGbRcPFfZ0pHuczUlSfi1GHWkcz9ee+21/72fMUMis02aDOSVV2rX0bKlF0Ubxq9/PeJ/WZ4SQVvA6NGF9/cKwBhT0Pcj289Vx44dI6EDqt+P8vJyysrK6N69O126dKGsrIzBgwdXu27WqE+GAQlZnMAesW37JRz3NnBXbP0YYBvQPOGY74BrY+v9gOUJ+0uALcCpNbQlJ1mc1lp7yimSJfTgg/J+9mxrX3215uO//trPRLrggqw3RwmBs86S+3n33f62JUv8+7x0aWbnPfnk+My18vL4/WvXWrvjjrLPe+bee0/ed+hQ/XybN1u7/fayf/r0zNqUyL77yvkmTcrO+ZLx3HNyjf32q75vxQr/51OIWXpK5jz6qNzXY45J7fh16/wM6ssus/aWW/xnY82a3LZVUZJRaFmctZm9ecBiJPMS+F9SwC+A92ObKoCtCcfsA3QEvEpH/wVaGGMODJy+N5KU8GE225wKwS7Oqiro0wdOOskPrScSrLpeW6adUjwkdnGCZPjut5+sT56c2Xm9Lk7vPIndnE89BatXQ5cu8twB/4ugff+9dBEFmTZNkhZatZLMt2yQj0QB75/nww+vvq9FCz87TxMFokW6s1w0awY33ijrjz/uj0/s1Al22CHrzVOUUEl7+LAxphnQBT+Ds7MxZn9ghbX2e6SExg3GmDlIVOxmYCHwIkjSgDFmNPAPY8xKpA7aPcB71tppsWNmGWMmAg8bY64CGgH3AuXW2sUZq82QYKmNKVPgu+/k/dy5yQemBr9E1KBFg2QGDWQc2uefwxtvwDnnpH9eL0ng6qulqOyrr0riwXbbSVxg1Ch/f4PYv1OtWkm344oV8M038UbMG3927LH+8fUlnwbtiCOq7zMG2reXsUqLFtV/XJ1SOGQyDdmVV8rfYu930hjQ+bmVKJLJn/CDgU+QSJgF7gSmAzcBWGtvR8zUg0i0qylwkrU2WBd6MPAKUqD2baSo7ZkJ17kAmIVkb74CvAsMyKC99SYYQXv6aX97Qhf2/wh+kS1aJF+4uSCxf98FwtC8aRMsjv1bkMygQWaJApWVYrIAzjoLdt5ZBuK/955smzIFvvhiFqWlMt1RkOA4tCDeeLjevckankHL1nycb7whJRS8rND162H6dFlv0yb5/W3fXpZRSxRw/Xc4E4PWsKFk+T72mLwefRSOPz7Ljcwirt1j1/TmkkzqoL1jrW1grS1JePUPHDPcWtvOWltqrT3BWjsn4RybrLXXWGt3ttbuYK0921qbmLW5ylp7kbV2R2ttS2vtFdbahA6d/OBF0BYtgmef9bfXZNCCX2TbtuVuoumhXt65Q4Sh2TMFTZqIiQpy5JES7Zo7F+bNq/7Zysqap4PyomfNmklEzCtW+9RT0n1+550AQ7noIhkgHWTvvWUZzORcv94v7HrccamqqxsvkzMbEbRVq+C00+CqqyRaCPDhh/J70qED3H138vsbVYPm8u/wTz9JaRXwM3WjiGv32DW9uSRyWZy5wIugTZ3qRzwgtQga5K6bc+TIkbk5cQEThuZg96ZJKM28ww7wi1hlvsQo2qJFEn0699zk5/UMWocOct5TTpH3Dz8sJQOkIOdIBg6s/tlkEbQpU8QMduokddqyRTa7OMeMESMJfvdtsHuzpvsbVYPm8u/wl1/K+86d/VqTUcS1e+ya3lyiBi0FvAhaVZUsmzSRZdgGrWNif5sDhKG5pvFnHl60KtGgvf66DPB/+eX4GQA8vASB3XaTZd++YlJatfJfV17Z8X8JBEGSRdCC3ZuJRrI+ZKuLs6rKN2UgEbQ5c+INWk33N6oGzeXf4Uy6N4sR1+6xa3pziRq0FPAMmscFF8iyri5O7znVRIHipi6D5o33mjw5vtr+tGmy3LpVpnRKxIugeQattFSiYMuW+a8Ha5h9NhhB867pGcRsdm9CfBdnfWYTeP11SWpo3hyOOkrOde+98N9Y7nayDE6PqBo0l/EMWl0FahXFVdSgpUBw3NGee0rFc6g7guZ1falBK27qMmiHHAKNGsl4mrlz/e2eQUtc9wh2cabLnntKlGzVKhnLM3eubwKPPTb989WGZ9A2b47v4k8Xr+fjssv8aXvuu0/KgjRvXvsXtRq06OFKBE1RMkUNWgo0bgw77ijrF1zgj0lLZtDWrvUnz861QUuseuwCYWiuy6A1aQIHHyzrXnfdxo3w2Wf+MckMWmIXZzJq0tu0qYw1A4miDRsm6yecAK1b13y+TGjcWLpbIfNuznnz4N//lvWrr5Z/cjp39jOcDztMJsOuSa9n0H74wR9qEAVc/R2uqvLHoEXdoLl2j13Tm0vqMY2yWxx6qJQ/uOQS+fKF5AbN+wJr3tyfGy5XBq0ysUqpA4ShuS6DBjJ+6v33xaBdeqlEs4LlVTKNoNWmd++9pSbfc89J5ifALbfUfK760LYtLF8uBinVLqkvvvAL+L71lnRp9unjd89efTVcd52se/XPatLbtq1EDLdskd+7xGEHxUrUf4ethbFj4+cxnjy5ki1bJFmkUSPYa6/w2pcPon6PE3FNb07J9tQEYb3I4VRP1soUM950Pj/+KFOLNGhg7dat8cdNniz79tnH2i+/lPUWLXLSJCUPVFVZ26yZ3MfZs2s+7qWX5JiuXeX9P/8p7w87zJ+KZvny+M+0aiXbP/88s7Zdc4183hhZnnVWZudJhT595BqPPZba8Vu3+lPyBF8vveQfs3y5tU2byvZ33qn7nN75sjWFlZJ7ysurPwPB14EHht1CRakfuZzqSSNoKdK0qT/djNfdU1UlY4C89+CPP2vXzo+MrFoFa9ZIVE0pLlau9MtC1NYVedhhspw1S6IFH30k7088Uaqez5kj2044QbZXVkpEqq7z1oaXyWmtzBpw882ZnScV0s3k/OQTGZNXWgreHMb77AMnn+wfs9NOMKjprdcAACAASURBVG6cTHb9y1/Wfc727eWcixbBgQfWfbwSPk88IctDDqk+A0RJCVxxRf7bpCjFghq0DGjYUMakrV4t3S1Bg+Z9gbVtK4asRQsxaN9/H+1ijFHF697cdVffoCejVSvp0p4xQ7o6vS7Nnj3FtCUaNG+we7Nm8oxkgtdVCNKt2rVrZudJhdqK1b7+uphSL7sZ4jNKy8trPu8pp/j13+qiXTuZcUATBfLLhg1w111w5pnxz1xd/PQTTJwo608+6f9DoShKamiSQIZ4mZ2J49CCETTIbamNZTWlkUaYfGv+9ltZplLaxxtH9fLLfgHZQw4Rkwbx49CCJTZqq1lWm95995XIWaNGfpJArqipWG1lJZx6Klx4oT9dE/g12dIt+VGb3ihmctbneV61KosNqYVRo2RS8j595J/SVHn2WZkh4qCD4s2Za3+3VK+SKWrQMiRdg+Zl7GWT/v37131QxMi3Zq90RbJisYl4Bu3JJ2W5557SjRc0aF4dsVQyOKF2ve3ayWwDb77pZ3Tmipq6ON97zy/C681Tu3Gjn82a7pygtekNZnJGhUye56oquPZamf6rpjp52eTFF2W5YAFcc03qn/Oeh2BkFdz7u6V6lUxRg5YhNRm0YBcn5DaCNnz48OyftMDJt+ZPPpFlKmOePIO2aZMsPWN2wAEyX+eSJb4xS7UGWl16Tz7Zv24uqamLMzh7wtixYh7ef19MWtu20K1betepTW8UI2jpPs/btsHll8M998j7xx7LfpuCLF8u9xMkWvvEEzB+fN2fmz9fTLox1ac6c+3vlupVMkUNWoYUQhdnjx49sn/SAiffmtMxaLvv7t938A1a06Z+BM7r5kycRaAmCuUeByNowdkEvK5MEOM0ZYpv2jKZcqo2vVE0aOnc302bJBr1+OMywB7kefImHM8F//mPmO799oM//lG2DRhQ9z0YO1aWRx3l3zePQnmm84XqVTJFDVqGFIJBU3LL0qVyP42B/fev+3hj4qcr8gwayFg08A2aF0nLZBaBMGjTRpabN/ttX7HCH3d20kmyfPrp+DlBs0kUDVoqrF8Pd98NXbrAM89IktL48TK2y1q/AHAuePllWZ5yCvz5z1KQeeVKuP762j9XU/emoiipowYtQ5IZtLVr/ZIM+ejiVHKLFz3bay/YfvvUPuN1N5aUxEfdPLP29tvSTZVqBK1QaNzYLyXy+OOyfPttMQjduvkFZ8eNg48/lvVcGbQVK5JPPl9sTJkiSRTezysZ3vjCwYPlmWnbVkzT6af72a+eico2mzfDa6/J+imniDG8+255/9JLUjQ4GV99BZ9/LsefeWZu2qYoLqAGLUOSGTQveta8uZRPAN+gLVwoX8zZZPTo0dk9YRGQT83pdG969O0rUz/16RNfluOYY8S0ffQRXHyxb9jrMmiFdI8HDpTlAw/Il3MwUnbUUWIeVq+WLrG9984sOlib3hYt/J9pFBIFHnoI3nxzNGedJXUSE1myBM4/X8aB7bmnHD9vnl+qxTNokyb5s5tkk3fflX86W7f2I8C9eknJmdWrxWAm4+GHZdm3ryTJJFJIz3Q+UL1KpqhBy5DaDJoXPfPWS0rkCy3bY0WmB+saOEI+NWdi0Lp0kYnLEwdS77GHdPtst53UBfMmHa/LxBTSPT7rLPmy/vFHmDAhfqxZSQmcd55/bKbRs9r0GuMb2lxkRecb+Xsxnfnz4de/jt9nLfy//ye1xLp3l3krr7hCIpkeBx4oUcXKSn9KrWziReZOPlkSBECWXrHhZJG7dev8xIWrrkp+3kJ6pvOB6lUyJttTE4T1IsdTPSUyZYpMVdKli7/tqadk2zHHxB/bsaNsf//9vDRNyRJ77SX3beLE7J3zlVesbdxYzltaKlNJFRM33iht79bNn+5s5UrZN22aP4XPc8/l5vp9+8r5778/N+fPJ97P0HuNH+/ve+AB2daoUe1TgQ0YIMdddVX92/PMM9a2bWvtmWda+/HH1u6xh5z7hRfij3v+edneuXP15/f++2XfXntZu21b/dukKIVOLqd60ghahtQWQQtm8oE/abpXG0opfNauhW++kfVsTit08snw6qtSw6pPn/SzHMNmwACJls2cKe8PPtifCeHgg+Hoo6VbP90Ctanile3wrl/MeH8vvHFaAwbA0KEwZAj89rey7W9/kwhaTfzqV7J85ZX47Np0eewxiYD++CM895zcy3nzJGJ3/PHxxx5/vBRHnjs3/j5YCyNHyvrAgX7UTVGUzNBfoQzxDNqqVbB1q6wn6+KE2rsElMLks89k2b497LJLds99zDHyRfj889k9bz5o314GqHsEuzKNkW7P777L3byz3j87xW7QKiv9qvwPPCAZmStWwB13wN//Lvt795aCtLXRu7eMy/v+e/+ZTZd774X+/WXs4KWXyqwQnrk6/nh/PK3H9tvDscfKevBv2rvvSoJAaamcR1GU+qEGLUNatvSjH954Iq9IbWIEzRvM+957/gTZSmGTyfizdGjcuPiiZx6DBvnriWPNGjTIrS4vgjZjRu6ukQ+8vxWlpTKP6wsvSJ2x666T1w03yFjFuqJQTZv60cpXXkm/Hbfe6o9/++1vJZL25JMyVdldd8F99yX/XLIMUi96dvHFmc8vqyiKjxq0DCkp8TOUvG7Omro4O3WSboqqKuneyhZlZWXZO1mRkC/NuTZoqVKI9/jII6U6/LHHZn8Wg7r0egZt0aLkmY/Fgp+FWoYxkixyyy0SQbvjDrj55tQjt336yNKr+J8K1ooh/NOf5P2wYRK588z1nnvCb35TcxKL17X63//K37+33xaTCX62b00U4jOdS1Svkilq0OpBq1ayXLZM/uB5Y5aS/VHz/uPM5L/cmhgUDGU4Qr40F4pBK8R7bIxUin/zzfiswmxQl94WLfwhBMXczekZtM6d639/k831moi1UFEh2Z6TJ0sU9LbbZN8dd8Dw4elFPjt2lOLNVVUyXu2YY6SM0LHH1j5mDgrzmc4lqlfJFDVo9SCYKPDdd9Jt0bBh8i91z6C99lrNBR7TpY/3r7ND5EPz5s0ylgbCN2iu3eNU9EYhUcDr4tx33/rf3/33l787y5fLwP5kjBkjRurYY+V1331iyO6/3y8ynC7e37T58yVp4MorpVu2LvSZjjau6c0latDqQdCgeRmaBx0UX6DUo2fPugs8KoXBV1+JiW7ZUrqnlcIiCokCNSUUZULjxnDAAbLuTSWWiDcdVNu28vM76CCJgv7f/2V+3YEDpRjtddeJMXzwQfkbpyhKdlCDVg+SGbSaxuTUVeBRKRyee06Wv/hF8Q7kjzJRSBSoKaEoU7xuzo8+qr7PWv/v07hx8g/Ixx/DOefU75pt2ojxu+OO7OlQFMVHDVo9SMegQXzmU31qFnlMmDCh/icpMnKtedMmmVIHpJJ72Lh2j1PRG6UI2g8/ZOf+BsehJTJ3LixeLN2Q3pRNYaLPdLRxTW8uUYNWDzyDNnu2/9+8N6F0MrwCj99+K7WEtt9epgbKdNqa8lQGfESMXGt+9lmZXme33eDUU3N6qZRw7R6noteLoM2dW7yTpnsG7dNPs3N/PYNWUeHXZfTw/nk8+GCZJzZs9JmONq7pzSVq0OqBZ9C8SaO7dq09NX777f1uhcpKWL9ezNoTT2R2/XHjxmX2wSIm15q9Wk4DBsi8mWHj2j1ORe+uu0qJG2vln6NixOvivP/+7NzfvfeW4sAbNvgJLh6pRPfziT7T0cY1vblEDVo98Azapk2yTOUP4L/+JQNqv/1WpnEBHZNWKHz8MXzwgWTEXXFF2K1RasKY4s7kXL/en0UgW2O3GjTwuy8TuzkLzaApipIaatDqgWfQPFL5A2gM7L47dO4sU6oAfPghLF2a9eYpaTJqlCzPOQdatw63LUrtFHOiQHAWgR12yN55k41DW7YMZs2S9dqGXyiKUnioQasHmRi0ILvtJnW2rPXT4JW6efdduOoqmD49e+dctsyv4aR1Fguf+iYKTJkik5KHMYYtmMGZzSzhZJmc3uwC3br5hbUVRSkO1KDVg6BBa91aomLpUp8ZBvr165f+h4qYiROhdet+HHWUTDB9yy3ZO/eECdJVfcABUl6jUHDtHqeqN9UI2saNUkg1yLp1cNZZMrXRgw9m0Mh6EqyBls376xm0L7+UblQozO5NfaajjWt6c4katHqw444yJyfIH8BM/hv2DNqkSf5YtlRxqWLzCy/AiSfC0qW+5sQv3vrw5puyLCsrrNpnLt1jSF2vF0H75pvqWYseW7fKPJWdO8OLL/rb77nHH1IQRsJZcM7ebN7fdu3ktW2bP1VZIRo0faajjWt6c4katHrQoIHfbZDpH8AePeSP6rp1MuFwOpx//vmZXbQI+fRTWR511Pn/izYuXJidc1dV+Qatd+/snDNbuHSPIXW9HTpAs2Yy44M3B24it90mXZlVVXD55dK1uGIF3H67f8y0aTBnThYangbBLs5s318vivb441Iu5uOP5X0hGTR9pqONa3pziRq0evKzn4lRy/SfhgYN4Fe/knXN5qyZxYtlecwx/pfQkiUyb2Z9+fJL+TIrLYVDD63/+ZTcY4zU9QK48cbqhZ+nTYObbpL11q1lnsr+/WHECMmg7N5d6hJCalG01avhnXeyU2A6m9M8JeLNVjJ6tExTtmWLXGePPbJ/LUVRcosatHrywgvw+ed+l0smZHuGgSjiRR3atJGxf40by/tFi+p/bi96duSRUkhYKQ7+8Q+pVffcc1K+xmPdOsmQ3rYNzjsP3npLCrS+9ppMSwQyfvGii2T96afr/r276io4+mh47LH6tzvYxZltLr9czNlee/kJEIcfXljd9oqipIYatHrSogXsu2/9ztG7t0ywvmABfPFF6p+b6g0wcQAvgrZy5VSMkQxYyE43p1douNC6N8Gtewzp6e3RA/7yF1m/5hqpL/jBBzKOcM4ceUbuu0/+efK6Na2FXr0kan3aaWLcZs2Czz6r+TobN/pj2O66q/7/RAW7OLN9f42RSOHMmfDMM9Cvn/8zKhT0mY42runNJWrQCoCmTf0ik4lVwGvj9uBgmojjfan95z+i2TNomU6T5bFli5TtADjuuPqdKxe4dI8hfb1Dh8r4qrVrxbD16gWTJ0ux4X/9C1q2lOMGDZKpuxo1kiiaMVJ53xte8PTTNV/jrbdk5g+Q7vApUzIQFiDYxZmr+1tSAmefDY8+6me8Fgr6TEcb1/TmEjVoBYKXbLByZeqfGTt2bG4akwbbtuX+GlVVMt4M4JFHRHOHDvK+vhG0adOkS2znnWG//ep3rlxQCPc4n6Srt6REpkrbYQdYtUq6PPv1k0j0Mcf4xxkjXaFLlkiXn8cFF8iyvFyes2R4Y0O9qb+86cAyYf16WLNG1tu1c+/+gnuaVa+SKWrQCgTvP/1Vq1L/TGlpaW4akyLjxskX44QJub3OihUS6QLYfXfRnK0uTq9785hjJGGj0Aj7HuebTPTuvruML/vrX2UKtUcfhX32qX5cSYkMSQhy0kkSSVu4MPmcuNb6Bu2vf5Xl889nPvYxcRYB1+4vuKdZ9SqZUoBfSW7iGbR0Imhh88ILMhB54sTcXscbf9aqlT+I34ugpdvFuXEjDBsGTz4pps9LECjE7k0ldQ47DP70J+jYMb3PNWkC//d/st6/v5i7IJ98ImastBSuvVYSSbZty7zAbTBBQAfuK4pSG2rQCoRiNGheFfds1SOriWAGp0emEbT775dB0xdfDHvvLYPKoTATBJT8cOutcOWVfr20e+7x93nRs+OPFzPnTQP20EOZlXgJJggoiqLUhhq0AiETgzZkyJDcNCYFtm6F2bNlPdcGzYugtW3ra840ScAbDN6oEXz3nUTROnXKbJqufBDmPQ6DMPSWlMjUYb/7nby/9lopwxHs3vRK4Zx2mpirJUvgqKPSL42TWAPNtfsL7mlWvUqmqEErEDIxaB3T7c/JIvPm+VNT1TeTsi6CETRPs9fFmU6x2tmzpbJ6SYlUnx85UgaM33RT4XY3hXmPwyAsvcZIdufw4fL+hhuk67OiQt57BWAbNoQ775Q6fF5JjwMOkLFvNfHGG2LmDjtMPgt+BM21+wvuaVa9SsZYayPxAnoAtqKiwhYj//mPtWDtgQeG3ZLUePFFaa/3qqzM3bUGD5ZrDBnib6uqsrZRI9k+b56//YMPrF2zJvl5hg+X4086KXdtVYqfv/89/tnu2bP6MT/+aO3vf2/tDjvIMYccYu3mzdWPW7TI2p12ij8fWPvYYzmXoShKHqioqLCABXrYLPsajaAVCMU2Bm3mzPj3uezmTDYGLVis1ovgTZggUzV5XVVBrPW7N3WqOKU2fvc7SQLwoqpe92aQNm3gb3+TuoUtWsBHH8HNN8cfY60kHqxYAQceKM/nhAlSp+3ii3OvQ1GU4ma7sBugCMVm0LwEAY+FC2V6mVwQHIMWpEMHmDvXN4feJOrJJp2fPl26OJs0kXFEilIbV14Ju+wC48f7WZ7J6NBBzNy558q4tZNOkmK5AKNGSYZzkybw1FOFVzBWUZTCRiNoBYJn0FavTr3466xZs3LXoDrwImhe7bBcRtA8g9amTbzmxEzO996T5Zw5fuV3D29C7LIyqT9VLIR5j8OgkPSefrpEXXfeufbjzjlH5vWsqpI5QG+7TaJp3ljpO+6o2ZwVkt584Zpm1atkihq0AsEzaCAmLRWGDh2am8bUgbW+QfOmqMplooDXxdm2bbzmYC20/9/euYdLUZ3p/vchyEUOoBG5KdEIgzASE0Bn8BYdImTQtJo8Z7yMMYHHk0TZXjgZUEcdRI0KmWOMgsmMw0zURFR0xMvgxCijI2pk3DvxhngJKCLKRVTEzX2v88eqSlf3vnX37t5dXfX+nqefql61qnq9u3rXfve31vrWxo1+TcWwfdEI3549WYMWZo6vFap1j6tFreqdN8/nYFu9Gv7+7+Ef/sHn3Js0CaZNa/28WtXbEdKmWXpFqaiLMyZ06wb77OOXgvn4Y9hvv/bPmdeRNWc6wNq1fnmkrl19Bv4XXqhcBG3btqxhHTgwV3M0gvbcc7nnvfoqjBvn95ct8+kN+vWDb3yjMu2sFNW6x9WiVvX27QsPP+zz7O3e7ct69/bJc9uaIVyrejtC2jRLrygVGbQY0a+fN2iFLvdUrenMYXRq+HA45BC/X6kIWti92aOH/yPYr19Wc3SSwLJluee98kp2P1wt4OSTfXqEWiJtU9ZrWe8RR/h8asVQy3pLJW2apVeUiro4Y0ScJgo0NcFHH7V8LOzeHDmyfGtitkZ0/Fl+JCK6YHo4/uz44/02atBC8xYeE0IIIeJORQyamfU2s5vN7B0zazSzZWY2LnL838ysKe+1JO8a3c1svpltMrPPzOx+MzugEu2NC3EyaPPn+8HRDzzQ/Fho0EaNyjVJlSA6/iyf0ByuX+8T0AKcf77fhgZt167sck7HHluZNgohhBDlplIRtAXABOBvgcOB3wJPmFn0z+xjwABgYPDKz051M3Ay8G3geGAw0IJdSA7FGrQ5c+ZUrC1LArt8553Nj4VdnNEI2qZNfrxYuclPsRHV3L+/X7LJOW/EBg2CU07JnrdpE/zhD75d++0Hhx1W/vZVmkre4zgivcknbZqlV5RK2Q2amfUAvgXMcM4965xb5ZybDbwNnB+pusM5t9E5tyF4fRq5Rh9gKjDdOfe0c+73wBTgGDM7qtxtjgvFGrTG/FwSZSQ0YU89lR30DLkzJEeN8uPmevXy799/v/ztyE9SG9UcTVYLPkLWu3d2Xc1XXsl2bx5zTDYlSC1RyXscR6Q3+aRNs/SKUqnEn6yuwF7AjrzybUC0k+kEM1tvZivN7DYzi85bHBtc58mwwDn3BrAGGF+BNseCYg3a7NmzK9KOrVthzRq/v2VLtvsQfDqLzZu9ORoxwm8r2c2ZH0HL15xv0AAOP9xvowatVrs3K3WP44r0Jp+0aZZeUSplN2jOua3A88BVZjbIzLqY2Tl4YxV2cT4GnAv8FTAT+BqwxOxPw8AHAjudc1vyLr8+OJZIQoNW6CzOSpGfZ/DJJ7P74fizQw6Bnj39fv6SS+WkpWWeooTmELImbPRov02CQRNCCJFOKtXpcw5gwPvAdqAOuBtoAnDO3eece9Q595pz7mHgFOAo4ISOfvDkyZPJZDI5r/Hjx7N48eKceo8//jiZTKbZ+dOmTWPBggU5ZQ0NDWQyGTZt2pRTPmvWrGb97WvWrCGTyTTLpnzrrbcyI0wtHtDY2Egmk2FZ4CL69fPlL720kClTpjRr2xlnnNEpOrwJWwNkgJU5Bm3+/FuBGTmZ0QcNagSyOkIWLuy4juXLpwELciYJRHWE5rB3b3jwQa8jNGiPPgobNqyhS5cMvXsXfz/KqaOa3yvpkA7pkA7p6LiOhQsXkslkGD16NMOGDSOTyTB9+vRmn1s2yr36evQF9AQGBPv3AI+0UXcD8H+C/ROBPUCfvDrvABe3cv4YwNXX15e4Jn31ufNO58C5k04qrP7GjRsr0o7LLvPtmDDBb/fe27nPP/fHvv1tXzZjRrb+lVf6svPPL39bBg/2137xRf8+X/M//7M/PmlStuy113xZ+Dr22PK3q7Oo1D2OK9KbfNKmWXqTTX19vQMcMMaV2UNVdNi0c26bc269me0LTAIWt1TPzA4EvgAEHVrUA7vxM0HDOiOAofju00RS7Bi0qVOnVqQdYTfmqafCkCGwc6fPM9bQ4NNumPm1B0Pyc6H9x3/AAQf4bUdoavIpNCA7Bi1f8znn+GV1fvazbNnw4X52Z0gtd29W6h7HFelNPmnTLL2iVCqVB22imU0ys4PN7CRgKbAC+KWZ7WNmc83sL8zsi2Y2AW/c3gR+A+D82LMFwE1mdoKZjQX+FXjWObe8Em2OA8UatKuvvroi7YjO0vz61/3+k0/ClVf6/bPOgi9/OVs/OknAObj8cj+Z4NFHO9aOTZv8Oppm3vBBc809e8Ls2X7CQki3brmLU9eyQavUPY4r0pt80qZZekWpVCqC1heYD7wO/BL4b+Abzrk9+K7LLwMPAW8AtwP/AxzvnNsVucZ04FHgfuApYB0+J1piKdagjRkzpuxt2LED/vhHvz9yJEwIYpgLFsBjj/n1N6+5Jvec6CSBZ57JJondvLljbQlncPbv7z8XCtccjkMDOProjrWjmlTiHscZ6U0+adMsvaJUKrIWp3NuEbColWPbgXaXrHbO7QAuDF6pIDqL07m2F1muFG++6bsW+/b13YqhQQvHU553Hhx6aO450WS1//iP2fKOGrT2ZnC2RZhq4/DDsz9XIYQQolbQYukxIpzF2dQEn30Gffp0fhui62yaweDBPgP/ypV+wfKwmzPKvvv6ZLWNjfDII9nyUgza2rXwox95k5qfA60YzjoL7rsPLrmk+HOFEEKIalODudWTS8+e0L273y+kmzN/+nA5iI4/Czn1VL+95BI/aSCf/Iz++wUph0sxaL/6lTdWjz8OL7/sy6LjyQrVPHQo1NfDd75TfBviRCXucZyR3uSTNs3SK0pFBi1mFDMOraGhoeyfH42ghcyaBU88AT/+cevnRQ1amBamFIO2YYPfnnIK3HUXLFoE116bPV4JzXFGepNN2vRC+jRLrygVcz6HWM1jZmOA+vr6+poepDhqlDdJS5fCiSd2/uePHg2vvupTZEyeXPh53/se3HGH746sr/ddo+BTdHTrVvh1vvtdv0D7jTfCpZcW1XQhhBCiU2loaGDs2LEAY51zZXWniqDFjGJncpaT3bv9JAHIjaAVQpjKYuZMP+sypNhlq8LJCF/4QnHnCSGEEElCkwRiRjXX41y92ke8evaEL36xuHOnToVJk7I50fr2hU8/9d2cUcPWHh995Lf771/c5wshhBBJQhG0mFHNCFo4QeCww6BLkd+MLl1yFy4vdaJAaNAUQRNCCJFmZNBiRphqoxCD1tLisB2hpQkCpVIpg1ZuzXFHepNN2vRC+jRLrygVGbSYUUwEra6urqyfvXKl31bLoO3ene3abc2glVtz3JHeZJM2vZA+zdIrSkUGLWYUY9AmTpxY1s9etcpvhw3r+LVKMWgff+xXUIien0+5Nccd6U02adML6dMsvaJUZNBiRjXHoIUG7ZBDOn6tUgxa2L3Zt29xqTmEEEKIpCGDFjOqNYtz+3Z4/32//6Uvdfx6HTFomiAghBAi7cigxYxiImiLFy8u2+e++67f9u5dnhQXlTJo5dRcC0hvskmbXkifZukVpSKDFjMKncX54IPwwx8uZN268nxutHvTrOPXK8WgFZKkduHChaU3qgaR3mSTNr2QPs3SK0pFBi1mRCNoba3CdcstsH79vTzwQHk+NzRo5ejehI5F0NqK4N17772lN6oGkd5kkza9kD7N0itKRQYtZoQGbdcuaGxsvd7atX77xz+W53NXr/bbOBg0jUETQgiRdmTQYsY++0DXYAGu1ro5ncsO6H/77cKu++tfw6GHZlcLyKecMzhBBk0IIYToCDJoMcOs/Zmcn3wC27b5/UIMmnNw1VXehD38cMt1KtXF+fHH0NRU2DlaKF0IIYTwyKDFkPZmcobRM5jCqlWwZ0/b13vhhWwX5saNzY87V/4uzlCDc37R9EIoZAzalClTOtawGkN6k03a9EL6NEuvKBUZtBgSmpvWugezBm0iu3bBe++1fb27787ub9jQ/PjmzbBli98/+OAiGtoG3bv77trw+oVQSBdn2rJUS2+ySZteSJ9m6RWlIoMWQ8Io1ssvt3w8a9DOAtru5ty9G6KTaloyaGH35qBB0LNnUU1tk2LHoRVi0M4666yONarGkN5kkza9kD7N0itKRQYthhx7rN8uW9by8fzcZ20ZtKVLc01ZS12c5e7eDGkvEhjFOU0SEEIIIUJk0GJIaNCee85HwPLJRtA8bRm0MGfgkUf6bVsRtHLN4AwpJoK22qakhQAAEnZJREFUZUtWqwyaEEKItCODFkP+/M+hTx/YuhVeeaX58eyamT7E1ppB27aNPyWyvfhiv924sXkC3HLP4AyJzuRsjzB61rMn9OrVer1lrYUVE4r0Jpu06YX0aZZeUSoyaDFkr73g6KP9fkvf9dCgNTXNBVo3aEuWwGefwdChcNppvmznzuyEgJBKdXEWE0ErtHtz7ty5HWtUjSG9ySZteiF9mqVXlIoMWkxpaxxaaNCuu+4ewK8mkJ9rbPdu+MlP/P6ZZ/oZlb17+/f549Di0MVZqEG75557OtaoGkN6k03a9EL6NEuvKBUZtJgSNWjRLsldu7LjyE48sRddu8L27c0nDtxwg89/1rcv1NX5sv79/TY6Dm33bnj3Xb9fzQhamKS2rRxoAL3a6v9MINKbbNKmF9KnWXpFqcigxZQjj4Ru3bzxeuedbPkHH3jD1q0bDByYzVsWXZNz+XKYPdvvz58PBx3k9w84wG+jEbS1a32i2733hsGDy6uhEhE0IYQQIg3IoMWUXr1g7Fi/H+3mDLs3Bw+GLl1g2DD/PhyH9vnncM453nSdeSacfXb23JYiaGH35sEH++uVExk0IYQQojRk0GJMS+PQQoM2ZAjMmDGjmUG74gp46y048EC47Ta/tmdIGEFryaCVu3sTKmPQZsyY0bFG1RjSm2zSphfSp1l6RanIoMWY9gza0KFDcwza6tXelAH8y79kE8WGhBG0aBdnXAxaoWPQhg4d2rFG1RjSm2zSphfSp1l6RanIoMWYMNXGihXZCFO0i/PCCy/MMWhXX+0nEZx0Ekya1Px6bUXQyj2DE3INWn7utXwKjaBdeOGFHW9YDSG9ySZteiF9mqVXlIoMWozp3x9GjPD7YRQtGkGD7Bi0FSvgrrv8/vXXt349yI2ghV2j4XXKSWjQdu3yY+PaQmPQhBBCiCwyaDFnwgS/XbLEb/MNWji4f+dOH6X61rdg3LiWr5UfQXOusgatVy8/OxTa7+aUQRNCCCGyyKDFnG9+028ffdQbqqhBW7lyJd27+5UCwBu1665r/Vr5aTY2b4ZPP/X7lRiDZlb4OLRCx6CtXLmy4w2rIaQ32aRNL6RPs/SKUpFBizknnOBXAVi3Dhoacg3azJkzARg+3Jedey6MHNn6taJdnNHo2ZAhba9/2REKMWjbtvkXtB9BCzWnBelNNmnTC+nTLL2iVGTQYk6PHjBxot+/666skRkyBObNmwfArFlw3nkwZ07b1woN2u7d8Mknle3eDIkatPvu8wvBP/ZYbp2we7NrV79IfFuEmtOC9CabtOmF9GmWXlEqMmg1QNjNeccdfrvvvtCzZ3Y68zHHwO23Z7swW6N796wB2rChcw3az3/uE+euWAF33plbJzRo++2Xm7etJdI2hVt6k03a9EL6NEuvKBUZtBpg8mRvXD75xL8PJwiUQnQcWmcatKVLs6k28ocoaIKAEEIIkYsMWg0wYAAcdVT2fUcMWnS5p840aABnnOG3b74JTU3Z8kInCAghhBBpQQatRgi7OSFr0Oa0N+isBaKpNjrDoE2a5I3X9df7MXTdukFjo1+kPaSYCFopmmsZ6U02adML6dMsvaJUZNBqhJYMWmNjY9HXCSNob72VjVwdemgHG9cGEyd6M3j55d6chZ/1xhvZOuHM1PbG0EFpmmsZ6U02adML6dMsvaJUzLW3Bk+NYGZjgPr6+nrGjBlT7eaUHed8Uto1a+AXv4Af/KC061xxhY9mjR8Pzz/vu08//LCsTW2T00+HxYvhllsgXBHk5JN9It758+GCCzqvLUIIIURHaGhoYOzYsQBjnXMN5by2Img1ghnccAMcf7w3OaUSRqnq6/22kt2bLREuXRVG0JzLtiWBvloIIYQoCRm0GuLss+HppwvrCmyNsItz506/7WyDdthhfhsatA8+gPXrYa+94IgjOrctQgghRFyRQathNoWDyIog39xVK4IWptoIo2cjR/rcbu1RiuZaRnqTTdr0Qvo0S68oFRm0Gmbq1KlFnxNG0EIqOUGgJUKDtnYtbN3ql68C8F347VOK5lpGepNN2vRC+jRLrygVGbQa5uqrry76nGpH0PbbL2sS33yz+PFnpWiuZaQ32aRNL6RPs/SKUpFBq2FKma2anwy2sw0a5E4UKDaClsQZum0hvckmbXohfZqlV5SKDFrK6NbNr+UJPpoV7ncm4USBp5/2OdDMNEFACCGEiCKDlkLCLsZqRM8gG0FbtMhvDzsMeveuTluEEEKIOCKDVsMsWLCgpPPCcWjVMmhhBG3zZr8tJiJequZaRXqTTdr0Qvo0S68olYoYNDPrbWY3m9k7ZtZoZsvMbFxenWvMbF1w/LdmNizveHczm29mm8zsMzO738w6kAEseTQ0lJa0uNoGLYyghRQ6/gxK11yrSG+ySZteSJ9m6RWlUpGlnszsXmAU8EPgA+A7wHRgpHPuAzO7FLgUOBd4B7gOGB0c3xlc4+fAXwPfBbYA84E9zrnjWvnMRC/1VE4WL4bZs/3i5Ycf3vmfv3s39OoFu3b59089BV/7Wue3QwghhOgINbXUk5n1AL4FzHDOPeucW+Wcmw28DZwfVLsYuNY596hz7lW8URsMnBZcow8wFZjunHvaOfd7YApwjJkdVe42p43TToPf/7465gyga9fc6N1Xv1qddgghhBBxpRJdnF2BvYAdeeXbgGPN7BBgIPBkeMA5twV4ARgfFI0LrhOt8wawJlJH1DBhN+fw4dCnT3XbIoQQQsSNshs059xW4HngKjMbZGZdzOwcvLEahDdnDlifd+r64BjAAGBnYNxaqyNqmFGj/LaY8WdCCCFEWqjULM5zAAPeB7YDdcDdQFOFPi+VZDKZajehZC66CM47D4pNOl3LmktBepNN2vRC+jRLryiVihg059xq59yJwD7AQc65vwT2BlYBH+LN24C80wYExwi2ewdj0Vqr0yKTJ08mk8nkvMaPH8/ixYtz6j3++OMtfpGmTZvWbJpwQ0MDmUym2SKws2bNYs6cOTlla9asIZPJsDJcDTzg1ltvZcaMGTlljY2NZDIZli1bllO+cOFCpkyZ0qxtZ5xxRo6Ourq6mtXx/POLuf32bFdnoTrq6upipaPS36u6urpE6AhpT0eot9Z1RGlLx/bt2xOho5j7sXHjxkToKPR+TJo0KRE6Cr0fdXV1idABze/HwoULyWQyjB49mmHDhpHJZJg+fXqzzy0XFZnF2exDzPbFm7O/c84tMLN1wE+ccz8NjvfBd1+e65xbFLzfCJzpnHswqDMCeB34S+fc8hY+Q7M4hRBCCNFpVHIWZ9dyXizEzCbio2RvAMOBucAK4JdBlZuBK83sbXyajWuBtcBD4CcNmNkC4CYz+xj4DLgFeLYlcyaEEEIIkSQqYtCAvsANwBBgM3A/cKVzbg+Ac26umfUC/gnoBzwD/HWYAy1gOrAnOLc78J/AtAq1VwghhBAiNlRqDNoi59ww51xP59wQ59zFzrnP8upc7Zwb7Jzr5Zyb5Jx7O+/4Dufchc65/Z1z/8s597+dcxsq0d5aJb8fPg2kTbP0Jpu06YX0aZZeUSpai7OGyR/QmAbSpll6k03a9EL6NEuvKBUZtBqmf//+1W5Cp5M2zdKbbNKmF9KnWXpFqcigCSGEEELEDBk0IYQQQoiYIYMmhBBCCBEzKpVmoxr0AHj99der3Y5OY/ny5TQ0lDUvXuxJm2bpTTZp0wvp0yy9ySbiOXqU+9qdspJAZ2BmZwO/rnY7hBBCCJE6/tY5d3c5L5gkg/YFYBJ+ZYLmC9wJIYQQQpSXHsDBwG+ccx+V88KJMWhCCCGEEElBkwSEEEIIIWKGDJoQQgghRMyQQRNCCCGEiBkyaEIIIYQQMUMGTQghhBAiZiTCoJnZNDNbbWbbzOx3ZnZktdtUDszscjNbbmZbzGy9mT1oZn/WQr1rzGydmTWa2W/NbFg12ltuzOwyM2sys5vyyhOl18wGm9ldZrYp0PSSmY3Jq5MIzWbWxcyuNbNVgZa3zezKFurVrF4zO87MHjaz94Pvb6aFOm3qM7PuZjY/+E58Zmb3m9kBnaeicNrSa2ZdzWyOmb1sZluDOneY2aC8ayRCbwt1fxHUuSivvGb0QsHf6ZFm9pCZfRLc6xfM7MDI8ZrR3J5eM9vHzOaZ2XvB7/BrZvaDvDod1lvzBs3MzgD+HzAL+CrwEvAbM9u/qg0rD8cBtwJ/AXwd6AY8bmY9wwpmdilQB3wfOAr4HK9/785vbvkwb7K/j7+f0fJE6TWzfsCzwA58Hr+RwI+AjyN1kqT5MuAHwAXAYcBMYKaZ1YUVEqB3H+APeI3N8hgVqO9m4GTg28DxwGDggco2u2Ta0tsL+AowG/98Ph0YATyUVy8pev+EmZ2Of3a/38LhWtIL7X+nDwWeAVbg9YwGriU3J2ktaW7vHv8UmAicjX+O/RSYZ2anROp0XK9zrqZfwO+An0XeG7AWmFnttlVA6/5AE3BspGwdMD3yvg+wDfibare3Azp7A28AfwX8F3BTUvUCNwJPt1MnMZqBR4Db88ruB+5MqN4mIFPM/Qze7wBOj9QZEVzrqGprKlZvC3XGAXuAA5OqFxgCrMH/w7UauCjvftek3tY0AwuBO9o4p2Y1t6L3FeCKvLIXgWvKqbemI2hm1g0YCzwZljn/k3gCGF+tdlWQfng3vxnAzA4BBpKrfwvwArWtfz7wiHNuabQwoXq/CbxoZveZ78ZuMLPzwoMJ1PwcMMHMhgOY2RHAMcCS4H3S9OZQoL5x+HWSo3XewP/Br/mfAdnn2CfB+7EkSK+ZGXAnMNc519Li0EnUezLwlpn9Z/Ac+52ZnRqplijN+OdYxswGA5jZicBw4DfB8bLorWmDho8o7QWszytfj38IJobgl+BmYJlzbkVQPBD/oEuMfjM7E98lcnkLhxOnF/gScD4+YjgR+Dlwi5l9JzieNM03AvcCK81sJ1AP3Oycuyc4njS9+RSibwCwMzBurdWpScysO/47cLdzbmtQPJBk6b0Mr2deK8eTpvcAfK/Hpfh/tE4CHgT+3cyOC+okTfOFwOvA2uA5tgSY5px7NjheFr1dy9FS0SncBozCRxsSSTCg9Gbg6865XdVuTyfRBVjunLsqeP+SmR0O/BC4q3rNqhhn4MdtnIkfr/IV4Gdmts45l0S9IsDMugKL8Ab1gio3pyKY2VjgIvx4u7QQBnoWO+duCfZfNrOj8c+xZ6rTrIpyEX584Sn4qNjxwG3Bc2xpm2cWQa1H0DbhxzIMyCsfAHzY+c2pDGY2D5gMnOCc+yBy6EP8mLuk6B8L9AcazGyXme0CvgZcHPyXsp5k6QX4AP+fWJTXgaHBftLu8VzgRufcIufca865X+MH2IYR06TpzacQfR8Ce5tZnzbq1BQRc3YQMDESPYNk6T0W/wx7L/IM+yJwk5mtCuokSS/4v8O7af85lgjNZtYD+DHwf51zS5xzrzrnbsP3DPxdUK0semvaoAVRlnpgQlgWdAVOwPcR1zyBOTsVONE5tyZ6zDm3Gn+zo/r74J19Lep/Aj/75yvAEcHrReBXwBHOuVUkSy/4GZwj8spGAO9CIu9xL/w/VVGaCJ5FCdSbQ4H66vF/8KJ1RuD/2D3faY0tExFz9iVggnPu47wqSdJ7J/Blss+vI/CTQubiZ2lDsvSGf4f/h+bPsT8jeI6RLM3dglf+c2wPWU9VHr3VniFRhhkWfwM0Aufip7v+E/AR0L/abSuDttvw6RaOwzvv8NUjUmdmoPebeHOzGHgL2Lva7S/TzyB/Fmei9OIHhO/AR5AOxXf/fQacmUTNwL/huwQm4yMLpwMbgOuTohc/Rf8I/D8aTcAlwfuDCtUX/O6vBk7AR5afBZ6ptrZi9eKH0TyE/0M9Ou851i1pelupnzOLs9b0FvidPg2fUuO84DlWB+wExtei5gL0/hfwMr6H52Dge3gf8v1y6q36D6JMP8wLgHfwU9WfB8ZVu01l0tWEd+X5r3Pz6l2N/y+tET+LZFi1217Gn8FSIgYtiXrxZuXlQM9rwNQW6iRCc/Dguyl4cH2ONyazga5J0Rs8tFv63f3XQvUB3fE5EDfhDfsi4IBqaytWL96E5x8L3x+fNL2t1F9Fc4NWM3qL+E5/D3gz+L1uAE6pVc3t6cVPjFgAvBfoXQFcXG69FlxICCGEEELEhJoegyaEEEIIkURk0IQQQgghYoYMmhBCCCFEzJBBE0IIIYSIGTJoQgghhBAxQwZNCCGEECJmyKAJIYQQQsQMGTQhhBBCiJghgyaEEEIIETNk0IQQQgghYoYMmhBCCCFEzPj/LvZ42ZV/5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data:image/png;base64,iVBORw0KGgoAAAANSUhEUgAAA9EAAAXECAYAAADK+41hAAAABHNCSVQICAgIfAhkiAAAAAlwSFlzAAAPYQAAD2EBqD+naQAAIABJREFUeJzs3XuclHX5//HXtbgegEVLzANCUH21rTRc+lYrWvlVV9RY8VCK0gH1l5RIouIhSCAhg1REwfJbpOUqYl8SQcVDWRaKVKya2kIHRQyP64EdWdGFvX5/fGZkdpiFXfbeuXfveT8fj3nszD334ZqLw73XfE7m7oiIiIiIiIjI9pXEHYCIiIiIiIhId6EiWkRERERERKSNVESLiIiIiIiItJGKaBEREREREZE2UhEtIiIiIiIi0kYqokVERERERETaSEW0iIiIiIiISBupiBYRERERERFpIxXRIiIiIiIiIm2kIlpEREREJAHMbI2Z/SLuOESSTkW0SCcyswozW2xmr5vZBjN7yszG5uzzcTO7z8xS6f1+ZWZ9WznfWWb2dzN7x8z+kXuunH2PMrPfmdlbZtZgZn81s6/k7HO0mc1Lx7XJzJ5t5VwfNrPmPI/NZvbVHcmNiIiIRM535CAz29fMJpvZwVEHJJJEO8UdgEhSmVkVsBioBX4AvA18FNg/a59+wJ+AN4FLgTJgAvApM/usu2/K2vcc4CfAr4GrgcOB68xsN3f/cc61RwM/Bx4ALgM2AwcC/XPCPB34ajrGdW34WLcB9+ZsW96G40RERKTr2g+YDDwH/C3mWES6PBXRIp3AzMqAXwJL3P0r29h1IrAbMNjd16WP/QvwIPBNQiGMme0KTEuf79T0sfPMrAfwfTP7X3dfn973w8AcYLa7X7CdUC8Dznb3zWa2BPjkdvavdffbtrOPiIiIdC8WdwAi3Ym6c4t0jjOADxGKZMysp5nlu0GdBNydKaAB3P13wD8ILcQZRwAfBG7IOX4u0Bs4Pmvbtwn/tienr92rtSDd/WV339zGz0T6fD3NrLQ9x4iIiBQTMzvMzP6SHn71TzP7lplNMbPmrH12NrNZZvZqetjVIjPrlx4udXnWflPS2w40szvMbL2Z1ZvZtWa2SxtiGWRmv84aWrbczI7Lev+LwJ8JXcFvzhqu9fWI0yKSGCqiRTrHkUAD0N/MVhG6cjeY2Q2ZG56Z7UcotP+a5/g/A4dkvc48X5mz30qgOWffI4FVwPFm9gKQGWv9g1YK+faYnP4sG83sz2Z2dAfPJyIikihm9ingfqAvcDlwEzAFGEHLMcvzgHHAfcAlQBNwD1uPa868vgPYmTD86570sTduJ5YPEYZdHU3opfY9YBdgsZmdkN6tLh2npc83Cvga8Mc2f2iRIqPu3CKd47+AUuAu4GeEG96XCDe83Qkt1fum930pz/EvAR80s1J3b0rvu9nd67N3cvcmM3udMJYp+9qbgV8AMwhjm04CJgE9SLeOt1Mz4ReCOwljpz8CXAAsNbPh7r50B84pIiKSRFekfx6WNVRrIfB0Zgcz+zThd4E57j4uvfknZlYDHNTKef/t7idl7ZsCvm1mV7n7060ccxmwVzqW5elr/5zwu8E1wF3u/qqZLSXM37Jcw7ZEtk8t0SKdozdhrPPN7j7e3Re5+/mEb3hPM7OPpt8HeDfP8RvTP3fL+vleK9famLVf5tp7AJe7+1R3v9Pdv0b4pvu72+re3Rp3f8Hdj3X3/3X3e9z9eqACeI0wyZmIiEjRM7MSoAq4M2eo1mrCl9EZxxFamK/POcW15B+f7IQhXNmuT+973Na7v+9Y4M+ZAjodywbgf4GBZvaJbX4gEclLRbRI53gn/fP2nO23EW54lVn75BvPtGvOed4hdOHKZ9es/bZ17fmEYvsQIuDubxK6qB2Y7pouIiJS7PYi3Gv/lee91VnPBxB6ef17G/vkyj3nv9PnGLiNYz7cyjnrst4XkXZSES3SOV5M/3wlZ/ur6Z8fYEs37n3Z2r7AG+mu3KT37ZG7fnR6gq89s663vWtb+tpReSH984MRnlNERES2b4fWhBaRjlMRLdI5MhOA9cvZnmmxfdXdXyR0h/5MnuM/CzyR9foJQgGcu+9/E/4dZ+/b2rX7EW64r20v+Hb4aPpnlOcUERHprl4j9Aj7rzzvfTzr+fOE+/dHt7FPrtxzfix9jjXbOOZ54MA828uz3gcV5CLtoiJapHPcQSh6z8rZ/v8Is28+nH69EPiymb1f8JrZkcAB6XNkPAS8QVi+Ktu3gQ2EWTozFuReOz0r9+j0OXJn+N6u3Bbw9LZ+6XM+6e65rd4iIiJFx90zE3GOMLP9M9vNrJwwVjpjKeFePa7lGTif/AWtAefmbBuX3ndbk3veC3zWzD6XFUsv4FvAc+7+9/TmDemfe2zjXCKSptm5RTqBuz9hZr8ARqe7XD9MWOv5ZOCH7v5yetcfAqcAfzCz2UAZcBHwJHBz1vk2mtn3gTlmdgfhBv0F4HTge+7+Vta+d5nZ74DLzGyv9LlOBA4FvpXVRRwzOwioTr/8GLC7mWVm737S3e9OP5+Zngztd4Tu4oMIN+CewHc7li0REZFEmQwMA5aZ2Q2E1TrGEmbnPhjA3Z80s/nAd8xsD+BRwhKVuS3T2QaZ2V2EiUIPJczuXePuT23jmB8BI4H7zOw6wpfp3ySMhT4pa79/A28BY8zsbUJRvcLd17Tjc4sUDXNX7w2RzmBmPQjrMY4mdON+nrCUxfU5+5UTlpk4jDAD993ARe6+VRdpMzsLuJBQxL4AXJ97vvR+PYFpwKmE8cqrgR+5++05+32DsBRWPr909zPT+50KjCF0//oA4Ub7R2C6uz/RyvEiIiJFycwOI9zbDwL+A8wk/C5wubv3SO+zM2EpyjMIk4T+jtDa/B9girv/IL3fZMI6zp8gLJ9VBWwCaoCL3f29rOs+C/ze3bN7ow1MX+eo9HX+Bkx19/tyYv4ycCWhN9xOwGh3/1VUORFJEhXRIiIiIiKdLFMMZ4robezXTP4iei93f6PzIxWR7WnXmGgzu8zM/mxmDWb2ipndaWYH5Oxzk5k15zzujTZsERERiYuZlZjZFWb2rJk1mtm/zGxS3HGJiIgUQnvHRB9OWNj9r+ljrwQeMLNyd89ep3YpYbxFZrH4dzsYp4iIiHQdlwLnAF8H/k5YOeBmM3vL3efEGpmIiEgna1cR7e7HZb82s28S1p4dAizLeuvdfOM5RUREJBEqgbuyxlSuNbPTCcvziUjr2jKO0tu4n4jEpKNLXO1B+EeeOz7jS+nu3qvM7AYz+2AHryMiIiJdx6PAkWb2XwBm9mlgKGE5HRHJw92nuvt2G7DcvYe7X5FzXA+NhxbpOnZ4YrH0urNLgDJ3/2LW9q8CjcBzhGn6rwRSQKXnuZiZ7QkcQ1gofuMOBSMiIhKtXYGBwP3u/nrMsXQ56d8BfghcDGwmfCk/0d1nbOMY3e9FRKQr2eF7fUfWib6BMNX+0OyN7n5H1stnzOwpwtpzXwJ+n+c8xwC3diAOERGRznIGcFvcQXRBpxLWqT+NMCZ6MDDbzF5091taOUb3exER6Yrafa/foSLazOYAxwGHu/tL29rX3Z8zs3rgY+QvotcA1NTUUF5eviPhSB7jx49n1qxZcYeRGMpn9JTTaCmf0aqrq2PUqFGQvkfJVmYCV7r7r9Ovn0mvRXsZ0FoRvQZ0v89H/37zU15ap9zkp7y0TrnZWkfu9e0uotMF9AnAF919bRv23x/YE2it2N4IUF5eTkVFRXvDkVbsvvvuymeElM/oKafRUj47jbod59eT0I07WzPbnmtF9/tW6N9vfspL65Sb/JSX1ik329Tue327imgzuwEYCVQDG8xs7/Rb6919o5n1AiYDC4GXCa3PM4B/APe3NzjZcU888UTcISSK8hk95TRayqcU2BJgkpn9B3gGqADGAz+PNSoREZECaG9L9BjCbNx/yNk+GvgV4VvpgwnrRu4BvEgoni9396YORSrtstdee8UdQqIon9FTTqOlfEqBjQWuAOYCHyLc73+S3iYiIpJo7V0neptLYrn7RmBYhyKSSPTr1y/uEBJF+Yyechot5VMKyd03ABekHyIiIkWlo+tESxc1cuTIuENIFOUzespptJRPke5L/37zU15ap9zkp7y0TrmJ1g6vEx1ZAGYVwMqVK1dqsLuIiHQJtbW1DBkyBGCIu9fGHU8S6H4vIiJdSUfu9WqJTqhly5bFHUKiKJ/RU06jpXyKiIiIFIaK6ISaOXNm3CEkivIZPeU0WsqniIiISGGoiE6o22+/Pe4QEkX5jJ5yGi3lU0RERKQwVEQnVM+ePeMOIVGUz+gpp9FSPkVEREQKQ0W0iIiIiIiIdDlxT4LdGhXRIiIiIiIi0iWkUinGjZvMoEFH0b//CAYNOopx4yaTSqXiDu19KqITasKECXGHkCjKZ/SU02gpnyIiItLdpVIpKitPZu7cStaseZB16+5izZoHmTu3ksrKk7tMIa0iOqEGDBgQdwiJonxGTzmNlvIpIiIi3d3EiVdRV3cBzc3DAEtvNZqbh1FXN55Jk66OM7z3qYhOqPPOOy/uEBJF+Yyechot5VNERES6uyVLHqG5+Zi87zU3D2Px4kcKHFF+KqJFREREREQkVu5OU1MvtrRA5zKamnp2icnGVESLiIiIiIhIrMyM0tINQGtFslNaugGz1orswlERnVCrVq2KO4REUT6jp5xGS/kUERGR7m748KGUlNyf972Skvuorj6swBHlpyI6oS6++OK4Q0gU5TN6ymm0lE8RERHp7qZPv4jy8msoKVnKlhZpp6RkKeXls5g27cI4w3ufiuiEmjNnTtwhJIryGT3lNFrKp4iIiHR3ZWVlLF++kLFjVzBwYBX9+p3AwIFVjB27guXLF1JWVhZ3iADsFHcA0jm03E20lM/oKafRUj5FREQkCcrKypg9ewqzZ4fJxrrCGOhcaokWERERERGRLqcrFtCgIlpERERERESkzVREJ9SMGTPiDiFRlM/oKafRUj5FRESkK+kK6zl3FhXRCdXY2Bh3CImifEZPOY2W8ikiIiJxS6VSjBs3mUGDjqJ//xEMGnQU48ZNJpVKxR1apCzubwjMrAJYuXLlSioqKmKNRUREBKC2tpYhQ4YADHH32rjjSQLd70VEki2VSlFZeTJ1dRfQ3HwMYITlqe6nvPyaLjW7NnTsXq+WaBEREREREemQiROvShfQwwgFNIDR3DyMurrxTJp0dZzhRUpFtIiIiIiIiHTIkiWPpFugt9bcPIzFix8pcESdR0V0QtXX18cdQqIon9FTTqOlfIqIiEhc3J2mpl5saYHOZTQ19UzMZGMqohPqzDPPjDuERFE+o6ecRkv5FBERkbiYGaWlG4DWimSntHRDl133ub1URCfUlClT4g4hUZTP6Cmn0VI+RUREJE7Dhw+lpOT+vO+VlNxHdfVhBY6o86iITijNfBot5TN6ymm0lE8RERGJ0/TpF1Fefg0lJUvZ0iLtlJQspbx8FtOmXRhneJFSES0iIiIiIiIdUlZWxvLlCxk7dgUDB1bRr98JDBxYxdixK7rc8lYdtVPcAYiIiIiIiEj3V1ZWxuzZU5g9O0w2lpQx0LnUEp1Q8+bNizuERFE+o6ecRkv5FBERka4kqQU0qIhOrNra2rhDSBTlM3rKabSUTxEREZHCUBGdUHPnzo07hERRPqOnnEZL+RQREREpDBXRIiIiIiIiIm2kIlpERERERESkjVREi4iIiIiIiLSRiuiEqq6ujjuERFE+o6ecRkv5FBERESkMFdEJNXbs2LhDSBTlM3rKabSUTxEREZHCUBGdUFVVVXGHkCjKZ/SU02gpnyIiIiKFoSJaRERE2s3M9jOzW8ys3swazexJM6uIOy4REZHOtlPcAYiIiEj3YmZ7AI8AvwOOAeqB/wLejDMuERGRQlBLdEItWrQo7hASRfmMnnIaLeVTCuxSYK27n+3uK939eXf/rbs/F3dgIiIinU0t0d3c2rVrqa+vb7Ht3Xff5YYbbmDAgAEA9O3b9/3nrR2Tu4+0NH/+fEaMGBF3GIminEZL+ZQCGw7cZ2Z3AF8E1gE3uPvP4w1LRESk86mI7sbWrl3LgQeWs3FjY847PYDNPPjggwDsumtPVq+uY8CAAa0ek72PbG3BggVxh5A4ymm0lE8psI8A3wauBqYDnwWuM7N33f2WWCMTERHpZOrO3Y3V19eni+EaYGX6cQWwOWtbDRs3Nr7f8pz/mJb7iIiIbEcJsNLdv+/uT7r7z4CfAWNijktERKTTqSU6EcqBzISodXm2be8YERGRdnmJLTecjDrgpO0dOH78eHbfffcW20aOHMnIkSOji05ERCTL/PnzmT9/fott69ev3+HzqYgWERGR9noEODBn24HA89s7cNasWVRU6EtcEREpnHxf1tbW1jJkyJAdOp+6cyfWlLgDSJTRo0fHHULiKKfRUj6lwGYBnzezy8zso2Z2OnA2MCfmuERERDqdiujE+nzcASRKVVVV3CEkjnIaLeVTCsnd/wqcCIwEngImAt9199tjDUxERKQA1J07sYbFHUCiaKxe9JTTaCmfUmjufi9wb9xxiIhI4bg7ZhZ3GLFrV0t0utvWn82swcxeMbM7zeyAPPv9wMxeNLNGM3vQzD4WXcgiIiIiIiJSCKlUinHjJjNo0FH07z+CQYOOYty4yaRSqbhDi017u3MfDlwPfA44CigFHjCz3TI7mNklwFjgW4R1IzcA95vZzpFELCIiIiIiIp0ulUpRWXkyc+dWsmbNg6xbdxdr1jzI3LmVVFaeXLSFdLuKaHc/zt1vcfc6d38K+CYwAMie1uy7wBXufre7Pw18HdgPGBFRzNImj8cdQKIsW7Ys7hASRzmNlvIpIiIiUZs48Srq6i6guXkYkOnGbTQ3D6OubjyTJl0dZ3ix6ejEYnsADrwBYGaDgH2A32V2cPcGYAVQ2cFrSbv8Ku4AEmXmzJlxh5A4ymm0lE8RERGJ2pIlj9DcfEze95qbh7F48SMFjqhr2OGJxSyMKL8WWObuf09v3odQVL+Ss/sr6fekYH7Y4lVdXV2Ln9I+t9+uCWejppxGS/kUERGRKLk7TU292NICnctoaupZlJONdaQl+gbgE8BpUQRy3HHHUV1d3eJRWVnJokWLWuz3wAMPUF1dvdXx5557LvPmzWuxrba2lurqaurr61tsnzx5MjNmzGixbe3atVRXV7Nq1aoW26+//nomTJjQYltjYyPV1dVbdZ+cP39+3rVaTz311E75HD/96U+3Oh4y+7yc/vkSUMKoUaMYMmQIo0aNyv4kQDW5Xb8L/Tm6w59Hz549E/E5ssX9OTI57e6fIyPuz9GzZ89EfA4o/J9HVVUVgwcPbnH/Ofvss7faT0REpJiYGaWlGwhtpPk4paUbiq6ABjD31pKyjYPM5gDDgcPdfW3W9kHAv4HB7v63rO1/AB539/F5zlUBrFy5ciUVFRXt/wRFrLa2liFDhgArgUzubgVGZW3LvK4BygmrkXw/55haYAj6MxARCbb8/8oQd6+NO54k0P1eRKT7GTduMnPnVqbHRLdUUrKUsWNXMHv2lMIHFoGO3Ovb3RKdLqBPAI7ILqAB3P05QhPokVn79yHM5v1oe68lUSonFM2D4g5ERERERES6genTL6K8/BpKSpaypUXaKSlZSnn5LKZNuzDO8GLT3nWibwDOAE4HNpjZ3unHrlm7XQtMMrPhZnYQYYar/wB3RRW0tMW1cQeQKLldS6XjlNNoKZ8iIiIStbKyMpYvX8jYsSsYOLCKfv1OYODAKsaOXcHy5QspKyuLO8RYtHdisTGEryD+kLN9NOnpoN19ppn1BG4kzN79J+BYd3+vY6FK+2getygNGDAg7hASRzmNlvIpIiIinaGsrIzZs6cwezZFOYlYPu0qot29TS3X7j4FmLID8UhkIpnvTdLOO++8uENIHOU0WsqniIiIdDYV0EFH14kWERERERERKRoqokVERERERETaSEV0Yj0XdwCJkruOrXScchot5VNERESkMFREJ9Z1cQeQKBdffHHcISSOchot5VNERESkMFREJ5Z+oY7SnDlz4g4hcZTTaCmfIiIiIoXR3iWupNvYt91H1NXVvf+8b9++WjIni3IRPeU0WsqniIiISGGoiBbgJaCEUaNGvb9l1117snp1nX4xFxERERERyaLu3AK8BTQDNcBKoIaNGxupr6+PNywREREREZEuRkV0Yt28A8eUAxXpn5JtxowZcYeQOMpptJRPERERkcJQEZ1YG+MOIFEaGxvjDiFxlNNoKZ8iIiIihaEiOrHGxB1AokydOjXuEBJHOY2W8ikiIiJSGCqiRURERERERNpIRbSIiIiIiIhIG6mITqw34w4gUTRTefSU02gpnyIiIiKFoSI6sX4QdwCJcuaZZ8YdQuIop9FSPkVEREQKQ0V0Yn0r7gASZcqUKXGHkDjKabSUTxEREZHCUBGdWFrrOUoVFRVxh5A4ymm0lE8RERGRwtgp7gCkdWvXrt1qnOO7777LLrvsAkBdXV0cYYmIiIiIiBQtFdFd1Nq1aznwwHI2bmzMeacHsDmOkERERERERIqeunN3UfX19ekCugZYmX5cQSiga7Jet2ZRp8dYTObNmxd3CImjnEZL+RQREREpDBXRXV45UJF+DMrZNqi1g4BVnRxXcamtrY07hMRRTqOlfIqIiIgUhoroxLo07gASZe7cuXGHkDjKabSUTxEREZHCUBEtIiIiIiIi0kYqokVERERERETaSEW0iIiIiIiISBupiE6s8XEHkCjV1dVxh5A4ymm0lE8RERGRwlARnVhfjTuARBk7dmzcISSOchot5bP4mFmFmR2U9foEM1tkZj80s53jjE1ERCTJVEQnVmXcASRKVVVV3CEkjnIaLeWzKN0IHABgZh8Bbgcaga8AM2OMS0REJNFURIuIiHRPBwBPpJ9/Bfiju58OfBM4Oa6gREREkk5FtIiISPdkbLmPHwXcm37+AtC3oIGYXWpmzWZ2TSGvKyIiEgcV0Yn1+7gDSJRFixbFHULiKKfRUj6L0l+BSWb2NeCLwD3p7YOAVwoVhJn9N/At4MlCXVNERCROKqIT6/64A0iU+fPnxx1C4iin0VI+i9L5QAUwB5ju7v9Kbz8FeLQQAZhZb6AGOBt4qxDXFBERidtOcQcgneVHcQeQKAsWLIg7hMRRTqOlfBYfd/8bcFCetyYAmwsUxlxgibs/ZGbfL9A1RUREYqUiWkREpJsysz0ILc8fBX7s7m8AnyB0517Xydc+DRgMfKYzryMiItLVqIgWERHphszsYOB3hG7UA4GfAW8AJwEDgK934rX3B64FjnL3ps66joiISFekIlpERKR7uga4yd0vNrNU1vZ7gds6+dpDgL2AWjOz9LYewBfMbCywi7t7vgPHjx/P7rvv3mLbyJEjGTlyZGfGKyIiRWz+/PlbzR+zfv36HT6fiujEmgIsjjuIxBg9ejQ33XRT3GEkinIaLeWzKP03cE6e7euAfTr52r9l6/HYNwN1wI9aK6ABZs2aRUVFRSeGJiIi0lK+L2tra2sZMmTIDp1PRXRifT7uABKlqqoq7hASRzmNlvJZlN4F+uTZfgDwWmde2N03AH/P3mZmG4DX3b2uM68tIiISNy1xlVjD4g4gUdTNMHrKabSUz6K0GLjczErTr93MBgAzgIUxxNNq67OIiEiSqCVaRESke7oQ+D/gVWA34GFCN+7lwMRCB+Pu/1Poa4qIiMRBRbSIiEg35O7rgaPN7DDgYKA3UOvuv403MhERkWRTd+7EejzuABJl2bJlcYeQOMpptJTP4uXuy9z9BnefqQJaRESk86klugtZu3Yt9fX1ANTVdXRell8BZ3U4JglmzpzJYYcdFncYiaKcRkv5LA5mNq6t+7r7dZ0Zi4iISLFSEd1FrF27lgMPLGfjxsaIzvjDiM4jALfffnvcISSOchot5bNojG/jfg6oiBYREekEKqK7iPr6+nQBXQOUA/cC3+/AGXeLJC4JevbsGXcIiaOcRkv5LA7uPijuGERERIqdxkR3OeVABaDfk0RERERERLoatUSLiIh0E2Z2DfB9d9+Qft4qd7+gQGGJiIgUFbVEJ9a1cQeQKBMmTIg7hMRRTqOlfBaNQ4DSrOfbeoiIiEgnUEt0Yu0TdwCJMmDAgLhDSBzlNFrKZ3Fw9yPyPRcREZHCaXdLtJkdbmaLzWydmTWbWXXO+zelt2c/7o0uZGmb0+IOIFHOO++8uENIHOU0Wspn8TGzX5hZWZ7tvczsF3HEJCIiUgx2pDt3L+AJ4DuEJTTyWQrsTWgO3QcYuUPRiYiISGu+Qf6lGHYDvl7gWERERIpGu7tzu/t9wH0AZmat7Pauu7/WkcBERERka2bWB7D0o8zMNma93QM4Dng1jthERESKQWdNLPYlM3vFzFaZ2Q1m9sFOuo606rm4A0iUVatWxR1C4iin0VI+i8pbwBuE3mD/AN7MetQDvwDmxhadiIh0W+6tdTSWbJ1RRC8ldCP7H+Bi4IvAvdtotZZOcV3cASTKxRdfHHcIiaOcRkv5LCpHAEcSWqJPIdxvM4/DgAHuPj2+8EREpDtJpVKMGzeZQYOOon//EQwadBTjxk0mlUrFHVqXFfns3O5+R9bLZ8zsKeDfwJeA30d9PWmNfqGO0pw5c+IOIXGU02gpn8XD3R8GMLNBwAvu3hxzSCIi0k2lUikqK0+mru4CmpunEL6fdebOvZ+HHjqZ5csXUla21RyWRa/T14l29+cI3cs+tq39jjvuOKqrq1s8KisrWbRoUYv9HnjgAaqrq7c6/txzz2XevHktttXW1lJdXU19fX2L7ZMnT2bGjBkttq1du5bq6uqtukRef/31W62/2tjYSHV1NcuWLWuxff78+YwePXqr2E499dQ2fw74ETAvZ1stUA3kfhu0MM/xmc+6MWf77UDuOrKN6fOuztl+X57ztu9zJOXPI/M5spcP6s6fI1vcnyOT0+7+OTLi/hwDBgxIxOeAwv95VFVVMXjw4Bb3n7PPPnur/boad38e6GNmVWY2ysy+nv2IOz4REen6Jk68Kl1ADyML88wHAAAgAElEQVQU0ABGc/Mw6urGM2nS1XGG12VZR/q9m1kzMMLdF29jn/2B54ET3P3uPO9XACtXrlxJRUXFDsfS3dXW1jJkyBBgJVAB3AqMynpNnm07sk9bjqkFhlDsfyYiUry2/J/MEHevjTuefMxsOOE/8N5AAy1XzHB371Lzkeh+LyLS9QwadBRr1jzIlgI6mzNwYBXPPfdgocMqiI7c69vdndvMehFalTOZ/oiZfZowyckbwGRCE+nL6f1mECY+ub+91xIREZFWXU2YROx77t4YdzAiItK9uDtNTb3IX0ADGE1NPXF3NL1VSzvSnfszwOOEZksn3MRrganAZuBg4C5CH+GfAX8BvuDuTVEELG11c9wBJEpuN1TpOOU0WspnUeoHXKcCWkREdoSZUVq6gZYdmbI5paUbVEDnsSPrRD/MtovvYTsejkQnd0y0dERjo35HjZpyGi3lsyjdT/hi+9m4AxERke5p+PChzJ17f3pMdEslJfdRXX1YDFF1fZHPzi1dxZi4A0iUqVOnxh1C4iin0VI+i9I9wI/N7BPAU0CLHl/bmq9EREQEYPr0i3jooZOpq/OsycWckpL7KC+fxbRp+SYyFhXRIiIi3dPP0j8vz/OeAz0KGIuIiHRDZWVlLF++kEmTrmbx4mtoaupJaWkj1dVDmTZNy1u1RkW0iIhIN+Tunb5MpYiIJF9ZWRmzZ09h9mw0iVgb6QacWG/GHUCi5K55Kx2nnEZL+RQREZGOUgHdNiqiE+sHcQeQKGeeeWbcISSOchot5bM4mVkvMzvOzMaY2bjsR9yxiYiIJJW6cyfWt+IOIFGmTJkSdwiJo5xGS/ksPmZ2CHAv0BPoBbwB9AUagVeB6+KLTkREJLlURCdWeYfPUFdX9/7zvn37MmDAgA6fs7uqqKiIO4TEUU6jpXwWpVnAEsJyDOuBzxNm6K4BZscYl4iISKKpiJY8XgJKGDVq1Ptbdt21J6tX1xV1IS0i0sUMBs5x92Yz2wzs4u7PmtnFwC+B38QbnoiISAc0NsJ//gMHHBB3JFvRmGjJ4y2gmdCYsRKoYePGRk1cJCLStTQR/rOG0H078y3neqB/LBGJiIh0xObN8OCD8I1vwN57w+mnxx1RXiqiE2tRBOcoByqIomt4dzdv3ry4Q0gc5TRaymdRehz47/Tzh4EfmNkZwLXA07FFJSIi0h7u8PjjcOGF0L8/VFXB8uUwYQIsWBB3dHmpiE6sVXEHkCi1tbVxh5A4ymm0lM+i9D3C+BuAiYS1DX8C7IVmlxQRkW1w97hDgOefhyuvhE99Cioq4JZb4JRTYMUKWL0aLr8cPvrRuKPMS2OiE+vSuANIlLlz58YdQuIop9FSPouPu/816/mrwLAYwxERkS4ulUoxceJVLFnyCE1NvSgt3cDw4UOZPv0iysrKChPEm2/Cr38NNTXwpz/BbrvBiSfCVVfBUUdBaWlh4uggFdEiIiIiIiIJlkqlqKw8mbq6C2hungIY4Mydez8PPXQyy5cv7LxCeuNGuOceuPXW8HPTJjj66NDyPGIE9O7dOdftRCqiRUREuiEzew5otT+eu3+kgOGIiEgXNnHiVekCOrvTktHcPIy6OmfSpKuZPXtKdBdsbg4tzTU1oeV5/XoYMgRmzIDTToN99onuWjFQES0iItI9XZvzuhQ4hNCt+8eFD0dERLqqJUseSbdAb625eRiLF1/D7NkRXOjpp0OL8623wgsvwMCBMHYsnHEGlCdnsmIV0Yk1njBZq0ShurqaxYsXxx1Goiin0VI+i4+75/11x8zOBT5T4HBERKSLcneamnoRunDnYzQ19cTdMWttn21Ytw7mzw+tzk8+CR/4AJx6KowaBYceCjtyzi5ORXRifTXuABJl7NixcYeQOMpptJRPybIUuBIYHXcgIiISPzOjtHQDYQRQvoLWKS3d0L4CuqEBfvObUDg/9BDsvDNUV8PUqXDsseF1gmmJq8SqjDuARKmqqoo7hMRRTqOlfEqWU4A34g5CRES6juHDh1JScn/e90pK7qO6+rDtn+S992DJktDKvPfecOaZYezzz38Or7wCd9wBJ5yQ+AIa1BItIiLSLZnZ47ScWMyAfQjrRH8nlqBERKRLmj79Ih566GTq6jw9uViYnbuk5D7Ky2cxbdrC/Ae6w/LlYYzzggXw+utw8MGhxXnkSOjfv5Afo8tQES0iItI9Lcp53Qy8BvzB3VfFEI+IiHRB7k5ZWRnLly9k0qSrWbz4GpqaelJa2kh19VCmTcuzvNXq1VsmCHv2WejXD846K0wQdvDB8XyQLkRFdGL9HqiIO4jEWLRoESNGjIg7jERRTqOlfBYfd58a17XN7DLgRODjwDvAo8Al7v6PuGISEZEtUqkUEydexZIlj9DU1IvS0g0MHz6U6dMvYvbsKfknEXvlldDaXFMDf/kL9OkDp5wSumt/4QvQo0c8H6YL0pjoxMo/5kF2zPz58+MOIXGU02gpn8XHzPqZ2Tgzm2Nm15jZOWb2gQJd/nDgeuBzwFGE5bUeMLPdCnR9ERFpRSqVorLyZObOrWTNmgdZt+4u1qx5kLlzK6msPJlUKrWlgN6wIbQ2H3tsaG2+6CLYb7+wtvPLL8O8eXDEESqgc6glOrF+FHcAibJgwYK4Q0gc5TRaymdxMbPvANcAOwMN6c19gGvM7Gx3n2/hN6TB7v541Nd39+Ny4vkm8CowBFgW9fVERKTtJk68irq6C9JjnzOM5uZh1NU5l3/vx8z68tDQ4nznnaGQHjoU5syBr3wF9twztti7CxXRIiIi3YiZHQ9cB1wLXO3uL6W37wtMAH5pZi8QJhdbBUReROexB2GSM80KLiISsyVLHqG5eUrOVmcIKxnVfB9n3PBTmPMeHHggXHYZnH46DBoUR6jdlopoERGR7mUC8CN3n5S9MV1MX2BmjcCDwMvAZZ0dTLrF+1pgmbv/vbOvJyIirXN3mpp6kVkPehDPcjq3MYoaPs5qXmZvFu22P2f/YQE2ZAi0Z21oeZ+KaBERke6lAjhnG+/fAnwP+KK7ry1APDcAnwCGtmXn8ePHs/vuu7fYNnLkSEaOHNkJoYmIFJ+9St5iODcwilsZyqO8TS9+w0mM4zoe4gj673Us/+8zn4k7zIKaP3/+VvPHrF+/fofPpyI6saYAi+MOIjFGjx7NTTfdFHcYiaKcRkv5LCo9gKZtvN8EvFOIAtrM5gDHAYdnupVvz6xZs6io0OoRIiJRSaVSTLnkSjb+3xKqU/X8eePLGMt4gGM4nVu5ixNopBcAJSVLqa4+LOaICy/fl7W1tbUMGTJkh86nIjqxPh93AIlSVVUVdwiJo5xGS/ksKs8AJwCzWnl/RHqfTpUuoE+gcC3eIiKSbfNmGpcu5bdfO4fL33qL3WlkBZ/lAi5gAQt4je8AxxO6djslJfdRXj6LadMWxhx496ciOrGGbX8XaTN1M4yechot5bOozAV+YmbvAv/r7psAzGwnQjfvaYRJxTqNmd0AjASqgQ1mtnf6rfXuvrEzry0iUvT+9rcws/Ztt9Fz3ToOYl+u5SJu5Qz+yQHpncYA51FWNoU+ffpRWtpIdfVQpk1bSFlZWZzRJ4KKaBERkW7E3X9pZgcBc4ArzezfhGaGjwC9gevc/eZODmMMYTbuP+RsHw38qpOvLSJSfF54AW67LRTPTz8dlqE67TROXLiCRS+vAEpyDigDbmLPPat49tlFW9aFlkioiC6QtWvXUl9f32Jb3759GTBgQEwRiYhId+XuF5nZ/xFag/8rvfmPwHx3f6wA18/9bU1ERKL21luwcGEonB9+GHbZBU44Aa68Eo45Bt9pJ/6yaARbF9AZRlNTz0JGXDRURBfA2rVrOfDAcjZubGyxfddde7J6dV0nFdKPEyZwlSgsW7aMww4rvkkYOpNyGi3ls/iki+VOL5hFRKSA3n0Xli4NhfPdd8N778GRR8JNN8GJJ0KfPu/vakBp6QZCx6B8Lc1OaekGtUJ3An2TXAD19fXpAroGWJl+1LBxY+NWrdPRUW+6KM2cOTPuEBJHOY2W8ikiItJNNTfDsmUwZgzsu28olv/9b5g+PXTjfvBB+MY33i+gU6kU48ZNZtCgo3jttTeAe/OetqTkvqKcibsQ1BJdUOUUrnX4hwW6TnG4/fbb4w4hcZTTaCmfIiIi3Uxd3fsThLFmDQwYEArpM86AT34y7yENDQ0ceugp1NVdQHPzFOBt4OT0u8ehmbgLQ0V0Yu0WdwCJ0rOnxpNETTmNlvIpIiLSDbz0Etx+eyiea2thjz3gK1+BUaPgsMOgZOuOwqlUiokTr2LJkkd47bU32LDhCrasxFMGLASuBn5Ir147s9deO2km7k6mIlpERERERKSzpFJw551w663w29/CTjvBl78MkybBcceFCcNaPTRFZeXJWS3PRxNanLOVAVOAyfTtezTPPfdgZ30SSVMRLSIi0k2l14b+EvBR4DZ3T5nZfkCDu78da3AiIsWsqSmMZa6pgUWL4J134AtfgJ/+FE45BT7wgTadZuLEq9IF9DDCBGK9yD+JGICxaVMv3F2TiXUyTSyWWNfGHUCiTJgwIe4QEkc5jZbyWXzM7MPAU8BdwFxgr/RblwBXxRWXiEjRcocVK+C886BfPzj+eHjySbj88jDm+eGH4f/9vzYX0ABLljxCc/Mx6VcGZGbjzhuAZuMuELVEJ9Y+cQeQKFrPO3rKabSUz6I0G/gr8Gng9aztdwI/iyUiEZFi9K9/ha7aNTXh+b77wte/HsY5f/rTsANFbSqV4nvf+zEvvPAOLVuehwL3s2VM9BaajbtwVEQn1mlxB5Ao5513XtwhJI5yGi3lsygdDhzq7u/ltDqsAfrFEpGISLF47TVYsCAUz489Br17w8knw09+AkccAT16tOk02V2vM89bjoN+lJbrQF9EmI3bCYW0ZuOOg4poERGR7qkEyPdb2v5AqsCxiIgkX2MjLF4cWpzvvz9sGzYszLY9fDi0caWMhoYGJk26miVLHuHdd3fh7bdfAHamZ8+9aGxcx8aN79LUdA2hSF5Oy5bn7Nm4p2k27pioiBYREemeHgDOB76Vfu1m1huYCtwbW1QiIkmyeTM89FAonH/zG3j7baishGuvha9+Ffbaa/vnILNM1Y+5664/8uKLL7Fp0zXAhcApwAxgKKlU5vnVbJmBO1/Lc29KSj5HefmjPPro/9GnT59oP7NslyYWS6zn4g4gUVatWhV3CImjnEZL+SxKFwJDzezvwK7AbWzpyn1JjHGJiHRv7vD443DhhdC/P1RVwfLlMGEC/POf8OijcO65bSqgU6kUY8Zcyp57DuH66z/H2rVfYNOm2cDxhGL5AuDYrOfDaDkDd6bleQVQBZxAjx6fZuzYx1i+fKEK6JioiE6s6+IOIFEuvvjiuENIHOU0Wspn8XH3/xAmFfshMAt4HLgUOMTdX40zNhGRbun55+HKK+FTn4KKCrjllrAc1YoVsHp1mGX7Yx9r8+kyY5tvvPFlmpoyhfOjQGa27UfyPM83A3dmHegHgTvp3/9DzJ49VV23Y6Tu3ImlX6ijNGfOnLhDSBzlNFrKZ3Fy901ATdxxiIh0W2++Cb/+deiu/ac/wW67wYknwlVXwVFHQWnpDp86s8ZzWHUwd53n1p7Dtmfgvl8zcHcBKqITa9+4A0gULR8UPeU0WspncTCz6rbu6+6LOzMWEZFua+NGuPfeUDjfcw9s2gRHHw2/+hWMGAEdaOHNzLDd0NDAzTffQ3PzZOAnbCmQM63Mto3nmoG7q1MRLSIi0n0sauN+Tv6Zu0VEilNzc2hprqkJLc/r18OQITBjBpx2Guyzzw6d1t15++2335807PXXG3jnnXdobm4CPkoYPZtdIGe3Mrf2PHsG7muAEsrKXmf06C9rBu4uQkW0iIhIN+HumstERKQ9nn46rOV8663wwgswcCCMHQtnnAHl5Tt0yjDT9lXcddfD1Ne/SWNjAzATeIwwTcWjwKGEbtxOywI5u5U5Mzt3c87zYwmF9GRKSu7j4x+/hsce+72K5y5EN+PEujnuABJlxowZcYeQOMpptJRPERGRtHXrwpjmwYPhoIPgxhvh+ONh2TJ49lmYNm2HC+gXX3yRgQMP5/rrP8XatTvT2HgIcAPwNFtm185MHpYpni8itCgvBXoTWpkfA46lR48Geve+hLKy/2HvvXtQVnYpZWX/zb77DmfgwCrGjl3BY4/9RgV0F6OW6MTaGHcAidLY2Bh3CImjnEZL+SxOZnYkMB7I/DZYB1zr7r+NLyoRkRg0NIR1nGtqwrrOO+8Mw4fD1Klw7LHhdYcv0cBBBx3LG29cSVhyKnvSsKsJM2hnTxKW3er8f4RCOnTPLi19kbPOGs6MGZe+v0xVZjx17nPpetrdEm1mh5vZYjNbZ2bN+SY5MbMfmNmLZtZoZg+aWdvngpeIjIk7gESZOnVq3CEkjnIaLeWz+JjZd4D7gBQwO/1oAO41s3PjjE1EpCDeew+WLIFTT4W994Yzzwxjn3/+c3jllTD2+YQTOlRAp1Ipxo27nA9/+EvsuedneOON3oTu1o8Q1m3uld4zUzhnTxKWvcbzyYSVCKF37xd5/fVH+clPfthinefsolkFdNe2Iy3RvYAngHnAb3LfNLNLgLHA14E1wDTgfjMrd/f3djxUERERyfI9YLy7Z69vdp2ZPZJ+b248YYmIdCJ3WL48jHFesABefz102Z46FUaOhP79I7lMKpViwoTp/OIXv6GpaTqh+3Xf9ANCSZSZNAxanzwss8YzZGbYPvPMFeqe3c21u4h29/sI33xj+b8i+S5whbvfnd7n68ArwAjgjh0PVURERLLsQfp+nOMBQIPkRSRZVq/eMkHYs89Cv35w1llhgrCDD470Ug0NDRx66Ck888x+hE4+jxFGzvyUrYvmTMHc2uRhWqIqiSKdWMzMBgH7AL/LbHP3BkIfhsooryXb82bcASRKfX193CEkjnIaLeWzKC0GTsyz/QTg7gLHIiISvVdegeuug89+Fj7+cZg9G770pTDm+fnnw/JUERXQqVSKMWMuoU+fg9l990N45pnvAv8hFMGPpH9uIMy6nV00ZyYNO5j8k4cdxk47DeXDHz6KsWNXsHy5lqhKgqhn596H8JXLKznbX0m/JwXzg7gDSJQzzzwz7hASRzmNlvJZlP4OTDSze8xsUvpxNzAReNrMxmUeMccpItJ2GzaE1uZjjw2tzRddBPvtF8Y3v/wyzJsHRxwBPXpEcrmGhgbGjLmUD37wEG688Y+kUpOB3QjjnnPHOw8FBtOyaF5GmDTsKaAJuBT4JL16VfPhDy9j3Lijef31paxZ8ztmz56iAjohuswSV8cddxzV1dUtHpWVlSxatKjFfg888ADV1VvNZca5557LvHnzWmyrra2lurp6qxaayZMnb7UczNq1a6murmbVqlUttl9//fVMmDChxbbGxkaqq6tZtmxZi+3z589n9OjRW8V26aWX5vnEy/NsA/gRYbh5i08CVBPmjsmWrytI5rN+OWf77cCEnG2N6fOuztn+aN7ILr300kT8eZx66qnt/hxTpkxJxOfIFvfnyOS0u3+OjLg/x5QpUxLxOaDwfx5VVVUMHjy4xf3n7LPP3mq/LugsQrejT6SfnwV8Engr/Xx8+nF+XAGKiLTJpk1w//3wta+FCcJGjYJUCubMgZdegkWL4JRTYLfdIrlcQ0MD48ZNpn//w9hjj0O48cYX2bRpKDAZeBLoR/7xzhcRunSfA/yNUDRPBA7F7D769zfOO28EDQ0rSKUeer9wzp48TBLC3Xf4QVgNvDrr9aD0toNz9vsDMKuVc1QAvnLlSk+qlStXOuCw0sNsCJ5+vuVzb71PTZ5jcrftyD47ckzLWEVEkm7L/8lUeAfuk3oU1/1eRNqhudn9L39x/+533ffeO/xSeuCB7tOmuT/7bOSXa2ho8PPOu9z333+om33E4Q6Hgx3ucTgy/WjOeX65w9Ksn+7Q4DDZ4SiHaodK//Snj/H169dHHrN0ro7c6yNdJ9rdnzOzl4EjCV/PYGZ9gM+hWUJFRERERIrbs8/CbbeF9ZxXrw4tzyNHhtbnigqIeGknd+ell17ioIOO4403JgKLgOsJUzb1Jox1/imhuzaErtuD2TLe+WRCy/M1bJkobArgmN3LJz4xmz/96dfqpl1k2l1Em1kv4GNs+Zv2ETP7NPCGu78AXAtMMrN/EZa4uoIwKv+uSCIWERGRzAoZpwBHAB8iZ4iWu58UR1wiIlt5/XW4445QOD/6KPTqBSedFCYKO/JI2CnSdj1SqRQTJ17FXXc9zGuv1fPOOw2EQjlTOB8LXE1YrqqEMMQxYwNwIeG/VyeMd76GLeOdL6BXr33o27eEE044nGnTNFFYMdqRMdGfIawUvpLwN+tqwqDdqQDuPpPw9c6NhL+puwHHutaILrBF299F2ix33Kd0nHIaLeWzKF0L3EIYSvU2sD7nISISn3feCZOBnXAC7LsvnHce7L57mDTslVfgV7+CY47pcAHtLYeNsG7dOgYOPJzrr/8Ua9eW8M47m4H+hMJ5GVvWee5Ny2Wq9mfLrNuPEuYeWkFoiX6c0PY4mDFjRrQY76wCujjtyDrRD7Od4tvdp7BlVXGJxart7yJtVltby1lnnRV3GIminEZL+SxKXwNOcvd74w5ERASAzZvh4YdDi/PChdDQEJanuvpqOPVU+NCHIrlMQ0MDF188nVtvvZu3336XUNI0AxvTe2RanQekt+UWztByuaqLCKsDTiW0Qme6bk8mdL5tTq/xfC0zZ87BIu5yLt1PtH0npAvJNyO47Ki5czWkP2rKabSUz6K0Hng27iBERPjb30LhfNttsG4dfOQjcP75cMYZcMABkVwiUzjX1NzFhg2NhNVz+xAK4LmEDjkp4IOEVudMIbwX+QvnocCns/ZbBFxJWCZ2EzAes4vo2fND6rotW1ERLSIi0j1NASab2Znu/k7cwYhIkXnhhS0ThD39NOy5J5x2WiicP//5dk8QlumOnS2VSuUpnI0wFYQBpxGWjR2QPuIfbGl17pnep7XC+Ry2LFf1WHpbT6CMD3wgxVNPLaVfv364u1qeZSsqokVERLqnO4CRwKtmtoYw68373L0ijqBEJMHeeit0066pCd22d9kljHm+8sowvrm0tE2nyYxhfvvtt7O6Zb9DaBHOaE6/zi2c/wmsS+9zDHBV5qy0bHXOTBZ2KGG27dzCObPO83TgPcx606/fJk466WimTbvw/RZnFdCSj4poERGR7umXwBCgBniFlr99iohE4913YenSUDjffTe8916YUfumm+DEE6FPn20e3tzcjJmRSqU4//zLueWWxWzalCmQM0Vyr/QjWwr4LC0LZwf2TL+fKW57Zr3ObXV+nlBA5y+coRf77787J530Ra644gL6bOeziGSoiE6s8cDDcQeRGNXV1SxevDjuMBJFOY2W8lmUjgeOcfdlcQciIgnT3ByWoqqpCUtTvfkmDB4M06eHLtv9+gHpLthZ3bAzXZ9ffPFFjjnmazzzzHOZEwKbgZ3Z0t06u0jOp7XCeUPOftnLU+W2Ov8J+DFhsrC/EWbd7gO8ywc+sImnnvoN/dKfRaQ9VEQn1lfjDiBRxo4dG3cIiaOcRkv5LEovAA1xByEiCVJXt2WCsDVrYMAAGDMmjHP+5CdxdxoaGrhkzCVZXbA3E4rkHoQid1P65z6E7tUQCuY9gAPYUjRnd8vOta3C+VBgbfp5doszbN3q7IQi+xJgV3r02J3ddnuDUaOOYebMyzRJmOwwFdGJVRn5Gevq6lq87tu3LwMGDGhl72SpqqqKO4TEUU6jpXwWpQuBmWY2xt3XxB2MiHRTL70Et98eiufa2rCW81e/ip9xBhx2GKkNG/judy+npmYxmzZtSh+U6YK9K/AmsHfWCeuBw2nZwvxPwoICmaI5u0jOZ1uF82DCes9vs2VJqj+lX68mf6uz89RTS9lvv/00xlkioSJa2uAloIRRo0a12Lrrrj1ZvbquaAppEZEupoYwGPDfZtbI1hOLfTCWqESk60ul4M474dZb4be/hZ12wo8/nsbzz+eSh5/gl/Pv4+2fPUD4b8XY0g27gdAFuyR9otVsXTD/hZYtzE5Ydgq2Hr+8La0VzplC+a/AEsKyrpl1ot8jtDrvhlkZvXqp1Vk6h4poaYO3CP8x1QDl6W11bNw4ivr6ehXRIiLxOD/uAESkG2lqwh94IBTOixZh77zDpqFDueXzR3Dxin9Sf+df4c6/ElqZdwXeIbTkZnfDfgJ4MeukKVoWzM3p/XtmbcsUzOuB3bK2ZxfJ+WyvcN4FKKNXr13eL5T79OnTYqkstTpLZ1ERnVi/B6Je3aS8E87ZPSxatIgRI0bEHUaiKKfRUj6Lj7v/Mu4YzOxc4CLCb91PAue5+1/ijUpE3ufOht//nj+Pm8CnnnmSvdjMM5RSQ09uo4y1j6whtDLvTctW5kwL87/Y0g3bCcVxpkB2YHe2LphfpWWxDKFgfhDox5ZW6+wiOZ+2F87ZVDhLIZRsfxfpnu6PO4BEmT9/ftwhJI5yGi3ls7iZ2a5m1if7UYBrngpcDUwGDiEU0febWd9tHigincrdST3+OIsO+Tz/LNmZXkceyYHPPMUv6cVgPsmn+BQ/4oOs5YNAf0Kx/AlC6/OLwH8ILcz/IXTDzhTKvQgFb2P68Q6hwG7MemwA9iMUy/tnPQYDpYSxy39PP34MfAf4n/Rx9cBrWY+XCV2zl2DWh969d+ecc6pZv/4B3n67lp/+9EotSSWxUUt0Yv0o7gASZcGCBXGHkDjKabSUz+JjZr2AGYTlGPLN0NOjk0MYD9zo7r9KxzOGsOzWmcDMTr62iGRJpVJMHfs9mm+/g6+89yaVNHEkxkLK+Daf5fekaOZAQivw9lqZMy3MvcnfDTu7NXlDzmuAownfrWVPy5BpVdzvxZsAACAASURBVH4EuIvQ7dvIzJpt1odevXbljDOqWh2/rBZm6UpURIuIiHRPM4EjgG8DtwDnEn6bPYfQ77HTmFkpMAT4YWabu7uZ/ZbOWB5CRFqM9c2sx9zw8svMH3km+z/8B65kIwD30YtT+TBL+Czv8AyhKH6bLWOXs1uZYUt37NeynmcK59xu2HsD2au1bCa0Lmd3QFlNKKJvBp5LXx+2FMx706vXe5x++tH8+Mffe79gVpEs3YmKaBERke5pOPB1d/+Dmd0E/Mnd/2VmzwNn/H/27jw+qur84/jnSdgMmwouiCIqiqBVCq0V19YFUCuuVZHUX7Wt0ha31rUu4C64omLV1qUKgloqixuutaK4FNwNuIFBRCUoJBCCgTm/P86dZDKZSSZhJncy832/XvNKcufce595MnDnyTn3HGByBs/dHd/T/U3c9m+Avhk8r0heKS8v5/zzr+Hhh59g9eo1wAYKgIOoopg1HEsVo3DMpTvnsDWPshdlfIkvgr/GF8WbUDskO9Ve5mgP8wDgP9QvlPvg7+CIrhO9jNp1ogHGEi2Yi4rW1ZshWwWztHYqokVERFqnzYHPg+/Lqe1WmgP8LZSIRKTJnHM1PcvOOVavXs0551zOgw9OZ8OGCH7evvYMYCXFrGcEK9iGDXxMG25gDx5mHZ/RE180l1H7X0FHanuXY4vlVHqZoz3MH5N4GPYK/D3UW9KpU3XNMOxOnTrVK5BVMEsuUhGds8YCM8MOImeceuqp3H///WGHkVOU0/RSPvPS58AO+DViFuDvjX4T30O9MsPnLsN/yt4qbvtW+E/ySZ177rl07dq1zrYRI0YwYsSItAYokk2SFcoPPTST9evX43uIC/H/rCL4Wag70Iv+nMwXFLOA3VjLt7RhKjsziTa8RWd8MbyW2t7mRD3MPal773KqvcwR/LDvC4JjbUmbNqv59a+HcOutY9WrLK3KlClT6k3CumrVqmYfT0V0zto77AByypAhQ8IOIecop+mlfOal+4E9gZfxs0nOMrPR+Clw/5zJEzvnqs1sHnAwwV9szX+SPhi4raF9b7nlFgYOzM/lEiW/VFRUcPbZlzVSKG8GfI8vYjcAK9iUrfkVbSjmfQ5gIZUU8DidOY9deJ5q1tMDP3w6WvjG9zbH9jBHe5dj711OtZd565pe5nHjLqJLly4qmKXVSvTH2vnz5zNo0KBmHU9FdM4aFnYAOUU9JOmnnKaX8pl/nHO3xHz/vJn1AwYCnzrn3muBEG4GHgiK6Tfxs3UX4WcTEskrsZN+lZeXc+65Y7j//n/jP2rXL5T9sk+74AvZ/WlPhMN5k2IqOIJS2uB4nq78mgFMZ2tW19yx8R2+UN4Mv6RUVGxvc6Ie5r7AfPxAkQJ8Qa9eZpHmUhEtIiKSA5xzi4HFLXi+R4M1oa/Ed3e9Awx1zi1vqRhEwhAtmMvLy7nwwmuZPLl20q/aibU64gva2kK5dnmpnsAqjC/Zn68pppRf8S2bsp7/0ZUL2Z6p7Mw3fI1fva6a2l7m6NeVwLH4uznie5sT9TBHe5d70LGj712OzowdHWauglkkdSqiRUREWhEzGwx0c849EbPtFOAK/Cf36cCZzrl1mY7FOXcncGemzyMStugs2ZMnz2DNmtge4K3xxelaYEv8HH97AZ9RuwZzBbXLS5WzG90ZyUpG8hm9qGIRm3AHvZlMZxawOb63OBK0j7+POfbrHvh5BFcHbaO9zUtpqIdZE3+JbLyCsAOQTHk77AByypw5c8IOIecop+mlfOaVy4Hdoj+Y2Y+Ae4Hn8fdGHwlcHE5oIrlj1apVnHbaObRp05uuXXfnnnueZ82aH/CFcxHwc6A/0A7f09wfX1AvxQ+97kp0wq9tMP7CV7zNF3zAfzmDr3mSbuzLDuzIYC5jexbwA/5+5s74QvlH+B7mj4Af8L3MsV8vwi8TfxC+qH4Tf891D4qKunL66UeyatWzVFd/wH333ax7mkXSSD3ROetB4LdhB5Ezxo8fz3777Rd2GDlFOU0v5TOvDAAui/n5JOAN59zvAcxsCb5XemzLhybSOkVnz162bBlDh/6aDz/8DD88uh2+EN6LusOy3wG+CvaO9jQ7fHHtZ8juzHccy/cUU8pBrOEHCphFJ8ZwAk+zmGp2DY65LbW9zXtQ/37m2Nmyvw3aRr+eF5xzU2Alu+3Wg9mz/0nPnj0zlCkRARXROezasAPIKVOnTg07hJyjnKaX8plXNgO+ifn5QODpmJ/fArZr0YhEWonYCcAqKipilpmKUHtPc7SneVP8Pc2fUndYdrRYLgq+7xp8D235hqGsoZj1DGch7XH8hy78jsFMozflLAJ+hZ/E/hX8P+fYWbMvAq4DXqP+/cxb0bFjNcXFQ2tmy45dNqugQANMRVqKiuictUnjTSRlRUVFYYeQc5TT9FI+88o3+PWhl5hZO/yM3GNinu+Mn4lIJO/EFslRFRUVXHDBNcEEYGvxhW+0aG5HbY9vGbU9zZ/g72n+Ej+5V91iuXZZKYCVDGYdI/maE/ma7mzgPXoxhu2Zwga+ZAv8fc7rSVwor8cvWVUYnCfau7wVsIr+/Xvw7LMPss022yS9n1nDtEValopoERGR1uUp4HozuxA4Gr/OzSsxz++Bn9VIJOc555IUyVGR4Oet8fPudQy2V1Db0xwtQN+itqd582CbH5rtRWfG9nahEyNZxEg+YyfW8SVF3MsuTKaA9+lM3RmyUyuUe/ToUVMQq3dZJHupiBYREWldLgP+DbyMn5b3/5xzP8Q8fxrwbBiBiWRa/aJ5Db5Qji+So6KzZccXo9Ge5uis2RF8UV1E7f3J0aJ5H/xSUmvYks05kS8oZil78T6rKORfbMrv2Iz/si2RmoJ8B/zqbwA9gNV06VLNRx89l3KhrN5lkeylP2/lrFvDDiCnnH/++WGHkHOU0/RSPvOHc67MOXcA/mbKzZxzj8c1+RV+YjGRVis60Ve0aB416kI6d96NgoId6Np1d+6++yVWr+6IL3J/gZ8ZO9GjA34CsC9jHkuonT07em9zZ3zRXIkvoGtnyS5iV07mTZ7iI5byGDfyFl8R4VfsxNYcy+/Yiv/Qnghf4yf8Wg68gR+6XUSnTlWMGnUEX375Bj179qSgoKBmXWb1NIu0TuqJzllbhx1ATunVq1fYIeQc5TS9lM/845xblWT7dy0di0g6VFRUBGsxz2L16nX4j6nr8cs5RXuaI/ie5Wgv7SfU9ibHi50ALFZ8T3PUNvheY6OQH3Ewj1PMNI5hEp2IMIeejGYTHqOQ72iLL5Ln4Qv1renUqZqRI4fUTPpVczb1KIvkHBXROeuksAPIKWeeeWbYIeQc5TS9lE8Rac2++uordt99KN9/vwnQBX/P8ET8fcT7krhodvhJvxoSOwFYrH2A5/DrMUePfQiDuIhi1nMSD7M11SxgM66jHQ/TkcV0ATrTps1qTjtlKDfffLmKZZE8pSJaRERERFpM7LJM0WWm7r//ceDn+IL2JGAu0AtYR/KiOdqj3JjYQjlqANH1mHegEyfzHcU8wq5U8TXtmMImTGJL5tMF6EJR0TpOLx7KDTf8tU7hLCL5SUV0hpSWllJWVgZASUlJ0nbR5xpqIyIiItJaOedYvXo1l1xyAzNm/Jeysu+prCwPno3ge4q3pbZYHgrcSGpFc3TSr2S2Aup/xtqcDziBH1PMp+zLIlZj/JsizmZrXmAzItaVoqJ1nFE8lPHjL1bhLCJ1qIjOgNLSUvr27UdVVWUDrZYBBRQXF2coikX4pUMlHRYsWMCuu+4adhg5RTlNL+VTRLJFtIf50ktvYsaMl1m+vIy1a1cDNwBzgPb4e5x3Cfb4hNpiOdpjHDtLdqz4onlAcMzVjUTVhw68zS/5jmIqOIy1FDCPZ+nESPrwfMeOHD1yGI/d8Fc6d+7sI9HwbBFJQlMCZkBZWVlQQE/CTzhxVYJWK/F/fW2ozca4Lc3Hy28XXHBB2CHkHOU0vZRPEckk51yDX8vLyxk16kK6dNmDwsJ+dO26J7ffvjulpQWsXbsBuBP4AD9Euz8wBt/z/CWwBX5W7OjM2FB3luxtYx4D8EX0R8HjBuCPwEFB+zL8fdD+UcC3/IJS7mUWX/Mxj/Et2xQYj+9zCGs/+YTDIuVMinzMN6vf4e67r6dLly41M2eLiCSjnuiM6ofvDW5oqHYqbZpDH6jT6Y477gg7hJyjnKaX8iki6RC9Xxl8YRztTV6xopy1a9dSUFBIJLKh5qsZbNhQhe8Y2AZfHF8J3Ixf5il6X/NhwbaoIfjCOtrbHNvDPBs/mdgX1O9pXgj8BfgfMAtYC1wIdMCsCx07dmDkyCHceMqRdHz8cZgyBVv6DW7HHWHkSNzIkfy0b19+mv7UiUgeURGds3qEHUBO0fJB6aecppfyKSLNVVFRwSWX3MisWa+ybl17Vq9eQiQClZVrcO56/CRflwJ3EYmMivl6B76IjQ7LHhG07URt0eyA7sHz0VmyDT8YMnrb2z7ULZavwBfKr+B7mhsvmsePv5jOK1diU6bA5Mlw9/XQrRucdBKMHIntvTeod1lE0kRFtIiIiEieKi8vZ599jqek5Fwikb8Ax1Pbm3w7vjf5z/jiOP5rL/xM2jcGRxuKL3pji+bY+5pj54px1O1tvgv4E/AWvli+CP8xNQJcgFkRBQVd2WSTmKK5c2ds1SqYNg2OOgpefhnat/ffX3stDB0KbdumNV8iIqAiWkRERCSvRHueZ8x4ma+++or162/B9xyPobZAju1NHosvlOO/Qt1h2QT7xRfN+1B3iDbBz+cBR1Hb2/wefp6YPsByNt20gg8+eIaePXvW3HttZrBuHTz9NEyaBE88AT/8AAcfDPfdB8ceC5pJW0QyTBOL5awHwg4gp4wbNy7sEHKOcppeyqeIpKKiooLBg4/jjjv2oLS0HevXbwEcHjz7Kr43eQ61vckdk3wtCr6PDsuOFs7R+5ujRXN0MrCbgT2onRTsCvxw7en49aGvBP4NVNCp05eMGvVzSktfo2fPngCYc9irr8KoUdCjBxxzDHz2GVxzDSxZAs89B7/5jQpoEWkR6onOWVVhB5BTKisbWq5MmkM5TS/lU0QaU1FRwX77Hc+HH54NvAmcix9Gbfjh1dECObY3OdnX6P85scOyo4Xznvii+Qzq3tf8XtB+HVAOnAlsgllnOnVqx8knH1p/TeaSEt/j/PDDsHgx9OoFZ5wBI0fC7runIy0iIk2mIjpnjQo7gJxyxRVXhB1CzlFO00v5FJFEorNtR3ugP/xwDb7n+Rb8sOyb8IVt7L3L8b3Jyb5GC+fosOzohGB34QvoaNFcSXQysMLCrmyySRuKi0cwbtxFiddkXrYMpk71xfP8+dC1K5xwAhQXw377QYEGUopIuFREi4iIiLRyiZamip1tu6pqHdXVNwF/D/boiC+co0XxMOoWyLG9ycm+voIvnC/DD8u+Dj8sez1wCWaFFBVtSbdu3Tj66GO46qo/+8nAEs2SXVEBjz/uZ9Z+/nlo0waOOAIuuQQOPxw6dEh7zkREmktFtIiIiEgrlKhYdq6QqqpK1q+/Gd8rfDwwDt/jfARwa7D3Gnwv8XnAccH30fanU7c3uRq4Br+81CUUFBgFBWOIRCKYOTZsOAuzDhQUdKGoqB0nn3xEzbDs2OK+nupqfy/zpEkwfTqsXQsHHAB33QXHHw+bbZaRvImIbCwV0Tnr+xY5S0lJSc333bt3b3St2tLSUsrKypq0TzYoKyuje/fujTeUlCmn6aV8iuSe+ALUOcfq1atjZtZelqBYnosfij2M2tm2h1J773P8sOxhwDR8kX0z0A64nDZtoF27a/jhh2rat+9Ot26bcvTRw7nqqj/XKY5jvwL1CuZ6BbRz8OabvnB+5BFYvhz694fLLoOTT4btt09nCkVEMkJFdM66Ejg4g8dfBhRQXFxcs6VDhyIWLixJWhSXlpbSt28/qqoqU94nW5x22mnMnDkz7DByinKaXsqnSG6ILj81a9arVFd3pLBwFZtu2p6VK6uprt6EsrJPqK6+Bd9zHF8sD8MXw9E5El7F3/ccvd85tuc5OizbBfuNBRxmT9G//wTmzp1Gp06d6hTKsaI/x39N6tNP/VDtSZP89z16wCmn+Puc99wTGttfRCSLaGaGnHV6ho+/EogAk/BrOk6iqqqyTi9zvLKysqCATn2fbDF27NiwQ8g5yml6KZ8irV908q+JEwezePFzLF06idLSdrz33tmUlr7AsmU/obp6An5Y9mv4HmaoXZoqOsO2xX0PtT3PnfE9z+/jh2lfAvyINm32ZfvtD+HMM99i7txpde5dbrRATmb5cpg4EQYPhp13hhtvhH339UO4lyzxPw8YoAJaRFod9UTnrH4teJ6BLbBPuAYObF3xtgbKaXopnyKt3yWX3EhJyZ+JRIYFW26ktocZanuWGyqWoz3OFvd97L3PsT3PT9O//6289tq/6i4t1VyVlTBzpu9xnj3bbxs2zM+2feSRUFS08ecQEQmZeqJFREREssCsWa8SiQyN2RLtYYa6xXJ8gRz9Hmp7nOO/j/ZAvwEMAYbSufNPOfPMN5k7d9rGFdAbNvgZtX/zG9hqKxgxAlasgFtvha++glmz4MQTVUCLSM5QT7SIiIhIyJxzVFfH9ijH9zDHF86JlqYaRuLZtiPAYfhCegwFBc+w66438/rrL9Ws09yMgOGdd3yP85Qpfm3nnXeG88/3E4T16dO844qItALqic5Z08MOIKfce++9YYeQc5TT9FI+RVo3M6Nt29ge5fgeZqjbs3wefmKwp/HF8s3AU0AnfI/z68BhFBaW06nThXTu/FN69DiS3r2HMHr0G7z++r+bV0B/8QVcdx3svjsMHAgPPeSXo3rjDVi4EC6/XAW0iOQ8FdE5a0HYAeSU+fPnhx1CzlFO00v5FGn9jjxyXwoKZsdsiS2aoW7h3FCxfDK9e7/GWWcdynffPUtFxfuUl/+PpUtnsmjRc0yYMLZpBfT338M99/g1nHv3hquu8hOCPfUULF0Kt90Ge+2lCcJEJG+kfTi3mY3Br7UQa4Fzrn+6zyUNuSjsAHLKxIkTww4h5yin6aV8irRuzjmuueY8XnzxOEpKXDC5WHRo9gbgcPxw7H8BZ9G27QV0796b9u2rGD780Jr1m6PHSjSjdpNm2a6q8kXypEnw5JOwfj0ccgg8+CAcfTQ0dxi4iEgOyNQ90R/gFymO/m+9PkPnEREREWmV4teEbtt2DUOH/oT993+FZ565merqIgoLq9lss9tZufJm1q/vRNu2lQwfvi9XX317zTrO8Zq9JFUkAq+84gvnxx6DVatg0CAYNw5OOgm23nojX7GISG7IVBG93jm3PEPHFhEREWnVomtC+yWtxhJdrurvf59Nv3438957/65XJCfrYd5oH3wAkyf7x5Ilfsj26NEwciT0a6klM0VEWo9MFdE7m9lSoAqYC1zsnFuSoXOJiIiItCr114QGMCKRYZSUOC699CYmTBhbZ5+0FtBLl/pZtSdNgnffhc0288tQFRfDPvvo/mYRkQZkYmKx14Hf4Bc2HAXsAPzXzDpm4FyhKC0tZf78+XUepaWlYYcV59ywA8gpw4cPDzuEnKOcppfyKdJ6OOcSrAldKxIZxsyZr6b/xOXl8MAD/t7m7baDSy/1y1JNnw5ffw1/+xvsu68KaBGRRqS9iHbOzXbOTXPOfeCcew4/E8ZmwAkN7Xf44YczfPjwOo/BgwczfXrdpZqeffbZhB8W//SnP9Vb4mX+/PkMHz6csrKyOtvHjBnDuHHj6mwrLS1l+PDhLFhQd1br22+/nfPPP79Ou1122ZVBgwbVefTt24/bb7+dU089NcGruz3BtvcTbAO4HohfqmY+MByoiNs+LcH+0dd6QNz2qcD5cdsqg+MujNv+WpLYLqL+0llzg2PUlej3UVJSEnz3fZ3td911V7N/HwCVlZUMHz6cOXPm1Nk+ZcqUhL+PE088scnvq9GjR9dsy8T7qqVeR6ywX0c0p639dUSF/TpGjx6dE68DWv73MWTIEAYMGFDn+vO73/2uXjuRjVFRUcFZZ41hhx0OYdttj2LJkrXUTh0Tz6iuLsI5l+T5JvjhB5g1y/cyb7UVnHaav/f573/3hfNjj8FRR0G7dht/LhGRfOGcy/gDeBO4JslzAwE3b9481xrMmzfPAQ4mOZgXPCa52NdQ22aeA1fzfO3PibY19nO62mRqn3musd9j/bw0vo+ISBhq/79ioGuB62Q+PFrb9T6dysvL3W67HeoKCp52EAmugQfHfB//iLjevQ9u/gkjEedee825P/7RuW7d/EF/9CPnxo1zrrQ0fS9MRKQV25hrfabuia5hZp2APsCDmT5Xy+qH/zwgIiIiUp9zfiKwxPc/R9eAHlZvv4KCZxg+fL+mn3DhwtoJwj7/HHr2hN/+1k8QtscezX0ZIiISJxPrRN8AzAK+AHoCVwDVwJR0n0tEREQkLNEiOVaiZatWrFgZzMAdK7oGdAQ4jOjs3AUFz9Cv3y1cfXWiW7YS+OYbeOQRP0HYW29Bly5w/PHwj3/AAQdAYeHGvkwREYmTiYnFtgUeBhbgb8RdDuztnFuRgXNJUi+FHUBOib+3UjaecppeyqdIy4i9t3m77Y5mhx0O4ayzxlBRUVGzbNXEiYNZvPg5li6dweLFz1JR0Y369z93xs9t8iaFhXvSs+dR9O49hNGj32Du3Gl07tw5eRBr1vje5sMO873N550H22wDjz7q73O+9174xS9UQIuIZEjae6KdcyPSfUxpjtnAX8IOImdMmTKFo48+Ouwwcopyml7Kp7QUM9seuAw4CNgaWApMxs99Uh1mbOmQqHc5KtnazhMnzubFF49jv/0GJRi2XQBswN92l6iQHsN2283h88+nN7yE1fr18MILvsf58cd9Ib3vvnDHHfCrX0G3bs1/0SIi0iQZvydawnJ92AHklEceeSTsEHKOcppeyqe0oF3x1eDvgc+A3YF/AEXABSHG1WyJhmAfeeS+XHPNeXV6hBtb27m09DIikWsTnGFf4Bn8sO26ovc/JyygnYN583zhPHWqH7rdty9cdBGcfDLsuOPGvnQREWkGFdEiIiKSMufcbPxwp6jFZnYjMIpWWEQ31rscO7Tar+08NuFxIpGhVFZeTeJlq6L3P28AjqDR+58//xweftgXzwsX+qWpRoyA4mIYOFDrOIuIhExFtIiIiGysTYHvwg6iORrrXb700puYMGEszjmqqzuSfG3nAqCC5MO2/0XnzvvRrdsEqquLaNu2kuHD9+Xqq4MifcUKf0/zpEnw2mvQsSMccwxMmAAHHwxt9JFNRCRb6H9kERERaTYz6wOMBv4cdizN0XDv8jBmzryZCRPAzGjbdg2Ji2QAR1ERrFkzO64g9woKXuXUU4+tKcjNDNauhSee8IXz009DJAJDhvhJw446yhfSIiKSdVRE56yxwMywg8gZp556Kvfff3/YYeQU5TS9lE/ZWGZ2HXBhA00c0M8593HMPj2Bp4FHnHP3pXKec889l65du9bZNmLECEaMaPl5SRvvXTaqq4tqit4jj9yXiROTFcnPMHLkEbzyys2UlLigTYJh2xs2YC+/7AvnadOgvBz22gtuvBFOPNEP3RYRkbSaMmUKU6bUXXF51apVzT6eiuictXcoZy0pKan5vnv37vTq1atJ+5eWllJWVlZnW3OOk25DhgwJ9fy5SDlNL+VT0uBGoLG/xHwe/cbMtgFeBOY4585I9SS33HILAwcObF6EaZZK73LbtmtqJv265przePHF45IWyePH+3ubL730JmbOvLnOsO1rT7qCjldd5e91XrrUTwp2zjkwciTssksLvWIRkfyU6I+18+fPZ9CgQc06noronFX/r+SZtQwooLi4uGZLhw5FLFxYknIBXFpaSt++/aiqqqyzvanHyYQwekhynXKaXsqnbCzn3ApgRSptgx7oF4G3gNMyGVemNda7PHz4fjU/d+7cmblzpyUskmvubQYmTBjLhAngSkuxKVP88OzbrvDLUJ14op8gbO+9NUGYiEgrpSJa0mQlEAEmAf2AEqqqiikrK0u5+C0rKwsK6OgxaNZxREQkc4Ie6P8Ai/CzcW8Z7al1zn0TXmQNr/GcTGO9y/EzZ3fu3Lm2SE50vpUr/TDtSZP8sO327f39zdde6+93btdu416kiIiETkW0pFk/YGOH6aXjGCIikiGHAjsGjyXBNl95QmFLB5PqGs/JpNq7nEhNAb1unZ8YbPJkmDULfvjBz6h9331w7LHQpUu6Xq6IiGQBFdE5621UiKbPnDlz2G+//RpvKClTTtNL+ZSW4pz7J/DPsOOApq3x3JBGe5cTiUT8UlSTJvmlqb7/HgYMgGuugZNOgp49N/bliYhIlioIOwDJlAfDDiCnjB8/PuwQco5yml7Kp+Sjums8Rwvf6BrP53LppTc1+ZiNFtAlJXDJJbDTTrD//vDUU3DGGfD++/D22/CXv6iAFhHJcSqic9a1YQeQU6ZOnRp2CDlHOU0v5VPykV/jeWjC5/waz6+m50TLlsEtt8CgQdC/P0ycCIceCi+/DIsXw3XXwe67p+dcIiKS9TScO2dtEnYAOaWoqCjsEHKOcppeyqfkm6au8dxkFRXw+OP+Pufnn4c2beCII3wv9OGHQ4cOGxO+iIi0YiqiRUREpNVp6hrPKamuhuee8/c5T58Oa9fCAQfAXXfB8cfDZpulKXoREWnNNJxbREREWqUjj9yXgoLZCZ+LX+M5KefgjTfgzDP9vcxHHAHvvguXXeaHar/8Mvz+9yqgRUSkhoronHVr2AHklPPPPz/sEHKOcppeyqfko2uuOY9+/W6moOBpfI80+DWenw7WeP5L8p0//RSuuAJ22QX23tuv7XzKKX5ysA8+gIsvhu23b4mXISIirYyGc+esrcMOIKf06tUr7BByjnKa+2mb1wAAIABJREFUXsqn5KMmr/G8fLlfjmrSJHj9dejUCY47Dv72N/jFL6CwxZe5FhGRVkhFdBqVlJTU+Rquk8IOIKeceeaZYYeQc5TT9FI+JV81usZzZSXMnOkL59nB0O9hw2DqVDjySNCkfCIi0kQqotNiGVBAcXFx2IGIiIjkrZoCesMGeOklXzhPmwarV/sh27feCiecAFtsEW6gIiLSqqmITouVQASYBPQDngIuCzUiERGRvOIcvPOOL5ynTPFrO++8M5x3HowcCX36hB2hiIjkCE0sllb9gIHADmEHAiwKO4CcsmDBgrBDyDnKaXopn5LXNmyAQYNg4EB46CG/HNUbb8DChTBmjApoERFJKxXROeu2sAPIKRdccEHYIeQc5TS9lE/Ja4WFfmbtJ5+EpUvhtttgr72gKWtEi4iIpEjDuXOWPlCn0x133BF2CDlHOU0v5VPy3jnnhB2BiIjkCfVE56weYQeQU7R8UPopp+mlfIqIiIi0DBXRIiIiIiIiIilSES0iIiIiIiKSIhXROeuBsAPIKePGjQs7hJyjnKaX8ikiIiLSMlRE56yqsAPIKZWVlWGHkHOU0/RSPkVERERahoronDUq7AByyhVXXBF2CDlHOU0v5VNERESkZeTUElelpaWUlZXV2da9e/eNnrU29rglJSUbdax8E5sv5U5ERERERFq7nCmiS0tL6du3H1VVdYc0duhQxMKFJc0upJMdVxqzDCiguLg47EBERERERETSJmeGc5eVlQWF7iRgXvCYRFVVZb3e6Y077lXpCLcFfB/y+VcCEer+PlpL7urbmPeQJKacppfyKSIiItIycqaIrtUPGBg8+mXguDuk8ZiZdGXYAQRifx+tJXf1nXbaaWGHkHOU0/RSPkVERERaRg4W0eKdHnYAOWXs2LFhh5BzlNP0Uj5FREREWoaK6JyVzl54GThwYNgh5BzlNL2UTxEREZGWoSJaREREREREJEUqokVERERERERSpCI6Z00PO4Cccu+994YdQs5RTtNL+RQRERFpGSqic9aCsAPIKfPnzw87hJyjnKaX8ikiIiLSMlRE56yLwg4gp0ycODHsEHKOcppeyqeIiIhIy1ARLSIiIiIiIpKiNmEHkEx5eTmRSKTm53bt2lFUVBRiRCIiIiIiIpLvsrKInjZtGscff3ydbV27duP9999mu+22q9lWWlpKWVkZACUlJUmPF/tc9+7d6dWrV8JjJGsjmRX9/aT6O1y3bh3t27dP+jM07/cc3yaV90Fz9mmOljqPeNmc73TEls2vT0RERCTbZWUR/c4771BY2I0NG+4OtnzJqlXnUFpaWlNEl5aW0rdvP6qqKhs40jKggOLi4potHToUsXBhCb169Up6jNg2rde5wMthB9GI+r+f1NoUAhsa+Lnpv+dEbWKfHz58ODNnzqyzf2P7pEtLnaelJcppNsjmfDcU2+jRo1PKZza/PhEREZHWIGvviS4o6AgcFzyG1nu+rKws+BA4CZgHXJXgKCuBSEybSVRVVdb0wNQ/Rv02rdcJYQeQgvjfTyq/w6vwBXOyn5v3e67fpu7zo0ePrhdZY/ukS0udp6Ulymk2yOZ8NxRbqvnM5tcnIiIi0hpkZU900/QDBgLJhwLXtmnu863R4LADaIKm/A5LGvk5lfM0vc2QIUM28rjpkFvv04Zzmg2yOd/1Y2t6PrP59YmIiIhkr6ztiRYRERERERHJNiqiRURERERERFKkIjpnvRR2ADll+vTpYYeQc5TT9FI+RURERFpGxopoM/uTmS0ys7Vm9rqZ/TRT55JEHgg7gJwybty4sEPIOcppeimfEgYza2dm75hZxMz2CDue1mrKlClhh5CVlJfklJvElJfklJv0ykgRbWYnAjcBY4AfA+8Cs82seybOJ4lsHnYAOWWLLbYIO4Sco5yml/IpIRkPfAm4sANpzfThNjHlJTnlJjHlJTnlJr0y1RN9LnC3c+5B59wCYBRQCZyWofOJiIhICzKzw4BDgfMACzkcERGRFpP2ItrM2gKDgBei25xzDnie1rXukoiIiCRgZlsB9wDFwNqQwxEREWlRmeiJ7g4UAt/Ebf8G2DoD5xMREZGWdT9wp3Pu7bADERERaWltwg4A6ABQUlJSs2HFihVUV5dSUNA52BIhEoG3336bxYsXA7Bo0aLguaeAEuDVuJ9JsM3v89RTT1FSUpLgGKTQJpXzNPZzpvaJbfMOMDnEWMLcJx2/57rPv/rqq0yePJmCggIikYg/QiP7RMXuk8rP8dvSdZ50xJLOfaI5zbbYUsl3WLltKLZE79FEx0l2jNj3ktTJR4cw42hJZnYdcGEDTRzQDxgGdAKis9mlOpS73vVevFWrVjF//vyww8g6yktyyk1iyktyyk19G3OtNz/SOn2C4dyVwHHOuZkx2x8AujrnjolrfzK+2hMREck2I51zD4cdREsws25At0aaLQIeBX4Zt70QWA9Mds6dmuT4ut6LiEg2avK1Pu1FNICZvQ684Zw7O/jZgFLgNufcDXFtuwFDgcVAVdqDERERaboOQG9gtnNuRcixZBUz2xboErNpG2A2cBzwpnPuqyT76XovIiLZpNnX+kwV0SfgFyoeBbyJn637eGBX59zytJ9QREREQmFm2+N7qAc4594LOx4REZFMy8g90c65R4M1oa8EtsLfoDtUBbSIiEhO0jrRIiKSNzLSEy0iIiIiIiKSizKxxJWIiIiIiIhITlIRLSIiIiIiIpKiUIpoM9vMzCab2Soz+97M/mFmHRvZ534zi8Q9nmqpmLONmf3JzBaZ2Voze93MftpI+5+b2TwzqzKzj83s/1oq1tagKfk0swMTvBc3mNmWLRlztjKz/c1sppktDXIzPIV99P5sQFNzqvdow8zsYjN708zKzewbM3vczHZJYT+9T9PEzGaY2RfB/7lfmdmDZtYj7LjCZGbbB5+HPjezSjP7xMzGBkuH5j0z+6uZvWpma8zsu7DjCUtTP//li+Z89sh1zb3W5QMzG2Vm7wa16Coze83MhjXlGGH1RD8M9AMOBo4ADgDuTmG/p/ETlW0dPEZkKsBsZmYnAjcBY4AfA+8Cs4PJ3BK17w08AbwA7AlMAP5hZoe2RLzZrqn5DDhgZ2rfiz2cc99mOtZWoiN+MsE/ksJkQ3p/pqRJOQ3oPZrc/sDtwM+AQ4C2wLNmtkmyHfQ+TbsXgV8BuwDHAjsBj4UaUfh2BQz4PdAfv7LJKOCaMIPKIm3xa5T/LexAwtLMzyv5ojnXyVzX5GtdHlkCXAgMBAbhr0kzzKxfqgdo8YnFzGxX4CNgkHPu7WDbUOBJYFvn3NdJ9rsf6OqcO7bFgs1Slngd7iX4dbjHJ2g/DjjMObdHzLYp+Hwe3kJhZ61m5PNA/D+2zZxz5S0abCtjZhHgaOfczAba6P3ZBCnmVO/RJgg+gH4LHOCcm5Okjd6nGWRmRwKPA+2dcxvCjidbmNl5wCjnXJ+wY8kWwQiQW5xzm4cdS0tr6ueVfJXKdTIfpXKty2dmtgI4zzl3fyrtw+iJHgx8Hy2gA8/j/2r0s0b2/XkwHGGBmd1pZvn4H2hb/F9MXohuc/4vIc/jc5vI3sHzsWY30D5vNDOf4HsL3gmGIT5rZvtkNtKcpvdnZug9mrpN8deghoaI6n2aIcG1fCTwqgroejal4fel5ImN+LwiEpXKtS7vmFmBmZ0EFAFzU90vjCJ6a/xfQWoEF83vgueSeRo4BTgIuAA4EHgq+CtcPukOFALfxG3/huT52zpJ+y5m1j694bU6zcnnMuAM4Dj8MMQlwH/MbECmgsxxen+mn96jKQquIbcCc5xzHzXQVO/TNDOz681sNVAGbAccHXJIWcXM+gCjgbvCjkWyQnM+r4gATbrW5Q0z293MKoB1wJ3AMc65Banun7Yi2syus/oT2cRPatPsm9mdc486555wzn0YDM/4JbAX8PN0vQaRVDjnPnbO/d0597Zz7nXn3G+B1/D3r4mETu/RJrkTf//pSWEH0to143PAeGAAcCiwAXgolMAzrDmfj8ysJ77z4BHn3H3hRJ55mf7sKCI1dK2rbwF+jpO98HMtPBjcdpySNmkM5EagsTHknwNfA3VmiDWzQmDz4LmUOOcWmVkZ0Ad4qWmhtmpl+A8bW8Vt34rk+fs6Sfty59y69IbX6jQnn4m8CeybrqDyjN6fLUPv0ThmdgdwOLC/c25ZI831Pm1cqp8DAHDOfYcfhfapmS0AlpjZz5xzb2QwxjA0KS9mtg1+ToM5zrkzMhlYFmhSbvJcuj6vSJ5p4rUubzjn1lP7/8vbZrYXcDbwh1T2T1sR7ZxbAaxorJ2ZzQU2NbMfx9wXfTD+/r2UL5xmti3QDT9sMW8456rNbB4+ZzOhZojGwcBtSXabCxwWt20ITRj3n6uamc9EBpBn78U00vuzZeg9GiP4UHEUcKBzrjSFXfQ+bUSqnwOSKAy+5tzQ+KbkJeiBfhF4Czgtk3Flg418z+SVNH5ekTzSjGtdPiugCdegdPZEp8Q5t8DMZgN/N7M/AO3w069PiZ2ZO/ir9IXOuRnm15AeA0zD/7WtDzAO+Bg/sUu+uRl4IPjP9E38EM0i4AHww6OAbZxz0TVM7wL+FMwuex/+P9zj8X+Vkibm08zOBhYBHwId8MuR/AI/JDHvBf9e++D/MAawo5ntCXznnFui92fTNTWneo82zMzuxC+ROBxYY2bRnp1VzrmqoM21QE+9T9Mv+Gv/T4E5wPf49/aVwCfk8R8lgh7o/+D/7V4AbBmd9sU5F38fbN4xs+3woxa3BwqD/wMBPnXOrQkvshbV4OeVfNbYdTK8yMKTyrUuXwXX+KeBUqAzfnLLA/F/HE+Nc67FH/jZ4SYBq/AX0L8DRXFtNgCnBN93AJ7BF9BV+K73vwFbhBF/Njzw6+AtBtbiP3T8JOa5+4EX49ofAMwL2n8C/Drs15BNj6bkEzg/yOEaYDl+pswDwn4N2fII/hOKBP+GYx/3JcpnsE3vzzTmVO/RRvOZKJc115xEOQ226X2anvzvHrwnlwOVwGfAHfi1zEOPL8S8/F+C92QE2BB2bNnwCP5NJvp3m1f/tzX0eSWfH41dJ/Pxkcq1Ll8fwD/w9eRafH35LHBQU47R4utEi4iIiIiIiLRWYSxxJSIiIiIiItIqqYgWERERERERSZGKaBEREREREZEUqYgWERERERERSZGKaBEREREREZEUqYgWERERERERSZGKaBEREREREZEUqYgWERERERERSZGKaBEREREREZEUqYgWERERkVbDzA40s4iZdQk7lqYws5fM7OY0Hu9+M/t3uo4XJjNbZGZnxfwcMbPhYcYk0hAV0SIiIiKSFYLiaUPwNf6xwcwuD5q6UANtQANF/jHAZS0cS4GZnWtm75nZWjP7zsyeMrN9WjKOmHj+z8y+T/DUT4B7WjoekeZSES0iIiIi2WJroEfw9RxgFbBVzPYbwwrMzNqm2hRf5FvsRufcSufcmrQH1rBHgEuBW4BdgQOBJcB/QurpjeamDufcCudcVQjxiDSLimgRERERyQrOuW+jD3wB7Zxzy2O2V8Y0/4mZvWVma8zsVTPbOfZYZnaUmc0LemA/NbPLzawg5vntzGyGmVWY2Soze8TMtox5foyZvW1mvzWzz4G1wXYzs4vN7HMzqwzaHBc8tz3wYnCI74Pe8/uC5+oM5zazdmY2zsxKzazKzD42s1OD5wrM7B8x51gQO9w5FWZ2InAc8Gvn3P3OuS+cc+87584AZgL/MLNNgrb1hoab2S1m9lLMz0PN7BUz+97MysxslpntGPP89kEP/DFm9mLwe3nHzPYOnj8QuA/oGj+yIH44d4LXsm3w+/nezFaY2fQg19Hnf25mb5jZ6qDNK2a2XVPyJdIUKqJFREREpLUx4GrgXGAQsB5foPknzfYH/kltD+wZwP8BlwTPG76Q3BTYHzgE2BGYGneePsCx+KHYA4JtfwWKgdOB/sE5HgrOWYovXAF2xveen53kNTwEnAiMDmL8HbA6eK4A32N8HNAPuAK4xsyObzw1NUYAC51zTyV47iagO3BoI8eI7TXuGOw3EDgI2AA8nmCfq4HxwJ7Ax8DDwR8vXsOPLijHjy5IaWSBmbUBZuP/qLIvsA9QATxjZm3MrDCI4yVgd2Bv/NDwrB3yL61fm7ADEBERERFpIgf81Tk3B8DMrgeeMLN2zrkfgMuB65xzk4L2XwS9nuOBq/BF825Ab+fcV8ExTgE+NLNBzrl5wX5t8T253wVt2gEXAwc7594I2iwOCugznHOvmNl3wfblzrnyRMGb2S7Ar4LjRHt7F9e8OOfW4wvnqC+C+5hPAP6VYo52AUqSPFcS0yYlzrn4nurfAd+aWX/n3EcxT93gnHsmaDMG+ADo45z72MxqRhekel7gJMCcc6fHnPu3wPfAz4F5QBfgSefc4qDJwiYcX6TJVESLiIiISGv0fsz3y4KvWwJf4ntB9zGzS2PaFALtzKwDvud3SbSABnDOlZjZSnzPb7SI/iJaQAf6AEXAc0FvdlRbYH4TYt8T33v+32QNzOxPwKlAL2AToB3wdhPOAXH3ZSfwQ8oHMusDXAn8DN+LXYD/Y0YvILaIjv+9GP738nGq54qzB7CzmVXEbW8P7OSce97M/gk8a2bPAc8Djzrnvm7m+UQapSJaRERERFqj6pjvo0N3o7cqdsL3RidaAmpdE84RPxFYp+Dr4cBXcc815bhrG3rSzE4CbsAPV38dP3z5AmCvJpzjE/wfBBLpH3yN9thGqF9wx0+k9gSwCD/s/Ct8rj/EF/exGvq9NEcn4H/AyQliXA7gnDvNzCYAw/BD5K8ys0Odc29uxHlFklIRLSIiIiK5Zj7Q1zn3eaInzawE2M7Mejrnlgbb+uPvkf6wgeN+hC+Wt48OJU8g2rtb2MBx3scXlgdSOxFZrH2AV51zd8fEvFMDx0tkCjDZzI5wzj0Z99xfgKX4XlvwxehucW0GELwWM9scP/T7t865V4Nt+yU4Z2P3If9Aw3lJZD5+GPty59zqZI2cc+8C7wLjzOw1fNGtIloyQhOLiYiIiEhrk2iYcuy2K4FTghm5+5vZrmZ2opldBeCcex5/r+5kM/uxme2Fn4jsJedc0iHTQRF3I3CLmZ1iZjsG+482s18Hzb7AF5NHmll3M+uY4DhfAA8C95mfRby3+fWlfxU0+QQ/+/gQM9vZzK4EftqE/OCcmwrMAP5pZqcFs2fvYWZ343vSRzrnNgTNXwzO92sz62NmY/GTdEV9D6wATjeznczsIPwkY/FFc2PDxxcDnczsIDPrFp0dvBGTgTJghpntF+Tq52Y2wcy2CX6+1sz2NrNeZjYEP6nbRw0fVqT5VESLiIiISGuTqMezZptz7lngl/jZp98E5uJnhl4c0344vjh8GXgW+BQ/iVXDJ3buMvzkZBfhC7Wn8UXpouD5r4AxwPXA18DtSQ41Cj9J2ET8RF/34O+3BrgbPxR9Kn449+ZBu6Y6HrgW/9oXAO/gZxv/sXOu5n7sIF9XAePw+eqE/6NC9HmHHyY9CN+LfhNwXoLzNfZ7mQvchV+/+lvg/CT7xe6zFjgAP/P5NHzO/46/J7ocqMTf4/4v/PD0u4DbnXP3JMyISBqY/zchIiIiIiK5zMwG4Idw3+ucuzDseERaK/VEi4iIiIjkAefcO8DBwBoz2yHseERaK/VEi4iIiIjkADNbDLzonDst7FhEcpl6okUyyMwGmtlMM1thZmvM7H0zGx3XZlcze8bMKoJ2D5pZ9yTH+62ZfWRma83s4/hjxbU9xMxeMLOVZlZuZv+LmbAktt0+ZjYniG9ZMFFHvUlQgrY7mtnDZvaNmVUGMVzV1LyIiIhIRjSrd8zMepjZGDPbI90BieQiLXElkiHB7JAz8UszXAmsBnYCto1p0xN4BT+xyUVAZ/wkG7ub2V7OufUxbc8A/gY8hp/QY3/gNjPbxDl3Q9y5TwX+gZ8o5WJgA9AX2C6uXfTeqI/wa1FuG5y/D3BEgrYvAV/iZyZdAfSKP6aIiIi0OtvgJ0NbBLwXciwiWU9FtEgGmFln/KyWs5xz9Xp/Y1wCbAIMiFmn8i3gOeA3+EIYM+sAXB0c78Rg33vNrBC4zMzucc6tCtpuD9wBTHDO/bmRUK8FvgMOdM6tCfb/ArjHzA4JlgDBzAx4CF9s/8I590OyA4qIiEir09jSVCISQ8O5RTJjJLAlvkjGzIqCQjTescAT0QIawDn3AvAxcEJMu1/gl7e4M27/ifhlKGJ7jf+A/7c9Jjh3sqHZnYFDgIeiBXTgQWBN3PmHArsBVzjnfjCzTcxM/3+IiIgkEKxn/FZw+9UnZna6mY01s0hMm3ZmdouZfRvcdjXdzHqaWcTMLo9pNzbY1tfMHjWzVWZWZma3mln7FGLZwcwei7m1bK6ZHR7z/IH4Za0c8EBwrg1mdkqa0yKSM/QhWCQzDsavXbidmS3AD+UuN7M7oxc8M9sGX2j/L8H+bwI/jvk5+v28uHbzgEhc24Pxa0EeYWZLgOi91lfGFfI/wo9GqXNM51w1fh3J+GM6oNrM/ocvsivNbIqZbdZAHkRERPKKme0OzAa6A5cD9wNjgaOpe8/yvcBZwDPAhUA18CTJ10x+FGiHv/3ryWDfuxuJZUv8GtmH4kep/RW/vvJMMzsqaFYSxGnB8YqBXwP/rXdAEQE0nFskU3YG2gIzgL/jL3g/x1/wuuJ7qnsEbZcl2H8ZsLmZtQ2K2h7ABudcWWwj51y1ma3A38sUe+4NwH3AOPy9TccClwKFBL3jwTFdA+ffL+6Yhr+APw1cA+yJvxhvi78/W0RERCA64eZ+MbdqTQM+iDYwsz3xnwXucM6dFWz+m5lNwv+RO5HPnHPHxrStAP5gZjc65z5Iss/FwBZBLHODc/8D/9ngZmCGc+5bM3saP3/LXOfcw814zSJ5RT3RIpnRCX+v8wPOuXOdc9Odc+fg/8J7kpntFDwPsC7B/lXB101ivia7D7kqpl303JsClzvnrnDOPe6c+zX+L91nxwzvbuz88ccEeMM5d0pwzLHAZcA+ZnZQkthERETyRnCr0xDg8bhbtRbie6ejDsf/Ifv2uEPcSuL7kx3+Fq5YtwdtD6/fvMZhwJvRAjqIZQ1wD9DbzPo3+IJEJCEV0SKZsTb4OjVu+8P4C97gmDaJ7mfqEHectfghXIl0iGnX0Lmn4AvjH8e1S3b++GO6BMeMvp59ksQmIiKST7bAX2s/TfDcwpjve+Fvx/qsgTbx4o/5WXCM3g3ss32SY5bEPC8iTaQiWiQzvgq+fhO3/dvg62bUDqPuQX09gO+CodwEbQvj1482s7ZAt5jzNXZuC84dPaY1cP5Ujxl9PSIiItJymrUmtIhsPBXRIpkRnayrZ9z26L3L3zrnvgKWAz9JsP9e+Mm9ot7BF7zxbX+K/3cc2zbZuXviL7jLg58/ANbHHzMozAckOKY18HqWIyIiIsvxo7d2TvDcrjHff4G/fu/UQJt48cfsExxjcQP7fAH0TbC9X8zzoIJcpElURItkxqP4ovO3cdt/j5998+Xg52nAL82spjg1s4OBXYJjRL2IX8/5D3HH+wN+puwnY7Y9En/uYFbuU4NjzANwzpUDzwPFcctgnQJ0jDv/DPy906cmeD0Ov661iIhIXnPORfD3Ph9tZttGt5tZP/y90lFP46/VZ9U9AueQuKA14E9x284K2j7dQEhPAXuZ2c9iYukInA4scs59FGyOLnW5aQPHEpGAZucWyQDn3Dtmdh9watCz+zJ+refjgGudc18HTa8Fjgf+Y2YTgM7AecC7wAMxx6sys8uAO8zsUfwF+gDgZOCvzrmVMW1nmNkLwMVmtkVwrGPw9y2fHjNEHPxM3a8C/zWze4DtgD8Ds51zz8Uc8xszuwa4wsxmA9PxvdW/Ax52zsUvvSUiIpKvxgDDgDlmdid+tY7R+BFgewA45941synAH81sU+A1/HKS8T3TsXYwsxn4iUL3wc/uPck5934D+1wPjACeMbPb8H9M/w3+XuhjY9p9BqwERpnZanxR/YZzbnETXrdI3jDnNHpDJBPMrBC/BNSp+GHPX+CXsrg9rl0//DIT++Fn4H4COM85V2+ItJn9FvgLsAOwBLg9/nhBuyLgauBEYHP8pCLXO+fiJwbDzPbBL4U1EKjA92T/NZi9M77tH4Ezg/N/jS/0r3LObWg8IyIiIvnBzPbDX9t/BHwJjMd/FrjcOVcYtGmHv/6OxE/o+QK+t/lLYKxz7sqg3Rj8Os798ctnDcHfjjUJuMA590PMeT8HXnLOxY5G6x2c55DgPO8BVzjnnomL+ZfAdfjRcG2AU51zD6YrJyK5REW0iIiIiEiGRYvhaBHdQLsIiYvoLZxz32U+UhFpTJPuiTazUWb2rpmtCh6vmdmwuDZXmtlXZlZpZs+ZWZ/0hiwiIiKZZGb7m9lMM1tqZhEzG56gja73IiKSl5o6sdgS4EL8sM9B+MmOZgTDUTGzC/H3fJyOn114DTA7GK4iIiIirUNH/Az9fyTBJEe63ouISD5r0sRizrkn4zZdamZ/APbGL9p+Nv7+yCcAzOwU/LqyR1N3pl8RERHJUsG9ks9Azez+8XS9F2meVO6jdCm2E5GQNHuJKzMrMLOTgCLgNTPbAdgaPykCULOEzhvA4I0NVERERMKn671I8zjnrnDONdqB5ZwrdM5dFbdfoe6HFskeTV7iysx2B+biZ/erAI5xzi00s8H4v5p9E7fLN/iLbbLjdQOG4heKr2pqPCIiIhnQAeiNX+5tRcixZJut0fVeRERav2Zf65uzTvQCYE+gK3592wfN7IBmHCdqKDB5I/YXERHJlJHAw2EHkSN0vRcRkWzU5Gt9k4to59x64PPgx7fNbC/8vVHjAQO2ou5fp7cC3m7gkIsBJk2aRL9+/ZoaTs4799xzueWWW8IOI+soL8kzoulLAAAgAElEQVQpN4kpL8kpN/WVlJRQXFwMwTVK6vgaXe/TSv8GE1NeklNuElNeklNu6tuYa31zeqLjFQDtnXOLzOxr4GD8Iu6YWRfgZ8DEBvavAujXrx8DBw5MQzi5pWvXrspLAspLcspNYspLcspNgzTsOI6u9+mnf4OJKS/JKTeJKS/JKTcNavK1vklFtJldCzwNlAKd8V3fBwJDgia34mfs/hRf0V8FfAnMaGpg4r3zzjthh5CVlJfklJvElJfklBuJZ2YdgT74HmeAHc1sT+A759wSdL0XEZE81tSe6C2BfwI9gFX4v0APcc69COCcG29mRcDdwKbAK8Bhzrkf0hdyftliiy3CDiErKS/JKTeJKS/JKTeSwE+Al6hdauemYPs/gdN0vRcRkXzW1HWif5dCm7HA2GbGI3F69uwZdghZSXlJTrlJTHlJTrmReM65l2lkGUxd70VEJF81e51oaRkjRowIO4SspLwkp9wkprwkp9yIhEv/BhNTXpJTbhJTXpJTbtLLnHPhBmA2EJg3b9483ewuIiJZYf78+QwaNAhgkHNuftjx5AJd70VEJJtszLVePdFZbs6cOWGHkJWUl+SUm8SUl+SUGxEREZHUqYjOcuPHjw87hKykvCSn3CSmvCSn3IiIiIikTkV0lps6dWrYIWQl5SU55SYx5SU55UZEREQkdSqis1xRUVHYIWQl5SU55SYx5SU55UZEREQkdSqiRURERERERFKkIlpEREREREQkRSqis9z5558fdghZSXlJTrlJTHlJTrkRERERSZ2K6CzXq1evsEPISspLcspNYspLcsqNiIiISOrMORduAGYDgXnz5s1j4MCBocYiIiICMH/+fAYNGgQwyDk3P+x4coGu9yIikk025lqvnmgRERERERHJOmF3+CajIlpERERERESyQkVFBWedNYYddjiE7bY7mh12OISzzhpDRUVF2KHVUBGd5RYsWBB2CFlJeUlOuUlMeUlOuREREZFsUFFRweDBxzFx4mAWL36OpUtnsHjxc0ycOJjBg4/LmkJaRXSWu+CCC2q+Ly0tZf78+TWP0tLSECMLV2xepC7lJjHlJTnlRkRERLLBJZfcSEnJn4lEhgEWbDUikWGUlJzLpZfeFGZ4NdqEHYA07I477gB8Ad23bz+qqiprnuvQoYiFC0vycmbdaF6kPuUmMeUlOeVGREREssGsWa8SiYxN+FwkMoyZM29mwoSWjSkR9URnuWiBXFZWFhTQk4B5wCSqqiopKysLM7z/Z+/O46Oq7/2Pv77BKAYCalERlIp1i7ZqSRdRrHrViPQy6LW3moobequ3IJYqqD+oRAUVqiAKtraXFpU22tYWgspSl1pRpJbYTYPWrVHBJS4QCEhkPr8/vjPMJDkHkpDknEnez8djHpz5zpmZz/mgzHzmu0WmK/5w0FzKTTDlJZxyIyIiIlEzM+rre5DpgW7MUV9fEIvFxtQTnXOKAG0NIiIiIiIinYdzjvz8jYARXEgb+fkbcS6syO446okWERERERGRyA0ffjx5eUsDH8vLW0IiMaSDIwqmIjrmpk2bFnUIsaS8hFNugikv4ZQbERERiYOpU6+mqGgGeXmL8T3SAEZe3mKKimYyZcpVUYa3jYromKurq9vxSV2Q8hJOuQmmvIRTbkRERCQOCgsLWbHiIcaMWcmBB5bQv/8IDjywhDFjVrJixUMUFhZGHSIALuqJ2c65QcCqVatWMWiQ5vqGqayspLi4GL+o2CCgEihGeRMRaXuZf3MpNrPKqOPpDPR5LyIiLWVm7TYHemc+69UTLSIiIiIiIrETh0XEgqiIFhEREREREWkmbXEVE9XV1U32fO7Tpw8FBQX06dMnoqjiq6amRnkJodwEU17CKTciIiIizaee6Biorq7msMOKKC4ubnA77LAiSktLow4vlkaNGhV1CLGl3ARTXsIpNyIiIiLNp57oGKipqWHz5jpgPlCUaq1i8+aRXHTRRdEFFmNlZWVRhxBbyk0w5SWcciMiIiLSfCqiY6UIv/J2VktRUfCpXZxWdg2n3ARTXsIpNyIiIiLNp+HcIiIiIiIiIs2kIlpERERERESkmVREx9yCBQuiDiGW5s6dG3UIsaXcBFNewik3IiIiIs2nIjrmVq9eHXUIsVRZWRl1CLGl3ARTXsIpNyIiIiLNpyI65q699tqoQ4ilOXPmRB1CbCk3wZSXcMqNtJRzLs85d5Nz7nXnXJ1z7lXn3KSo4xIREekIWp1bREREWupa4DLgAuAl4CvAPOfcJ2Y2O9LIRERE2pmKaBEREWmpwcBCM1uSul/tnPsO8LUIYxIREekQGs4tIiIiLfUscIpz7hAA59zRwPHAo5FGJSIi0gFURMfcuHHjog4hlhKJRNQhxJZyE0x5CafcSCvcCjwIrHbObQFWAXeY2QPRhiUiItL+NJw75r797W9HHUIsjRkzJuoQYku5Caa8hFNupBXOAb4DnIufE30MMMs5t8bM7o80MhERkXamIjrmBg8eHHUIsVRSUhJ1CLGl3ARTXsIpN9IK04FbzOw3qfsvOucOBK4DtltEjxs3jt69ezdoKy0tpbS0tB3CFBERgfLycsrLyxu0rVu3rtWv16Ii2jl3HXAWcDiwCT8n6hozeyXrnF8AFzZ66hIzG9bqKEVERCROCoCtjdqSNGOa2MyZMxk0aFC7BCUiIhIk6MfayspKiouLW/V6Le2JPgG4C/hL6rm3AMucc0VmtinrvMXARYBL3f+0VdGJiIhIHC0CJjnn3gZeBAYB44D/izQqERGRDtCihcXMbJiZ3W9mVWb2D3yhPABoXMJ/amYfmNn7qVvr+8q7uCeffDLqEGJpwYIFUYcQW8pNMOUlnHIjrTAG+C0wBz8nejrwY+D6KIMSERHpCDu7OvcegAEfNWo/yTn3nnNutXPubufcXjv5Pl3W0qVLow4hlhrPaZAM5SaY8hJOuZGWMrONZvYDMxtoZj3M7BAzm2xmn0Udm4iISHtr9cJizjkH3AEsN7OXsh5aDDwEvAF8AT/k+1Hn3GAzs50Jtiu69dZbow4hlh588MGoQ4gt5SaY8hJOuRERERFpvp1Znftu4Ajg+OxGM/t11t0XnXP/AF4DTgI0NjmlurqampoaAKqqqiKORkRERERERJqjVcO5nXOzgWHASWa2dnvnmtkbQA1w8PbOGzZsGIlEosFt8ODBTebqLVu2jEQi0eT5o0ePZu7cuQ3aKisrSSQS24rVtMmTJzNt2rQGbdXV1SQSCVavXt2g/a677mL8+PEN2urq6kgkEixfvrxBe3l5ORdffHGT2M4555wG11FdXc3BBx9KcXExxcXFjBw5MvtKgKbXMW7cuCavCzBv3rzIrgM6x9+HrkPXoevo2tdRUlLCMccc0+Dz59JLL21ynoiIiAiAa+kI61QBPQI40cxeb8b5+wP/BkaY2cMBjw8CVq1atarLbHmRWU59PlAEPAr8EFiFX+AUoBIoJp2XzHPS5zR8XERE2k7WthfFZlYZdTydQVf8vBcRkfjamc/6FvVEO+fuBs4DvgNsdM7tm7p1Tz3ewzk33Tn3defc551zpwALgFcArZDVRBG+IB4YekZZWVlHBZNTgnqexFNugikv4ZQbERERkeZr6XDuy4FewB+BNVm3b6ce3wocBSwEXgZ+BjwPfMPM6tsg3i7n2GOPjTqEWCopKYk6hNhSboIpL+GUGxEREZHma9HCYma23aLbzDYDQ3cqImlg6FClM0hpaWnUIcSWchNMeQmn3IiIiIg0387uEy0iIiIiIiLSZaiIFhEREREREWkmFdEx98ILL0QdQiw13uZGMpSbYMpLOOVGREREpPlURMfcfffdF3UIsTR9+vSoQ4gt5SaY8hJOuRERERFpPhXRMXfzzTdHHUIsPfDAA1GHEFvKTTDlJZxyIyIiItJ8KqJjbvfdd486hFgqKCiIOoTYUm6CKS/hlBsRERGR5lMRLSIiIiIiItJMKqJFREREREREmklFdMzdcccdUYcQS+PHj486hNhSboIpL+GUGxEREZHmUxEdc3379o06hFgaMGBA1CHElnITTHkJp9yIiIiINJ+K6Jg799xzow4hlq644oqoQ4gt5SaY8hJOuRERERFpPhXRIiIiIiIiIs2kIlpERERERESkmVREx9wbb7wRdQixtHr16qhDiC3lJpjyEk65EREREWk+FdExN3XqVCorK6mqqoo6lFiZMGFC1CHElnITTHkJp9yIiIiINN8uUQcgYdYCebzwwgsUFxdHHUzszJ49O+oQYku5Caa8hFNuRERERJpPPdGx9QmQBOYDq4Cbog0nZrQlTzjlJpjyEk65EREREWk+FdGxVwQMAgZGHYiIiIiIiEiXpyJaREREREREpJlURMfevKgDiKVp06ZFHUJsKTfBlJdwyo2IiIhI86mIjr3NUQcQS3V1dVGHEFvKTTDlJZxyIyIiItJ8KqJj7/KoA4ilG264IeoQYku5Caa8hFNuRERERJpPRbSIiIiIiIhIM6mIFhEREREREWkmFdGx93HUAcRSTU1N1CHElnITTHkJp9yIiIiINJ+K6Ni7MeoAYmnUqFFRhxBbyk0w5SWcciMiIiLSfCqiY++7UQcQS2VlZVGHEFvKTTDlJZxyI63hnOvnnLvfOVfjnKtzzv3NOTco6rhERETa2y5RByA7UhR1ALE0aJC+p4VRboIpL+GUG2kp59wewDPA48DpQA1wCJqDJCIiXYCKaBEREWmpa4FqM7s0q+3fUQUjIiLSkTScW0RERFpqOPAX59yvnXPvOecqnXOX7vBZIiIinYCK6NhbEHUAsTR37tyoQ4gt5SaY8hJOuZFWOAj4X+BloAT4MXCnc+78SKMSERHpABrOHXurow4gliorK7nkkkuiDiOWlJtgyks45UZaIQ/4s5n9MHX/b865LwKXA/dv74njxo2jd+/eDdpKS0spLS1tl0BFRETKy8spLy9v0LZu3bpWv56K6Ni7NuoAYmnOnDlRhxBbyk0w5SWcciOtsBaoatRWBfzXjp44c+ZMLWYnIiIdKujH2srKSoqLi1v1ehrOLSIiIi31DHBYo7bD0OJiIiLSBagnuh1UV1dTU1PToK1Pnz4MGDAgoohERETa1EzgGefcdcCvga8DlwL/E2lUIiIiHUBFdBurrq7msMOK2Ly5rkF79+4FvPxylQppERHJeWb2F+fcWcCtwA+BN4ArzeyBaCMTERFpfxrO3cZqampSBfR8YFXqNp/Nm+ua9E43z7g2ja+zSCQSUYcQW8pNMOUlnHIjrWFmj5rZUWZWYGZHmtnPo45JRESkI6gnut0UAW2xcMq32+A1Op8xY8ZEHUJsKTfBlJdwyk1ucs4NAurN7B+p+yOAi4GXgDIz2xJlfCIiIp2VeqJjb3DUAcRSSUlJ1CHElnITTHkJp9zkrHuAQwGccwcBDwB1wH8D0yOMS0REpFNTES0iIpKbDgX+mjr+b+BPZvYd4CLg7KiCEhER6exaVEQ7565zzv3ZObfeOfeec+73zrlDA8670Tm3xjlX55z7g3Pu4LYLWURERABH5nP8VODR1PFbQJ9IIhIREekCWtoTfQJwF34ri1OBfGCZc2739AnOuWuAMcB3ga8BG4Glzrld2yTiLufJqAOIpQULFkQdQmwpN8GUl3DKTc76CzDJOXc+cCLwSKp9IPBeZFGJiIh0ci0qos1smJndb2ZVqYVMLgIGAMVZp10J3GRmD5vZP4ELgH7AmW0UcxezNOoAYqm8vDzqEGJLuQmmvIRTbnLW9/ErWM4GpprZq6n2bwHPRhaViIhIJ7ezq3PvARjwEYBzbiDQF3g8fYKZrXfOrcSvkPXrnXy/LujWqAOIpQcffDDqEGJLuQmmvIRTbnKTmf0d+FLAQ+OBrR0cjoiISJfR6oXFnHMOuANYbmYvpZr74ovqxsPI3ks9JiIiIm3EObeHc+5S59wtzrm9Us1HAPtEGZeIiIiZRR1Cu9mZ1bnvxn9Qn9sWgQwbNoxEItHgNnjw4CZz9ZYtW0YikWjy/NGjRzN37twGbZWVlSQSCWpqahq0T548mWnTpjVoq66uJpFIsHr16gbtd911F+PHj2/QVldXRyKRYPny5Q3ay8vLKSsrC7i6a4MuGRgX0DYamNuorRK4PfAV5s2b1+B+W13HxRdf3OS9zjnnnJz7+9B16Dp0HbqOHV1HSUkJxxxzTIPPn0svvbTJeXHjnDsK+BdwDXA1fnQYwH8Bt0QVl4iIdF21tbWMHTuZgQNP5YADzmTgwFMZO3YytbW1UYfWplxrfiFwzs0GhgMnmFl1VvtA4DXgmNQws3T7H4EXzKxJ1eicGwSsWrVqFYMGDWr5FcRMZWUlxcXFwCr8VDXwRXAx6Wtses4vgZGNntO4rfH9hq8pIiJtJ/PvNMVmVhl1PEGcc48BlWY2wTlXCxxtZq87544DfmVmB0YbYUOd7fNeREQaqq2tZfDgs6mq+gHJ5On4TSSMvLylFBXNYMWKhygsLIw6zG125rO+xT3RqQJ6BHBydgENYGZvAO8Cp2Sd3wu/mrcWOWmVsqgDiKWgnifxlJtgyks45SZnfRW4J6D9HTSFSkREOtjEibelCuih+AIawJFMDqWqahyTJgWPrM1FLd0n+m7gPOA7wEbn3L6pW/es0+7Ab7kx3Dn3JeA+4G1gYVsF3bUcG3UAsVRSUhJ1CLGl3ARTXsIpNznrU6BXQPuhwAcdHIuIiHRxixY9k+qBbiqZHEpFxTMdHFH7aWlP9OX4D+w/Amuybt9On2Bm0/F7Sd8DrAR2B84wsy1tEG8XNDTqAGKptLQ06hBiS7kJpryEU25yVgVwvXMuP3XfnHMDgGnAQ9GFJSIiXY2ZUV/fg0wPdGOO+vqCTrPYWIu2uDKzZhXdZlaGxiGLiIi0p6uA3wLv43+wfgo/jHsFMDHCuEREpItxzpGfvxG/UVNQIW3k52/Eb/CU+3ZmdW4RERGJiJmtM7PT8At9jgVmA8PM7EQz2xhtdCIi0tUMH348eXlLAx/Ly1tCIjGkgyNqPyqiY++FqAOIpcbb3EiGchNMeQmn3OQ2M1tuZneb2XQzeyzqeEREpGuaOvVqiopmkJe3GN8jDX517sUUFc1kypSrogyvTbVoOLdE4T7gkqiDiJ3p06czZEjn+TWrLSk3wZSXcMpN7nDOjW3uuWZ2Z3vGIiIikq2wsJAVKx5i0qTbqaiYQX19Afn5dSQSxzNlSry2t9pZKqJj7+aoA4ilBx54IOoQYku5Caa8hFNucsq4Zp5ngIpoERHpUIWFhcyaVcasWX6xsc4yB7oxFdGxt3vUAcRSQUFB1CHElnITTHkJp9zkDjMbGHUMIiIizdFZC2jQnGgRERERERGRZlNPtIiISI5wzs0AfmhmG1PHoczsBx0UloiISJeinujYuyPqAGJp/PjxUYcQW8pNMOUlnHKTU74M5Gcdb+8mIiIi7UA90bHXN+oAYmnAgAFRhxBbyk0w5SWccpM7zOzkoGMRERHpOOqJjr1zow4glq644oqoQ4gt5SaY8hJOuclNzrmfO+ea7BfinOvhnPt5FDGJiIh0BSqiRUREctOFBG/hsDtwQQfHIiIi0mVoOLeIiEgOcc71AlzqVuic25z1cDdgGPB+FLGJiIh0BeqJjr03og4gllavXh11CLGl3ARTXsIpNznnE+AjwIBXgI+zbjXAz4E5kUUnIiLSyamIjr07ow4gliZMmBB1CLGl3ARTXsIpNznnZOAUfE/0t4D/yLoNAQaY2dTowhMREencNJw79vTlNsjs2bOjDiG2lJtgyks45Sa3mNlTAM65gcBbZpaMOCQREZEuRUV07O0XdQCxpC15wik3wZSXcMpNbjKzfzvn9nDOfQ3Yh0ajy8zsvmgiExER6dxURIuIiOQg59xw4JdAT2A9fo50mgEqokVERNqB5kSLiIjkptvxi4j1NLM9zGzPrNteUQcnIiKdj5nt+KQuQEV07M2LOoBYmjZtWtQhxJZyE0x5Cafc5Kz+wJ1mVhd1IM65a51zSefcjKhjERGRtlVbW8vYsZMZOPBUDjjgTAYOPJWxYydTW1sbdWiR0XDu2Nu841O6oLq6yL8zxpZyE0x5Cafc5KylwFeA16MMwjn3VeC7wN+ijENERNpebW0tgwefTVXVD0gmy/AbQxhz5izliSfOZsWKhygsLIw4yo6nIjr2Lo86gFi64YYbog4htpSbYMpLOOUmZz0C/Mg5dwTwD6A++0Ezq2jvAJxzPYH5wKXAD9v7/UREpGNNnHhbqoAemtXqSCaHUlVlTJp0O7NmlUUVXmQ0nFtERCQ3/Qw4ALge+A2wIOv2+w6KYQ6wyMye6KD3ExGRDrRo0TMkk6cHPpZMDqWi4pkOjige1BMtIiKSg8ws0h/CnXPnAsfgh5SLiEgnYGY457Yd19f3wA/hDuKory9o8JyuQkV07H0cdQCxVFNTQ58+faIOI5aUm2DKSzjlRlrKObc/cAdwqpnV7+j8bOPGjaN3794N2kpLSyktLW3DCEVEpLlqa2uZOPE2Fi16hvr6HuTnb2T48OOZOvVq8vM34ndNDCqSjfz8jTlRQJeXl1NeXt6gbd26da1+PRXRsXcjcErUQcTOqFGjqKho9+l+OUm5Caa8hFNucpdzrgdwIjAA2DX7MTO7sx3fuhjYG6h0mW9P3YBvOOfGALtZyD4oM2fOZNCgQe0YmoiINNeOFg47/fSv8rOfLW00J9rLy1tCIjGko0NulaAfaysrKykuLm7V66mIjr3vRh1ALJWVlUUdQmwpN8GUl3DKTW5yzn0ZeBQoAHoAHwF9gDrgfaA9i+jHgC81apsHVAG3hhXQIiISLztaOOyEE/5EUdEMqqosdY4vsvPyllBUNJMpUx6KKPJoaWGx2CuKOoBYUi9GOOUmmPISTrnJWTOBRcCewCbgWODzwCrg6vZ8YzPbaGYvZd+AjcCHZlbVnu8tIiJtZ0cLhy1Z8hdWrHiIMWNWcuCBJfTvP4IDDyxhzJiVXXZ7K1BPtIiISK46BrjMzJLOua34IdSvO+cmAPcCv+vgeNT7LCKSQ5q7cFjPnj2ZNauMWbPokouIBVERLSIikpvqgWTq+H38vOgqYB1+66sOZWb/0dHvKSIireeca/HCYSqgPQ3njr0FUQcQS3Pnzo06hNhSboIpL+GUm5z1AvDV1PFTwI3OufPwq2b/M7KoREQkZwwffjx5eUsDH8ulhcM6moro2FsddQCxVFlZGXUIsaXcBFNewik3Oev/AWtTxxPxeyL+GL9qtlalFBGRHZo69WqKimaQl7eYzKwcIy9vcWrhsKuiDC+2NJw79q6NOoBYmjNnTtQhxJZyE0x5Cafc5CYz+0vW8ftA0/1HREREtqOwsJAVKx5i0qTbqaiYQX19Afn5dSQSxzNlStddOGxHVESLiIiIiIh0UYWFhVo4rIVURIuIiOQg59wbbGdFbDM7qAPDERGRTkAFdPOoiBYREclNdzS6nw98GT+s+0cdH46IiEjXoIXFYm9c1AHEUiKRiDqE2FJugikv4ZSb3GRmsxrdbjOz84DrgcOijk9ERKSzUhEde9+OOoBYGjNmTNQhxJZyE0x5CafcdDqLgbOjDkJERKSzUhEde4OjDiCWSkpKog4htpSbYMpLOOWm0/kW8FHUQYiIiHRWmhMtIiKSg5xzL9BwYTEH9MXvE/29SIISERHpAlpcRDvnTgDGA8XAfsCZZlaR9fgvgAsbPW2JmQ3bmUBFRESkgQWN7ieBD4A/mtnqCOIRERHpEloznLsH8Ff8r9xhW2ssBvbF/yLeFyhtVXQCPBl1ALG0YEHj746SptwEU17CKTe5ycxuaHS7ycx+ogJaRESkfbW4iDazJWZ2vZktxA8dC/KpmX1gZu+nbut2LsyubGnUAcRSeXl51CHElnITTHkJp9zkJudcf+fcWOfcbOfcDOfcZc65PaOOS0REpLNrr4XFTnLOveecW+2cu9s5t1c7vU8XcGvUAcTSgw8+GHUIsaXcBFNewik3ucc59z3gNfxe0SOBUcCPgbedc6Wpc5xz7svRRSkiInFlFjagWJqjPYroxcAFwH8AE4ATgUedc2G91iIiItJMzrlvAncCs4H+ZraHme0B9AfuAe51zg0BfgkMjy5SERGJk9raWsaOnczAgadywAFnMnDgqYwdO5na2tqoQ8s5bb46t5n9Ouvui865f+B/LT8JTfAVERHZWeOBW81sUnajma0FfuCcqwP+ALwLXBdBfCIiEiNmxoYNGxg8+Gyqqn5AMlmGn5VrzJmzlCeeOJsVKx6isLAw4khzR7vvE21mbwA1wMHbO2/YsGEkEokGt8GDBzdZ8GbZsmUkEokmzx89ejRz585t0FZZWUkikaCmpqZB++TJk5k2bVqDturqahKJBKtXN1yP5a677mL8+PEN2urq6kgkEixfvrxBe3l5OWVlZQFXd23QJQPjAtpGA3MbtVUCtwe+wrx58xrcb6vruPjii5u81znnnJNzfx+6Dl2HrkPXsaPrKCkp4Zhjjmnw+XPppZc2OS9GBgH3b+fx+4HdgBPN7N8dE5KIiMRJ417n/v2P58UXrySZHEpmWStHMjmUqqpxTJoUXGtICDNr9Q2/nUZiB+fsD2wF/jPk8UGArVq1yjqDVatWGWCwysBSN9+Wvsam58wPeE66bXjIOQ1fs6u56KKLog4htpSbYMpLOOWmqcy/0wyynficbI8bsBE4aDuPHwRsjDrOgLg61ee9iEhcrV+/3o488jTLy1tskEzVDqdkHTe+Je3AA0+NOuwOtzOf9S3uiXbO9XDOHe2cOybVdFDq/gGpx6Y7577unPu8c+4U/D6Wr6Blplvp2KgDiKWSkpKoQ4gt5SaY8hJOuck5LwIjtvP4malzRESkC5o48bbUsO10r7PhdykOW6LKUV9fkP7BU5qhNcO5vwK8AKzC/4D/T04AACAASURBVI3cjh9vfAO+x/koYCHwMvAz4HngG2ZW3xYBdz1Dow4glkpLtfV4GOUmmPISTrnJOXOAqc657znntq1t4pzbxTk3GpgC3B1ZdCIiEqlFi54hmTw9q8XhBzGFFclGfv5GtA5087V4YTEze4rtF9+q+kRERNqJmd3rnPsSfnXuW5xzr+G/IR0E9ATuNLN5EYYoIiIRMTPq64N6nY/HDwxuWqrl5S0hkRjSAdF1Hm2+OreIiIi0LzO72jn3W6AUOCTV/Ceg3Myeiy4yERGJknOO/Px0r3N2IX01cDZ+SaszSA/zzstbQlHRTKZMeajjg81h7b46t+ysF6IOIJYar9ArGcpNMOUlnHKTm8zsOTO70syGpW5XqoAWEZHhw48nL6/xclSFwEPAryks/Cr9+4/gwANLGDNmZXy3t/rwQ/j736OOIpCK6Ni7L+oAYmn69OlRhxBbyk0w5SWcciMiItI5mBlTp15NUdEM8vIWk5kHbeTlLefII9fwzjtP8tZbC3jjjT8wa1ZZvAro116DGTPgxBNhn30gYBvLONBw7ti7OeoAYumBBx6IOoTYUm6CKS/hlBsREZHcVVtby8SJt7Fo0TPU1/cgP38jp5/+FU444WmWLJlBfX0B+fl1JBLHM2VKzHqdk0l4/nlYuNDfXnoJdtsNTj0VfvIT+M//jDrCQCqiY2/3nXp2dXU1NTU12+736dOHAQMG7GxQkSsoKIg6hNhSboIpL+GUGxERkdxUW1vL4MFnp7a0KiM91/lnP1tKUdEM/v7339GzZ894rby9aRM88YQvmhctgnffhc99zhfMN90EJSXQs2fUUW6XiuhOrLq6msMOK2Lz5rptbd27F/Dyy1WdopAWEREREenKGu4JneZIJodSVWVMmnQ7s2aVRRVeRk0NPPKIL5yXLoW6Ojj4YDjvPEgk4LjjYJfcKU01J7oTq6mpSRXQ8/Hbes9n8+a6Bj3TIiKSu1J7Q5/qnLvMOVeYauvnnIv3T/giItImmu4JnZFMDqWi4pkOjijLq6/C7bfDN74B++4LF10Ea9fCpEnw4ovwyitw223+8RwqoEFFdA64ow1eowgYlPqzcxg/fnzUIcSWchNMeQmn3OQm59zngX8AC4E5wN6ph64BbosqLhER6Rjhe0KnOerrCzCzkMfbWDIJzz0H110HRxwBhxwCEydC795+fvPatbBiRebxOA0xb6HcKvm7pL5RBxBLGo4eTrkJpryEU25y1izgL8DRwIdZ7b8HfhZJRCIi0mHC94ROM/LzN7bvfOhNm+DxxzPzm997D/r08fObp07185t79Gi/94+IiujYOzfqAGLpiiuuiDqE2FJugikv4ZSbnHUCcJyZbWn0BelNoH8kEYmISIcaPvw45sxZ2mhOtJeXt4REYkjbv2lNDTz8MFRUNJzfPHIkjBjh5zd369b27xsjKqJFRERyUx4Q9C1lf6C2g2MREZEOkr2l1aef7ka3bg9gNgOzb5JenTsvbwlFRTOZMuWhtnnTf/3L9zZXVMAzz4AZHHss/PCHvnA+/PCcHp7dUiqiRUREctMy4PvAd1P3LbWg2A3Ao+35xs6564CzgMOBTcCzwDVm9kp7vq+ISFcXvKXVemAs+fnX0afPgey22+ad3xM6mYSVKzOFc1UVdO/u92++5x4/XLtv1512qoXFYu+NqAOIpdWrV0cdQmwpN8GUl3DKTc66CjjeOfcS0B34FZmh3Ne083ufANwFfB04FcgHljnndm/n9xUR6dIabmmV7vntBcxj69bpfOtbg3jjjT8wa1ZZywvoTZv8vOb/+R/o188Py547F77+dfj97/0w7kWL4NJLu3QBDSqic8CdUQcQSxMmTIg6hNhSboIpL+GUm9xkZm/jFxW7GZgJvABcC3zZzN5v5/ceZmb3m1mVmf0DuAgYABS35/uKiHR1O9rSatGiZ1v2gh98AL/4BZx1ll8QLJGAp56C88+Hp5+Gd9/1j595ZqdcIKy1NJy7A1VVVTX4s3m2/+W28Wv16dOnS6y0O3v27KhDiC3lJpjyEk65yV1m9hkwP+o4gD3wy8N+FHUgIiKdVUu2tNruityvvJIZpv3ss5n5zddfn5nfLNulIrpDrAXyGDlyZCueu1+LXrN79wJefrmq0xfSnf36doZyE0x5Cafc5A7nXKK555pZRXvGkub8N7U7gOVm9lJHvKeISFfU6i2ttm7185srKnzxvHq1n9982mnw05/6+c377tsBV9B5qIjuEJ8ASXxnQRF+vZcftvFrAlSxefNIampq9KVYRKRzWtDM84zglbvbw93AEcDxHfR+IiJd1vDhxzdvS6u6OnjsMV84L1oE778Pe+/tC+Zbb/UFdEFBB0ffeaiI7lBFwCCgJcO5m/uaIiLS2ZlZrNYycc7NBoYBJ5jZ2uY8Z9y4cfTu3btBW2lpKaWlpe0QoYhI5zJ16tU88cTZVFVZ1uJifkur4w+Zxq2Hn+PnLy9b5hcKO/RQuPBCP0z72GM7/f7NYcrLyykvL2/Qtm7dula/noro2JuHiuSmpk2bxjXXtPfis7lJuQmmvIRTbqQ1UgX0COBEM6tu7vNmzpzJoEH6XBMRaY3CwkJWrHiISZNup6JiBgfUJTmjvppzun/KwFfexo3+EwweDGVlvnA+7LCoQ46FoB9rKysrKS5u3XqYKqJjb3PUAcRSXV1d1CHElnITTHkJp9zkLufcKcA4suf1wB1m9lg7v+/dQCmQADY659KT6daZmT64RETay9atFP7978zqvolZu70Fb74Mu+8OJ5wGI8rgm9/U/OYOoCI69i6POoBYuuGGG6IOIbaUm2DKSzjlJjc5574HzAJ+m/oT4FjgUefcODOb045vfzl+3vUfG7VfDNzXju8rItLl2MaNuMcfh4ULsUWLcB984Oc3Dx8O06fDqadqfnMHUxEtIiKSm/4fMM7Msvcou9M590zqsXYrouM2N1tEpLOpfe01Fl02jr2fXcGQTR+xO0leyduNP+y+P0/2HUD/s89gyi0TKCwsjDrULkkfgiIiIrlpD2BJQPsyoHdAu4iIxNiGykoWHn8qf9mtNz0OPphzH3+Y3TcdzPV8gcP4KYclNzFm46s89O7zzP7x8QwefDa1tbVRh90lqYiOvY+jDiCWampqog4htpSbYMpLOOUmZ1UAZwW0jwAe7uBYRESkpbZuhWeegQkTSB5yCD2Liznt2eW8vaUvlzCOvrzLCZRwG3fyCv9DZm9oRzI5lKqqcUyadHuUV9BlqYiOvRujDiCWRo0aFXUIsaXcBFNewik3OeslYKJz7hHn3KTU7WFgIvBP59zY9C3iOEVEJK2uDhYuhFGjYL/9YMgQuPdeVu5ayJluMn34iLM4gHnczgfsAzwDnB74UsnkUCoqnunQ8MXTnOjY+27UAcRSWVlZ1CHElnITTHkJp9zkrEvww5WOSN3SPkk9lmbAnR0Yl4iIZHvvPXj4YV88/+EPsHkzHH64L6QTCfj61/nOwafzpk1OPaEH6f2fM8dBHPX1BZgZzoWdI+1BRXTsFe34lC5Ie4yGU26CKS/hlJvcZGYDo45BRERCrF7ti+aFC+G553zb8cfDjTf6/ZsPPRSA9evXM/H7N/DWW5vIFMsb8QW0a3TcmJGfv1EFdARURIuIiIiIiOyMrVthxQpfNFdUwCuv+P2bTz8d5s6F//xPvy0VUFtby8Sxk1m48CnWrFnLZ5/NAJ4lUywfDywFhjY6bigvbwmJxJAOukDJpiJaREQkBznf9fAt4GRgHxqtc2Jm/xVFXCIiXcbGjX549sKFfrh2TQ3su6/fv/m22/z+zbvv3uAptbW1DB58NlVVPyCZNOA4fIH8ZzLF8tXA2fii+ir8P/VJ4AzSw7zz8pZQVDSTKVMe6rDLlQwtLBZ7C6IOIJbmzp0bdQixpdwEU17CKTc56w7gfmAgsAFY1+gmIiJt7b334P/+z89l7tMHzjoLVq6ESy6BZ5+FNWvgZz/zhXSjAhpg4sTbqKoaRzI5FN/7nF407GpgBrAY6Ak8BDwHnEG3buvp2fMaCgu/yn77DefAA0sYM2YlK1Y8pH2iI6Ke6NhbHXUAsVRZWckll1yy4xO7IOUmmPISTrnJWecD/2Vmj0YdiIhIp2WWmd9cUeHnNzvn5zffdJOf33zIITt8mdraWiZOvI27736IZLKMpouGFeIL59vxxXQB3bq9wejRZ3HTTVfRq1evVDhaRCwOVETH3rVRBxBLc+bMiTqE2FJugikv4ZSbnLUOeD3qIEREOp2tW32vcrpw/te/oKDAz2/++c/hm9/cNr+5OdJDuF966fuY/ZXgBcTAF9JlqeMkBxxQwqxZNzR4LRXQ8aAiWkREJDeVAZOdc6PMbFPUwYiI5LSNG2HZMl80N57fPGMGnHJK4PDsHamtrWXIkLN58cUrgWH4XuagBcQaystbqkXDYkxFtIiISG76NVAKvO+cexOoz37QzLR3mYjI9rz7Lixa5Avnxx7z+zcfcQRceqkfpv21r0Fe65aQqq2tZfz4qfz857+jvn5vfAENDQvn7AXEhqJFw3KHimgREZHcdC9QDMwH3sN/CxMRkTBmUFWVGaa9cqWf3zxkCEyZ4hcLa8b85h1JD99+8cV++DUg7yEzZLtx4fwQcBswhV12gf79uzNixAlMmaJFw+JMRXTsjQOeijqI2EkkElRUVEQdRiwpN8GUl3DKTc76JnC6mS2POhARkdj67DM/v7miwhfPr76amd/8i1/4+c19+uz025gZGzZsYOLEHzFv3gJqa28BZuK3pcoewt10AbFddnmd733vbG666QfbFhCTeFMRHXvfjjqAWBozZkzUIcSWchNMeQmn3OSst4D1UQchIhI7GzY0nN/84YfQt6+f33zHHX5+c/fuO/02fsXtH7Fw4Z+oqfmYurr1wGz81lVnAD8leO5zZgEx5x7he997nlmzynY6Huk4KqJjb3DUAcRSSUlJ1CHElnITTHkJp9zkrKuA6c65y83szaiDERGJ1Nq1vmBeuNDPb/70Uz+/+bvf9fObv/rVVs9vbmz9+vVMmHBzar7zVPx+zl8GzsEXyj8F8sisvh089xke4Ygj7tTc5xykIlpERCQ3zQcKgNecc3U0XVhsr0iiEhHpCGbw0kuZYdorV/oiecgQuPlmP7/54IPb6K0yQ7V///sneOedtZgdD8zCF9A/wM9rThfI6eI5uwe64RBuqOHoowt5+mnNfc5FKqJFRERy0/ejDkBEpEN99hk880ymcH7tNejRw89vvvdeGDasTeY3Q3qo9m0sXPhU1lDt6cBC4C58MTwUXxhPBn5MZvGwdPHcuAe6LHX8MEceeRdPP/0bFdA5qsVjGpxzJzjnKpxz7zjnks65RMA5Nzrn1jjn6pxzf3DOtc3PQF3Sk1EHEEsLFiyIOoTYUm6CKS/hlJvcZGb3bu8WdXwiIm1iwwb43e/gwgv9vOaTToJf/crPa37kEb+f80MPwQUXtFkBvX79egYPPpvZs4+munpX6uq+DNwN/BPoiS+Ie6TO7kHDodvgi+cZwHLgt8BKoAQ4nfz8o7j88hWsWKEe6FzWmokBPYC/At8jYDsN59w1wBjgu8DX8P9FLXXO7boTcXZhS6MOIJbKy8ujDiG2lJtgyks45Sb3Oee6O+d6Zd+ijklEpNXWroWf/jSzcvbZZ8OqVXDZZX7Y9jvvwD33+J7nFiwQZmbbbtn3wRfOl19+Db16HUXv3l/mxRevxOxv+KHab+ML5+VAHzJFMzQdug2ZFbhX4nuiV1BY+DFXXHEsH374LD/+8c0qoHNci4dzm9kSYAmAc84FnHIlcJOZPZw65wL8/pVnAr9ufahd1a1RBxBLDz74YNQhxJZyE0x5Cafc5CbnXA9gGn4bh88FnNKtYyMSEWklM3jxxcww7T//2c9vPuEEuOUWP7/5C19o1UunFwH75S8XsWHDp/jyJwl8BuyWOv4UXwj3ww/NngwMw29RlR6qDb4XunHRHDZ0uxCYjHOPUFQ0i+eee1KFcyfSpnOinXMDgb7A4+k2M1vvnFuJX2ZaRbSIiEjbmA6cDPwvcD8wGugPXAZcG2FcIiI7lp7fvHChv73+up/fPHQojBnje5k/F/T74I6tX7+eSZNu4/e/f4K3334H2BvohS905wCbGh0fmnpmKX57qv6p+9lDtUn9eRwNi+bLyOwD/dvU8Qwgj/z8NVxyyXCmT/+dCuhOpq0XFuuL/y/ovUbt76UeExERkbYxHLjAzP7onPsF8LSZveqc+zdwHvDLaMMTEWmkttbv37xwoZ/P/NFHsN9+vqd5xAg4+eRW79+c7nGeP38BGzduBn6EXwTsG/gFv84FVgADAo5vS73K6VnHENzrfDRNi+Z6/G+XW+jRoy99+uSRSBzH1KlXq3jupLQ6dxuorq6mpqYGgKqqqoijycTQ3Fiy4wfo06cPAwYMaJfYRESkzewFvJ46Xp+6D37S3o8DnyEi0tHWrIFFi3zh/PjjsGULfPGL8L//64vnr3ylWfs3p+cuZ6utrQ3ocXb4RcBW4odfv5M6O7tAzj4uSZ2fnqXaAziG4KHalwE/Sf35HJntqraw557GP//5OPvttx/BM16lM2mbHccz3sX/F7hvo/Z9U4+FGjZsGIlEosFt8ODBTVaNXbZsGYlEkwXBGT16NHPnzm3QVllZSSKRaFAgAkyePJlp06Y1aKuuriaRSLB69eoG7XfddRfjx49v0FZXV0cikWD58uVUV1dz2GFFFBcXU1xczMiRIwOu7q6Qqx4X0DYayL6OMqASv3x+kHlZx2sBx8iRIwNiuQu4o8l1nHbaaRxyyKHb4i8uLubggw/h29/+dpN3Ouecc2Lz93HxxRc3uI7030e28vLyBufF8TqytdV1BP0AkovX0dZ/HxdffHGnuA5o+7+P7OvJ5evI1pLrKCkp4Zhjjmnw+XPppZc2OS+GXgcGpo5X4+dGg++h/iSSiEREzOCf/4SpU+FrX4P+/WH0aNi0CaZN89tS/eMfMGWKfzykgDazbYt9FRYeSV7eF8jLOyjrdiC9ex/FXXd9ibffrsX3OB+B/z3xDPzviZ/DF7nplbSDjvOAOhoO2b4KXyAfRcNVtv+B73W+EfgNPXp8xoABtYwdexr//vcz9OvXTwV0V5G9Sl1Lb/iZ+IlGbWuAcVn3e+EnG/x3yGsMAmzVqlWWi1atWmWAwXyDVQY3pe6vMv+viKUey27b0f3stqmteE5YLD7W7Fw3jX9+k3Pi6Fe/+lXUIcSWchNMeQmn3DSV+beRQbYTn5PtecP/Ejs2dXxq6rN2M7AVuDLq+ALizenPexHZjvp6syefNPv+980OOsh/Me3Z0+xb3zK77z6zDz/c4Uskk0lbt26dXXbZBOvZ8wiDzxscYPDVkNvhBo8YXG9wnMEpBv9hkDBIpv48JeuW3M7x9QYXGixOHS82WG8w2eAkgy8bfNFgiBUWFtsVV1xv69evt2Qy2f65lXazM5/1LR7OnVoN9GAyYx4Ocs4dDXxkZm/huzsnOedeBd4EbsKvC7+wpe+VW4rw3w/aejj30A6KJf2c3FBaWhp1CLGl3ARTXsIpN7nJzGZmHT/mnEv/Q/6qmf09ushEpEuorYWlSzPzmz/+GPr180O0E4lmzW+ura1l/Pgp/PKXD7Nhw0Z8/1xffA9xEr9bbljP7r/wPc63k9mgwNF0EbDq1P308Ox/BxxfDYwAbiDTC234lbkdkCQvbwmHHz6T5557VPOcpVVzor8CPIn/L8vIjDO+FxhlZtOdcwXAPcAewNPAGWa2pQ3iFRERkQBm9ib+x2sRkfaxZo3fhqqiIjO/+Utf8sO1EwkoLt7h/GYzo7a2liuvvJ57712A2T4EF83/IjOfucmr4Pdrhsy2U2np1bPTi4AtBzaQKZCfDjj+IbAAuAU/VPszYBzOXU1BwT706ZPHiBEnMGWKVtkWrzX7RD/FDuZSm1kZfjKviIiItCHn3GDgc2b2cFbbBfhvgj3w3wSvMLNPIwpRRDoLS81vXrjQF87PPw/dusE3vuHnNycScNBBO3yZdI/z/PkL2bhxA76U6AGcSHDRbGR6l4Nsr8f5GHxPcnoRsNHA88Ai/Ara6X2iJ+D3id4KXIFzu5OX14uCgl35zne+yfTp19GrVy/MTPOcpQmtzh17L5BLw6w7yvLlyxkyZEjUYcSSchNMeQmn3OSc64E/Ag8DOOe+hF+Rch5+Hs94/PokZZFEJyK57bPP4OmnM4XzG29Az55wxhkwdqzfv3mvvXb8OvjieezYH6Z6nD8HbAEK8T3OrxJeNGcXyWHCepxfxvcy/x2/CNhUYAvOFdK//z6cddY3mDLlqm0FMoBzrsFxNhXQEkRFdOzdB1wSdRCxM336dH3pD6HcBFNewik3OecY/NjDtHOBlWb2PwDOubfwvdJlHR+aiOSk2lpYssQXzen5zf37N5zfvNtuO3yZZDKJc441a9Zw6qmlrF79Jpke51eAE/DF89vsuGjO7l0OsqMe592AQnr0gPPPTzBt2rX06tWrwStkF8gqlqUlVETH3s1RBxBLDzzwQNQhxJZyE0x5Cafc5Jw9gfey7p8ILM66/zxwQIdGJCK55513MvObn3jCz28+6ig/v3nECD+/OaCwTPfYpo/Xrl3L6aefz4svvpFq/QxfFPcATibT41xLpnhuTtF8DJne5SDN73EWaWsqomNv96gDiKWCgoKoQ4gt5SaY8hJOuck57+H3h37LObcrfs7P5KzHC/HfKNudc240flnbvsDf8HOxn++I9xaRFjLz+zOnh2n/5S9+fvOJJ8L06b7HeeDArNNTO6QC69ev55prbs5aRXsr0C31p8P/E7B36pk1NO1xNqA3DRcB21HRnC6S/4LvXd6Uep1s1wDdca4XPXo4Ro4M7nEWaWsqokVERHLLo8CtzrlrgDOBOvwSs2lHAa+1dxDOuXPwO3R8F/gzft/qpc65Q82spr3fX0Saob7ez2+uqPDF85tvYoWFMHQoXHklDBuG7bHHtqHM69etCyiW073RfYHu+GJ2n1RbumDO7rF+nuAe53X4zqF08dycojm7SO7OeeeVMH36dYErZGs4tnQkFdEiIiK55YfA74Cn8N8+L2y0jeQoYFkHxDEOuMfM7gNwzl0OfDP1/tM74P1FJMj69djixb5wfvRR3CefkOzXjz/2+hy35e3L47W7seU3K+E3K4BJ+N7dJOHF8nr8QmB5+EI3u2h+nobbUCXxO9wG9ThvBPqTKZ5/REuKZhXJEifb38hNYuCOqAOIpfHjx0cdQmwpN8GUl3DKTW4xsxoz+wZ+bvSeZvb7Rqf8N35hsXbjnMsHioHHs+Iy4DFgcHu+t4hkJJNJzIxkdTWbZszgH/sfyJbevXHnnsvff/UbbvpkK8XsTbc1ximrN7A4OYAt9MEPxd4P31ucPi4ATgKOAHbFF8tH4AvqNfje5Vp80fw2vjDeI/W89K0Q3+Oc3nZqf3zRXI1fmftpfPH8PfxyDjfiB9f0AnZj1KgzWbduBVu3Pktt7Sp+8pNb6NWrlwpoiR31RMde36gDiKUBAwZEHUJsKTfBlJdwyk1uMrN1Ie0fdcDbp7+Fv9eo/T3gsA54f5EuycxYs2YNp5eMpNtLq0lQxwg28xW2kA+8T3d+xgAqKOTf1OF/a/sQXyQfiu9Bzu5Nzj7+K75YhkyxbGQK5PS85vQ6Gg54n6br9/RLvV9Qj/OC1OtOSD2vkF122cAFFxzHHXeUBQ7TFokjFdGxd27UAcTSFVdcEXUIsaXcBFNewik3IiLxkN4iCnzB7JzbtqjXA/cvoLiuhgRbWMQWBrKF9eSxmF7MoBeLOZBPOIJMcVyM31aqP753OD3sujbgeHvF8gdZx+l5zWnpgjm7p/g0/FqHr5Apnm9MPbYn4Bg1ahgzZlyvXmbJWSqiRUREpKVq8CsO7duofV/g3e09cdy4cfTu3btBW2lpKaWlpW0aoEguSCaTjbaISpKZn2wUspWhfMoIjFtYx54keYsCKtiThXyJp+jLFl7Fz9AMKpTXAwel2hoXyC0plvuTWSQsfQyZgnmvrHNfTrXNw+/X3B0/R/oTRo48ibvvnqoeZ+lw5eXllJeXN2hbty5wQFezqIgWERGRFjGzeufcKuAUoALA+e6kU4A7t/fcmTNnMmjQoPYPUiQm0vsqp3uW33nnHYYOvYAXX3wNP084Hz99by/gY/anF8NZywi2cDK17Ar8lQLu5IsspJYXGIifOWHAWsIL5d3xPb+baFgUhx1DcLG8L1CVenwrfl5zn9T97IL5DTJbUJXhFwjbm4KCTxk58mR+9KP/p+JZIhP0Y21lZSXFxcWtej0V0bH3Bn4LUMm2evVqDj/88KjDiCXlJpjyEk65kVaaAcxLFdPpLa4K8N+mRboMM9tWIKfvb9iwgQkTpjJ//kI2bqxLn5m65eH3VO6GL2CHcDSfkOAFRlBHMW9Qj+MpCrmKgVSwH9Wswy8C1hP/v1l2b/L2CuVPgP8C/kBwgdzcYhngYPx28El88d4t9bwyfMG8b6pgPr3BNlQari2dkVbnjr3t/qDfZU2YMCHqEGJLuQmmvIRTbqQ1zOzXwNX4yY4v4PenPt3MPog0MJF2kl4J28xYv349F1/8ffLzDyIvbyDdug0kL29A6vjz9O59JPfc8xgbN27BF8y74OcO7wqczC7swn9wMLNYxxv8hr+yiKtYw7/YhVL2Z29O4DT2ZzZfpJq98EVzeuXrdMFclzr+BL8SdiG+IN4/67gQ/79mPr4ofonMKtmNj/+VutKDgc1kiuX38UO9V6Ye70vPnvtw2WWlfPLJX0kmXyWZ/Cdbtz7Lhg2VDVbUVgEtnZV6omNPX26DzJ49O+oQYku5Caa8hFNupLXM7G7g7qjjEGkr6aHX6eOG85XBF5af4Xtgd8X31G4FPsb35G7Fr4Z9NkEwNgAAIABJREFUIn5hrRO2/dmLeoayhhEsZRgfsAdJqtmVCvqxkH15Ckc9fYCP8Fs+bcUXypDpWU4v5NW4N/ko4I9keo/TPcl74ucl3wI8CyxMXUN6KHi3RscuFX93fLFcz3nnlTBt2rX06tVrW25UHEtXpyK6haqrq6mpqdl2v6qqajtnt4X92vn1c5O25Amn3ARTXsIpNyLSldXW1jJ+/BR++cuH2bBhI74A7Zb60+HnK+9NplguwO+PHLZlVH/8ol617M9rJHiTEbzCSXzMrhgv0Is76MdCvsBf+YDMd713gR40HYpdTaZoLsHPQe5Nw4I5rFB+PxXX1am49wU+4Ygj+rFs2X3069evyVD07AJZxbJIMBXRLVBdXc1hhxWxeXPdjk8WERERkVjJ7mmura1l9OhrmT//YXyh3B0/PHqf1Bk1ZIpjyBTLrxK+ZdQ6jmZvRvAWI3iHQWykHscf+Rw/4IssYjPVDMAXzLvgC+P0FlHpQjn7z6Pwey2nh12/QmYhrw9p2JucXSiv44gj9mtSKJsZeXkNZ3OqaBZpORXRLVBTU5MqoOcDRanWR4EfRheUiIiIiDTQuFieMGFqqqd5E77gTOJ7cHcBTqZpjzLA82SKY/DF8ttktnPyC3vtQiEnspERvEuCtXyeKtbRjUfpwXSOZAlbWUf/1HPyaDgcO92zvBcNh2A3Hoq9CliQimcyvqe6L9261XLhhUO37bmcvvawQllFskjb0MJirVKEXzF7EDCwnd9rXju/fm6aNm1a1CHElnITTHkJp9yISC5KL/KVvdjX5ZdfQ2HhkeTlfYG8vIPIyzuQ3r2/yD33PMmGDT3ww5/3xhfAB5AZev02mR7lt/FDqPdInVeAL1p741fH3kQvPuIcXudXPM8H/JnHeI4RrKWCHpzGeexNKd/hCB6kmHXsQWbBrwuBZ8j0LM/GF8WF+KHiW/FDsD9L/bkF38O8EF9U9+DIIw/irbeWkkyu4LPPXmTu3Nvp3bv3toW8GhfQItL21BMde5ujDiCW6uo0pD6MchNMeQmn3IhI3GT3JKeHIUNYrzJk5gD3xc8r7pFqXw98jab9Rv/Czzn+QvodyWwbBb43+n2y91A+gA9IUMMI6jmJN8nHqGQvZtKPCo7mr3wOP9z6TPx6e+lCOd2z3IeG+yp/iC/Y0z3L+2zrWZ45czI9e/bcdu1hQ7FFJBoqomPv8qgDiKUbbrgh6hBiS7kJpryEU25EJA7Wr1+fVSB/iv+amsQXo47wQhl8L/LXyAzFTvsrsKZRm+GHTzsyq19Dw32WAfbjGHZjBG+T4C0G8RH1OJ7kKL7PQSxiC2/RF997/BJNF/lKD8FO7/qWnr9cRnr164KCTzn//KHbVr8OGm6todgi8aMiWkREREQ6THbParpnef78hWzcWIcvkHvhhzDPATZkPTOsUAbfs/xOozYjMxw7W3oRr+zVrwE2kk9fTuR9RlBNghoG8CGf0I1H6c10DmQxxnp2Bybhh2WHbRmVXuRrTyCPI4/sx5Il8+jfv3+DFbBVGIvkJhXRIiIiItIu0sOwN2zYwMSJP2Lhwj9RU/MxdXXrU2ck8atJOzILfJ0LrAAab78XVCiDL1o/FxLBBzQtogGOA/4AHEVvnuQM1jCCjzmDlfTG+De7soC9qGACf+LP1PPv1PsYfgj2BNJDsHfZZQPnn1/CHXeUUVhY2GTLqO2thi0iuUlFdOx9HHUAsVRTU0OfPn2iDiOWlJtgyks45UZEWiu7Vxl8gZgelv2rXy1m48atJJNbgHrgR/jtmnbD9zgfmnoVR8MC+XTgtsbvRHihnO5ZDtOfxr3XA+hHgvdJcAEnsYV8trKK7txOLyrYjb/RHT+P+rdAd5zbl4KCTxk58nSmT7+uQbHcuCjWllEinZ+K6Ni7ETgl6iBiZ9SoUVRUVEQdRiwpN8GUl3DKjYi0RG1tbaNe5Q3Arvhe5U/xBW8//IJZc/DDnGcBK8n0Lp9LplDOLpDTRWfYEOwwx5EZlp1tX6AKML5MHSP4hASf8GXuZQvdeJL+fJ86KtiDt+kDfExRUT/e/sP97LffftstiFUgi3RdKqJj77tt/opVVVWBx7mkrKws6hBiS7kJpryEU25EZHuyh2SPHz+Fn//899TXT8X3KhcA1+OL5U1kepdLyQzJ/hQ4A5iR9aol+BWsIbhADto1IKxQBjgmFU9mDnU+SU6ilgSfkGADA6jjE/J4hN25lb1ZQg/W/3/27j1OyrL+//jrs4QgipriEUU8hdvXPICpeMLS0FTWytJQMjVLS7QoQU0TPKVQSipYliSVilr+FDQVK7UET7mbpbl4SHBNPK0HQJYlZD+/P657YHZ2ZndmuWfu2Zn38/HYx87cc819f+azs3vPZ6/rvi76YbYNG2zwP751wgh++tML6N+/f9dJEZGqpiK67NXGuK83gBrGjBkT4z6TMXTo0KRDKFvKTXbKS27KjYikD8s2M5YtW8b48ZelDcn+iDBL9kGEXuUnCAVy+vXL6b3LqSHZTpi1GtovH1VD+0I5vUCeCxwAvJoRZcdCea0XgB+wMfM4kj9Qxwd8nhY2xllEL+5mA2YziL+xJX03XM2JJ47ktWhYNqhXWUQKoyK6qnxAGGp1M2uL8/uAHyUWkYiIiCQjfVj2u+8upbX1f/Tp83HM3qWlZQXuWxGGZN9AGJ59PHAVcET0Hdpfv5zqXU4fkp3ey5xeNDvtC+X0Avli4AeEtZXTC+YXou1PA/cQer6dQXxEHS0cw0mMYAW9gX/UrM9fhx7AZ392JdsPH85ZZpwV7UUFs4isKxXRVakWSPU89czh3CIiIpJd5uzQmbdTvcxrh2U/AfwY2J+Wli8Dn472lBqS/X1CoXw48IvosVSBnH47s3c5dXt/OvYuzyUsA3UMoVDOLJDPo+M60QDnAn0YRi+O7b2CMRu1sd27b+O9e8NnPgN1dXhdHXtttx17dTeBIiJdqOm6iSTr7qQDKEszZsxIOoSypdxkp7zkptyI9HzLli3j7LMnssMOhzFw4NFstNHubLTR3my99ZHtbvfv/39sssme3HDDG6xadQ3wHKFITvUuf58wS/brhKJ5PqGHeQPCx8b0XuXM26ne5W1ZWzRvS+hlvhrYnTBk+3lCb/OjhM85hwJLCYXzPZhtxIYbbszpp3+RJUuexn0Rba0LaLv/57R9+3Datl3G0zzH+Ru0st3hh8Htt2PNzdjcudiZZ2LbbVekLIuIBCqiy96CpAMoSw0NDUmHULaUm+yUl9yUG5GeKTXh17Jlyxg+/FimTx/OokX/jzfeWMWyZZNZtuwh3nprdbvbH364N21t04DFhMJ5PqFYhrUFcz9C0Qzti+dUkZxeIGfePodQKF8MfCq6/RPCRKn/ivaxEngTOAvYH7NH6N9/fU4//SssWfI4q1c/xrJl9fziiglsdO+9cPzx2OabY5//PHbffdiXvgR/+Qu8/TbccgscdxxstFFxkiwikoWGc5e985IOoCxNnz496RDKlnKTnfKSm3Ij0jO4Ox9++CEXXPBT7rlnPitX9uHDD1+jtXUlq1ZdTSiKJ7K2Zznb7cxh2RsQhko7awvm9CHZmcXzOcCxwOmEnuT065cvJsyzcjdwBWGZzo+ir3MxW5+amo1Yf/2PMWbMaCZPPq/jxF6LFsHMmTB7Nvztb/DRRzBsGIwfD8ccA5/6FOiaZhFJmIpoERERkYSlX7ucvi2zaG5ufolVq6YSCtcvA5MJw7CPjJ41H5iU4/ZE4Oe0H5adKpKN9gXzq6ztZU4vnh34A2F4tgPLgAlAH2A1cNaaYrlfv/U44YSjmDLlfDbaaKM1PeftXqc71NfDnDmhcP7Xv6B3b/jsZ+Haa2HUKNh2225mVUSkOFREi4iIiCQgzI4dCuRVqzagd+/lHH743oAxd+7fM4rmSdHXWMKay6me5VSvcnpvcq7buYZlzyX0VqcXzMewtpc5VTCniuergRp6927m1FNH8ZOf/JANN9wQYM0yWanb6dbcX7kSHnkkFM1z5sDrr8Mmm8BRR8GFF8Lhh2t4toiUNRXRIiIiIiWU6mEePvxYGhu/T1vbJEKxu5QbbjgcuJAwW/Yk1hbNkL2XOb0HOZ/b2YZlp4rkVO92Gx2HZI/DrBf9+m3BgAE11NXtz+WXn7NmOHa6rEtIvf8+3HdfKJwfeACWLYPBg+HLXw7DtA88MPRAi4j0ACqiMzQ1NdHc3Lzm/sqVK+nTpw8AjY1JLAc1DvhrAsctb3V1dcyZMyfpMMqScpOd8pKbciNSfJm9zkuXLmTZsisIPcApVxF6mFPb0ovmXL3MkL03OdftbMOyVxHmYFlFv36bUVNzLmZ92HDDrenTZ0tGjdqfyy77wZoh2Xmvs7xw4dph2n/7G6xeDXvvDRMmhMJ5t910fbOI9EgqotM0NTUxZEgtra3pE2r0Ilzjk5TjEjx2+Ro7dmzSIZQt5SY75SU35UZkrUKKxK7apq/L3LHX+TDWXseckqtohs57mdML4/Te5Fy3sw3LPnrNsOxsa0yndJqb1PXNs2eHr2efhfXWC9c3T5sWrm8eODD380VEeggV0Wmam5ujAvpmoBa4jzDLZOb9Uhpe4uP1DCNHjkw6hLKl3GSnvOSm3EilKKiXNE22a5NHjTog63Dlrtpme3yjjXrR2DiOtrZUD3NmgZxtW2ahDLl7mfsDdxJ6sq8G2ujdexx9+/anX7/NaWk5D1iv3e3QywyjRu1X2LDsTCtXwsMPr72+efFi+PjHw/XNF10Urm/Osm8RkZ5MRXRWtcBQoDHHfRERESkHhRTAuZ7fsZfYmT59Lg89dCyPP37nmv101fbBB2cycuTJHR6HA2k/bDtbgdxV0Qy5e5w/TyikJ1JT8wC77no1TzzxNP3792/3j4Vctwv23nvtr2/+8EPYYYewXvMxx8ABB+j6ZhGpaCqiRUREpEcqpADO5YILfho9v32R29Z2BI2NzoUXXsU110zKq+2RR56S5XGAAbTvdYaOBXK2belFc6rH+Q/A2fTuPYFNN9026lm+KOpZbqWu7gAuu+z/dVx/uZPbeVm4cO0w7UcfDdc3f/rTcN55UFen65tFpKrUJB2AdOXhpAMoS3fffXfSIZQt5SY75SU35UZ6qvZF7doe3VDUjuPCC6/qch/33DOftrbDsz7W1nYEc+bMz7vtc8+9nuXx9B7mdOcQhl7fl/bYDwjLSt0bbUsVzbfTu/fubL31KAYPPpazzx7Mu+8+xhtv3MfSpf9i6dKnef31OSxc+CeuuWZSXj3wXWprg7//PSw5tfvusOOOcO65sP76MH06/Pe/8NRTcMEF8KlPqYAWkaoSexFtZhPNrC3j6/m4j1M95iYdQFmaNWtW0iGULeUmO+UlN+VGeqpCCuBs3J1VqzKvTU5nrFrVD3fPoy24b5Lj8VQPc7rUdcx30L//pxk48BgGDz6WM844hDPOeIzBg0eu2ZYqmjML5XXqWc5m5Uq4/3444wzYbjvYZx+4/nrYc0/4/e+huTkM4z79dE0QJiJVrVjDuZ8DDmXtmeSjIh2nClyZdABl6fbbb086hLKl3GSnvOSm3EhPVEgBnKvANDN69868DrndUejde/ma53feFsw+yPF4alj2R8BRpIad19TMo7Z2MY8//nC7WbHTX2MsxXFn3nsP/vjHMEx77txwffOOO8Lxx4dh2gceCB/T1X8iIumKNZz7I3d/x93fjr7eK9JxREREpAq1L4CzaV8A5zJq1AHU1GQf9VVT8wB1dQfm3Xa33QbmeLw/Zqezxx7T0nqYRzJ27JNrrtvOFmfRCuhXXoGpU+Ezn4EttoCTToLXXoPzzw/LUr38Mlx9NRxyiApoEZEsivWXcRczex1oBR4Hznf314p0LBEREalCo0YdwPTpc7NM5NWxAM7l8svP4aGHjqWx0dOurXZqah6gtnYql112Z95t77svNTt3tsdv4NFH7+wwY3ZJtLXB00+vXYbqueegTx849NBwffOoUbDNNqWLR0SkhytGEf0EcDLwArA1MAn4m5nt5u7Li3A8KYLGxrXLeQ0YMIBBgwYlGI2IiEhHhRTAufTv35/HH7+TCy+8ijlzrmbVqn707t0SzXLdfnbvfNrms6+SFNCtrfDQQ6FwvuceeOMN2HRTOPpomDQprN+84YbFj0NEpBKlJsso1hewMfABcEqOx4cCvuWWW/qoUaPafe23335+1113ebq5c+f6qFGjPNN3vvMdv/HGG9ttq6+v91GjRvk777zTbvtFF13kV155Zbttr776qh988MEOONQ7uMPN0f2vZdyf5zDK4dG0bfUOtzoclLEPd9g3x34Pzrhf7/AdhxvTto2Ktu+VYx9npR0nfb+NGfu91uHIjH0sz7Lfex0s2ha++vbt56+++qofd9xxJf15jBo1yhsbG9ttv/baa/2cc87xk08+ec225cuX+6hRo/zRRx9t1/bWW29t1y6lnF5Hurhex3bbbVcRryPun8fJJ59cEa/DPf6fR/rr6cmvI10hr+Nzn/uc77HHHu3OP3vtlfrbyFAv8nmyWr5S5/v6+voOP4N1sXTpUj/77Ik+ePBhPnBgnQ8efJifffZEX7p0abf219bWFlvbQvYVi+Zm99/8xv3YY9032CB8ONhxR/dx49wfecR91arSxiMiUsbq6+u7fa4v1YnzKeDyHI8V5aTaHWsTmVmo5rofV5vOnnN5iY6T2ebmaFu4Xw4/n3S33npr0iGULeUmO+UlN+Wmo3U5seqrtEV0upIXreXg5Zfdr7rKfcQI9169wsl9n33cL7/c/bnn3KsxJyIieViXc33RZ4swsw2BnYHfFvtYlanjdV6lUUv4vFOeRo8enXQIZUu5yU55yU25kUKY2fbAj4DPAlsBrwO3EP5Zvirh2JI8fGmk1m+eMycM1f73v9de33z99eH65q23TjpKEZGKFnsRbWY/Ae4BXgUGAhcDqwAtRCoiItLz7Uq4+PibwH+A3YAbgX7AhATjqlytrfCXv4TCOfP65ksugZEjdX2ziEgJFaMnelvgVmAz4B1gHrCfu79bhGOJiIhICbn7XCB9HadFZvZT4AxURMfn3Xfbr9+8fDnstBOMHg3HHAP776/lp0REEhL7OtHuPtrdt3X39d19kLuf4O4L4z5O9fhH0gGUpXnz5iUdQtlSbrJTXnJTbiQGmwDvJR1Ej5dan3nEiLB+89e/Dq+/DhdcEIZtv/QSXHUVHHywCmgRkQTFXkRL3HQpeTZTpkxJOoSypdxkp7zkptzIujCznYGxwC+SjqXHaWuDJ56AH/4Q/u//YJddwu3+/eEXvwjDtp94As4/Hz75SaiGa75FRHoA/Ruz7P046QDK0m233ZZ0CGVLuclOeclNuREAM7sCOLeTJg7UuvuLac8ZCNwP3O7uv87nOOPGjWPjjTdut2306NHVM8HdihXt129+803YbLNwffNll4XrmzfYIOkoRUQqyqxZs5g1q/0UXUuWLOn2/lREl731kw6gLPXr1y/pEMqWcpOd8pKbciORnwI3ddHmldQNM9sGeAiY5+6n53uQqVOnMnRo+a7+UBTNze2vb25pgZ13hhNPDNc3Dx+u4dkiIkWU7Z+1DQ0NDBs2rFv7q5q/2O+88w4zZ85st622tpajjz46mYBERETKSDQBaF6TgEY90A8BfwdOLWZcPdbLL4eiefZsmD8f3GHffeFHPwqF8667ani2iEgPVTVF9A9/+ENmzLiJmpr+ALivwr2FxYsXs9VWWyUcnYiISM8Q9UA/AiwkzMa9RWp9Znd/K7nIEtbWBk89tbZwbmyEvn3hsMPghhvCcG193hARqQhVM7HYypUrqak5gNWr32f16vdpa7sTd2fVqlVJh9aFnyUdQFkaP3580iGULeUmO+UlN+VGCvQ5YEfgUOA1YDHwRvS9uqxYAffeC9/8JmyzTRiWfeONocf5rrvCMO577oHTTlMBLSJSQaqmJ7rn0kk3m0GDBiUdQtlSbrJTXnJTbqQQ7v4b4DdJx5GY5uZQOM+eDQ8+GK5v3mUX+NrX1l7f3KtX0lGKiEgRqYgue19NOoCydNZZZyUdQtlSbrJTXnJTbkS68NJLa4dpP/ZYuL55v/3goougrk7XN4uIVBkV0SIiIiLp2trgySdD0Txnztrrmz/3OfjlL8P1zVtumXSUIiKSEBXRIiIiIitWwJ//vHb95rffhgEDYNQouOKKMEGY1m8WERGqaGKxnmth0gGUpQULFiQdQtlSbrJTXnJTbqRqvfMO3HQTfOELsNlmYWj2o4/C178evr/5Jvz61+FaZxXQIiISURFd9q5NOoCyNGHChKRDKFvKTXbKS27KjVSVF1+En/wEDjoozJj9jW+EYnrSpDBs+4UXYMoUOPBATRAmIiJZaTh32dOH22ymTZuWdAhlS7nJTnnJTbmRirZ6dfvrmxcsgPXXD9c3/+pXcNRRur5ZREQKUvVF9LPPPss777wDQGNjY8LRZLN10gEAHXMzYMCAdV4Wp6mpiebm5m7tV0vy5KbcZKe85KbcSMVpaVl7ffO994brmzffPFzffOWVoYDu1y/pKEVEpIeq4iL6baCGo446KulAytwbQA1jxoxpt7Vv33688EJjtz98NzU1MWRILa2tLbHuV0REqtTbb4eCec6csH7zihUwZEi4vvmYY8KSVBqeLSIiMajiInoJ0AbcDNRG2+4DfpRYROXpAzrmqZHW1jE0Nzd3u9htbm6OCuh49ysiIlWorQ122w2am2H//cP1zcccE4poERGRmGliMWqBodHXDgnHks3MpAOIpOeptou2xd/v5MmTY4yhsig32SkvuSk30uPV1MDvfx9m0543DyZMUAEtIiJFU8U90T1Fa9IBlKWWlpauG1Up5SY75SU35UYqwogRSUcgIiJVQj3RZe+MpAMoSxdffHHSIZQt5SY75SU35UZEREQkfyqiRURERERERPKkIlpEREREREQkTyqiy977SQdQljLXl5a1lJvslJfclBsRERGR/KmILnuXJB1AWTr11FOTDqFsKTfZKS+5KTciIiIi+dPs3GXvW0kHkFNjY+Oa2wMGDOiwtnNTU1O7Hq5sbbpr0qRJseynEik32SkvuSk3IiIiIvlTEV324lyTOS5vADWMGTNmzZa+ffvxwguNa4rkpqYmhgyppbW1JWebdTF06NB13kelUm6yU15yU25ERERE8qfh3NINHwBtwM1APXAzra0t7Xqdm5ubowI6dxsREREREZGeRj3Rsg5qga56sPJpIyIiIiIi0jOoJ7rs3Z10AGVpxowZSYdQtpSb7JSX3JQbERERkfypiC57C5IOoCw1NDQkHULZUm6yU15yU25ERERE8qciuuydl3QAZWn69OlJh1C2lJvslJfclBsRERGR/KmIFhEREREREcmTimgRERERERGRPKmIFhEREREREcmTiuiyNy7pAMpSXV1d0iGULeUmO+UlN+VGREREJH9aJ7rsHZd0AHlrbGzMersYxo4du+Z2U1MTzc3Na+4PGDCAQYMG5Xw8W5tM2Z6zcuVK+vTpk/c+4pJP/OltDj/8cJqamkoSWzZd/TySkv6ekfbiyE13fs9EREREeiIV0WVveNIB5OENoIYxY8aU7IgjR44Ewgf3IUNqaW1tWfNY3779eOGFRgYNGpT18cw2mXI9B3oBq/PaR1zyiT9bm3POmVD02PKNtxR5ykfqPSMdrWtuuvN7JiIiItJTaTi3xOADoA24GaiPvi4tyZGbm5ujD+6pY99Ma2vLmh6xjo93bNP1PlOvZ3XO45Tu9eXzGksTW37xJheLlE53fs9EREREeir1REuMaoGh0e3iDufu/Njdebyr5zRm2VZK+Rw3qdiyKadYpHT0cxcREZHKp57osvdw0gGUpbvvvjvpEMqY3jPZ6D2Tm3IjIiIikr+iFdFmdqaZLTSzFWb2hJl9uljHqmwzkw6gLE2ePDnpEMrYzKQDKEt6z+Sm3Eh3mdl6ZvaMmbWZ2e5Jx9NTzZo1K+kQypLykptyk53ykptyE6+iFNFmdjxwFTAR2Av4JzDXzAYU43iVbdOkAyhLm2++edIhlDG9Z7LReyY35UbWwRTgv4AnHUhPpg+32SkvuSk32SkvuSk38SpWT/Q44AZ3/627LwDOAFqAU4t0PBERESkhM/s88DngHMASDkdERKRkYi+izaw3MAz4S2qbuzvwZ3rGek0iIiLSCTPbEvglMAZYkXA4IiIiJVWMnugBhAV138rY/hawVRGOV4A2YFX0tbqLtiIiIpLDTcD17v6PpAMREREptXJY4qovQGNjcZdEam1tZfXqecB6GY/cx9rli+ZnbOvqfj7PWdf9PgPcUoLjFPs1Lwz37ruPxsZGFi5cmOU57dsA1NTU0NbWRkrq/vz587nllluy7Gfdj5P9OZ2/nsz48r3fVZt84u/Y5pmSxJZfvKXJUz7PmT9/PrNmzYr9NVfCc1K/T93db2fv02L/bS+WtLj7JhlHKZnZFcC5nTRxwjpmRwAbAqkZ6fIdyl2S831PtGTJEhoaGpIOo+woL7kpN9kpL7kpNx2ty7newkjr+ETDuVuAY919Ttr2mcDG7v7FjPYnEKpEERGRcnOiu9+adBClYGabAZt10WwhcAdwdMb2XsBHwC3ufkqO/et8LyIi5ajgc33sRTSAmT0BPOnu343uG9AEXOvuP8louxlwOLAIaI09GBERkcL1BQYDc9393YRjKStmti2wUdqmbYC5wLHAU+6+OMfzdL4XEZFy0u1zfbGK6OMIi9WeATxFmK37y8Cu7v5O7AcUERGRRJjZ9oQe6j3d/V9JxyMiIlJsRbkm2t3viNaEvgTYknCR5uEqoEVERCqS1okWEZGqUZSeaBEREREREZFKVIwlrkREREREREQqkopoERERERERkTwlUkSb2cfN7BYzW2Jm75vZjWa2QRfPucnM2jK+7issEH5TAAAgAElEQVRVzMViZmea2UIzW2FmT5jZp7tof4iZ1ZtZq5m9aGZfL1WspVRIXsxsRJb3xmoz26KUMRebmR1kZnPM7PXoNdbl8Zxqeb8UlJsqes+cb2ZPmdlSM3vLzO4ys0/k8byKft90Jy/V8p4pFTObbWavRn/jF5vZb81s66TjSpKZbR99HnrFzFrM7CUzmxQtHVr1zOyHZjbfzJab2XtJx5OUQj83VovufEaqdN39DFANzOwMM/tnVIsuMbPHzOyIQvaRVE/0rUAtcChwFHAwcEMez7ufMFHZVtHX6GIFWApmdjxwFTAR2Av4JzA3mpQtW/vBwL3AX4A9gGuAG83sc6WIt1QKzUvEgV1Y+97Y2t3fLnasJbYBYZK+75DHJD7V8n6JFJSbSDW8Zw4CrgP2BQ4DegMPmtn6uZ5QJe+bgvMSqYb3TKk8BHwF+ATwJWAn4PeJRpS8XQEDvgl8krCyyRnA5UkGVUZ6E9Yo/3nSgSSlm5+PqkV3PgdUuu6e66rBa8C5wFBgGOGcNNvMavPdQcknFjOzXYHngWHu/o9o2+HAH4Ft3f3NHM+7CdjY3b9UsmCLzLKvp/0aYT3tKVnaTwY+7+67p22bRcjLkSUKu+i6kZcRhDf/x919aUmDTYiZtQFfcPc5nbSpivdLpjxzU3XvGYDog9bbwMHuPi9Hm6p73+SZl6p8z5SKmY0C7gL6uPvqpOMpF2Z2DnCGu++cdCzlIhoZM9XdN006llIr9PNRtcrnc0A1yudcV83M7F3gHHe/KZ/2SfREDwfeTxXQkT8T/mu0bxfPPSQajrDAzK43sx77BzQanjWM0NsDgIf/aPyZkKNs9oseTze3k/Y9TjfzAuG/989EwwIfNLP9ixtpj1Dx75d1VI3vmU0If2s7GwpZje+bfPIC1fmeKbroXH4iMF8FdAeb0PX7UqrAOnw+EknJ91xXVcysxsy+CvQDHs/3eUkU0VsR/guyRnTSfC96LJf7gZOAzwITgBHAfdF/4XqiAUAv4K2M7W+ROw9b5Wi/kZn1iTe8xHQnL28ApwPHEoYFvgY8YmZ7FivIHqIa3i/dVXXvmehv5c+Aee7+fCdNq+p9U0Bequ49U2xmdqWZfQg0A9sBX0g4pLJiZjsDY4FfJB2LlIXufD4SAQo611UNM9vNzJYBK4HrgS+6+4J8n/+xGAO5gjC2PBcnXAfdLe5+R9rdf5vZs8B/gEOAh7u7X+n53P1F4MW0TU+Y2U6E68kqakIkiUeVvmeuJ1xneUDSgZSZvPJSpe+ZguT7OSDKJcAU4EZge8I1nr8Dji5qkAnoRl4ws4GEzoPb3f3XRQ4xMd3JjYh0iz4DdLSAMPfLxsCXgd+a2cH5FtKxFdHAT4GuxpC/ArwJtJvN1Mx6AZtGj+XF3ReaWTOwMz2ziG4GVhMmSku3Jbnz8GaO9kvdfWW84SWmO3nJ5in0h6Ia3i9xqtj3jJlNA44EDnL3N7poXjXvmwLzkk3Fvme6Kd/PAQC4+3uEUWgvm9kC4DUz29fdnyxijEkoKC9mtg3h+vt57n56MQMrAwXlpsrF9flIqkwM57qK5O4fsfbvyz/MbB/gu8C383l+bEW0u78LvNtVOzN7HNjEzPZKuy76UMK1ZnmfOM1sW2AzwhC7HsfdV5lZPeG1z4E1Qy0OBa7N8bTHgc9nbBtJAeP3y10385LNnvTQ90aMKv79ErOKfM9EJ89jgBHu3pTHU6rifdONvGRTke+Z7sr3c0AOvaLvFXfJQCF5iXqgHwL+DpxazLjKwTq+Z6pKjJ+PpIrEdK6rFjUUcA6Ksyc6L+6+wMzmAr8ys28D6xGmX5+VPjN39F/pc919toU1pCcCdxL+27YzMJkwtG5uqV9DjK4GZkZ/FJ8iDAvsB8yENcOctnH31FDBXwBnRrPn/prwh/PLhP8uVZKC8mJm3wUWAv8G+hKWB/kMUElL8hD9HuxM+IcTwI5mtgfwnru/VsXvl4JzU0XvmesJSwHWAcvNLNWDscTdW6M2PwYGVtP7pjt5qZb3TClE/+3/NDAPeJ/wu3sJ8BIV9s+aQkQ90I8Q3mcTgC1S0764e+Z1sFXHzLYjjFrcHugV/Y0HeNndlycXWUl1+vmomnX1OSC5yJKTz7muWkXn+PuBJqA/YXLLEYROg/y4e8m/CLPD3QwsIZxAfwX0y2izGjgput0XeIBQQLcSut5/DmyeRPwx5+I7wCJgBeHDw95pj90EPJTR/mCgPmr/EvC1pF9D0nkBxke5WA68Q5i58uCkX0MRcjICaIt+N9K/fq33S2G5qaL3TLacrPnbWq3vm+7kpVreMyXK/25R/t4BWgjzm0wjrLudeHwJ5uXrWd6TbcDqpGMrh6/odzLb721V/R529vmomr+6+hxQjV/5nOuq9YswH8cr0e/Rm8CDwGcL2UfJ14kWERERERER6amSWOJKREREREREpEdSES0iIiIiIiKSJxXRIiIiIiIiInlSES0iIiIiIiKSJxXRIiIiIiIiInlSES0iIiIiIiKSJxXRIiIiIiIiInlSES0iIiIiIiKSJxXRIiIiIiIiInlSES0iIiIiPYaZjTCzNjPbKOlYCmFmD5vZ1THu7yYz+39x7S9JZrbQzM5Ou99mZnVJxiTSGRXRIiIiIlIWouJpdfQ982u1mV0UNfVEA+1EJ0X+F4EflTiWGjMbZ2b/MrMVZvaemd1nZvuXMo60eL5uZu9neWhv4Jeljkeku1REi4iIiEi52ArYOvr+PWAJsGXa9p8mFZiZ9c63KaHIt/SN7v6Buy+PPbDO3Q5cCEwFdgVGAK8BjyTU05vKTTvu/q67tyYQj0i3qIgWERERkbLg7m+nvggFtLv7O2nbW9Ka721mfzez5WY238x2Sd+XmR1jZvVRD+zLZnaRmdWkPb6dmc02s2VmtsTMbjezLdIen2hm/zCzb5jZK8CKaLuZ2flm9oqZtURtjo0e2x54KNrF+1Hv+a+jx9oN5zaz9cxsspk1mVmrmb1oZqdEj9WY2Y1px1iQPtw5H2Z2PHAs8DV3v8ndX3X3Z939dGAOcKOZrR+17TA03MymmtnDafcPN7NHzex9M2s2s3vMbMe0x7ePeuC/aGYPRT+XZ8xsv+jxEcCvgY0zRxZkDufO8lq2jX4+75vZu2Z2d5Tr1OOHmNmTZvZh1OZRM9uukHyJFEJFtIiIiIj0NAZcBowDhgEfEQq08KDZQcBvWNsDezrwdeCC6HEjFJKbAAcBhwE7ArdlHGdn4EuEodh7Rtt+CIwBvgV8MjrG76JjNhEKV4BdCL3n383xGn4HHA+MjWI8DfgweqyG0GN8LFALXAxcbmZf7jo1a4wGXnD3+7I8dhUwAPhcF/tI7zXeIHreUOCzwGrgrizPuQyYAuwBvAjcGv3z4jHC6IKlhNEFeY0sMLOPAXMJ/1Q5ANgfWAY8YGYfM7NeURwPA7sB+xGGhpftkH/p+T6WdAAiIiIiIgVy4IfuPg/AzK4E7jWz9dz9f8BFwBXufnPU/tWo13MKcCmhaP4/YLC7L472cRLwbzMb5u710fN6E3py34varAecDxzq7k9GbRZFBfTp7v6omb0XbX/H3ZdmC97MPgF8JdpPqrd30ZoX5/4RoXBOeTW6jvk44A955ugTQGOOxxrT2uTF3TN7qk8D3jazT7r782kP/cTdH4jaTASeA3Z29xfNbM3ognyPC3wVMHf/VtqxvwG8DxwC1AMbAX9090VRkxcK2L9IwVREi4iIiEhP9Gza7Tei71sA/yX0gu5vZhemtekFrGdmfQk9v6+lCmgAd280sw8IPb+pIvrVVAEd2RnoB/wp6s1O6Q00FBD7HoTe87/lamBmZwKnAIOA9YH1gH8UcAzIuC47i//lvSOznYFLgH0Jvdg1hH9mDALSi+jMn4sRfi4v5nusDLsDu5jZsoztfYCd3P3PZvYb4EEz+xPwZ+AOd3+zm8cT6ZKKaBERERHpiVal3U4N3U1dqrghoTc62xJQKws4RuZEYBtG348EFmc8Vsh+V3T2oJl9FfgJYbj6E4ThyxOAfQo4xkuEfwhk88noe6rHto2OBXfmRGr3AgsJw84XE3L9b0Jxn66zn0t3bAg8DZyQJcZ3ANz9VDO7BjiCMET+UjP7nLs/tQ7HFclJRbSIiIiIVJoGYIi7v5LtQTNrBLYzs4Hu/nq07ZOEa6T/3cl+nycUy9unhpJnkerd7dXJfp4lFJYjWDsRWbr9gfnufkNazDt1sr9sZgG3mNlR7v7HjMd+ALxO6LWFUIz+X0abPYlei5ltShj6/Q13nx9tOzDLMbu6Dvl/dJ6XbBoIw9jfcfcPczVy938C/wQmm9ljhKJbRbQUhSYWExEREZGeJtsw5fRtlwAnRTNyf9LMdjWz483sUgB3/zPhWt1bzGwvM9uHMBHZw+6ec8h0VMT9FJhqZieZ2Y7R88ea2deiZq8SislRZjbAzDbIsp9Xgd8Cv7Ywi/hgC+tLfyVq8hJh9vGRZraLmV0CfLqA/ODutwGzgd+Y2anR7Nm7m9kNhJ70E919ddT8oeh4XzOznc1sEmGSrpT3gXeBb5nZTmb2WcIkY5lFc1fDxxcBG5rZZ81ss9Ts4F24BWgGZpvZgVGuDjGza8xsm+j+j81sPzMbZGYjCZO6Pd/5bkW6T0W0iIiIiPQ02Xo812xz9weBowmzTz8FPE6YGXpRWvs6QnH4V+BB4GXCJFadH9j9R4TJyc4jFGr3E4rShdHji4GJwJXAm8B1OXZ1BmGSsOmEib5+SbjeGuAGwlD02wjDuTeN2hXqy8CPCa99AfAMYbbxvdx9zfXYUb4uBSYT8rUh4Z8KqcedMEx6GKEX/SrgnCzH6+rn8jjwC8L61W8D43M8L/05K4CDCTOf30nI+a8I10QvBVoI17j/gTA8/RfAde7+y6wZEYmBhd8JERERERGpZGa2J2EI9wx3PzfpeER6KvVEi4iIiIhUAXd/BjgUWG5mOyQdj0hPpZ5oEREREZEKYGaLgIfc/dSkYxGpZOqJFikiMxtqZnPM7F0zW25mz5rZ2Iw2u5rZA2a2LGr3WzMbkGN/3zCz581shZm9mLmvjLaHmdlfzOwDM1tqZk+nTViCma1vZmea2VwzWxy1aTCzM8ysw98GM7vAzGab2Ztm1mZmF61LbkRERCR23eodM7OtzWyime0ed0AilUhFtEiRRLNDPgYMIMwSejZwD7BtWpuBwKPAjoQJSn4CHAU8aGYfy9jf6YSJNJ4Fxkb7vtbMxpPBzE4B5hKWkjifMPnHX4Ht0prtCFwb3b6KsNzFK8D1wIwsL+lSYG/CUhMawiIiIlI5tiFMhrZn0oGI9ARaJ1qkCMysP2FWy3vc/SudNL0AWB/YM22dyr8DfwJOBm6MtvUFLov2d3z03Blm1gv4kZn90t2XRG23B6YB17j79zs59pvAbu7emLbtV2Y2AzjZzC7NWF9zsLs3mdlmhPUkRUREpDJ0tTSViKRRT7RIcZwIbEEokjGzfmaW7QT1JeDeVAEN4O5/AV4Ejktr9xnC8hbXZzx/OmEZiqPStn2b8Ls9MTp2h/Upo+O8m1FAp9wVfa/NaN+UbT8iIiLSXrSe8d+jy69eMrNvmdkkM2tLa7OemU01s7ejS6ruNrOBmZdMpZ5nZkPM7A4zW2JmzWb2MzPrk0csO5jZ79MuLXvczI5Me3wEYVkrB2ZGx1ptZifFnBaRiqEiWqQ4DiWsXbidmS0APgSWmtn1qROemW1DKLSfzvL8p4C90u6nbtdntKsH2jLaHkpYC/IoM3sNSF1rfUmOQj7T1tH35jzaioiISBoz241wSdUA4CLgJmAS8AXaXw41g3Cp1wPAucAq4I/kXjP5DmA9wuVff4yee0MXsWxBWCP7c4RRaj8krK88x8yOiZo1RnFatL8xwNeAv3XYoYgAGs4tUiy7AL2B2YTrmM8DDiGc8DYm9FSnitU3sjz/DWBTM+vt7quitqvdvV1h6+6rzOxdwrVM6cdeDfwamAz8i9DjfSHQi6h3PBsz6w18j3Bt9N/zf7kiIiISuTT6fmDapVp3As+lGpjZHoTPAtPc/exo88/N7GbgUzn2+x93/1Ja22XAt83sp+7+XI7nnA9sHsXyeHTsGwmfDa4GZrv722Z2P2H+lsfd/dZuvGaRqqKeaJHi2JBwrfNMdx/n7ne7+/cI/+H9qpntFD0OsDLL81uj7+unff9fjmO1prVLHXsT4CJ3v9jd73L3rxH+0/3dXMO7I9OBXYGx7t7WSTsRERHJEK1uMRK4K+NSrRcIvdMpRxJ6mK/L2MXPyH59shPO0emui9oe2bH5Gp8HnkoV0FEsy4FfAoPN7JOdviARyUpFtEhxrIi+35ax/VbCCW94Wpts1zP1zdjPCsIQrmz6prXr7NizCMX2XmQRzfJ9GnChu8/N1kZEREQ6tTnhXPtylsdeSLs9iHA51n86aZMpc5//ifYxuJPnbJ9jn41pj4tIgVREixTH4uj7Wxnb346+f5y1w7i3pqOtgfeiodxEbXtlrh8dDb/eLO14XR3bomO3Y2YnA1cC17v7FVniERERkfKi5SZFEqIiWqQ4UhOADczYnrp2+W13X0xYKmrvLM/fB3gm7f4zhAI4s+2nCb/H6W1zHXsg4YTbbnmqaGKRXwF/cPex2V6MiIiI5OUdwoiwXbI8tmva7VcJ5++dOmmTKXOfO0f7WNTJc14FhmTZXpv2OKggFymIimiR4riDUPR+I2P7Nwmzb/41un8ncLSZrSl4zexQ4BPRPlIeAt4jLF+V7tvAcsIsnSm3Zx47mpX7lGgf9WnbDyYM836EMBuniIiIdFM0n8hc4Atmtm1qu5nVEq6VTrmfcK4+u/0e+B7ZC1oDzszYdnbU9v5OQroP2MfM9k2LZQPgW8BCd38+2rw8+r5JJ/sSkYhm5xYpAnd/xsx+DZwSDbn+K2Gt52OBH7v7m1HTHwNfBh4xs2uA/sA5wD+BmWn7azWzHwHTzOwOwgn6YOAE4Ifu/kFa29lm9hfgfDPbPNrXF4H9gW+lhoib2SBgDuF6qv8HHJexAta/3P3Z1B0zG0O4dio1MdkIM0vN9P1bd3+t2wkTERGpHBOBI4B5ZnY9YbWOsYTZuXcHcPd/mtks4DtmtgnwGGGJysye6XQ7mNlswkSh+xNm9745/VydxZXAaOABM7uW8M/0kwnn8y+ltfsP8AFwhpl9SCiqn3T3RQW8bpGqoSJapHhOJwyTOoWwNuSrwPfcfc1MnO7+XzMbQVhm4grCDNz3AuekXQ+davtzM/sf8ANgFPBa5v7SHANcBhwPfJ0wqciJ7p4+2dgOhKIdwtqRmS4G0k/M3yAU7hD+831I9AXwaBSPiIhIVXP3Z81sJOHcfjHwX8I6zNsQFdGRUwjzlZxIOG//BTgqat9ht4Rz+qWEzwsfAdcCE7K0W9OTHS1fNZyw5OVYwmSk/wKOdvcH0tp9ZGYnRfv+OaFGOIXOh4qLVC1z1yUQIiIiIiLFZGYTCctP9uqiXRswyd0vSX8esLm7v1f8SEWkKwVdE21mZ5jZP81sSfT1mJkdkdHmEjNbbGYtZvYnM9s53pBFRESkmMzsIDObY2avm1mbmdVlaaPzvYiIVKVCJxZ7DTgXGAoMI0x2NDuaLAEzO5cwVORbhNmFlwNzzSzX+rYiIiJSfjYgzPr/HbJMcqTzvYiIVLOCrol29z9mbLrQzL4N7EdYtP27wKXufi9AdG3FW4TrQe9AREREyl50reQDsGZ2/0w634t0Tz7XUba7rllEyk+3l7gysxoz+yrQD3jMzHYAtiJMigCAuy8FngSGr2ugIiIikjyd70W6x90vdvcuO7DcvZe7X5rxvF66HlqkfBQ8O7eZ7QY8TpjdbxnwRXd/IZr5zwn/iU73FuFkm2t/mwGHE2b/ay00HhERkSLoCwwG5rr7uwnHUm62Qud7ERHp+bp9ru/OElcLgD2AjQnr2/7WzA7u/CmdOhy4ZR2eLyIiUiwnArcmHUSF0PleRETKUcHn+oKLaHf/CHgluvsPM9uHcG3UFMCALWn/3+ktgX90sstFADfffDO1tbWFhiM5jBs3jqlTpyYdRsVQPuOnnMZL+YxXY2MjY8aMAa2Rms2b6HwfK/3+Zqe85KbcZKe85KbcdLQu5/ru9ERnqgH6uPtCM3sTOJSwiDtmthGwLzC9k+e3AtTW1jJ06NAYwhGAjTfeWPmMkfIZP+U0Xspn0WjYcQad7+On39/slJfclJvslJfclJtOFXyuL6iINrMfA/cDTUB/Qtf3CGBk1ORnhBm7XyZU9JcC/wVmFxqYrJtnnnkm6RAqivIZP+U0XsqnxMnMNgB2JvQ4A+xoZnsA77n7a+h8LyIiVazQnugtgN8AWwNLCP+BHunuDwG4+xQz6wfcAGwCPAp83t3/F1/Iko/NN9886RAqivIZP+U0XsqnxGxv4GHWLrVzVbT9N8CpOt+LiEg1K3Sd6NPyaDMJmNTNeCQmAwcOTDqEiqJ8xk85jZfyKXFy97/SxTKYOt+LiEi16vY60VLeRo8enXQIFUX5jJ9yGi/lU6Tn0u9vdspLbspNdspLbspNvMzdkw3AbChQX19fr4vdRUSkLDQ0NDBs2DCAYe7ekHQ8lUDnexERKSfrcq5XT3SFmjdvXtIhVBTlM37KabyUTxEREZHSUBFdoaZMmZJ0CBVF+Yyfchov5VNERESkNFREV6jbbrst6RAqivIZP+U0XsqniIiISGmoiK5Q/fr1SzqEiqJ8xk85jZfyKSIiIlIaKqJFRERERERE8qQiWkRERERERCRPKqIr1Pjx45MOoaIon/FTTuOlfIqIiIiUhoroCjVo0KCkQ6goymf8lNN4KZ8iIiIipaEiukKdddZZSYdQUZTP+Cmn8VI+RUREREpDRbSIiIiIiIhInlREi4iIiIiIiORJRXSFWrBgQdIhVBTlM37KabyUTxEREZHSUBFdoSZMmJB0CBVF+Yyfchov5VNERESkNFREV6hp06YlHUJFUT7jp5zGS/kUERERKQ0V0RVKy93ES/mMn3IaL+VTREREpDRURIuIiIiIiIjkSUW0iIiIiIiISJ5URFeoyZMnJx1CRVE+46ecxkv5FBERESkNFdEVqqWlJekQKoryGT/lNF7Kp4iIiEhpqIiuUBdffHHSIVQU5TN+ymm8lE8RERGR0lARLSIiIiIiImXH3ZMOISsV0SIiIiIiIlIWli1bxtlnT2SHHQ5ju+2+wA47HMbZZ09k2bJlSYe2horoCtXc3Jx0CBVF+Yyfchov5VNERER6umXLljF8+LFMnz6cRYv+xOuvz2bRoj8xffpwhg8/tmwKaRXRFerUU09NOoSKonzGTzmNl/IpIiIiPd0FF/yUxsbv09Z2BGDRVqOt7QgaG8dx4YVXJRneGiqiK9SkSZOSDqGiKJ/xU07jpXyKiIhIT3fPPfNpazs862NtbUcwZ878EkeUnYroCjV06NCkQ6goymf8lNN4KZ8iIiLSk7k7q1ZtwNoe6EzGqlX9ymKyMRXRIiIiIiIikigzo3fv5UCuItnp3Xs5ZrmK7NJRES0iIiIiIiKJGzXqAGpq5mZ9rKbmAerqDixxRNmpiK5QM2bMSDqEiqJ8xk85jZfyKSIiIj3d5ZefQ23t1dTU3M/aHmmnpuZ+amunctllP0gyvDVURFeohoaGpEOoKMpn/JTTeCmfIiIi0tP179+fxx+/k7Fjn2Tw4JEMHHgMgwePZOzYJ3n88Tvp379/0iECYElfmG1mQ4H6+vp6TYwjIiJloaGhgWHDhgEMc3f9hyKDmdUAFwMnAlsBi4GZ7n5ZJ8/R+V5ERAri7kW7BnpdzvUfK0pEIiIiUsnOA04HTgKeB/YGZprZB+4+LdHIRESkYpTDJGLZqIiuIk1NTTQ3N6+5P2DAAAYNGpRgRCIi0kMNB2a7+wPR/SYzOwHYJ8GYRERESkJFdJVoampiyJBaWltb1mzr27cfL7zQqEJaREQK9RjwTTPbxd1fMrM9gAOAcQnHJSIiUnSaWKxC1dXVtbvf3NwcFdA3A/XAzbS2trTrmZbcMvMp6045jZfyKSV2JXA7sMDM/kc4sfzM3W9LNiwREZHiU090hRo7dmyOR2oBTehSqNz5lO5STuOlfEqJHQ+cAHyVcE30nsA1ZrbY3X+XaGQiIiJFpiK6Qo0cOTLpECqK8hk/5TReyqeU2BTgCnf/fXT/32Y2GDgf6LSIHjduHBtvvHG7baNHj2b06NFFCFNERARmzZrFrFmz2m1bsmRJt/dXUBFtZucDXwR2BVYQrok6191fTGtzE/D1jKc+4O5HdjtKERERKSf9gNUZ29rI4zKxqVOnaokrEREpqWz/rE1b4qpghfZEHwRcBzwdPfcK4EEzq3X3FWnt7gdOBlJzkq/sVnQiIiJSju4BLjSz/wL/JlwnNA64MdGoRERESqCgicXc/Uh3/527N7r7s4RCeRCQWcKvdPd33P3t6Kv7feXSLXfffXfSIVQU5TN+ymm8lE8psbHAH4DphGuipwA/By5KMigREZFSWNfZuTcBHHgvY/shZvaWmS0ws+vNbNN1PI4UKHPMv6wb5TN+ymm8lE8pJXdf7u7fd/cd3H0Dd9/F3Se6+0dJxyYiIlJs3Z5YzMwM+Bkwz92fT3vofuBOYCGwE2HI931mNtzdfV2ClfzdfvvtSYdQUZTP+Cmn8VI+RUREREpjXWbnvh74JHBA+kZ3vyPt7r/N7FngP8AhwMPrcDwRERERERGRRHVrOLeZTQOOBA5x9zc6a+vuC4FmYOfO2h155JHU1dW1+xo+fHiH6/wefPBB6urqOjz/zDPPZMaMGe22NTQ0UFdXR3Nzc7vtEydOZPLkye22NTU1UVdXx4IFC9ptv+666xg/fny7bS0tLdTV1TFv3rx222fNmsUpp5zSIbbjjz8+8ddx2223dTgWhKVGetLrqJSfh16HXtuqxAIAACAASURBVIdeR/m8jpEjR7Lnnnu2O/+cdtppHdqJiIiIAFihI6yjAvoYYIS7v5JH+22BV4Fj3P3eLI8PBerr6+u15EURrZ3CvZ4wiWoDMAzlXUSko7RlL4a5e0PS8VQCne9FRKScrMu5vqCeaDO7HjgROAFYbmZbRl99o8c3MLMpZravmW1vZocCdwMvAnMLOZasm2w9M9J9ymf8lNN4KZ8iIiIipVHocO4zgI2AR4DFaV/HRY+vBnYHZgMvAL8C/g4c7O6rYohX8jRy5MikQ6goymf8lNN4KZ8iIiIipVHQxGLu3mnR7e6twBHrFJHEYvTo0UmHUFGUz/gpp/FSPkVERERKY13XiRYRERERERGpGiqiRURERERERPKkIrpCZS4DI+tG+Yyfchov5VNERESkNFREV6gpU6YkHUJFUT7jp5zGS/kUERERKY2CJhaTZDU1NdHc3Lzm/oABAxg0aFDWtrfddlupwqoKymf8lNN4KZ8iIiIipaEiuodoampiyJBaWltb1mzr27cfL7zQmLWQ7tevXynDq3jKZ/yU03gpnyIiIiKloeHcPURzc3NUQN8M1AM309ra0q5nWkRERERERIpLPdE9Ti0wNOkgREREREREqpJ6oivU+PHjkw6hoiif8VNO46V8ioiIiJSGiugKlWvCMeke5TN+ymm8lE8RERGR0lARXaHOOuuspEOoKMpn/JTTeCmfIiIiIqWhIlpEREREREQkTyqiRURERERERPKkIrpCLViwIOkQKoryGT/lNF7Kp4iIiEhpqIiuUBMmTKCpqYmGhgYaGhpobGxMOqQebcKECUmHUHGU03gpnyIiIiKloXWiK9T555/PkCG1tLa2JB1KRZg2bVrSIVQc5TReyqeIiIhIaagnukL16dMnKqBvBuqBSxOOqGfT8kHxU07jpXyKiIiIlIaK6IpXCwwFdkg6EBERERERkR5PRbSIiIiIiIhInlREV6iZM2cmHUJFmTx5ctIhVBzlNF7Kp4iIiEhpqIiuUK2trUmHUFFaWjRBW9yU03gpnyIiIiKloSK6Qp1xxhlJh1BRLr744qRDqDjKabyUTxEREZHSUBEtIiIiIiIikicV0SIiIiIiIiJ5+ljSAUh8mpqaaG5uBuCpp55KOJrK0tzczIABA5IOo6Iop/FSPkVERERKQz3RFaKpqYkhQ2oZNmwYw4YN49vf/nbSIVWUU089NekQKo5yGi/lU0rNzLYxs9+ZWbOZtZjZP81saNJxiYiIFJuK6ArR3NxMa2sLcDNQD6iIjtOkSZOSDqHiKKfxUj6llMxsE2A+sBI4HKgFfgC8n2RcIiIipaDh3BWnFhgKHAD8POFYKsfQoepciZtyGi/lU0rsPKDJ3U9L2/ZqUsGIiIiUknqiRUREpFCjgKfN7A4ze8vMGszstC6fJSIiUgFURIuIiEihdiRcN/QCMJIw9OlaM/taolGJiIiUgIroivVI0gFUlBkzZiQdQsVRTuOlfEqJ1QD17v4jd/+nu/8K+BVwRsJxiYiIFJ2uia5Yi5IOoKI0NDTwjW98I+kwKopyGi/lU0rsDaAxY1sj8KWunjhu3Dg23njjdttGjx7N6NGj44tOREQkzaxZs5g1a1a7bUuWLOn2/lREV6yTgT8nHUTFmD59etIhVBzlNF7Kp5TYfGBIxrYh5DG52NSpUzURnoiIlFS2f9Y2NDQwbNiwbu1Pw7lFRESkUFOB/czsfDPbycxOAE4DpiUcl4iISNGpiBYREZGCuPvTwBeB0cCzwAXAd939tkQDExERKQEN5xYREZGCuft9wH1JxyEiIlJq6omuWFclHUBFqaurSzqEiqOcxkv5FBERESkNFdEVa2TSAVSUsWPHJh1CxVFO46V8Vh8zG2pmn0q7f4yZ3W1mPzaz9ZKMTUREpJKpiK5Yn+q6ieRt5Ej9UyJuymm8lM+qdAPwCQAz2xG4DWgBvgJMSTAuERGRiqYiWkREpGf6BPBMdPsrwN/c/QTCGofHJhWUiIhIpSuoiI6WsnjKzJaa2VtmdpeZfSJLu0vMbLGZtZjZn8xs5/hCFhEREcBYex4/jLWTfL0GDEgkIhERkSpQaE/0QcB1wL6EE3Zv4EEzWz/VwMzOBcYC3wL2AZYDc3V9Vqk9nXQAFeXuu+9OOoSKo5zGS/msSk8DF5rZ14ARwB+j7TsAbyUWlYiISIUrqIh29yPd/Xfu3ujuzxKGjA0ChqU1+y5wqbvf6+7PAScB2wBfiClmycvjSQdQUWbNmpV0CBVHOY2X8lmVvgcMBaYBl7v7y9H2LwOPJRaViIhIhVvXdaI3ARx4D8DMdgC2Av6SauDuS83sSWA4cMc6Hk/ydhbwZNJBVIzbb7896RAqjnIaL+Wz+rj7v8g+i+R4YHWJwxEREaka3Z5YzMwM+Bkwz92fjzZvRSiqM4eRvRU9JiIiIjExs03M7DQzu8LMNo02fxLYIsm4REREKtm6zM59PeFE/dU4AjnyyCOpq6tr9zV8+PAO1/k9+OCD1NXVdXj+mWeeyYwZM9pta2hooK6ujubm5nbbJ06cyOTJk9tta2pqoq6ujgULFrTbft111zF+/Ph221paWqirq2PevHntts+aNYtTTjmlQ2zHH3/8Or+OcePGdWgLMHPmzIwtbwB1wOKM7Q9mff64ceNK+joq5eeh16HXoddROa9j5MiR7Lnnnu3OP6eddlqHduXGzHYHXgLOBc4hjA4D+BJwRVJxiYiIVDpz98KfZDYNGAUc5O5Nadt3AP4D7BkNM0ttfwT4h7t3qATNbChQX19fz9ChQwt/BVWioaGBYcOGAfWES+AagGGk8tbx8VuAMZ3cb/98ERFZa+3fVIa5e0PS8fx/9u49Pqrq3P/4ZwUikAugRpGroK0arUpBj3LxVjEimgmtniqVXkRPtUegooJ6QAkVPAW5iIqtbanWotH+tIckikAVrYJolWhrNWCrYhS8RZQMiUDCrN8fa4a5ZAIBJtnJnu/79ZpXZvbsmf3MgyZ5stZ6VjLGmGeACmvtFGNMEDjZWvueMWYo8Ii1tr+3EcbTz3sREWlLDuRn/T6PRIcL6CLgnNgCGsBa+z7wCXBuzPldcd281eSkVd3vdQC+kmykSw6McppaymdaOpXk3+w3oSVUIiIiLWZf94m+D7gc+AFQa4zpEb51jjntLtyWG4XGmBOBh4CPgNJUBS3NkazXjOyvgoICr0PwHeU0tZTPtLQD6Jrk+DHA560ci4iISNrY15Hoa3A/sJ/HLbqN3L4fOcFaOwe3l/T9uPbQXYALrLU7UxCvNNtQrwPwlTFjxngdgu8op6mlfKalMuA2Y0xm+LE1xvQDZgNPeBeWiIiIv+3TFlfW2mYV3dbaYqB4P+IRERGR5rkBeBz4DPcH67/ipnGvBaZ6GJeIiIivHeg+0SIiIuIBa+1W4DxjzHDgJCAH12jsGW8jExER8bcD2eJK2rQNXgfgK4nb6siBU05TS/lMX9ba1dba+6y1c1RAi4iItDyNRPvWk14H4Ctz5sxh+PDhXofhK8ppaimf6cEYM7G551pr727JWERERNKVimjfGg9c6XUQvvHoo496HYLvKKeppXymjUnNPM8CKqJFRERagIpo3+rkdQC+kpWV5XUIvqOcppbymR6stQO8jkFERCTdaU20iIiIiIiISDNpJFpERKSdMMbMB2611taG7zfJWnt9K4UlIiKSVjQS7VuPeB2Ar0yePNnrEHxHOU0t5TNtfBvIjLm/p5uIiIi0AI1E+1ae1wH4Sr9+/bwOwXeU09RSPtODtfacZPdFRESk9Wgk2rcKvA7AVyZMmOB1CL6jnKaW8pl+jDG/N8bkJjmebYz5vRcxiYiIpAMV0SIiIu3Tj4EuSY53AX7UyrGIiIikDU3nFhERaUeMMV0BE77lGmO2xzzdARgFfOZFbCIiIulAI9G+tdnrAHxl/fr1XofgO8ppaimfaeUrYAtggXeAL2Nu1cDvgUWeRSciIuJzKqJ9q8TrAHxlypQpXofgO8ppaimfaeUc4FzcSPQlwHdibsOBftbaWd6FJyIiAtZar0NoMZrO3c5VVlbGfY36MfB6q8fjV/fee6/XIfiOcppaymf6sNb+FcAYMwD40Fob8jgkERERAILBIFOnzqW8fA319dlkZtZSWDiMWbNuJDe3US/MdktFdLv1MZDB2LFjm3heW1ylkrYPSj3lNLWUz/Rjrf3AGNPdGPMfwOEkzC6z1j7kTWQiIpKOgsEgQ4ZcTGXl9YRCxbgJU5ZFi1awatXFrF37hG8KaRXR7dZXQAhYAuQDy4BbPY1IRERajzGmEHgYyAFqcGukIyygIlpERFrN1KlzwwX0yJijhlBoJJWVlmnT5rFwYbFX4aWU1kS3e/nAIGCA14GIiEjrmodrIpZjre1urT045naI18GJiEh6KS9fQyh0ftLnQqGRlJWtaeWIWo6KaN8q9zoAX5k9e7bXIfiOcppaymda6g3cba2t8zoQY8zNxpiQMWa+17GIiEjrs9ZSX5+Nm8KdjKG+Pss3zcZURPvWTq8D8JW6Os9/R/Ud5TS1lM+0tAI4xesgjDGnAj8F/u51LCIi4g1jDJmZtcSvLIplycysxZimiuz2RUW0b13sdQC+MmPGDK9D8B3lNLWUz7T0FHCnMabYGHOxMSYQe2uNAIwxObjmHFfhmnWIiEiaKiwcRkbGiqTPZWQsJxAY3soRtRw1FhMREWmffhv+eluS5yzQoRViWASUW2tXGWPU3VJEJI3NmnUjq1ZdTGWlDTcXc925MzKWk5+/gJkzn/A6xJRRES0iItIOWWs9nU1mjLkMGEgbmFIuIiLey83NZe3aJ5g2bR5lZfOpr88iM7OOQGAYM2f6Z3srUBHtY0GvA/CV6upq8vK093YqKaeppXxKazLG9AHuAkZYa+v35bWTJk2iW7duccfGjBnDmDFjUhihiIh4ITc3l4ULi1m40DUbaytroEtKSigpKYk7tnXr1v1+PxXRvvUbrwPwlXHjxlFWVuZ1GL6inKaW8pmejDHZwFlAP+Cg2OestXe34KUHA4cBFSb6G1IH4ExjzHigk22iBeuCBQsYNGhQC4YmIiJtQVspoCH5H2srKioYPHjwfr2fimjf+h7wutdB+EZxcbHXIfiOcppaymf6McZ8G1gGZAHZwBYgD6gDPgNasoh+Bjgx4diDQCXwy6YKaBERad/a0uiyl9Sd27cGeB2Ar2jUJPWU09RSPtPSAqAcOBj4GjgdOBJYB9zYkhe21tZaa9+OvQG1wBfW2sqWvLaIiLSuYDDIxInTGTBgBH37jmbAgBFMnDidYDB9l49qJFpERKR9Gghcba0NGWN24aZQv2eMmQL8AfhzK8ej0WcREZ8JBoMMGXIxlZXXEwoVE+m4vWjRClatupi1a/3VMKy5NBItIiLSPtUDofD9z3DrogG2An1bOxhr7Xestde39nVFRKTlTJ06N1xAR7asAjCEQiOprJzEtGnzvAzPMyqifet5rwPwlcWLF3sdgu8op6mlfKal14FTw/f/CvzCGHM5rmv2Pz2LSkREfKO8fA2h0PlJnwuFRlJWtqaVI2obVET71kavA/CViooKr0PwHeU0tZTPtPQ/wMfh+1OBL4Ff4bpm/9SroERExB+stdTXZxMdgU5kqK/PIh17SWpNtG/9BNc8VVJh0aJFXofgO8ppaimf6cda+1rM/c+AkR6GIyIiPhDbfdsYQ2ZmLa7lRbJC2pKZWZuW3bo1Ei0iIiIiIpKm9tR9u7BwGBkZK5K+LiNjOYHA8FaOtm3QSLSIiEg7ZIx5nz10xLbWHtWK4YiISDu0t+7bK1c+yKpVP6Gy0sY0F7NkZCwnP38BM2c+4Wn8XlERLbtVVVVRXV29+3FeXh79+vXbwytERMRDdyU8zgS+jZvWfWfrhyMiIu1NfPftiEj3bcvs2b9h7donmDZtHmVl86mvzyIzs45AYBgzZ6bn9lagItrH9q3dfFVVFccem8/27XW7j3XunMWGDZUqpIFAIEBZWZnXYfiKcppaymf6sdYuTHbcGHMtcEorhyMiIu2Q675dnPQ51317PgsXFodv8Wum05nWRPtWwT6dXV1dHS6glwDrgCVs314XNzKdzsaPH+91CL6jnKaW8ikxngYu9joIERFp2/an+7YKaEcj0b514n6+Lh8YlMpAfKGgYN/+KCF7p5ymlvIpMS4BtngdhIiItG3qvr3/VESLiIi0Q8aY14lvLGaAI3D7RP+3J0GJiEi7Ulg4jEWLViSsiXbSufv23uxzEW2MOQOYDAwGegKjrbVlMc8/APw44WXLrbWjDiRQERERibM04XEI+Bx43lq73oN4RESknZk160ZWrbpY3bf30f6sic4G3sD9lbuprTWeBnrg/iJ+BDBmv6KTA/Ca1wH4ytKlib+ryoFSTlNL+Uw/1toZCbfbrbW/VgEtIiLNlZuby9q1TzB+/Cv0719A795F9O9fwPjxr7B2bfp2396bfR6JttYuB5YDmKYnyO+w1n5+IIHJgVrrdQC+UlJSwujRo70Ow1eU09RSPtOPMaY3roHYMcBOYAPwJ2vtl54GJiIi7Upubq66b++jlurOfbYx5lNjzHpjzH3GmENa6DrSpAleB+Arjz32mNch+I5ymlrKZ3oxxvw38C5ur+ixwDjgV8BHxpgx4XOMMebb3kUpIiLtjQro5mmJIvpp4EfAd4ApwFnAsj2MWouIiEgzGWMuBO4G7gV6W2u7W2u7A72B+4E/GGOGAw8Dhd5FKiIi4k8p785trf1TzMO3jDFv4v5afjbwXKqvJyIikmYmA7+01k6LPWit/Ri43hhTB/wF+AS4xYP4REREfK2lpnPvZq19H6gGvrGn80aNGkUgEIi7DRkypFGznJUrVxIIBBq9/tprr2Xx4sVxxyoqKggEAlRXV8cdnz59OrNnz447VlVVRSAQYP36+H4s99xzD5MnT447VldXRyAQYPXq1XHHS0pKuOKKKxrFdumllx7w55g0aVKjc50HEx5/DASAzQnHVyZ99aRJkxp9DigBihudm4rP4Zd/D30OfQ59Dv98joKCAgYOHBj38+eqq65qdF4bMgj44x6e/yPQCTjLWvtB64QkIiKSPoy1TTXYbsaLjQmRsMVVknP6AB8ARdbaJ5M8PwhYt27dOgYNGrTfsfhdRUUFgwcPBtbhfn96GLcMrqnHZwIv7uH5CmAwkbw3fv/459PdFVdcwQMPPOB1GL6inKaW8pla0e+JDLbWVngdTyxjTC1worX2vSaePwp401qb3bqR7Zl+3ouISFtyID/r93kk2hiTbYw52RgzMHzoqPDjvuHn5hhjTjPGHGmMORe3j+U7wIp9vZYciBO9DsBXCgoKvA7Bd5TT1FI+08pbQNEenh8dPkdERERawP5M5z4FeB03ZGmBebhhyxnALuAkoBS31cZvgVeBM6219akIWJprqNcB+MqYMdrqPNWU09RSPtPKImCWMea/jTG7e5sYYzoaY64FZgL3eRadiIiIz+3PPtF/Zc/F98j9D0dERET2xFr7B2PMibju3P9rjHkXMMBRQA5wt7X2QQ9DFBGRNk77QR+YFm8sJiIiIqllrb0RN+XoQVwX7o/D94dZa5vqRCkiImksGAwyceJ0BgwYQd++oxkwYAQTJ04nGAx6HVq7oyLatzZ4HYCvNO5gLgdKOU0t5TP9WGtfttb+3Fo7Knz7ubX2Za/jEhGRticYDDJkyMUsWjSEjRv/wqZNpWzc+BcWLRrCkCEXt81C+l//ghdf9DqKpFRE+1ajRuhyAObMmeN1CL6jnKaW8ikiIiJNmTp1LpWV1xMKjcStAAIwhEIjqaycxLRp87wMzwmFYO1auPlmyM+HY46B667zOqqkVET71nivA/CVRx991OsQfEc5TS3lU0RERJpSXr6GUOj8pM+FQiMpK1vTyhGFff01lJfDVVdBz54wdCgsXgxDhsDSpfDCC97EtRf73FhM2otOXgfgK1lZWV6H4DvKaWopnyIiIpKMtZb6+myiI9CJDPX1Wa3XbOzzz+HJJ6G0FFaudIX0McfAj38MgYAroDt0aPk4DoCKaBEREREREZ8yxpCZWYvbnThZkWzJzKxt2QL6nXdc0VxaCi+95I4NGQLFxa5wPu64lrt2C1ARLSIi0k6F94k+GzgaeMRaGzTG9AJqrLXbPA1ORETajMLCYSxatCK8JjpeRsZyAoHhqb3grl3wyivRwnnDBujSBc47D373O7jwQujRI7XXbEVaE+1bj3gdgK9MnjzZ6xB8RzlNLeUz/RhjjgTeBEqBRcBh4aduAuZ6FZeIiLQt1lpmzbqR/Pz5ZGQ8jRuRBrBkZDxNfv4CZs684cAvVFcHZWVw5ZXQqxcMGwYPPOC+Ll0K1dWuoB43rl0X0KCRaB/L8zoAX+nXr5/XIfiOcppaymdaWgi8BpwMfBFz/P+A33oSkYiItAnBYJCpU+dSXr6G+vpsMjNrOf/8UzjjjBdZvnw+9fVZZGbWEQgMY+bMJ8jNzd2/C332WXR981/+4tY3H3usW99cVASnn97m1zfvDxXRvlUAPOR1EL4xYcIEr0PwHeU0tZTPtHQGMNRauzNhHdtGoLcnEYmIiOcie0K7La2KceugLb/97Qry8+fzj3/8mZycnP1fA71hQ3Sa9tq17tjQoW59c1GRK6J9TkW0iIhI+5QBJPvzfh8g2MqxiIhIGxG/J3REZE9oy7Rp81i4sLj5b7hrF7z8crRwfued+PXNF10Ehx+e6o/RpmlNtIiISPu0Ergu5rE1xuQAM4BlLXlhY8wtxpi/GWNqjDGfGmP+zxhzTEteU0RE9s5am5o9oevqouuXe/aE4cPhwQfd19LS+PXNaVZAg4poH9vsdQC+sn79eq9D8B3lNLWUz7R0AzDMGPM20BnXUXIjbir3TS187TOAe4DTgBFAJrDSGNOlha8rIiIJgsEgEydOZ8CAEfTpU8SHH35Nc/aEbuSzz2DxYjclOy8PRo9207WvuALWrIGPP3bPBwKQldWSH6nN03Ru3yrxOgBfmTJlCmVlZV6H4SvKaWopn+nHWvuRMeZk4DLgJCAHWAw8bK39uoWvPSr2sTHmJ8BnwGBgdUteW0REopKvfx5Bs/eEXr/ejSiXlcWvb54xwxXTx2iSUTIqotuwqqoqqqurAaisrNzHV/8YeP2AY4i9bl5eXtp2AL733nu9DsF3lNPUUj7Tk7W2AVjidRxAd9xvbFu8DkREJJ0kX/88DFgBNN4TuqN5iutO6QeTJ7vCObK+uaDAjTJfdBEcdlij10k8FdFtVFVVFccem8/27XX7+Q4HusXVx0AGY8eO3X2kc+csNmyoTMtCOh0/c0tTTlNL+UwPxphAc8+11rbK1ATjhjPuAlZba99ujWuKiIjj1j8XJxy9EbgYCAEX0IWvKWAFRfyKQMbzHPp4vVvHXFgIc+fCiBGukJZmUxHdRlVXV4cL6CVAPq5HzK2tGMFXuP/xItevZPv2sVRXV+uXdRER7yxt5nmW5J27W8J9wPG4oQ8REWlB1lq2bdvG1KlzKStbzYcf7qDxtO1cDudXXMQkRnMZ51FLZ0J8cnAeOT8ZD//5n3DaaZCh9lj7S0V0m5cPDAL2dTp3qq8vIiJes9a2qd94jDH3AqOAM6y1HzfnNZMmTaJbt25xx8aMGcOYMWNaIEIRkfYvGAwydepcysvXsGNHJ6qr/0V9/QKgGDgP93dTOI71BCijiFJO52UshopOuXS6/ZdQVMQRaby+uaSkhJKS+J5RW7du3e/3UxHtW+VeB+Ars2fP5qabWrrZbXpRTlNL+ZTWFi6gi4CzrLVVzX3dggULGDRIf5wVEWmOxo3DioHxwAVksIuh9CHAf1LEPziGf1FLFispYBy/52nTmcuuXs+pkyd7+hnagmR/rK2oqGDw4MH79X4qon1rp9cB+Epd3f6uTZemKKeppXymJ2PMucAk3LQhcNOW7rLWPtPC170PGAMEgFpjTI/wU1uttdtb8toiIukksXFYFi9wHgMp4gou4kkOo5pPOIhyzuF65vEsI9hOZzIylpOfv4CZM5/w+BP4U5uaFiapdLHXAfjKjBkzvA7Bd5TT1FI+048x5r+B5UAQWBi+1QDLjDHXtvDlrwG6As8Dm2Nu32/h64qIpIXIPs7l5Ws4LHQyV/I7yiikmhdYyvc4jVf4HVdxOmvpxWf8lNN5irvZmXEe/fsXMH78K6xd+wS5ubkefxJ/0ki0iIhI+/Q/wCRrbez+ZncbY9aEn1vUUhdua2uzRUT8oKamhmnT5lFetpq+tQ2cU7OBR3bWchq9sRjWMIxpHEUZT/FvEtc3FwOWvn1H8P77f/Eg+vSiIlpERKR96o4biU60EpjdyrGIiMh+2N00bOnzHLn5PS7adSor2cg3eY9aOrGCrlzBPTzFRXxBHjAdeA8aFdGQkbGcoqIzWvsjpCX9Jdm3gl4H4CvV1dVeh+A7ymlqKZ9pqQz4bpLjRcCTrRyLiIjso+AnnzDthDMYfM9LvPrhqzy/6yPG8hLP0Z0LmUEeX3IxP+MhjggX0OD2gJ4PPE2kKzdYMjKeDq+BvsGTz5JuVET71m+adVZlZSUVFRVUVnq1hVb7MG7cOK9D8B3lNLWUz7T0NjDVGPOUMWZa+PYkMBX4pzFmYuTmcZwiIhLxySd8fffd/HPAMWT27MXCD//OKWzmNxzOaaylF5u5moNZxq1spwuNi+Zc4HHgMTIzT6Jnz0KtgfaApnP71veA1/fw/MdABmPHjm2leNq34uJir0PwHeU0tZTPtHQl8CVwfPgW8VX4uQgL3N2KcYmISIS12LffZuf/+398/Ovf0f/TTRwEfMG3+D3foIyneJdvAKOB03HfsrMBE36DXOAJYB6umM6iQ4f3ufba7zJz5j3k5ORgjElyYWlJKqJ9a8Benv8KCAFLcDujLANubemg2i3taZp6Lh3iGwAAIABJREFUymlqKZ/px1q7t2/0IiLihYYG6p55hpdvmcFR/3yD/g3bqcewjiHcxmCW8QO+4Pu4wvmb4RfV4gpok3AfXCFdHL4fom/fAhYu1K4cXlIRnfbygUG4rUVFRERERGSfbdsGK1dCaSmhJ58ka8sW8ulOGYdSxnE8ywR2UASMwO0GmFgsDwNWACMT7sfLyFhBIDC8lT6UNEVFtIiISDtk3Py9S4BzgMNJ6HNirf2eF3GJiKSNjz+G8nIoLcU++yxmxw42H3IYD2/rwOPM41W+wjIUmAsEaDxVO7ZYvhG4OHzODbhv7yHggvD5loyM5eHmYU+06seUxtRYzLee9zoAX1m8eLHXIfiOcppaymdaugv4I279zjZga8JNRERSyVp46y244w447TTo1YvQNdew9tk13BI6hKPpTe8tDzBl50n8jUlYXgIKiBbOsaPPEN80LAe39vll4AI6dKghJ+cmcnNPVfOwNkgj0b610esAfKWiooIrr7xy7ydKsymnqaV8pqUfAt+z1i7zOhAREd9qaIA1a6C0FMrK4N13sdnZvH54b+7t0IPSXXewZcejQC/gUtyocmSXnGzcmGVT07YTm4ZlkJv7BVdccRG33349Xbt2BcBaq+ZhbYyKaN/6CfCM10H4xqJFi7wOwXeU09RSPtPSVuA9r4MQEfGdbdtgxQpXOD/1FGzZAj17QmEhdb/8JcNv+xWvV/bFFc0vA9fjpmyPJDraDNHiualp25FCejoZGcs57rj5vPzyc41GmlVAtz2azi0iItI+FQPTjTFdvA5ERKTd27wZ7r8fRo2CQw+FSy6B11+Ha66BV16Bjz6C++/n5hfe5O8bJgMf4YrgNcRP2YZo0Rz52tS07eF07DiMI48cwfjxr/Dyy3/WVO12QiPRIiIi7dOfgDHAZ8aYjUB97JPWWu17JiLSlMj65sg07b/9DTp0gDPOgF/+EgIBOProRi8rL19DKDQd+FX4SLIp25HR5qtxxbMFHg/fd9O2MzM3c+WVhcyeffPuadvSfqiIbkOqqqqorq4GoLJSW06JiMge/QEYDCwBPiXaqUZERJJpaIDVq6OF83vvQXY2jBwJ48dHR6GbYK2lvj62aIbkU7Zj1zrXAzdjTANZWYeTl5dBIDCUWbNu1KhzO6Yiuo2oqqri2GPz2b69LkXvOC9F7yMAgUCAsrIyr8PwFeU0tZTPtHQhcL61drXXgYiItFnBoFvfXFYWv745EICiIjjnHOjcudlvl5mZWDTHTtluvNbZmKfIz1/Iyy//mZycHK1v9gkV0W1EdXV1uIBeAuQDy4BbD+AdC4DXUxGaAOPHj/c6BN9RTlNL+UxLHwI1XgchItLmbN7siuayMnj2Wdi5E048EX72M1c4Dx4MGc1rDVVTU8O0aXMpLX2BL76oobb2K+Ap9mXK9pw5WuvsNyqi25x8YBBwoNO5T0xBLBJRUFDgdQi+o5ymlvKZlm4A5hhjrrHWbvQ6GBERz1gL//ynK5pLS+HVV6Prm2fPdqPORx3V7LerqalhypRZPPzwk2zb9jUwG9cIbBpwLzALN6U7UjS7KdtQT3Z2D03ZTgMqokVERNqnJUAW8K4xpo7GjcUO8SQqEZHW0NAAL74YLZzffx9yctz65okT3frmQ5r/bTC+cK4FegKnAJcR3cZqLTAFN4V7HrAA9224IzCQa67pxX333aEp22lARbSIiEj7dJ3XAYiItKrI+ubI/s1ffgm9esWvb+7UaR/eLsjkyTOTFM7gNj+I7P08D7er4NzwVxP+CtGO3JblywtUQKeJfS6ijTFnAJNxHUF7AqOttWUJ5/wCuArojts87WfW2n8feLjSfK95HYCvLF26lNGjR3sdhq8op6mlfKYfa+0fvI5BRKTFbdoE5eWucF61Krq++dpro+ub97FwdcXzLBYvfpyGhsNoXDiD6y8Uu41V5Gvitczur/X1WVhrVUingeatqI+XDbwB/DdJttMwxtwEjAd+CvwHru/7CmPMQQcQp+yztV4H4CslJSVeh+A7ymlqKZ/pzRjT2RjTNfbmdUwiIvvFWnjzTZg5E049Ffr0cdtP7dgBc+a4ban+8Q+4/XY45ZR9KqCttWzatIn+/c/g/vs309AwDJgObArfCnDTs5NtYxX52tRugpbMzFoV0Glin0eirbXLgeUAJvl/JT8HbrfWPhk+50e4/StHA3/a/1Bl30wAXvE6CN947LHHvA7Bd5TT1FI+048xJhvX7eb7QLKNTTu0bkQiIvupvj5+/+bI+uYLLoDrrnPrmw8+eJ/e0lpX7AaDQaZMuYOHHy4PNwlrAH6NawgGrnC+DzeinAFEtptNto1V7F7Q8TIylhMIDN+nGKX9SumaaGPMAOAI4NnIMWttjTHmFWAIKqJFRERSZQ5wDvAz4I/AtUBv3H4rN3sYl4jI3tXURNc3L1vm1jf37h1d33z22fu0vhkS1zjvwBXFO4AeQFfctO1/44rgX9N04fwB8Xs/R7axit3OaiSRtdAZGU+Tn38XM2c+sd/pkPYl1Y3FjsD9V/VpwvFPw8+JiIhIahQCP7LWPm+MeQB40Vr7b2PMB8DlwMPehicikmDTpmg37eeec+ubTzrJTdcuKoJBg/Y6PTsywhwrGAxy3XW38eCDS7H2cFzBfCPwC9w4nsF12b4TyGPvhXMRMAO4lfhtrH4BbKdjx8lYO4XOnfPIy8ugqOgMZs58QttZpZH9WRPdIkaNGkUgEIi7DRkyhKVLl8adt3LlSgKBQKPXX3vttSxevDjuWEVFBYFAgOrq6rjj06dPZ/bs2XHHqqqqCAQCrF+/Pu74Pffcw+TJk+OO1dXVEQgEWL16ddzxkpISrrjiikaxXXrppc3+HPBLYHHCsQpcV8BkHkx4/DEQADYnHF/ZxOsnAasTjpUA9yc9+7nnnot/V5//e+hz6HPoc/j/cxQUFDBw4MC4nz9XXXVVo/PaoEOA98L3a8KPwX1TP9OTiEREYlkbv365Tx+YMMFN377zTjdt++9/h1/8ImmDMGst1lpqamq45pqbyM09gYyMo8nIOCru1q3biTzwwAqsPQs4HrfO+R9ADm6t80e4ads5RNc1DwP6EC2cq3CF84vAUuBs3KSeYcBycnODXH31KGpqXmPnzjdpaHiTYHAVGzc+y8KFxSqg003kP879uQEhIBDzeED42EkJ5z0PLGjiPQYBdt26dTadrVu3zgIW1ln3HWfJAT4+I8Xv5+JL13+nn/zkJ16H4DvKaWopn6kV/Z7MIHsAPydb8ob7DfGs8P1ngLnh+xOBj7yOL0m8+nkvkg527rT22WetnTjR2v79rQVrc3Ot/f73rX34YWu3bIk7PRQKxd22bt1qr756is3JOd7CAAv9LPS1cGqS2+kWfhS+DbVwbvgWsvAdC4XhWyD8++y5Fm618LSFGgvnhN/jKQtbLdxs4UQL37Jwms3NHWyvvvpmu3XrVo+SKS3pQH7Wp3Q6t7X2fWPMJ8C54R/uhDuEngYsSuW1ZG9OxP0lTVKhoKDA6xB8RzlNLeUzLT0AnAz8FTeNqdwYMx7IBK73MjARSTM1NbB8eXR981dfuVHnQMDdEtY3B4NBbrxxJo888mS42VdkinYofP8IXIfsbCCI2/An2TTvy3BbUlmi/RUj50VGnSMio88nE13XvBT4X9yIswWyyc09iB/84DzmzLmFrl210YEktz/7RGcD3yD6X+hRxpiTgS3W2g+Bu4Bpxph/AxuB23FzKEpTErE001Bcp0FJhTFjxngdgu8op6mlfKYfa+2CmPvPGGPycaO9/7bW/sO7yEQkLXz0Ufz65vp6OPlkmDjRFc7h9c2hUMht+2QtmzdvZsSIMaxfv5H4QjkiWcH8L9yU7GRiO2vXJjxXi/t9uCr8OLFR2Mu4YjoLyOXgg4O8+eYT9O7de//yIWllf0aiTwGew/25xhJdrPsHYJy1do4xJgu3qLY7bjj0AmvtzhTEKyIiIklYazfi/ngtIpJ6Nry+ubTU3SoqoGNHOOssmDcPCguhf39suFg+/8Rzeeut92PeoAFX7GbjNhZINrKcWDDHjjAnSuysnVgwR0adVwPbaNwo7CUgg44d3+WqqwLMmXOL1jVLs+3PPtF/ZS8Nyay1xUDx/oUkIiIiTTHGDAEOtdY+GXPsR7jfELNx8xMnWGt3eBSiiPhFfT288EJ0/+YPPoCuXd3+zTfcgB05Eg4+OLwX86zw1lLB8IuPAA6LebNq4AzcFlPJRpaTFczJRpgTXxPprD2Q+IL5Btw2VtcCrwLluJYRnYBccnLqufzyAu6883EVz7LPUr3FlbQZG7wOwFdWr17N8OHDvQ7DV5TT1FI+08ptuIadTwIYY07EbevwIFAJTMZt0VDsSXQi0r7V1MDTT0fXN2/d6tY3FxVhCwupGTSIm26dy8NXz2Lbtmm4rZ8AeuL+jvc1rlhOHGl+FbfCc08jy8kK5tgR5kSxW1LdiSucX8MVzDfjSp2pGJNBVlYPDj3UhLejukHrneWAqIj2rSf3foo025w5c1SgpJhymlrKZ1oZiJuTGHEZ8Iq19r8AjDEf4oZhils/NBFplz78MLq++fnnob4eO3AgTJxI7YgRTPj9Eyy5v5yGRWXhF0TWM3cGvgDOIlo0v0rjkeYQbpVnYrOvRMkK5tgR5kSRKdqRBmG/wI1O55KT05nLLy/Y3SDMWuvWZoukgIpo3xoPXOl1EL7x6KOPeh2C7yinqaV8ppWDgU9jHp8FPB3z+FWgb6tGJCLti7Xw979jly6F8nJMRQW2Y0d2DBnC/EP7c/8nX1P1xhZ4YzHc/nvgICAPtyX9fxBd2bkB6E20aI4Uy1kJFzTAZ0AX9jyynKxg3kD8CHNsN2+ACUBnjOlKTk7TnbVVQEsqqYj2rU57P0WaLSsr8YeBHCjlNLWUz7TyKTAA+NAYcxCuI/f0mOdzic6vbFHGmGtxcymPAP6OW4v9amtcW0SaJ7KvrWlowD7/PA1PPEHNwyXk1QapwbCMLpRxCE83dGLrixtx/zvnAl/iiuHuwDG4QvgN3GqRiBrg6JjHscVyol64Kd97GlluqmC+iUihnJ0dHWFOXMusQllai4po2SeVlZW77+fl5dGvXz8PoxERSUvLgF8aY24CRuNa074Y8/xJwLstHYQx5lLcDh0/Bf4GTAJWGGOOsdZWt/T1RSSetXb3123btvHzn99G2R+Xct6ubQSoYxTb6Y7lEzpQRhalHMNfyaKerbhR5kjjL4MrZiNNwLbiRpotrqiO/NHW4ibG1BEvUiwnFrTn4f7e9w57Hlnec8GsQlnaAhXR0kwfAxmMHTt295HOnbPYsKFShbSISOu6Ffgz8FfcUM6PE7aRHAesbIU4JgH3W2sfAjDGXANcGL7+nFa4vkhas9ZSU1PDTTfdwZIlpdTWumK2LzsIsIMx7OB+dnAQlgq6cBfdKKU7b9ADOJZosXxS+H7sWuYgrgnYIeHHkcL5c+Knan8FfI/46dmRYvkQ4m0IH38Q1/SrM27EexdjxxawaNFMjSxLu7HHraqkPXskxe/3FW6dyxJgHbCE7dvrqK5Oj8GGyZMnex2C7yinqaV8pg9rbbW19kzcENDB1tr/SzjlP3HddlqMMSYTGAw8GxOXBZ4BhrTktUXSVaRoHjfuOjIzjyIjoy/du3+L++//C9+sDXIbDazjU6r4jAXUAAdzPUfSj+8xmJOZQYA36IX729smXJEcDN+vIrqWuQvQDdcE7GvcSHQd0RHn3kCf8C0XV4RXAW+Hb/fiiuVc3Oj25+HbJ7h+h59gzGFkZx/E1VefQ03Nq/zxj3fTtWtXjDFxN5G2SiPRvpXXQu+bj1t+l1402p56ymlqKZ/px1q7tYnjW1rh8nlAB+IbnBF+fGwrXF/ElyJTsiP3t23bxuTJs3jkkcj+y7uATmTSjRFsJsDBBHiLI9nJVjqwjL7M4SCeJoMaeuMK160kH1m2uGI5i8ZrmbcSbQL2F1zhbIAeuJ30InbhRpX/FzfIEpmeXYwbae5BdvYOxo49v9EaZhXJ0p6piPatAuAhr4PwjQkTJngdgu8op6mlfIqItE81NTUxhXItrjA14a8dcI2+OtONIBeQRYAGRvEm3djFB9RQRg6lHMkLbKeenriieAvREeXYkeVaogUyCfdj1zLX4grngbht6V8kfoDmG7hegl+H47yRaBMyywkn9GLFij/Qq1cvFcviSyqiRUREZF9V435z7pFwvAdu6KtJkyZNolu3bnHHxowZw5gxY1IaoEhbEwqFMMbsHmG+7rrbeOihpezaFSJSKLui9FAinbH7cgIBPqKIdzmbGjKxrCOX+RxCKfn8fXcX7UNwhXNioZz4NXFkuTbmfuxa5l24wjnSBGwNUIpb2mdwe0N3Bg4nJ6d+d/OvnJwcMjK0WlTanpKSEkpKSuKObd2adEJXs6iIFhERkX1ira03xqwDzgXKAIwbbjoXuHtPr12wYAGDBqXfsiBJL5Fp2Zs2bWLkyB/x1lvv4grQDrgCNYTbjrQz0X2XNwDD+TZvECCXIt7h22xgJ4bnyeI6TqCMTnxET1zhnAlsZ8+Fcm3C18SR5V0x92Mbf70ffu4jYEr4fQ+nY8dt/PCHBdx1V7G6ZUu7kuyPtRUVFQwePHi/3k9FtG9t3vsp0mzr16/nuOOO8zoMX1FOU0v5FA/MBx4MF9ORLa6ycL+Bi6SNyD7M27ZtY8qUWTGdskO44vgwXPHcA1eYfoFrynUM8Hcy+Yiz+JIiqgjwOv3YwVd0ZBnd+CXHs5zDqGEbruD+BDdaHdsVe0+F8sEJX5ONLFvcLiwdiK5lPpysrB388Icjd48wq9mXSJSKaN8q2fsp0mxTpkyhrKzM6zB8RTlNLeVTWpu19k/GmDzgF7jq4A3gfGvt595GJtIyYpt+BYNBfv7z21iypIyGhhCuOAY4HNiJm54d2Xf5HeL3X+5NN7ZwAa9RxKdcwFt0o4EPOIil9KKULF5gAA1U4YrfBqJFc+wI80nA6vD19lQoN+Cahhn2NrJsrd1dKKtgFmmaimjf+jHwutdB+Ma9997rdQi+o5ymlvIpXrDW3gfc53UcIgcqMpocWzjGji4//PCTbNsWaaLVgCtIDyI6JfoL4CziC+bIvstuG6l+fE2AjRTRwFl8EV7f3Jl59KWUw/gH23CNvT7BTdOG+LXLJxE/whzbFXspbhsp2FOhHBlRjnzWxEJZhbNI86iI9q2W2uIqPWn7oNRTTlNL+RQR2bvE0eTrrruNP/4xMppscNObI2uXbfh2BJCNm+bsGn65LtTHEDu6HFswu/foxrfZSRFbKeJDBlLDTgzPcTA/5wjKOYqPqAG+nfA+kWnZsdtJxW4l9RLREeZIV+yDAcMJJ/Rm+fIH6d27d5OFMqhYFjlQKqJFRERExLdqamoSRpMtrsjdRXQ0mfDjL4k2na8h2vQLXJF7BvBvXBOvTTHnHQ1YMsnlbLZRxKcE+Ii+NPAVGTzFYdxBP1bQQA3/iZuWfTSuEI4tlGOnZUfiimwnFVs09wC+4vjje7Fy5UP07NmzUVdsFcoiLUdFtIiIiIj4QmSkORgMJjT5iowmZ4fPDBI/mgzRIjny+A3iG7UGcVOlDwk/zgIs3chlFO9RxOdcQDVdCbGRzvyZnpRxHC+wlQaOIzraHDstO7FQDhFdvxxp9hXZTqoH2dn1jB17PrNn39xoqzgRaT0qon2r3OsAfGX27NncdNNNXofhK8ppaimfIpKOrLW7C+b4dcuRadgAZxMdTY74F/GjyRCdik349VnhW+RxNyL7MB/J5wSopojPOZMvyQRe41DupBdlDOQfHAIU4LaM6kb8llKJ07JDNFUod+3aVc2+RNogFdG+tdPrAHylrq7O6xB8RzlNLeVTRPwscS1ztGiuxRWhsSPNQdw0bEPj0WRwBXHsaHLkWLeYx+AadUWfH8QnFLGZIuo4mc/YSQarOIKJdKOcm9nEY7jC/C1cwfwO0X2XvyA6smyJn5a9leOP78nKlQ/Rq1cvNfsSaQdURPvWxcD/eR2Eb8yYMcPrEHxHOU0t5VNE/KDpYjl2LXNss68Q0YI54l+4EeXE0eSISLfrrbgO1hHxjw8ixNlAER8R4EP6UMeXHMRTnM4sDmE5XxPkcNzo8p3Ed8r+BDf6XYwbYT5i977LkRHmyOdNXMssIm2fimgRERER8UwwGGTy5Fk8/HB5TLEMrkDuQeO1zLFFc6RgjrDAoTGPY0eTYw0luudy5L1q6U4eo9hMEVWMZBNdeYv3OYjHOZgyevMi9TSwE7id6D7MkcI+tlN2Biec0Gt3p2xIPqKsUWaR9klFtIiIiIi0mMia3thR5sjjzZs3c+KJI/nyyy5Ei+UOuIZfED/CDPFFc2LBHDm/NuFYbKEcMZBIc68jyaWILyniS87kZToCr5LFnfSglO68yYnAP4CvcQVz0/sw5+bmanRZJA2oiPatoNcB+Ep1dTV5edp7O5WU09RSPkWkLQkGg0ydOpfS0r9SXf0ldXU1uOnNmbhCdCeusN0FnEN8kXsZMDfJuyYWzckKZnCjzFXh+7F7LUffZzDrKOJYAlRyMu+zA1hFFyZwMOV0YhOdYt7/b7gp2YeTk1PP5ZcXMGfOLeTk5CTdh1mjyyL+pyLat37jdQC+Mm7cOMrKyrwOw1eU09RSPkWkrQgGgwwZcjFvv30N1r4IdMKtYb4RWARsIzra/G/ip2OD62p9X5J3TlY0xxbMEQOB1eHrOAcxgHN4mSK+pJA6+rCLLbzNU+Qyi2+yOjuLwstHcued/8N9ubkAcV2xd0egAllEUBHtqaqqKqqrqwGorEz8K+mB+h7weorfM30VFxd7HYLvKKeppXyKSFsxdepcKisnYe3LQL/w0cuAtQmP7yT5dOwMoKkdBxKL5sYFs9uL+QYO5kVG8TgBtjKS1+iK5X06UZp5CDvOH8FVD97D2EMOYSxarywi+0ZFtEeqqqo49th8tm9vqW1pBrTQ+6anQYMGeR2C7yinqaV8iojXIlO477vvcUKhYmBezLPnEz9FuwD4FcmnY1tgGPBBkucSi2ZXMMNrQDn9qaGIWgL8kDPZTkfgtYwsnhs8nHMXzqb/aadxrdYri8gBUhHtkerq6nABvQTIB5YBt3oblIiIiMg+iEx53rRpEyeddCFbtvwP8Ez42UhXbJPkcQaugE42HXsFbup3EfEjzJBYNBvqGMzPCbCTIuo4iTrqMzrAud+hw3e/iy0s5JQ+fTglZZ9YRERFdBuQDwyicdMLERERkbYhtsP2tm3bmDr1TkpLX4hpGrYL+DXwSsyrEmfbxT6OjDafTOPp2DNwAwtLcXsvl+E6Y7vu3gcxhe/QQBE7CJgv6WXrsd27w0Xfg6IiMs8/H8LrmkVEWoLms/jW814H4CuLFy/2OgTfUU5TS/kUkVSrqalh4sTpHHnk2eTmDqZDh3wyM4+na9eTuOeeE6mqyqCuLgs4E+gLXIDbO/lc3GjyMKBP+Jbs8Y24wvta4Du4kelq4BNgAjAEY54nN7cLk34coO7+Wwhdcgrbcz7naT7k6gHZ9Pr5tfDcc5jPP8f88Y9wySUqoEWkxamI9q2NXgfgKxUVFV6H4DvKaWopnyKSCpHCuW/f4XTv/m3uuedbVFUdRG3tNEKhvuzadRquc/Y/cU3CpuP2TY5ssZcNTAbmAyfhpmq/jRtdPjHh8YvA48CbwDqgDx07ZnH11ZexdevrhP5dxq5536dmcC7zl9xLl6uvxlRVYW6+Gd58E/Puu7BgAZx9NnTU5EoRaT36juNbPyG6JkkO1KJFi7wOwXeU09RSPkVkb2K3bGpqevbmzR/T0DATN5X6Htz07OtxnbWvxzUHG0m0aVhig7BaIAd4InyOBXYAQeAmovtE1+NGm7tgTK7bf3nMCOZedjPZzz4Lw4bBP/8JBx0E554LixZBYSH06tWySRIRaQYV0SIiIiI+Elss19TUMG3aPMrL17BjRye2bfsQazsQChm2b/8aY2DXru3AveFXD8UVzDm46dnzgWJc8TwdVzCDaxKW2CAsMmV7Ba7QLo5EBBiMWcb48a+wcGHx7gKe7dvddOyyMih7CH4zGw45BC68EIqLoaBA07NFpM1RES0iIiLSzjVVLG/fXkdDw3xcR+tLcIXw/cA1uPXIvYBLcQXzAtw06zuJn54d+RopmCHaJCy2Qdh84OrwV4srpF0xn5GxjPz8u5g16wnMli2wbBmmtBRWrIBt2+Coo+Cyy6CoyI1Ca3q2iLRh+g4lIiIi0g5FCufS0r+Gp2HHFsuzcSPKQ3HF7HTip2UnTs+2RAvmHOKnZ0e+RgrmyIjzB0QbhF2MK6D/gZuqPRWYjDE59OmTxVXnfIspx51D58JCWL0adu2C//gPuOUWVzgffzyYyFZYIiJtm4roFKqqqqK6unr34x07dtCpU6ekjysrW3pLq3l7P0WaLRAIUFZW5nUYvqKcppbyKeJ/0fXLcxMKZ0vjYjmybnlG+NVriE7LjnyNTM+OFK+xBXPi9OzI19iC+UWi21E9jhuBfgk4iMwOO/hF4FQmHZVHp+XL4aF7oFMnt775vvvgoou0vllE2i0V0SlSVVXFscfms3177B6IHXD7Jjb1uCUVAK+30rX8b/z48V6H4DvKaWopnyL+FAwGmTp17u5p2tXV/6K+fgHxhXNkGjZEi+XIyLIhfpQ52fRsGz4vtmBOnJ4dO0378Zj7QWA8xmTRxeRwQacvmNg/h+FfbiHj//7g1jdfdBH84hdufXNOTkukSUSkVamITpHq6upwAb0EyAeW4f4yu7fHLeXEFnzv9FNQUOB1CL6jnKaW8iniP8FgkCFDLqay8npCoWJccTye+PXLyYrl2JHlSIG8t+nZI4kfZf418dOzZwFfA5Po0KEjnTsfRl5eBpeddwHTT/kGnVeuhBUrMLW1sPNo+MEP3DTtoUO1vlnWG05wAAAgAElEQVREfEff1VIuHxgEVDbzsYiIiEhjU6fODRfQI8NHko0yQ+NiOXFkeSSNp2UnTs+ONAJ7AjfVuwZjbiUjowOdO+dx6KHdGT06wO23X0/Xzz/HLl3qOmr/fj78LgSnnQZTp0IgoPXNIuJ7KqJFRERE2qDy8jXhEWjYc+GcrFiOHVm2RBuO/ZSmp2fPBzLIzNzMlVcWMnv2zXTt2hW7axfmtdegtBSGDIG338Z06gQjRsCvf+2ma/fs2cLZEBFpOzJS/YbGmOnGmFDC7e1UX0f25jWvA/CVpUuXeh2C7yinqaV8iviLtZb6+tiiOXaUGaLFMrhieT7wNK5Yno9bNpaDG1l+GbiADh1qyMmZQU7O52RlzaJDh4/o2HEyHToMIzv7rxx5ZIgJE07niy9e4lcLbqPriy/CT3+K6dMHTj8dfvMbOPVU+POfoboannwS/uu/VECLSNppqZHofwLnEv3O39BC15EmrfU6AF8pKSlh9OjRXofhK8ppaimfIv5ijCEzM3a0GZoeZY6dhj2TDh120aXLTRhzGzk5PenUaTuBwHluKnbXroAr0o0x8V+/+AKeegp+/GNYuRJqa+Eb34DLL3fTtLW+WUQEaLkiusFa+3kLvbc0ywTgFa+D8I3HHnvM6xB8RzlNLeVTxH8KC4eyaNGKmDXRTRfOHTtC796dKSpKXiwnihwz774LpaWY0lJYswasdeubp01zhXN+vtY3i4gkaKki+pvGmE3AdtyQ6C3W2g9b6FoiIiIivpC4pVWHDo9i7XysvRDIxa1fnkhm5hTy8vonHWWO1aiADoXgb39z65vLyuDtt93+zeed59Y3FxbCEUe0xkcVEWm3WqKIfhn4CbAB6IlrI/mCMeZb1traPbxOREREJC1Za9m2bVvCllYGqMEVzbfEFM3DmDnzHnJycpKOMjfy9dfw7LOuaC4vh08+gbw81xBs5ky3f3N29t7fR0REgBYooq21K2Ie/tMY8zfgA+D7wAOpvp54q7IyulXXjh076NSp0+7HeXl59OvXz4uwRERE2qzIFOvYUef6+mxqat4nGPxf3FTtiK7Ag+za9TSXXPIyd989o3kXiTT+KiuDFSugrg6++U0YOza6vrlDhxb4dCIi/pfy7tyJrLVbgXeAb+zpvFGjRhEIBOJuQ4YMadRxduXKlQQCgUavv/baa1m8eHHcsYqKCgKBANXV1XHHp0+fzuzZs+OOVVVVEQgEWL9+fdzxe+65h8mTJ8cdq6urIxAIsHr16iSfpDjJsUtp3C37zSTnAfwSWJxwrAKY18T5DyY8/hgIAAsSjq9s4vWTgMTPUQLc38T5z8VcJ4OxY8cyePBgBg8ezNChZ+y+P3jwYI4++ptUVVVFP0Ur/3uUlJRwxRVXNPoEl1566T7/dxX7Pu35c8Ty+nNE7rf3zxHh9ee44oorfPE5oPX/PQoKChg4cGDcz5+rrrqq0XkiByIYDDJx4nQGDBhB376jOfLIs+nf/wwWLTqdjRv/wqZNpQSDhwOjkr4+FBpJeflLe77Iv/4Fc+fCmWdCjx4wbpwbdb71Vjdte8MGuPNOOOMMFdAiIgfCWtuiN9z+CluA8U08Pwiw69ats+3ZunXrLGBhnXVdOZZ4/Pi/W+l6S8LHbk947J5v7/+uEY888ojXIfiOcppaymdqRb+nM8i28M/JdLn55ef9/qipqbEnnHCezch42kIo/HP0VgtPhe/b8PFAzOPGt969AzYUCkXfeNcua196ydqbb7Y2P9+d1LmztYWF1v72t9Z+/LF3H1pEpI07kJ/1KZ/ObYy5EyjHTeHuDcwA6nHDm9JqhgL3tcJ18nG/F1UmPPaXMWPGeB2C7yinqaV8SmsxxhwJ3Ap8BzgC2AQ8DMyy1tZ7GVtbNXXq3PA659hp2i/hfkWKiN0HOtk6Z0tmZi1m+3Z45pno+uZPP3XrmwsL4Y47XIMwrW8WEWlRLdFYrA/wCHAo8DlurvDp1tovWuBaIiIi0rqOw1V5/wW8C3wL+B2QBUzxMK42x1q39rm8fE24UdjuZ4BsGhfLsftAR+XxOQFzBz/P2OQK5sj65h/+EIqKYMgQTc8WEWlFLdFYTMMhIiIiPmVdA9HYJqIbjTFzgWtIsyI6UiTHSmwW1rHjNqqrQ8QXzE2NOkf2gQ7xTY4mQDlFlDKUlzA2hD3sNPjpba5wPu64Fv50IiLSlJbaJ1o8t8HrAHxl9erVDB8+3OswfEU5TS3lUzzWHdf/xPcSi+TMzFoKC4cxa9aNAEm2qLLAcBoXzPGjzhns4jTeJMC3KOIH5LOV7WTwYpdD+NPQCym8fwE5Rx/dip9URESaoiLat570OgBfmTNnjgqUFFNOU0v5FK8YY74BjAeu9zqWVEg2uhwRDAaTFsmLFq1g1aqLGT58cJK1zwYYATxNfOftG+nMaEbwEkVsopAn6cFnfEY31nTPpv+vfk3nwkLO0/pmEZE2R0W0b40HrvQ6CN949NFHvQ7Bd5TT1FI+5UAZY/4XuGkPp1gg31r7TsxreuOqw8estb9vznUmTZpEt27d4o6NGTPG0+Z4expdzs3N3X1e8gZhhlBoJJWVlqqqWwmF7khyheg07cM4lQtZRhGlFLCaLFbxbscs/ty5J8/m9KPPJRdw+x2T6RJzXREROTAlJSWUlMT3ud66det+v5+KaN/q5HUAvpKVleV1CL6jnKaW8ikpMBd4YC/nvBe5Y4zpBawCVltrr27uRRYsWMCgQS2zi8OeRpGbsrfR5bVrn9hdSDduEBYVCp1PXd1MknXWPobNBDiT72ZcxumhWgAqOnXjL6ecybl3z+boQYO4xlp+to+xi4hI8yT7Y21FRQWDBw/er/dTES1tRlVVFdXV1bsf5+Xl0a9fPw8jEhFJH+FdNJq1k0Z4BHoV8CowriXj2pvmjiI3ZW+jy9OmzWPhwmKstdTXJ+uoHZEBBAFLBiFO4xWKKKWIUo5jA3V0YU2nbDLuvRt74YWc0qMHp8ReUQW0iEi7oSJa2oSqqiqOPTaf7dvrdh/r3DmLDRsqVUiLiLQh4RHo54H3cd24D48UgNbaT1szln0ZRW7KnkeXR1JWNp+FC12Rm5nZ9D7OXail8KAazv96JBfyRnh982GUU8gU5rDK7OLK//o7540b12QZLiIi7UOG1wFIS3nE6wD2SXV1dbiAXgKsA5awfXtd3Mi0lyZPnux1CL6jnKaW8imt6DzgKOBc4ENgM/Bx+Gurih9FjpSmkVHkSUybNm+Pr9/76LKhvj4Lay0AhYXDyMiI7u51GJ9xBb9nKUVUcyiPff0BZx+0mj9wJkNZTU8+5ip+x1MZmfQ//lfMnHnDAX9mERHxnopo38rzOoD9lA8MCn9tOzQannrKaWopn9JarLV/sNZ2SLhlWGs7tHYsbhT5/KTPuVHkNXt8ffzocjKWzMza3VOtZ826kQuOup0pZhyrGcYnHMHvuIpD+Te/6tGPbevWcVj1J2yaeAIf9y+mZ+/v0b9/AePHv9KsUXEREWkfNJ3btwqAh7wOwjcmTJjgdQi+o5ymlvIp6WZfRpH3tN64sHAYixatSFgT7WRkLKfooqGwZg2UlpJbWsqT/36HnR3/xvOZB3Njp5N5Ibcrw757DjNn3kBOuEheuLCYhQv3r9GZiIi0fSqiRUREpN3Z2xrlxFHkpsyadSOr/j979x5nVV3vf/z1hvCColaYmonijaZfKkGp5LU0NMqxslLKLC/H7EgWHbGbCV6yoLyDnS6oGTbqOZ4EzWtZnjC0E6MdTw5aiY7lddKQQIzg8/tjrYE9mz3D7Jm195pZ+/18PPZjZq/93Wt99mc2rP3Z3+/6fu85hra2WDcsfHNWcIRmcsJWczn6+n/A7PPhDW+Ao46Cb3+bTQ47jInDh/OejRTJLqDNzIrJRbSZmZkNShvrRW5uPnCj+xgxYgSLFt3EzC+cy+qf/BuHrXiRg199gc1iLWvesCdDPvhBOPpo2HdfGNp1xLqLZDOzxuQiurDqPr9LoS1ZsoQ3v/nNeYdRKM5ptpxPa0SVepEhGDLkDpqaLuGCC27qeQdLlqwbpn3B/feDRLzznejoM6G5maF77lmPl2FmZoOMJxYrrJa8AyiUs846K+8QCsc5zZbzaY2osxd5ypQH2GWXiey449E9T+S1Zg0sXAjTpsGYMdDUBOedB9ttB1ddBc8+i371KzjzTHABbWZm3XBPdGF9Engw7yAKY/bs2XmHUDjOabacT2tUI0aM6HkirxUr4O67Yf58uPVW6OhIiub0+mYOPxw23zyf4M3MbFByEd0P7e3t69YxbmtryzmacoN1iauuSvM6cuTI3Jbx8fJB2XNOs+V8mpVco/zcc3DLLbBgQVJAr1qV9Dqfcgo0N8N++8EQD8YzM7O+cRHdR+3t7YwZ08SqVSvzDqWgngGGcPzxx6/bstlmw3n00TYXC2Zm1lXEuuubWbAA0uubOeAAuOCCpHDeY4+8ozQzs4JwEd1HHR0daQE9D2gCbgO+lm9QhfI3YC3r89vGqlXH09HR4SLazMy6ioB3vQuWL4cjjkiub37f+2DbbfOOzMzMCshjmfqtCRgHjM47kDK35B1ARjrz25RrFDNnzsz1+EXknGbL+bSGNmQI3HVXcr3zf/0XfOpTLqDNzKxm3BNdWP/IO4BCWbnSw/az5pxmy/m0hrf33nlHYGZmDcI90YV1TN4BFMq5556bdwiF45xmy/k0MzMzqw8X0WZmZmZmZma95CLazMzMzMzMrJdcRBfW8rwDKJTO9cAtO85ptpxPMzMzs/pwEV1Y38s7gEI56aST8g6hcJzTbDmfZmZmZvVR2Nm5n3vuORYuXLjuviT22msvli9f30M7cuTIAq85/CHgwbyD6KK9vb1Lb9mrr77KpptuCkBbW1teYfXKjBkz8g6hcJzTbDmfZmZmZvVR2CL62GM/zr33/rzLtqFDN2HNmvVLP2222XAefbStoIX0wFq3ur29nTFjmli1qnQZnqHAmrxCqsq4cePyDqFwnNNsOZ9mZmZm9VHY4dwvvvgScCLwEvASQ4fukRbQ84DFwDxWrVrp6wjrpKOjIy2gO/N/PkkBXXrfzMzMzMxsYCtsT3RiU2AbAKTOl9oEuMcmP535b+vmvpmZmZmZ2cBV2J5o+2XeARTK3Llz8w6hcJzTbDmfZmZmZvXhIrqwnsg7gEJpbW3NO4TCcU6z5XyamZmZ1YeL6ML6VN4BFMqcOXPyDqFwnNNsOZ9mZmZm9eEi2szMzMzMzKyXXESbmZmZmZmZ9ZKLaDMzMzMzM7NeKvgSVxvX1rZ+aaVXX32VTTfdtNv7I0eOZNSoUXWNr+8uyjuAmujP36u9vb3LuuDVPN7c3MyCBQsyfS39iSeL/eetFjltZO95z3uYOXPmuvsD7e9tZmZmVhQNXEQ/Awzh+OOPL9k2FFjT7f3NNhvOo4+2DZIPphOBB/MOIkP9+3u1t7czZkwTq1at7NPjU6ZMyfTV9Dee/u5/IMg6p42svb2de+/9FePHj1+3baD9vc3MzMyKooGHc/8NWAvMAxYD55MUYN3dn8eqVSu79OwNbHvlHUDG+vf36ujoSAvKvj0+ceLETF9Nf+Pp7/4Hgqxz2sg6OjpYvfpVBvLf28zMzKwoGrgnulMTMA5o28h9Gxj6+/fq7+NZq3U8fv82Fv+9zczMzGqtgXuizczMzMzMzKrjIrqwfpt3AIVy88035x1C4TinZmZmZjYY1ayIlnS6pKWSXpF0v6R31OpYVskteQdQKKWzHls2nFOzwU/SJpIekrRW0t55xzNYtbS05B3CgOS8dM+5qcx56Z5zk62aFNGSjiVZY2k68Dbgd8CdkkbW4nhWyVZ5B1Ao2267bd4hFI5zalYIs4A/A5F3IIOZP9xW5rx0z7mpzHnpnnOTrVr1RE8FvhsR10bEEuA0YCVwUo2OZ2ZmZnUk6b3Ae4AzAeUcjpmZWd1kXkRLGgaMB37euS0iAvgZMCHr45mZmVl9SdoO+B5wPPBKzuGYmZnVVS16okcCQ4HnyrY/B2xfg+P14O8ko8z+TMTq+h7azMysuK4GroyIB/MOxMzMrN4GwjrRmwG0tbVtrF11O91sU2BeeoM1azofuY1kTeH7qry/NLl32220tbWxdOnSfu6v1vcfy/n4eedrY8ev7vH77ruPlpYW1q5dS6chQ4b0+X5/4+nv/vsbfxb377vvPq677rrcjl+k+939vbP+f7WRlORuszzjqCdJ3wC+2EOTIFmM/EhgS6BzdsDeDuWuyfm+CJYtW0Zra2veYQw4zkv3nJvKnJfuOTcb6s+5XslI6+ykw7lXAsdExIKS7dcAW0fEB8vafwy4DjMzs4Hn4xHx47yDqAdJrwdev5FmS4EbgfeXbR8K/BO4LiJO7Gb/Pt+bmdlAVPW5PvMiGkDS/cADEfG59L6AduDyiPhWWdvXA0cATwCrMg/GzMysepsBuwB3RsRfc45lQJH0JrouAfFG4E7gGOA3EfF0N8/z+d7MzAaSPp/ra1VEfxS4hmRW7t+QzNb9YeDNEfFC5gc0MzOzXEjamaSHemxE/G/e8ZiZmdVaTa6Jjogb0zWhzwO2Ax4CjnABbWZmVkheJ9rMzBpGTXqizczMzMzMzIqoFktcmZmZmZmZmRWSi2gzMzMzMzOzXsqliJb0WknXSVom6SVJP5C0xUaec7WktWW32+oV80Aj6XRJSyW9Iul+Se/YSPtDJS2WtErSY5I+Wa9YB4Nq8inpkArvxTWS3lDPmAcqSQdJWiDpL2lumnvxHL8/e1BtTv0e7ZmkL0v6jaSXJT0n6SeS9uzF8/w+zYik+ZKeTP/PfVrStZJ2yDuuPEnaOf089LiklZL+IGlGunRow5P0FUn3SVoh6cW848lLtZ//GkVfPnsUXV/PdY1A0mmSfpfWossk/VrSkdXsI6+e6B8DTcBhwPuAg4Hv9uJ5t5NMVLZ9eptcqwAHMknHAhcB04G3Ab8D7kwnc6vUfhfgVuDnwD7AZcAPJL2nHvEOdNXmMxXAHqx/L+4QEc/XOtZBYguSyQT/lV5MNuT3Z69UldOU36PdOwi4AtgPOBwYBtwlafPunuD3aebuAT4C7Al8CNgN+I9cI8rfmwEB/wK8hWRlk9OAr+cZ1AAyjGSN8u/kHUhe+vh5pVH05TxZdFWf6xrIU8AXgXHAeJJz0nxJTb3dQd0nFpP0ZuARYHxEPJhuOwL4KfCmiHi2m+ddDWwdER+qW7ADlCqvw/0UyTrcsyq0nwm8NyL2LtnWQpLPSXUKe8DqQz4PIfnH9tqIeLmuwQ4yktYCH4iIBT208fuzCr3Mqd+jVUg/gD4PHBwRC7tp4/dpDUk6CvgJsGlErMk7noFC0pnAaRGxe96xDBTpCJBLIuJ1ecdSb9V+XmlUvTlPNqLenOsamaS/AmdGxNW9aZ9HT/QE4KXOAjr1M5JvjfbbyHMPTYcjLJF0paRG/A90GMk3Jj/v3BbJNyE/I8ltJfunj5e6s4f2DaOP+YSkt+ChdBjiXZLeWdtIC83vz9rwe7T3tiE5B/U0RNTv0xpJz+UfB+5zAb2Bbej5fWkNoh+fV8w69eZc13AkDZF0HDAcWNTb5+VRRG9P8i3IOulJ88X0se7cDpwAvBs4CzgEuC39Fq6RjASGAs+VbX+O7vO3fTftt5K0abbhDTp9yeczwKeBY0iGIT4F/FLS2FoFWXB+f2bP79FeSs8hlwILI+KRHpr6fZoxSd+U9HegA9gJ+EDOIQ0oknYHpgD/nncsNiD05fOKGVDVua5hSHqrpOXAq8CVwAcjYklvn59ZES3pG9pwIpvySW36fDF7RNwYEbdGxO/T4RnvB/YFDs3qNZj1RkQ8FhHfj4gHI+L+iDgZ+DXJ9WtmufN7tCpXklx/elzegQx2ffgcMAsYC7wHWAP8KJfAa6wvn48k7UjSeXBDRFyVT+S1V+vPjma2js91G1pCMsfJviRzLVybXnbcK6/JMJBvAxsbQ/448CzQZYZYSUOB16WP9UpELJXUAewO/KK6UAe1DpIPG9uVbd+O7vP3bDftX46IV7MNb9DpSz4r+Q1wQFZBNRi/P+vD79EykmYDk4CDIuKZjTT3+3Tjevs5AICIeJFkFNofJS0BnpK0X0Q8UMMY81BVXiS9kWROg4UR8elaBjYAVJWbBpfV5xVrMFWe6xpGRPyT9f+/PChpX+BzwGd68/zMiuiI+Cvw1421k7QI2EbS20quiz6M5Pq9Xp84Jb0JeD3JsMWGERGrJS0mydkCWDdE4zDg8m6etgh4b9m2iVQx7r+o+pjPSsbSYO/FDPn9WR9+j5ZIP1QcDRwSEe29eIrfpxvR288B3Ria/izc0Phq8pL2QN8D/A9wUi3jGgj6+Z5pKBl+XrEG0odzXSMbQhXnoCx7onslIpZIuhP4vqTPAJuQTL/eUjozd/qt9BcjYr6SNaSnAzeRfNu2OzATeIxkYpdGczFwTfqf6W9IhmgOB66BZHgU8MaI6FzD9N+B09PZZa8i+Q/3wyTfSlmV+ZT0OWAp8HtgM5LlSN5FMiSx4aX/Xncn+WIMYFdJ+wAvRsRTfn9Wr9qc+j3aM0lXkiyR2AyskNTZs7MsIlalbS4EdvT7NHvpt/3vABYCL5G8t88D/kADfymR9kD/kuTf7lnAGzqnfYmI8utgG46knUhGLe4MDE3/DwT4Y0SsyC+yuurx80oj29h5Mr/I8tObc12jSs/xtwPtwAiSyS0PIflyvHciou43ktnh5gHLSE6g3weGl7VZA5yQ/r4ZcAdJAb2KpOv9O8C2ecQ/EG4k6+A9AbxC8qHj7SWPXQ3cU9b+YGBx2v4PwCfyfg0D6VZNPoFpaQ5XAC+QzJR5cN6vYaDc0v+E1qb/hktvV1XKZ7rN788Mc+r36EbzWSmX6845lXKabvP7NJv8vzV9T74ArAT+BMwmWcs89/hyzMsnK7wn1wJr8o5tINzSf5OV/t021P9tPX1eaeTbxs6TjXjrzbmuUW/AD0jqyVdI6su7gHdXs4+6rxNtZmZmZmZmNljlscSVmZmZmZmZ2aDkItrMzMzMzMysl1xEm5mZmZmZmfWSi2gzMzMzMzOzXnIRbWZmZmZmZtZLLqLNzMzMzMzMeslFtJmZmZmZmVkvuYg2MzMzMzMz6yUX0WZmZmZmZma95CLazMzMzAYNSYdIWitpq7xjqYakX0i6OMP9XS3pv7LaX54kLZV0Rsn9tZKa84zJrCcuos3MzMxsQEiLpzXpz/LbGknnpE0j10B70EOR/0Hga3WOZYikqZL+V9Irkl6UdJukd9YzjpJ4PinppQoPvR34Xr3jMesrF9FmZmZmNlBsD+yQ/vw8sAzYrmT7t/MKTNKw3jYlKfJVujEi/hYRKzIPrGc3AGcDlwBvBg4BngJ+mVNPb2duuoiIv0bEqhziMesTF9FmZmZmNiBExPOdN5ICOiLihZLtK0uav13S/0haIek+SXuU7kvS0ZIWpz2wf5R0jqQhJY/vJGm+pOWSlkm6QdIbSh6fLulBSSdLehx4Jd0uSV+W9LiklWmbY9LHdgbuSXfxUtp7flX6WJfh3JI2kTRTUrukVZIek3Ri+tgQST8oOcaS0uHOvSHpWOAY4BMRcXVEPBkRD0fEp4EFwA8kbZ623WBouKRLJP2i5P4Rkn4l6SVJHZJukbRryeM7pz3wH5R0T/p3eUjS/unjhwBXAVuXjywoH85d4bW8Kf37vCTpr5JuTnPd+fihkh6Q9Pe0za8k7VRNvsyq4SLazMzMzAYbARcAU4HxwD9JCrTkQekg4Ies74H9NPBJ4Kvp4yIpJLcBDgIOB3YFri87zu7Ah0iGYo9Nt30FOB44FXhLeowfpcdsJylcAfYg6T3/XDev4UfAscCUNMZTgL+njw0h6TE+BmgCzgW+LunDG0/NOpOBRyPitgqPXQSMBN6zkX2U9hpvkT5vHPBuYA3wkwrPuQCYBewDPAb8OP3y4tckowteJhld0KuRBZJeA9xJ8qXKAcA7geXAHZJeI2loGscvgLcC+5MMDR+wQ/5t8HtN3gGYmZmZmVUpgK9ExEIASd8EbpW0SUT8AzgH+EZEzEvbP5n2es4Czicpmv8fsEtEPJ3u4wTg95LGR8Ti9HnDSHpyX0zbbAJ8GTgsIh5I2zyRFtCfjohfSXox3f5CRLxcKXhJewIfSffT2dv7xLoXF/FPksK505PpdcwfBf6zlznaE2jr5rG2kja9EhHlPdWnAM9LektEPFLy0Lci4o60zXTg/4DdI+IxSetGF/T2uMBxgCLi1JJjnwy8BBwKLAa2An4aEU+kTR6tYv9mVXMRbWZmZmaD0cMlvz+T/nwD8GeSXtB3Sjq7pM1QYBNJm5H0/D7VWUADRESbpL+R9Px2FtFPdhbQqd2B4cDdaW92p2FAaxWx70PSe/7f3TWQdDpwIjAK2BzYBHiwimNA2XXZFfyj1zuSdgfOA/Yj6cUeQvJlxiigtIgu/7uI5O/yWG+PVWZvYA9Jy8u2bwrsFhE/k/RD4C5JdwM/A26MiGf7eDyzjXIRbWZmZmaD0eqS3zuH7nZeqrglSW90pSWgXq3iGOUTgW2Z/pwEPF32WDX7faWnByUdB3yLZLj6/STDl88C9q3iGH8g+UKgkrekPzt7bNeyYcFdPpHarcBSkmHnT5Pk+vckxX2pnv4ufbEl8FvgYxVifAEgIk6SdBlwJMkQ+fMlvSciftOP45p1y0W0mZmZmRVNKzAmIh6v9KCkNmAnSTtGxF/SbW8huUb69z3s9xGSYnnnzqHkFXT27g7tYT8PkxSWh7B+IrJS7wTui4jvlsS8Ww/7q6QFuE7S+yLip2WP/RvwF5JeW0iK0f9X1mYs6WuR9DqSod8nR8R96bYDKxxzY9ch/4Oe81JJK8kw9hci4u/dNYqI3wG/A2ZK+jVJ0e0i2mrCE4uZmZmZ2WBTaZhy6bbzgBPSGZuVuDsAACAASURBVLnfIunNko6VdD5ARPyM5Frd6yS9TdK+JBOR/SIiuh0ynRZx3wYukXSCpF3T50+R9Im02ZMkxeRRkkZK2qLCfp4ErgWuUjKL+C5K1pf+SNrkDySzj0+UtIek84B3VJEfIuJ6YD7wQ0knpbNn7y3puyQ96R+PiDVp83vS431C0u6SZpBM0tXpJeCvwKmSdpP0bpJJxsqL5o0NH38C2FLSuyW9vnN28I24DugA5ks6MM3VoZIuk/TG9P6FkvaXNErSRJJJ3R7pebdmfeci2szMzMwGm0o9nuu2RcRdwPtJZp/+DbCIZGboJ0raN5MUh/cCdwF/JJnEqucDR3yNZHKyL5EUareTFKVL08efBqYD3wSeBa7oZlenkUwSNodkoq/vkVxvDfBdkqHo15MM535d2q5aHwYuJHntS4CHSGYbf1tErLseO83X+cBMknxtSfKlQufjQTJMejxJL/pFwJkVjrexv8si4N9J1q9+HpjWzfNKn/MKcDDJzOc3keT8+yTXRL8MrCS5xv0/SYan/ztwRUR8r2JGzDKg5N+EmZmZmZkVmaSxJEO450bEF/OOx2ywck+0mZmZmVkDiIiHgMOAFZJG5x2P2WDlnmgzMzMzswKQ9ARwT0SclHcsZkXmnmizGpI0TtICSX+VtELSw5KmlLV5s6Q7JC1P210raWQ3+ztZ0iOSXpH0WPm+ytoeLunnkv4m6WVJvy2ZsKSzzZclLZL0fMk+L6l0fEnbS/qepMclrZT0R0kXpTN2mpmZWf761DsmaQdJ0yXtnXVAZkXkJa7MaiSdHXIBydIM5wF/B3YD3lTSZkfgVyQTm3wJGEEyycZbJe0bEf8saftp4DvAf5BM6HEQcLmkzSPiW2XHPhH4AclEKV8G1gBjgJ3KwhwPPEiyDMZykvUkTwUmSRqbTuZBOrPo/cDmwJXAU8A+wBTg0HQ/ZmZmNji9kWQytKXA/+Yci9mA5yLarAYkjSCZ1fKWiPhID02/SlKYji1Zp/J/gLuBT5EUwkjaDLgg3d+x6XPnShoKfE3S9yJiWdp2Z2A2cFlEfKGnOCPiwxViv5+kUD8KuDHd3ExSgL8vIu4oaftSevx90vUZzczMbPDZ2NJUZlbCw7nNauPjwBtIimQkDZdU6QT1IeDWzgIaICJ+DjwGfLSk3btIlre4suz5c0iWoXhfybbPkPzbnp4ee4P1KTfiSZKT6TYl27ZKfz5f1vbZ9OcrVR7DzMyssNL1jP8nvVTqD5JOlTRD0tqSNpukl1A9n152dbOkHSWtlXROSbsZ6bYxkm6UtExSh6RLJW3ai1hGS/qPkkvLFkmaVPL4ISTLWgVwTXqsNZJOyDgtZoXhItqsNg4jWbtwJ0lLSIZyvyzpys4TnqQ3khTav63w/N8Abyu53/n74rJ2i4G1ZW0PI1kL8n2SngI6r7U+r5tCHkmvl7SdpIOAy4F/Ar8safLfJCfXyyTtl57kJwFfAX4SEY/1lAwzM7NGIemtwJ3ASOAc4GpgBvABul6zPBc4A7gD+CKwGvgp3a+ZfCOwCcnlXz9Nn/vdjcTyBpI1st9DMkrtKyTrKy+QdHTarC2NU+n+jgc+QXLuN7MKPJzbrDb2AIYB84Hvk5zwDiU54W1N0lO9Q9r2mQrPfwZ4naRhEbE6bbsmIjpKG0XEakl/JbmWqfTYa4CrgJkk1zZ9CDgbGEraO95J0nZlMTwFTC4tjCOiTdKpwLdJTsadrgFO6SEPZmZmjeb89OeBJZdq3QT8X2cDSfuQfBaYHRFnpJu/I2kesFc3+/1TRHyopO1y4DOSvh0R/9fNc74MbJvGsig99g9IPhtcDMyPiOcl3U4yf8uiiPhxH16zWUNxT7RZbWxJcq3zNRExNSJujojPk3zDe5yk3dLHAV6t8PxV6c/NS37+o5tjrSpp13nsbYBzIuLciPhJRHyC5Jvuz1UY3v0icDjwfuBrQAfJBGfl/gI8QPJFwAdIJjc7nqRQNzMza3iShgATSUZplV6q9ShJ73SnSSQ9zFeU7eJSKl+fHCSXcJW6Im07acPm67wX+E1nAZ3GsgL4HrCLpLf0+ILMrCL3RJvVRuc1wteXbf8x8GlgAsnwKUiGVZXbrGw/r5AM4apkM7pek/wKMLzCsVuAI0iGfi/s3Jj2dN+T3r1N0j3AfZKej4jbACQdANwK7BsRD6ZtF6Tfgp8jaW5ELOkmPjMzs0axLckX23+s8NijJEUtwCiSy7H+VKFNd8r3+ad0H7v08JydSVbXKNdW8vgjPTzfzCpwT7RZbTyd/nyubHvnxFyvZf0Q6h3Y0A7Ai2mBS9p2aPn6zZKGAa8vOd7Gjq302N1Kv61+hmSYWadTgWdLCuhOC0j+H3lnT/s0MzOzzPVpTWgz6z8X0Wa10TkB2I5l2zuvXX4+Ip4GXgDeXuH5+wIPldx/iKQALm/7DpJ/x6Vtuzv2jiQn3Bc2FjxJ7/bWJfe3I7meutyw9KdHtZiZmSXn2FdI5icp9+aS358kOX/v1kObcuX73D3dxxM9POdJYEyF7U0lj4MLcrOquIg2q40bSYrek8u2/wvJ7Jv3pvdvAt4vaV3BK+kwYE/Wr9EMyXDrF0mWryr1GWAFySydnW4oP3Y6K/eJ6T4Wp9uGSyq9lrqz7TEkvdX/U7L5MWA7SQeXNf8YyYm3vIfazMys4UTEWpJrnz8g6U2d2yU1kVwr3el2knP1GV33wOepXNAKOL1s2xlp29t7COk2YF9J+5XEsgXJCLOlEdE5lHtF+nMbzGyj3HtkVgMR8ZCkq4AT0yHX95Ks9XwMcGFEdK6vfCHwYeCXki4jmdDrTOB3JDNfd+5vlaSvAbMl3Uhygj6YpIj9SkT8raTtfEk/B74sadt0Xx8kGXJ9askQ8T2An0m6gWRJrLUkPdsfBx4nWeqq02ySIvwWSbNJvrk+FDgOuDMiSgtuMzOzRjYdOBJYKOlKklFbU0hm594bICJ+J6kF+FdJ2wC/JlmisrxnutRoSfNJJgp9J8n5el5EPNzDc74JTAbukHQ5yZfpnyK5FvpDJe3+BPwNOE3S30mK6gci4okqXrdZw1CER2+Y1YKkoSTrMZ5IMoz7SZKlLK4oa9dEsszEgSQzcN8KnBkRGwy7lnQy8G/AaJKlqK4o31/abjhwAXAs8DqSiUq+GRHXl7R5fdrmYGAnkpP8k+nxL4yIF8v2uUfafj9ge5Jrr28EZkTEKszMzAwASQeSnNv3Av4MzCL5LHBORAxN22xCssLFx0kuo/o5SW/zn0nOreel7aaTrOP8FpLlsyYC/wTmAWdFxD9Kjvs48IuIKB2Ntkt6nMPT4/wvcG5E3FEW8/uBb5CMhnsNcGJEXJtVTsyKxEW0mZmZmVmNdRbDnUV0D+3WUrmI3rb8C24zy0dV10RLOk3S7yQtS2+/lnRkWZvzJD0taaWkuyXtnm3IZmZmVkuSDpK0QNJfJK2V1Fyhjc/3ZmbWkKqdWOwp4IvAOGA8yWRH89PhqEj6Isk1H6eSzC68ArgzHa5iZmZmg8MWJLP+/ysVJjny+d7MzBpZVROLRcRPyzadLekzwP4ki7Z/Djg/Im4FkHQCyVq1H6DrTMNmZmY2QKXXSt4B62b3L+fzvVnf9OY6yuhlOzPLSZ+XuJI0RNJxwHDg15JGk0w29PPONhHxMvAAMKG/gZqZmVn+fL4365uIODciNtqBFRFDI+L8sucN9fXQZgNH1UtcSXorsIhkdr/lwAcj4lFJE0i+NXuu7CnPkZxsu9vf64EjSBaK9wy/ZmY2EGwG7EKyhNtfc45loNken+/NzGzw6/O5vi/rRC8B9gG2Jlnf9lpJB/dhP52OAK7rx/PNzMxq5ePAj/MOoiB8vjczs4Go6nN91UV0RPwTeDy9+6CkfUmujZoFCNiOrt9Obwc82MMunwCYN28eTU1N1YZj3Zg6dSqXXHJJ3mEUhvOZPec0W85nttra2jj++OMhPUdZF8/i832m/O+3Muele85NZc5L9wZDbiKC9773C7zwQvdxbrvtVG6//WIqT9dRnf6c6/vSE11uCLBpRCyV9CxwGMki7kjaCtgPmNPD81cBNDU1MW7cuAzCMYCtt97a+cyQ85k95zRbzmfNeNhxGZ/vs+d/v5U5L91zbipzXro3WHKzxRbDeOGFt5F8V1su2GKLYYwfPz7rw1Z9rq92negL07Ujd5b0VknfAA4B5qVNLiWZsfsoSXsB1wJ/BuZXG5j1z0MPPZR3CIXifGbPOc2W82lZkrSFpH0kjU037Zre3ym97/O9mZll7qijDmDIkDsrPjZkyB00Nx9Y54gqq7Yn+g3AD4EdgGUk30BPjIh7ACJilqThwHeBbYBfAe+NiH9kF7L1xrbbbpt3CIXifGbPOc2W82kZezvwC9YvtXNRuv2HwEk+35uZWS18/etncs89x9DWFqxdeyRJj3QwZMgdNDVdwgUX3JR3iED160Sf0os2M4AZfYzHMrLjjjvmHUKhOJ/Zc06z5XxaliLiXjYyWs3nezMzy9qIESNYtOgmzj77IhYsuJjVq4czbNhKmpsP4IILbmLEiBF5hwhkc020DUCTJ0/OO4RCcT6z55xmy/k0G7z877cy56V7zk1lzkv3BlNuRowYwWWXzeCyy5LJxrKYRCxrioh8A5DGAYsXL148KC52NzOz4mttbe2cuGR8RLTmHU8R+HxvZmYDSX/O9VVNLGaDx8KFC/MOoVCcz+w5p9lyPs3MzMzqw0V0Qc2aNSvvEArF+cyec5ot59PMzMysPlxEF9T111+fdwiF4nxmzznNlvNpZmZmVh8uogtq+PDheYdQKM5n9pzTbDmfZmZmZvXhItrMzMzMzMysl1xEm5mZmZmZmfWSi+iCmjZtWt4hFIrzmT3nNFvOp5mZmVl9uIguqFGjRuUdQqE4n9lzTrPlfJqZmZnVh4vogvrsZz+bdwiF4nxmzznNlvNpZmZmVh8uos3MzMzMzMx6yUW0mZmZmZmZWS+5iC6oJUuW5B1CoTif2XNOs+V8mpmZmdWHi+iCOuuss/IOoVCcz+w5p9lyPs3MzMzqw0V0Qc2ePTvvEArF+cyec5ot59PMzMysPlxEF5SXu8mW85k95zRbzqeZmZlZfbiINjMzMzMzM+slF9FmZmZmZmZmveQiuqBmzpyZdwiF4nxmzznNlvNpZmZmVh8uogtq5cqVeYdQKM5n9pzTbDmfZmZmZvXhIrqgzj333LxDKBTnM3vOabacTzMzM7P6cBFtZmZmZmZm1ksuos3MzMzMzMx6yUV0QXV0dOQdQqE4n9lzTrPlfJqZmZnVh4vogjrppJPyDqFQnM/sOafZcj7NzMzM6sNFdEHNmDEj7xAKxfnMnnOaLefTzMzMrD5cRBfUuHHj8g6hUJzP7Dmn2XI+zczMzOrDRbSZmZmZmZlZL7mINjMzMzMzM+slF9EFNXfu3LxDKBTnM3vOabacTzMzM7P6cBFdUK2trXmHUCjOZ/ac02w5n2ZmZmb14SK6oObMmZN3CIXifGbPOc2W82n1JGmIpPMlPS5ppaQ/Sjo777jMzMzq4TV5B2BmZmaDzpeATwMnAI8AbweukfS3iJida2RmZmY15iK6QbS3t9PR0bHu/siRIxk1alSOEZmZ2SA2AZgfEXek99slfQzYN8eYzMzM6sJFdANob29nzJgmVq1auW7bZpsN59FH21xIm5lZX/wa+BdJe0TEHyTtAxwATM05LjMzs5rzNdEF1dzcvO73jo6OtICeBywG5rFq1couPdPWs9J8Wjac02w5n1Zn3wRuAJZI+gfJyeXSiLg+37DMzMxqzz3RBTVlypQKW5uAcfUOpRAq59P6wznNlvNpdXYs8DHgOJJroscCl0l6OiJ+lGtkZmZmNeYiuqAmTpyYdwiF4nxmzznNlvNpdTYL+EZE/Ed6//eSdgG+DPRYRE+dOpWtt966y7bJkyczefLkGoRpZmYGLS0ttLS0dNm2bNmyPu+vqiJa0peBDwJvBl4huSbqixHxWEmbq4FPlj31joiY1OcozczMbCAZDqwp27aWXlwmdskllzBunEdFmZlZ/VT6sra1tZXx48f3aX/V9kQfBFwB/DZ97jeAuyQ1RcQrJe1uBz4FKL3/ap+iMzMzs4HoFuBsSX8Gfk9yrdBU4Ae5RmVmZlYHVU0sFhGTIuJHEdEWEQ+TFMqjgPIS/tWIeCEink9vfe8rtz65+eab8w6hUJzP7Dmn2XI+rc6mAP8JzCG5JnoW8B3gnDyDMjMzq4f+zs69DRDAi2XbD5X0nKQlkq6U9Lp+HseqVD7m3/rH+cyec5ot59PqKSJWRMQXImJ0RGwREXtExPSI+GfesZmZmdVanycWkyTgUmBhRDxS8tDtwE3AUmA3kiHft0maEBHRn2Ct92644Ya8QygU5zN7zmm2nE8zMzOz+ujP7NxXAm8BDijdGBE3ltz9vaSHgT8BhwK/6MfxrIL29vYN1nseOXIko0aNyikiMzMzMzOz4urTcG5Js4FJwKER8UxPbSNiKdAB7N5Tu0mTJtHc3NzlNmHChA2u87vrrrtobm7e4Pmnn346c+fO7bKttbWV5ubmDYrM6dOnM3PmzC7b2tvbaW5uZsmSJV22X3HFFUybNq3LtpUrV9Lc3MzChQu7bG9paeHEE0/cILZjjz22Jq/j85//PLvttjvjx4/vchs9elfuueeeDfadDBxY75VXXhkQr6Mofw+/Dr8Ov47B+TomTpzI2LFju5x/TjnllA3amZmZmQGo2hHWaQF9NHBIRDzei/ZvAp4Ejo6IWys8Pg5YvHjxYi95UaX107LPA5rSrW3A8ZTmc327xSQTqLYC43HOzcwqK1n2YnxEtOYdTxH4fG9mZgNJf871VfVES7oS+DjwMWCFpO3S22bp41tImiVpP0k7SzoMuBl4DLizmmNZNZpIiuNxdBbTM2bMyDGe4qnU02X945xmy/k0MzMzq49qh3OfBmwF/BJ4uuT20fTxNcDewHzgUeD7wP8AB0fE6gzitV7af//98w6hUCZOnJh3CIXjnGbL+TQzMzOrj6omFouIHovuiFgFHNmviCwTRx7pP0OWJk+enHcIheOcZsv5NDMzM6uP/q4TbWZmZmZmZtYwXESbmZmZmZmZ9ZKL6IJ68MEH8w6hUMqX1bH+c06z5XyamZmZ1YeL6IK69tpr8w6hUGbNmpV3CIXjnGbL+TQzMzOrj6omFrPB45Of/CStrclyZ21tbTlHM/hdf/31eYdQOM5ptpxPMzMzs/pwEV04zwBDOPnkk/MOpFCGDx+edwiF45xmy/k0MzMzqw8P5y6cvwFrgXnA4vR2fq4RmZmZmZmZFYV7ogurCRiX/u7h3GZmZmZmZllwT3RhXZp3AIUybdq0vEMoHOc0W86nmZmZWX24iC6s7fMOoFBGjRqVdwiF45xmy/k0MzMzqw8X0YV1XN4BFMpnP/vZvEMoHOc0W86nmZmZWX24iDYzMzMzMzPrJRfRZmZmZmZmZr3kIrqwluYdQKEsWbIk7xAKxznNlvNpZmZmVh8uogvr8rwDKJSzzjor7xAKxznNlvNpZmZmVh8uogvLH6izNHv27LxDKBznNFvOp5mZmVl9uIgurB3yDqBQvHxQ9pzTbDmfZmZmZvXhItrMzMzMzMysl1xEm5mZmZmZmfWSi+jCuibvAApl5syZeYdQOM5ptpxPMzMzs/pwEV1Yq/IOoFBWrlyZdwiF45xmy/k0MzMzqw8X0YV1Wt4BFMq5556bdwiF45xmy/k0MzMzqw8X0WZmZmZmZma95CLazMzMzMzMrJdcRBfWS3kHUCgdHR15h1A4zmm2nE8zMzOz+nARXVjn5R1AoZx00kl5h1A4zmm2nE+rN0lvlPQjSR2SVkr6naRxecdlZmZWa6/JOwCrlVPzDqBQZsyYkXcIheOcZsv5tHqStA1wH/Bz4AigA9gDD4MyM7MG4CK6sJryDqBQxo1z50rWnNNsOZ9WZ18C2iPilJJtT+YVjJmZWT15OLeZmZlV6yjgt5JulPScpFZJp2z0WWZmZgXgItrMzMyqtSvwGeBRYCLwHeBySZ/INSozM7M6cBFdWDfnHUChzJ07N+8QCsc5zZbzaXU2BFgcEV+LiN9FxPeB7wOn5RyXmZlZzfma6MJakncAhdLa2srJJ5+cdxiF4pxmy/m0OnsGaCvb1gZ8aGNPnDp1KltvvXWXbZMnT2by5MnZRWdmZlaipaWFlpaWLtuWLVvW5/25iC6sL+UdQKHMmTMn7xAKxznNlvNpdXYfMKZs2xh6MbnYJZdc4onwzMysrip9Wdva2sr48eP7tD8P5zYzM7NqXQLsL+nLknaT9DHgFGB2znGZmZnVnHuiB7D29nY6Ojq6bHv11VfZdNNNAWhrKx9JZ2ZmVnsR8VtJHwS+CXwNWAp8LiKuzzcyMzOz2nMRPUC1t7czZkwTq1atLHtkKLAmj5DMzMzWiYjbgNvyjsPMzKzePJx7gOro6EgL6HnA4vR2PkkBPa/kfnem1jzGRtLc3Jx3CIXjnGbL+TQzMzOrDxfRA14TMC69jS7bNrq7JwEfrXFcjWXKlCl5h1A4zmm2nM/GI2mcpL1K7h8t6WZJF0raJM/YzMzMisxFdGFNyDuAQpk4cWLeIRSOc5ot57MhfRfYE0DSrsD1wErgI8CsHOMyMzMrNBfRZmZmg9OewEPp7x8B/jsiPgZ8Cjgmr6DMzMyKrqoiOl3K4jeSXpb0nKSfSNqzQrvzJD0taaWkuyXtnl3IZmZmBoj15/HDWT/J11PAyFwiMjMzawDV9kQfBFwB7Edywh4G3CVp884Gkr4ITAFOBfYFVgB3+vqsevtF3gEUys0335x3CIXjnGbL+WxIvwXOlvQJ4BDgp+n20cBzuUVlZmZWcFUV0RExKSJ+FBFtEfEwyZCxUcD4kmafA86PiFsj4v+AE4A3Ah/IKGbrlTvzDqBQWlpa8g6hcJzTbDmfDenzJLNMzga+HhF/TLd/GPh1blGZmZkVXH/Xid4GCOBFAEmjge2Bn3c2iIiXJT1AMtPVjf08nvXaN/MOoFBuuOGGvEMoHOc0W85n44mI/wX2qvDQNJL1EM3MzKwG+lxESxJwKbAwIh5JN29PUlSXDyN7Ln3MBrD29nY6Ojq6bBs5ciSjRo3KKSIzM+uJpG1Iep53A74VES8CbyE57/4lz9jMzMyKqj+zc19JcqI+LotAJk2aRHNzc5fbhAkTNrjO76677qK5uXmD559++unMnTu3y7bW1laam5s3KAynT5/OzJkzu2xrb2+nubmZJUuWdNl+xRVXMG3atC7bVq5cSXNzMwsXLuyyvaWlhRNPPHGD2I499th+vQ5oBZqB5WXbb9rg+dD5WpdWeOzSLvdeeeWVda+jvb2dMWOaGD9+fJfbmDFNtLe3Z/I6ivL38Ovw6/DrKNbrmDhxImPHju1y/jnllFM2aDfQSNob+APwReBMktFhAB8CvpFXXGZmZkWniKj+SdJs4CjgoIhoL9k+GvgTMDYdZta5/ZfAgxExtcK+xgGLFy9ezLhx46p/BQXV2trK+PHjgcUkl7wBXAccX7Kt/H6lNpW2tQLjKc35+uPNA5rS57UBx+O/jZk1mvX/JzI+IlrzjqcSST8DWiPiLEnLgX0i4nFJ7wR+HBG75BthVz7fm5nZQNKfc33VPdFpAX008K7SAhogIpYCzwKHlbTfimQ2b09yUlcz+vi8JpJCexzri2mr1NNl/eOcZsv5bEjvAL5bYftf8CVUZmZmNVPVNdGSrgQmk4wtXiFpu/ShZRGxKv39UpIlN/4IPAGcD/wZmJ9JxNZL++cdQKFMnDgx7xAKxznNlvPZkF4FtqqwfU/ghTrHYmZm1jCq7Yk+jeSE/Uvg6ZLbRzsbRMQskrWkvws8AGwOvDci/pFBvNZrR+YdQKFMnjw57xAKxznNlvPZkBYA50galt4PSaOAmVSeNMPMzMwyUFVPdET0quiOiBn0fTyxmZmZbdy/Af8JPE/yhfW9JMO4FwFfzTEuMzOzQuvvOtFmZmaWg4hYBrxH0oHA3sCWJBON/SzfyMzMzIqtP0tc2YD2YN4BFEr5sjrWf85ptpzPxhURCyPiyoiY5QLazMys9twTXVjXAifnHURhzJo1iwMPPDDvMArFOc2W89kYJJ3R27YRcXktYzEzM2tULqIL68K8AyiU66+/Pu8QCsc5zZbz2TCm9rJdAC6izczMasBFdGFtnncAhTJ8+PC8Qygc5zRbzmdjiIjRecdgZmbW6HxNtJmZmZmZmVkvuSfazMxskJB0MfC1iFiR/t6tiPhCncIyMzNrKO6JLqxL8w6gUKZNm5Z3CIXjnGbL+WwYbwOGlfze083MzMxqwD3RhbV93gEUyqhRo/IOoXCc02w5n40hIt5V6XczM7OBJiKQlHcYNeGe6MI6Lu8ACuWzn/1s3iEUjnOaLeez8Ui6StKICtu3kHRVHjGZmVljW758OWecMZ3Row9np50+wOjRh3PGGdNZvnx53qFlykW0mZnZ4PRJKi/FsDlwQp1jMTOzBrd8+XImTDiGOXMm8MQTd/OXv8zniSfuZs6cCUyYcEyhCmkX0WZmZoOIpK0kbQ0IGJHe77y9FpgEPJ9vlGZm1mi++tVv09b2BdauPZLkFAUg1q49kra2qZx99kV5hpcpF9GFtTTvAAplyZIleYdQOM5ptpzPhvI34EUggMeAl0puHcBVwJzcojMzs4Z0yy33sXbtERUfW7v2SBYsuK/OEdWOi+jCujzvAArlrLPOyjuEwnFOs+V8NpR3AYeRfM3/YeDdJbcDgVER8fX8wjMzs0YTEaxevQXre6DLidWrhxMR9QyrZjw7d2Ft/AN1W1tbxd9tQ7Nnz847hMJxTrPlfDaOiLgXQNJo4KmIWJtzSGZm1uAkMWzYCpJBUpUK6WDYsBWFma3bRXRh7dDDY88AQzj++OPrFcyg4ghdtAAAIABJREFU5+WDsuecZsv5bDwR8aSkbSTtC7yBstFlEXFtPpGZmVkjOuqoA5gz5870muiuhgy5g+bmA3OIqjZcRDekvwFrgXlAU7rtNuBruUVkZmbVkXQUcB2wJfAyydf/nQJwEW1mZnXz9a+fyT33HENbW5RMLhYMGXIHTU2XcMEFN+UdYmZ8TXRDawLGpbfROcdiZmZVuohkErEtI2KbiHhtye11eQdnZmaNZcSIESxadBNTpjzALrtMZMcdj2aXXSYyZcoDLFp0EyNGjMg7xMy4iC6sa/IOoFBmzpyZdwiF45xmy/lsSDsCl0fEyrwDkfQlSWslXZx3LGZmlp8RI0Zw2WUzWLr0bp566maWLr2byy6bUagCGlxEF9iqvAMolJUrc/+MWjjOabacz4Z0J/D2vIOQ9A7gVOB3ecdiZmYDR1EmEavE10QX1ml5B1Ao5557bt4hFI5zmi3nsyH9FPiWpLcADwOrSx+MiAW1DkDSliQTbJyCJ9YwM7MG4SLazMxscPp++vOcCo8FMLQOMcwBbomIeyS5iDYzs4bgItrMzGwQiohcL8mSdBwwlgEwpNzMzKyeXEQX1kt5B1AoHR0djBw5Mu8wCsU5zZbzafUk6U3ApcDhEbF6Y+1LTZ06la233rrLtsmTJzN58uQMIzQzM1uvpaWFlpaWLtuWLVvW5/25iC6s84DD8g6iME466SQWLKj55YUNxTnNlvPZmCRtARwCjAI2KX0sIi6v4aHHA9sCrVo/c8xQ4GBJU4BNIyIqPfGSSy5h3LhxNQzNzMysq0pf1ra2tjJ+/Pg+7c9FdGGdmncAhTJjxoy8Qygc5zRbzmfjkfQ24DZgOLAF8CIwElgJPA/Usoj+GbBX2bZrgDbgm90V0GZmZkXgIrqwmvIOoFDca5I95zRbzmdDugS4hWQ5hmXA/iQzdM8DLqvlgSNiBfBI6TZJK4C/RkRbLY9tZmaWN68TbWZmNjiNBS6KiLXAGpIh1E8BZwEX5hCPe5/NzKwhuCfazMxscFoNrE1/f57kuug2kl7pneodTES8u97HNDMzy4N7ogvr5rwDKJS5c+fmHULhOKfZcj4b0oPAO9Lf7wXOk/Rxklmz/y+3qMzMzArORXRhLck7gEJpbW3NO4TCcU6z5Xw2pK8Az6S/f5VkbcPvkMya7dklzczMasTDuQvrS3kHUChz5szJO4TCcU6z5Xw2noj4bcnvzwNH5hiOmZlZw3BPtJmZmZmZmVkvuSfazMxsEJK0lB5mxI6IXesYjpmZWcNwEW1mZjY4XVp2fxjwNpJh3d+qfzhmZmaNwcO5C2tq3gEUSnNzc94hFI5zmi3ns/FExGVlt29HxMeBc4AxecdnZmZWVC6iC+ujeQdQKFOmTMk7hMJxTrPlfFqJ24Fj8g7CzMysqFxEF9aEvAMolIkTJ+YdQuE4p9lyPq3Eh4EX8w7CzMysqHxNtJmZ2SAk6UG6TiwmYHuSdaL/NZegzMzMGkDVRbSkg4BpwHhgB+ADEbGg5PGrgU+WPe2OiJjUn0DNzMysi5vL7q8FXgB+GRFLcojHzMysIfRlOPcWwEMk33J3t7TG7cB2JN+Ibw9M7lN01g+/yDuAQrn55vLPqtZfzmm2nM/GExHnlt3Oj4h/dwFtZmZWW1UX0RFxR0ScExHzSYaOVfJqRLwQEc+nt2X9C9Oqd2feARRKS0tL3iEUjnOaLeez8UjaUdIZkmZLuljSpyW9Nu+4zMzMiq5W10QfKuk54CXgHuDsiPAkJ3X1zbwDKJQbbrgh7xAKxznNlvPZWCT9K3AxsAnwcrp5K+BiSadERIskAWMj4sG84jQzMyuiWszOfTtwAvBu4CzgEOC29GRuZmZm/SDpfcDlwGxgx4jYJiK2AXYEvgv8UNKBwHXAUflFamZmVkyZ90RHxI0ld38v6WHgT8Ch+EJdMzOz/poGfDMizi7dGBHPAF+QtBK4G3gW+HIO8ZmZmRVazdeJjoilQAewe0/tJk2aRHNzc5fbhAkTNpgs56677qK5uXmD559++unMnTu3y7bW1laam5vp6Ojosn369OnMnDmzy7b29naam5tZsqTrfCxXXHEF06ZN67Jt5cqVNDc3s3Dhwi7bW1paOPHEEzeI7dhjj+3X64BWoBlYXrb9pg2en6QaYGmFxy4tu/9Kut+FZdtbgOxfR1H+Hn4dfh1+HcV6HRMnTmTs2LFdzj+nnHLKBu0GkHHAj3p4/EfApsAhEfFkfUIyMzNrHIroboLtXjxZWkvZElcV2rwJeBI4OiJurfD4OGDx4sWLGTduXJ9jKZrW1lbGjx8PLCb5vATJyLzjS7aV3y9tcxSwoA/PK93WCozHfxs48cQTufrqq/MOo1Cc02w5n9la/38w4yOiNe94SklaAewVEY938/iuwMMRsUV9I+uZz/dmZjaQ9OdcX3VPtKQtJO0jaWy6adf0/k7pY7Mk7SdpZ0mHkaxj+RieLrrO9s87gEKZOHFi3iEUjnOaLeezofweOLqHxz+QtjEzM7Ma6Ms10W8nubY50ttF6fYfkqwdvTfJxGLbAE+TFM/nRMTqfkdrVTgy7wAKZfJkL3WeNec0W85nQ5kDfEfSq8D3IuKfAJJeA3wauIDkfGxmZmY1UHURHRH30nMPtqs3MzOzGomIH0rai2R27m9I+hMgYFdgS+DyiLgmxxDNzMwKrVbrRJuZmVmNRMSZkv4TmAzskW7+b6AlIu7PLzIzM7Piq/ns3JaXB/MOoFDKZwS2/nNOs+V8Np6IuD8iPhcRk9Lb51xAm5lZLfVnUuqqrFkD990Ht24wL/WA4CK6sK7NO4BCmTVrVt4hFI5zmi3n08zMzGph+fLlnHHGdEaPPpyddvoAo0cfzhlnTGf58vLld/tp5Uq4+WY46STYYQc48EC48MJsj5ERD+curIH5hhusrr/++rxDKBznNFvOp5mZmfVXRCBp3f3ly5czYcIxtLV9gbVrZ5BMwRHMmXMn99xzDIsW3cSIESP6fsDnnkt6m+fPh7vvhlWroKkJTj4Zjj4a9t23vy+pJlxEDxDt7e10dHSsu9/W1tbPPW7ez+dbqeHDh+cdQuE4p9lyPs3MzKwvli9fzle/+m1uueU+Vq/egmHDVnDUUQfw9a+fyVe/+u20gC6dO1qsXXskbW3B2WdfxGWXzej9wSLg0UeTonn+fLj/fpDggAPggguguRn22GPj+8mZi+gBoL29nTFjmli1amXeoZiZmZmZWYPYWE/z8uX/TLdvaO3aI1mw4GIuu2wjB1mzBhYtWl84/+EPMHw4HHEEXH01TJoE226b7QurMRfRA0BHR0daQM8DmtKttwFfyy8oMzMb8NK1oQ8FdgN+HBHLJb0ReDki/p5rcGZmNuD11NP8yCNrGT78WySFdSVi9erhGwwBB2DFimR49vz5yXDtjg7Ybrukp/nii+Gww2DzwTty1hOLDShNwLj0Nrqf+7q0/+HYOtOmTcs7hMJxTrPlfDYeSTsDD/9/9u48PKry7OP49wl7NlSCoCjiUgGtSqHaglvdAEEmtLZVLNaqrfIW0KICtrWCClVwQUSttkVti9JNS4IbuLayuBRqrRpcwSggElmSEBKSzPP+8cyQmclkZWZOcub3ua65Mjlzzpx7bg6ZuefZgALgPiD8Nf504A6v4hIRkfZj6dKVBIMj4j5m7blUVm4FGpqR29Kp0666AnrLFvj972HMGMjLg29/G15/HX7yE9cSvWkT/Pa3cN557bqABrVE+1hvrwPwlb59+3odgu8op4mlfKal+cC/gROALyO2/wP4nScRiYhIu2Gtpbo6i8Zamrt27czu3c8SDJ5b79EM8ww/OaU/3Haba3F+7TU3vvmUU2D2bNfqfNRRSX0NXlER7VsXeh2Ar0yePNnrEHxHOU0s5TMtnQoMs9buielGtwHo40lEIiLSLoS7YHfqtAvX0hyvkLb06JFLTs48iorcGOgMggxjJWOZz/mdnqXfogrIyqob3zx6tGuF9jkV0SIiIu1TBtAhzvZDgAQv3ikiIu1dvFm4c3M7kJHRQEtzxrOMHfstZv18An/98dV0f/lyztz9JQcE97AzM5tuF1wA55/vxjd37erBK/KOimgREZH2aTnwM+CK0O/WGJMN3ISbnTJpjDE/B74NDAB2A6uA6dba95N5XhERaTlrLeXl5XFn4TbmH3TufDXV1TZUSLvtB5nH+Emv2fzqvb507Hcbl1dVwbHHYsdcAmPH0v3EEyEjfafXUhHtW+txE5RJIqxbt44BAwZ4HYavKKeJpXympWuBZcaYd4GuwGPAV4ASYFySz30qsAA3JrsjcCuw3Bgz0Fq7O8nnFhGRJsS2OpeWrqes7FYgehZua7/Dnj2W44+bT8+SWzizfCcjqjYxqGonZksGZndP+PWvIT8fjjyywdHT6UZFtG/dA5zvdRC+MW3aNAoLC70Ow1eU08RSPtOPtfYzY8wJuEkwjgeygYXAo8kuZK21oyJ/N8b8CPgCGAKsSOa5RUSkcfHXfj4biPrTTQdqGMYq8u1KvvPuKxxesxublYUZPcIVzaNHQ48eHryCtk9FtG9N8zoAX7n33nu9DsF3lNPEUj7Tk7W2BljkdRzAfriZabZ5HYiISLqrv/azBdws3FmUM5zl5FPAaJ4ijy/ZxEG82PlA+i25D5OG45tbQ0W0bx3kdQC+ouWDEk85TSzlMz0YYwLN3ddam5KuCcZNDX43sMJa+24qzikiIg1zaz/P3Pt7bz5nDO8T4DzO5nm6UsXbHMuDXEkB+fybIRx24AjGjx7tXdDtjIpoERGR9mNJM/ezxJ+5OxnuB44BTk7R+UREpAHWWqr3ZHIM75JPAQEK+SavUYvhFTrxc26lkAAfc+TeYzIyniEQOMXDqNsfFdEiIiLthLW2TU2Faoy5FzfI7lRr7ebmHDNlyhS6d+8etW3cuHGMG5fsudBERHyspgZWroSCAlZ88Tz9WEo5WTzLSC5mIk9zKtu4AugPHBE6yJKR8SwDB85j1qzHPQw++RYvXszixYujtu3cubPVz6ci2rceQbNzJ86cOXOYPn2612H4inKaWMqnpFqogM4HTrfWFjf3uHnz5jF4sN6fRET2WXk5LFtG9eOPU/WPJWRX7mZLRhde6JDF40znRaZTReT45seByeTk3Ehubh86daogEDiZWbMeJycnx6tXkRLxvqxdu3YtQ4YMadXzqYj2rUqvA/CViooKr0PwHeU0sZTP9GSMOQuYAgwMbSoC7rbWPp/k896PW0YrAOwyxvQKPbTTWqs3IBGRZNm8GQoL3e2FF6CqivVdsvlbVT5LmMKa4NexwXJgBG7BhNGE137OyFjBwIGbWL36JbKzs3FTWkhrqIj2rQleB+ArN910k9ch+I5ymljKZ/oxxvwUmA/8PfQT4JvA08aYKdba+5J4+gm4cdcvx2y/FPhjEs8rIpJerIV33nFFc0EBvP46dOgAp54Kt93GTf/5iJsXjSYYtf5zLrAc1+o8M+1anVNBRbSIiEj79AtgirU2cn2ze4wxK0OPJa2Ibmtjs0VEfKWmBlasqCucP/6Yyk6debHTfjy7/9d4ObMbZltndswrZOPGEoLBe+I8SQ7wMD16DOfjj5eo1TnBVESLiIi0T/sBz8bZvhyYk+JYRERkX5SVwbJlrnB+6inYto0dWTksNdn8OaMPz1ffy57qfKgoh+3nw8argZHAt3HdteMxVFdnpu41pBF9k+xb270OwFdKSkq8DsF3lNPEUj7TUiHu01OsfODJFMciIiIttWkTPPggjBoFeXnwve/Bm29SdfnlXHjESeRV/Jkflv+Yp4O/Zw9jccXyHcA1uIURMoBduNE18Vg6ddqlVugkUBHtWzd7HYCvXHbZZV6H4DvKaWIpn2npXeCXxpinjDE3hG5PAr8E3jbGXBW+eRyniIiAG9/89tswezacdBL06QMTJ0JlJcydCx99BG+9xdTKbvxtw03U2lHAKtwkYWErY34/GVgW93QZGc9q/eckUXdu37rC6wB8ZebMmV6H4DvKaWIpn2npcly3o2NCt7AdocfCLBBvwJyIiCRbeHxzQYG7rV8P2dlw7rlw1VXYc8/F9OgBgLUWAyxdupJgcCbuz3cWdd21Y38HuA44P/TYSOpm4k6P9Z+9oiLatwY2vYs0m9Y0TTzlNLGUz/RjrT3c6xhERCSO8PjmggI3vnn7dtfqHAhAIEDpkCHccMu9LP3VI1RNW0x5+adAZzIze7Jr12fs2pVNXaEc7q5tQrfI38FNIPY4cCdwFx06VHDooZmaiTvJ1J1bRERERERkX2zaBA884FqYw+Ob33oLJk2CN96g7N13uapjHoddeRs9Dj6FBQtOYsOGJ9i8uZqysjmUlb3Ili21lJfPxdos6sY5x3bXjtd9OweYSUbGNfz0p2ezfv1zzJ8/UwV0EqklWkREpB0ybqaY7wJnAAcS88W4tfY7XsQlIpIWwuObw920//1vt37z6ae78c2BABx+OGVlZUydOouHHvoH1dXzQgcPw3W9noGbJCz2/qu4Qnkk9btrh3+vxU0uFt19e/Zsdd9OBbVE+9YSrwPwlYULF3odgu8op4mlfKalu4E/AYcD5cDOmJuIiCRSTQ289BL87Gdw5JFw/PGuYD7iCFi0CLZuhRdegKuvpiwvjwkTrqdHjyE8+OBmqqvnA6OJnihsZQP3rwPuAp4BsnHdtV8FTqFjx5EcemgVJ5ywgMMOO5s+ffLp1284kya9xurV6r6dKmqJ9q11XgfgK2vXruXyyy9vekdpNuU0sZTPtHQx8B1r7dNeByIi4ltlZfDss661+emno8c35+fDt74FXbrEHFLG0KHn8847BwPzceOVRxI9MVhD9yF2nDNk0qHDeiZO/Da33HItubm5e89lrdUSVh5QEe1b13sdgK/cd999XofgO8ppYimfaWkn8LHXQYiI+M7GjVBY6Arnl16CPXtcq/OkSa5wHjwYGilcf/nLOygqmoIrgkcADxB/orCG7kN4nLMT5NBDhzN//k31zqUC2hvqzi0iItI+zQRmGGO6eR2IiEi7Zq2bBOyWW+DEE+GQQ2DyZKiuhttvd8tS/fe/cPPNMGRIgwV0WVkZV101g/vvf5xgcASudTmDugIZoicGa+h+tIyMZVrvuY1RS7SIiEj79FdgHPCFMWYDUB35oLVW656JiDSkuhpeecW1NhcWwoYNkJPjZteeMsX93H//Zj9daWkpw4Z9l3ff/RnWvkl08RwukGMnCrsWNz9kMOb+uWi957ZNRbRHiouLKSkpAaCoqMjjaJovMu6wvLw8+vbt61FEIiJp6w/AEGARsIW6Zg4REYmntDR6fPOOHa7VOXJ8c+fOLXi6Um644Q4KCv7Fpk2bqKmZh5sx+y6ii+fYGbYfB+4AZtGhQy3duk3HmC5kZvakouJ64Eaysw+iS5dKrffcRqmI9kBxcTH9+w+ksrIiiWeZAvwzoc/YUNxdu2by3ntFvi6kA4EAhYWFXofhK8ppYimfaWk0MMJau8LrQERE2qzPPnMtzYWF8OKLrgX6hBPgqqtc4fy1rzU6vjmStZby8nKmTp3Fo48+SXn5bmAObubsnrgCGuIXz3/HFdd3ARl06rSJyy8fw5w51++dKCxykjBNGNa2qYj2QElJSagQXQQMBJ4GfpXgs3w/wc8XL26AIiorx1NSUuLrInrSpEleh+A7ymliKZ9p6VOg1OsgRETalPD45nA37TVroGNHt37znXe6VufDDmv205WVlfHLX95OQcG/KCnZTkXFDuBg4OvAhbgCegrRk4c1Vjx/zmWXncftt/+9XutyZNGsArptUxHtqYHAYCAZ3bmHJuE5w8Jxp4/hw4d7HYLvKKeJpXympWuBucaYCdbaDV4HIyLimepq+Ne/6mbU/uQTyM1145qvvdb93G+/Fj1lWVkZU6fO5qGHnqC6ejauWP4arjAeh+uOPRI3A/fM0M/w7Nr1l6jq2PFz/u//vsPs2depa7YPqIgWERFpnxYBmcBHxpgK6k8sdoAnUYmIpEJpKTzzjCucw+ObDz20bnzz6ae3aHyztW5aCWMMGzdu5PjjR7Nt2/G4dZ5fBa7BFc4Aw4HfhO6H13eOnDwMIpeoMuYpfvrTN5g/f2brX6+0KSqiRURE2qefeR2AiEhKffpp3fjml15yLdCDBsHVV7vCedCgZo9vBjcx2LRps3nssWfYtauWYLAGqMLNkP0ArhU53No8A7gfVzCHZ96Guhm4YycPM6H7T3HMMfdodm2fafE60caYU40xhcaYjcaYoDEmEGefm40xm4wxFcaY54wxRyUmXGm+l7wOwFeWLFnidQi+o5wmlvKZfqy1f2js5nV8IiL7zFp488269Zn79oWf/QyCQbjrLrcs1X/+AzNnNjlBmLUWay2lpaVMmDCdnJxj6d79eB588F+Ulc0gGOwFHACcDhyKK4SzQkeH13uuoP6yVeGf4S7cr+FaqvOBUzjhhHtZvVqza/tNi4to3FX0JvBT4iynYYyZDkwCrgBOwl1py4wxze9PIQkQf7F2aZ3Fixd7HYLvKKeJpXymN2NMV2NMbuTN65hERFqluhqef97Nnn344a44vvNOOPpoWLwYtm6F556DSZOiJggLd8cOF8uxBXNGxpFkZBxB9+7H8eCD/6K8/Ou4gnkG8BbQN3T/MyCP+K3NJwOHUDfz9l3A8aGfzwDZuC7cyzHmCo49NotXXvmbCmgfanF3bmvts8CzACb+tHFXA7dYa58M7fND3PqVY4G/tj5UaZnbvA7AV/7yl794HYLvKKeJpXymH2NMFm5tle8DPeLs0iG1EYmItNLOndHjm3fudOOb8/PdGOcGxjfXnzk7dsGCINAL1waYCxwd2h6eGAxgBPXHOjfU2nwdroX5JtzKOuGZt6uB64FrycrqRV5eBvn5p2p9Zx9L6JhoY8zhQG/ghfA2a22pMeY13HTRKqJFREQSYy5wBvB/wJ+AiUAf4ErcpzkRkbYrPL65oABeftm1QH/tazBliiucGxnfXFZWxtVX38gf/lBAMDgHWAF0wa3VDO47xHDBHH6OC4kulu+PeCyT6LHOw4he5/lKXLFsgSXArbg/sxbIIienhosuGsXtt/+C7OxsLU+VBhI9sVhv3NW0JWb7ltBj0g4VFRVF/RQRkTZhDPBDa+3LxpiHgVestR8aYz4BfgA86m14IiIRrIX//tcVzQUFbixzx45wxhkwbx6MGePGPDf6FJZNmzZx3HEj2b69BrgXNwY59rjIgjkssnAOj28OC98Ptz6fQF3RHNvavIesrN7k5fUkEDiFWbOuJTdXI2jSTWvGRCfFqFGjCAQCUbehQ4fWmyxn+fLlBAL15jJj4sSJLFy4MGrb2rVrCQQClJSURG2fMWMGc+bMidpWXFxMIBBg3bp1UdsXLFjA1KlTo7ZVVFQQCARYsWJF1PbFixdz6aWX1ovtggsuaGDSnylxtk0EFsZsWwsEgLKY7fFm+Qu/1vVxHrs75vfdoeddEbN9MXApsBnIYPz48QwZMoTx48fHec7Vcba1v38Pv1xXeh16HXodLX8dw4cPZ9CgQVHvPz/+8Y/r7dcGHQB8HLpfGvod3B/10zyJSEQk0p49bnzz5MnQr59raZ43DwYMcOObS0pg+XKYOLHBAjp6XPPhHHLIULZvH4z7k3cusBI3jjnyNhzXuhy+NTQxWHh8c+xY5wdwrc+v4lqi/wPsYf/9LRs3vkBZ2Yts2PAC99xzkwrodBU5+L6lN9xAg0DE74eHth0fs9/LwLwGnmMwYNesWWPTxZo1ayxgYY11X8stivm9udsa22dMK4+Lt21RaPstcfZxr8Xv/34/+tGPvA7Bd5TTxFI+E6vu7zSD7T68TybzhpsJ5/TQ/eeBO0L3rwI+8zq+OPGm3fu9SFrascPaxYutvfBCa7t3dx8Y+/a1dvJka597ztqqqkYPDwaDdufOnfbKK6fZrKz+Fg61cGLoNsDCMAtnWghYCIY+80beAqHPqGfF3IIWbrRwiYVnLJRaOMPCNy38LeL+UxZ2Wphh4WwLw23HjsfaCRN+bktLS1OUREmFfXmvT2h3bmvtemPM58BZoTd3QjOEfgO4L5HnkqZ8M4HPNRD32Sd9u3MPHz7c6xB8RzlNLOUzLT2M63P4T9xskkuNMZOATsA1XgYmImmmuDh6fHNNDQwe7MY35+fDCSdEjW8OFyLhscNlZWVMmzabRx99kvLyXbg2ud64rtdnUDd2+X3cPIqGupmzI7tl7z0DrnX5k4ht8SYGC49vvhmoCd0mY0w3MjJyyczcw0UXncPtt/9dE4RJlBYX0aHZQI+i7mo+whhzArDNWvsprs/wDcaYD4ENwC24fhUFCYlYmmmk1wH4yrhx47wOwXeU08RSPtOPtXZexP3njTHhbzw/tNa+5V1kIuJ7NrR+c3h885tvQqdObnzz3Xe7icEOPbSuWAbKSkv52c9u5E9/KqSmJkhdKRHEFb29cd2ug7hVcg3wAbAxfFLcxGHh4jk8+VdssQzRBXN5aFts4Rw5MVhnLrpoNHPn/pzc3Nxw7xlNECYNak1L9NeBl3BXnQXuDG3/A3CZtXauMSYTeBDYD3gFONdauycB8YqIiEgc1toNuC+vRUQSb88e+Oc/XdFcWOhm1+7eHUaPhuuvh5Ejsbm5lJWVxSmWg0At0Bm3BnOkMuqKZqgrnC3Rq/eFW5+HAcXAINyEX1fiyo3yiH1jC+ZC3FxAk4GuGJNLdnZnLrronL2FcyQVz9KU1qwT/U+amJDMWjsTt9K4iIiIJJAxZijQw1r7ZMS2H+I+NWbhPjVOttZWeRSiiPjFjh1u/eaCAveztNRNADZ2LOTnEzzlFMqrqlxX7B/fHOqKXUP9YrkM17Z2NHXFclhsa3O4cI7ssh02DFc8rwBuB67FjSC1QBVujsWwyIK5GxddFGDu3J/v7Zboc33rAAAgAElEQVStQln2RaKXuJI24z+4Xn2SCCtWrOCUU07xOgxfUU4TS/lMKzfiJux8EsAYcxxuWYdHcJNXTAU2oS+zRaQ1PvmkbnzzP/8JNTXYwYPhmmsgP5+NPXow8txLeGfBUuJ3xY5XLH8A7KSuWA5rqLU5LNzqHDYIN3P2ROAN3FhmQueu4vLLz+euu26sN35ZBbMkmopo3/ojcLnXQfjG3LlzVaAkmHKaWMpnWhmE66cYdiHwmrX2JwDGmE9xrdIzUx+aiLQ71ro1mwsKsAUFmP/+F9upE1VDh3J7zyN4cHMFG9eWwNrfw8zf4Tqk9saNTy7FdcUOd1KNVyxb6lbgy4w5eUOtzeHCOdzqHO6q/R51rc9rcAsDbWW//cp4550XOfjgg1udBpGWUBHtW7/2OgBf+fOf/+x1CL6jnCaW8plW9ge2RPx+OvBMxO9vAIemNCIRaV/27MG+9JIrnAsLydi4ke1k8DRdKeAAnq3uQtm/1uOK5WxgO9ALKAFOpa6V+U1cxxdouFgOF8o7gW5xgonX2hwunMNF87+BpbhxzdMJd9POytrG+PEjorppi6SCimjfivdHSlorMzP2m1PZV8ppYimfaWULrvnlU2NMZ9zYnRkRj+cA1akIxBgzETcFbm/gv7ix2G+k4twi0rTwLNPWWszOnex+/HHevfUOjv74A3IJsoEOFNCNAvrzCpnUsAM3ljmyWH4v4v4bRI9fzqSuYG6sWB4GPAf0of6Y6IZam8OF8/VAFyCHrKwuUUWzummLV1REi4iItC9PA7cZY6YDY3GLpL4S8fjxwEfJDsIYcwFuhY4rgNeBKcAyY8zR1tqSZJ9fROqz1lJaWsr06b9m0aICeuwqJZ/d5LOb06gKlbuZ3E4uBfThf1QD38B1x26oWC4L3Q+Pd4780nZrzO8NFcuDcFM5vEL92bmbam3eww9+MDzuLNoiXlERLSIi0r78CngC+Ceu6eaSmGUkLwOWpyCOKcCD1to/AhhjJgCjQ+efm4Lzi6Q9ay1lZWVcffWNLFpUSE1NFYOpIZ8MVrCNQexhD/AiuVxFFks5g41spG7ir8ju2PGKZQt0D903wBfUb2WOLJgbKpbDhfJKoCB0jsgiO7Jo7rq3aFZrs7RVKqJ9627c5GKSCFOnTuX222/3OgxfUU4TS/lMH6FW3tOMMd2Bcmttbcwu3yN6wdSEM8Z0AoYQMQGHtdYaY54Hhibz3CLpyFrrumQbQ1lZGVOnzubRRwvYtaucTljOoJa7qSXAdg6llu104Cn6MpuOLGMIZWzAtTbvoK5YjuyO3VixHNk9+2DgIOoK4F64RQHCGiuWw4VyL7Ky9nDRRedw++2/0Eza0i6piPat3l4H4Ct9+/b1OgTfUU4TS/lMP9banQ1s35aC0+cBHYie4IzQ7/1TcH4RX4kauxwqIktLS5kyZQZ/+lMhNTXhpaRqgA7sx/7ks40AlZxLBbnUsp4uPM6BFNCbFVRRw0HA57gu16XAkUQXyxDdHbuhYnkXda3N5+CmYAhPIBZ2FG5ahLqu2HDg3q7YscWyCmVp71RE+9aFXgfgK5MnT/Y6BN9RThNL+RQRaR+CwWCcFuUKXEuxpW7tZYubUCsPqOUwviCfGgIEOY3/0QnLG2Qxlx4U0o//UYYrZi2wDVcQdw/93B83fQLUn/grXCA3VCzXUtc9+73Q9keA9aFzAXxJuHDOzq7WGGbxPRXRIiIi0lIluE/WvWK298I1fTVoypQpdO/ePWrbuHHjGDduXEIDFGlLNm7cyIgRF/POO+txRbJrUXZrLe/B9SCsxS0llYcrSnszhB4E+Ix8PuQEKqjC8CIHMJneLOUINrE/rmA+AOhE/UI5/HMH8B3cUlKRxXJkd+zGiuVaYHMo5pmEC+bMzCouvnhk1BJTamWWtmjx4sUsXrw4atvOnXE7dDWLimgRERFpEWtttTFmDXAWUAhg3Cfns4B7Gjt23rx5DB48OPlBinggduzy1VffyB//+ATBILhC+QBcodwNOAn4gMilpDozjDNYQ4BKAqzhEGrYRkeeIotZfJVnyaScA3GFcw+il5SKVyhH/jwet5TUHupP/BXujh2kqWI5Ozt7b6Gsglnai3hf1q5du5YhQ4a06vlURPvWetzSoZII69atY8CAAV6H4SvKaWIpn+KBu4BHQsV0eImrTFzTlYjvRXbLrpsdO3LssgE64z5ux665/F/crNhl7McGRvEl+XzKSN4gl1o+JpO/0ZNC+rGC/UPrN/cANuDGHYcL58glpeIVyvtH/LweuBVYAyzBdRrJCMUV7o7de2937Dlzrt/bHVvFskg0FdG+dQ9wvtdB+Ma0adMoLCz0OgxfUU4TS/mUVLPW/tUYkwfcjOsT+iYwwlq71dvIRJIjGAyyefPmON2yw8WyG7vsWpozcctEHY1b/zhyzeXP6EcGATaTz2ecxrt0xPI62czhKArpxtscgJunLxOoInocc2QLc+SSUvEK5fB/xy9CcV4Xes79AcOxx/bh2WcfoU+fPntfpwpmkaapiPataV4H4Cv33nuv1yH4jnKaWMqneMFaez9wv9dxiCRS5EzZ0UVzuGCO7JYdWSxHtjR/iCt8PwX2w9CNwewgn53kU8zxlFGF4QWymMTRLCWPTewIPffnwMnUtTBHTvoVHsMcHr/8PtFLStXQWKEc7mpurSUjIyOJWRTxNxXRKVBcXExJScne34uKihrZO1EOSsE50oeWD0o85TSxlE8Rkdax1jYwU3YtdUVzT9x8erHdssPFcnRLMxxAZ4KcwW7yeY8AFfShim104El6cjP7s4yTKWc90QV4ZLfsl6kbuxw56Re4leTWhs47DddKfSAdO5Zz8cXDufvumWRnZ9crlDWWWSQxVEQnWXFxMf37D6SysqLpnUVEREQkacKtzGVlZUybNptFiwrYtascVzRHzpQN0UUzwBvEK5adTMCyP5mMYjv5vM1ISsghyMd0468cQQF9WcEOaumPazH+gOjiOHw/slv2KlwLc3isdXjSr/AY5oPIyqreuxazlpQSSQ0V0UlWUlISKqAXAQNDW58GfuVdUCIiIiI+Ey6QY4UL5kcffZLy8t24YtVSVzTn4GbKfp+Gi+Ygrtt2ZujY7kA2sIt+bCU/dDuVHXQEXuNgbqMPBQziHb6Pm+l6Gw23KIcn+bLUH7/cC9jBMccczPLlf+Tggw/e2y0b1Kos4gUNhkiZgbjZsgcDh6fgfI+k4BzpY86cOV6H4DvKaWIpnyKSDsJLSIVvpaWlTJgwnZycY8nIOJKMjCNibv3o3v2rPPjgS5SXZ+GK10zgDNxkYKfiWpM34lqXN+JamIupK5ozcYX2TqACQwVf53Nu4S3e4i3W8wG38REVZDGRwzmY7/JNFvBr+vEObwP34dZczsGNow6vufwF8BquZfkgsrIO4IorxrFz5zsEg59QW7ueYPBdamtXYm0R77zzAn369MEYQ0ZGBsYYFdAiHlFLtG9Veh2Ar1RUqDt+oimniaV8iohf1Y1XXhpqSQ63OIe7OPcGskK3WKW4VubIdqMPqCuaP8MtHRVuXc4M7WNwRa6bEbszQc6kM/l8yhg+pQ+7+ZLOPMVQZvIFy6hgFwfiCuQ1oeeNnPBrBuFxyx06lHHJJSOZN29Go2suq6VZpO1SEe1bE7wOwFduuukmr0PwHeU0sZRPEfGD2C7ZmzZt4rjjRrJ9ezfqF8pluAK5sSLzTdx6zHvPQHTR7LpkO5HLSMH+9GQ0leTzGSPYSA41fERH/kIPCjiElVRTSxVulbdwsRwu7D+joQm/NG5ZpP1TES0iIiIiniktLWXatF/HtDRn4Lo5V+K6XscrlMMtyg2x1HXHDgsvFwV1RfMwXPftXRxOLvl8Sj6fcgpb6UiQ18jiVnpRQA/e5VrgD0B4neiGi+WcnJy9Y5fVmiziLyqiRURERCRlrLWUl5fzy1/ezj/+8SKffbYRN8lXuKW5A25SrZtD2+MVyuEW5aZsJbqIhsii2XAwXyeLfF4mny18lVepxPACufyUw1jKFD5nCa5oLgVuws2K3YusrCrGjx/B3Lk/39stu6Eu2SLiLyqifWu71wH4SklJCXl5eU3vKM2mnCaW8ikibUW4S7YxZu/9cNFcUPAvtm4tYffucuB2XBfo04huab4QWI0rqBsqlCNblJvSJ+r5u3AMZ1JAPpsYwxscTC1fks2THMWNbGM5hl10xBXqdwNdMaYXmZl1RXNOTo4KZJE0piLat24GzvI6CN+47LLLKCws9DoMX1FOE0v5FBEvucm/ZvHYY8+wa1ctwWANUA10wa2JXI0rmlfgJt+6HzczdTb1W5pHhPbtSeOFcrhFuTG9gCIOoIbR7CCfHYzgT2QT5EP2YzG5FNCRVWRRSxA4lI4dy7nshyO4664bo8Yvq2gWkTAV0b51hdcB+MrMmTO9DsF3lNPEUj5FxAvh8cwLF/6dmpqeuFmo7wN247pk34dbzmk+rmjuC1QB5wJ3Ur+lOVyohif8aqxQHoQrysvjPnoEleSHCudTKKcDllfpwmxyKSCbInIwpjtZWXv48Q+GM2fO9eTm5qpYFpEmqYj2rYFeB+ArgwcP9joE31FOE0v5FJFUKSsr2zueeePGzVh7MnAyMA7XDbsvdV2yI4vmu3BdpMNDTyJnxo4VLqAbK5Tfwy0j9W9gKYYKTqSKfCoIUMFXqaYSeJ5uTKAHT7I/n3MA2dnV/OAHw3lV3bJFpJVURIuIiIhIPeGZpSPHNU+dOouHHvoH1dWzceOZF+CKY3DdsO+IuR9ZNGcSPZa5oZbmZbii/ATgAWAi8AawFNfCXbcMVhemcha1jKWKMWYbvW0NwQMOwIy5CBsI0OWccxidnc3oiGdX0Swi+0pFtIiIiEiaCxfMpaWl3HDDnRQU/JOSku1UVJQDnXHLOe0BTsV1zX4V15I8ElfohgvTzDj3w0VzRejnMKIL5diW5ptwLcwPAFcCbwFrgKOArRzZfQdvzLyC/V55BZYtw+zahT3qKEz+xRAIkDFsGHTUR1wRSZ4MrwOQZFnidQC+snDhQq9D8B3lNLGUTxGJJ9yKHO9+WVkZV111I4cd9i1ycobQocNA9ttvCAsWfJXi4gwqKjKBucChwFDcZGCbcIXzClwLcwauOI4slGPvRxbNh+C6aN8FHE9dS/OZoX1LgM+B6bgW6hsw5u8c162UW/Z7hw8O3sQHZe+x/zXXYDZtwtxwA7zzDub99+GOO+C001RAi0jSqYj2rXVeB+Ara9eu9ToE31FOE0v5FJGw0tJSrrpqBocffjZ9+pxHbu7x5OZ+nYMOGkVu7vHk5HyNrKxB5OYez4IFx1Fc3Jldu35NMPg9rF0AvI0byzwD1wp8DfAZrot2Vugs4fHMlrrieFkD9yOL5mLczNtXhJ67GpgNPIkxORxyyGFMnvxDdm5fQ3DVwwSn5xMcCG/tfp0bdn/GUYOPwzzwAGzaBKtXw/XXwzHHgLpoi0gKqYj2reu9DsBX7rvvPq9D8B3lNLGUT5H0E9myHC6cDzvsW/TocSILFpzEhg1PsHlzNWVlcygre5EtW2opK5tBeXlPdu/+Gq5l+W1ckTwSWIUrlFdSVzSvBIbjiucM6o9nXoabhbsY1w37uDj3I4tmi2uhng78nQ4dqsjONkyYEGDH5gI+/c213FO5mdyBAzHDhmEWLoSTToInnoAvv4SlS+EnP4HevZOUVRGRpqm/i4iIiEg74WbGvoOlS1dSVdWF8vJPsbYDlZUV1NSEZ78ehiuKZ1BXIIfvrw79vCO0/U5gZui4cCtz5LjmyOI53OocOZ45fM4lwK3Azbh1oWtwhXJn3LrQ0zGmGxkZuXTr1pHx4y9gzpzryamqwjz9NBQUwBFHQEUFfOUrMH48BAIwbBh06JCMVIqItJqKaBEREZF2oLS0lGHDvktR0TUEg9cC3wXm4ArjcOE8D9cKDK4VeWbM/TtwBfVvQtuzqCuYYycAC2+LLJ6vA87HTfgVnvjrVVwxnQnksP/+Zfzvf8/Rp0+fva3lkbN8mw8/hMJCOO88WLkSrIVvfhN+9SvIz4cBA9Q9W0TaNBXRIiIiIm1UZMvz1q3b2LXrFuq3Mt+JK5zDrcmmgfsQv1u2De0X2cr8ScT9yOLZAn/HFc3VuJbnarKyetGjRxljx57DrFnXkpOTA4SWkwoG4bXXMAUFrsW5qAi6doVzzoEHH3TFtLpni0g7oiI6wYqLiykpKdn7e1FRkUeRTAH+6dG5/ScQCFBYWOh1GL6inCaW8iniP9EtzzOBc4BRoUfDLcuRxTJEF8Wx9yMfjyyYl+GK8chW5leoW2oq3GU7XDzfBWTQqVMJl112Hrff/guys7Oj11/evRteeMEVzUuXwpYtkJcHY8bAr3/tCuisLERE2iMV0QlUXFxM//4DqaysaHrnpPu+1wH4yqRJk7wOwXeU08RSPkX8oeGW54ZamSF+a/LIBu7H65YdLpJHAo/junxXANtxE5V2Aq7BmAwyMw8kLy+DQGAYs2dft7fFGYCSEnjySVc4L19eN7754otdN+2hQzW+WUR8QUV0ApWUlIQK6EXAwNDWp4FfeRDNUA/O6V/Dhw/3OgTfUU4TS/kUaf/KysoYOvT8Blqe47UsxyucI7tdh8dNByPuX0H9luVqXLF8LVlZvcjLyyA/fyS33HINubm59cY1R7U4f/CBK5oLCmDVKje+eehQuPHGuvHNIiI+oyI6KQYCg0P3verOLSIiIu2FtZZf/vKOUAEd2/Ic1lArc2ThHNmaPIsOHWrp1m06xnQhM7MnFRU3Y20HgsFfsmdPNV265IValscye/Z19btlQ9Tvxlp49dW6wnndurrxzb/9rRvf3KtXstIkItImqIgWERER8UBk1+3q6iw+//yjUAs01G9thoZbmc8lsnDu2BH69OlKfv45e1uTgahW5PD9ei3L8ezeDc8/Xze++YsvoGdPVzDfdpsroDMzE5YXEZG2LiPRT2iMmWGMCcbc3k30eaQpL3kdgK8sWbLE6xB8RzlNLOVTpP2w1u7tun3ffUPZsOE5Nm5cQm3tkcRveQ7LwRXLrwHnkpm5m5yc68nJOZGDDrqIfv1WcdVV5/Dll8+wYcMLzJ8/c28BDTEtyqH7DRbQW7fCww/D2LHQo4dbs/mVV+CSS2DFCti8GR56yHXZVgEtImkmWS3RbwNnUfdOUJOk80iDluG+pZZEWLx4MWPHjvU6DF9RThNL+RRp22JbnUtL11NWdiuu+3VYYy3PI0Pbs8nI+AYDB65i1aq/x21lbrX3348e3wxufPPMma5Y7t9/355fRMQnklVE11hrtybpuaVZbvM6AF/5y1/+4nUIvqOcJpbyKdJ21Z8wzABnUzdpWFjkOGeoa3m+E5hFVlZnevbsSCBwMrNmPR41M3arCujaWnjttbrC+b33oFs31z3797+H0aM1vllEJI5kFdFfMcZsBCqB1cDPrbWfJulcIiIiIm1W9IRhEH/SMGhJy3OrVVTUjW9+8sm68c1jxsDcuXD22eqeLSLShGQU0a8CPwLeAw4CZgL/MsZ81Vq7KwnnExEREWmzli5dGTFhGMSfNAzqWp7voGPHafTqdQSdOlXEbXlukS++qFu/+bnn3ERh/fvDj37kuml/4xtav1lEpAUSXkRbayNnwHjbGPM68AnwfeDhRJ9P2oaiouilvKqqqujSpcve3/Py8ujbt2+qwxIREfGUtZbq6nitzrFdt8NyyMj4Jj/9qeHuu2e0fpzze+/VddNevdptGzYMbrrJTRKm8c0iIq2W8Nm5Y1lrdwLvA0c1tt+oUaMIBAJRt6FDh9abcXb58uUEAoF6x0+cOJGFCxdGbVu7di2BQICSkpKo7TNmzGDOnDlR24qLiwkEAqxbty5q+4IFC5g6dWrUtoqKCgKBACtWrIja/uyzzzbyCuPNlj0lzraJwMKYbWuBAFAWs/3xOMeHX2u8ScXujvl9d+h5V8RsXwxcGuf4BXG2PQXA+PHjGTJkyN7bsGEnR/3ev/9AnnrqqZT+eyxevJhLL63/Oi644IIWX1eRz5Pq6yqRryOS168jfL+9v44wr1/HpZde6ovXAan/9xg+fDiDBg2Kev/58Y9/XG8/kdYwxtCpU7jVOdJ1wF3A0xGPWTIynmHgwHnMmnVtywro2lpYuRKmTYMBA9xt5kzXVXvhQvj8czer9tSpKqBFRPaVtTapNyAb2AZMauDxwYBds2aNbe/WrFljAQtrLNjQbVEztjVnn5YeNzvF51sU2r7Gwi0x29w+7fnf+LHHHvM6BN9RThNL+Uysur/nDLZJfp9Ml5uf3u9bavLkG21GxjMR753hW6mFS2xOzhDbp0/A9ut3tr3qqhm2tLS0eU+8a5e1S5ZYe+ml1vbs6Z70wAOtvfxyawsL3eMiIhLXvrzXJ7w7tzHmdmAprgt3H+AmoBrXvCkpE9s9LNkG4j4fARTF2da+jRs3zusQfEc5TSzlU1LFGHMY8CvgTKA3sBF4FJhtra32MrZUs7bxZaXCj8+efR0vvng+RUU2NLmYwbU6r2DgwE2sXv0S2dnZzWt5/uILWLoUCgvrxjcPGACXXea6aWt8s4hI0iVjYrFDgMeAHsBWXF/hb1prv0zCuURERCS1BuCqwJ8AHwFfBX4PZALTPIwrJWLXe+7UaRdjxpzM7NnXkZOT0+Djy5c/wpw5v6Ww8C6qqzNbNmHYunVubHNhYd345pNPduOb8/Ph6KOT/8JFRGSvZEwspuYQERERn7JuAtHISUQ3GGPuACbg8yI6/nrPlvvuW8aLL57P8uWPMHz4jxp4/EesXv048+fPbLIFm9paVyyHC+f333frN48Y4cY3n3eeG+ssIiKeSPrEYuKV/3gdgK/ETmYk+045TSzlUzy2H27+E1+LXu85XAQbgsGRFBVNYdSoSxt9/IYb7nRb4hXQFRWwZInrln3QQXDqqfCnP8Fpp7lC+ssv4R//gEsvVQEtIuIxFdG+9UevA/CVuXPneh2C7yiniaV8ileMMUcBk4AHvI4lEayNnUW7jlvveUTcx4LBkbz99sZGHy8sXBm9ccsW17IcCECPHvDtb8Orr7pCetUq2LQJfvc7GDPGtUSLiEibkIwx0dIm/NrrAHzlz3/+s9ch+I5ymljKp+wrY8ytwPRGdrHAQGvt+xHH9AGeAf5irX2oOeeZMmUK3bt3j9o2btw4TyfHa2qcMzS23nMda/dr5HFD9Z5u2HffxSxd6rpqv/oqGOPGN99yixvf/JWvJPz1iYiku8WLF7N4cfQ81zt37mz186mI9i19Y51ImZmZXofgO8ppYimfkgB3AA83sc/H4TvGmIOBF4EV1torm3uSefPmMXhwclZuaHKscRxNjXNevdpN/BW93nP8cxizo97jGdQyjFUEKOC7XzyPOfZYyMx045sfeghGj1b3bBGRJIv3Ze3atWsZMmRIq55PRbR4pri4mJKSkqhteXl59O3b16OIRETSV2gVjWatpBFqgX4ReAO4LJlxNaU5rciNiR7nHBYex2y54YY7mT9/JgBjxpzMffcti9nXych4lq9+tQ//+98yugZP5RyeI58CzuNJelLC5+zPx/0HcPhtN8NZZ6l7tohIO6YiWjxRXFxM//4DqaysiNretWsm771XpEJaRKSNCrVAvwysx83GfWC49ddauyWVsTS3FbkxbpzzzLiPuXHMdzF/vvu94fWen+WUo26jYPwY3rzpYr5RXko39vAOx/B7Lmep6UXZwKdZtfoJaEZhLyIibZsmFvOtu70OoFElJSWhAnoRsCZ0W0RlZUW91um2YOrUqV6H4DvKaWIpn5JC5wBHAGcBnwKbgM2hnynV1GzZ4dmwG9L0OGdDdXXm3snGcnJyWL36cSZNeo1+h53D6QeeyW37Hc2HB17Byx+8wn7Tp3PK8Uez7JTTOaPPMEb0OYrf9lvDiZN3surVJ5rVMi4iIm2fWqJ9q7fXATTTQCA5Y+MSSS3jiaecJpbyKalirf0D8Aev44CWtSLH0/Q4Z0unTrvqxlnX1pLz5pvM71TO/E6fwCcfuvHNZ4yA/FkwejQd8/IYC4yldWO0RUSk7VMR7VsXeh2Ar0yePNnrEHxHOU0s5VPSTUtakRsrZJsa5/zdc09y6zMXFMCTT7r1mnv3dstO3X23G9/ctWv8CFRAi4j4kopoERERaXda3IrcgHjjnHuxmXxzGxdlPsZpD5XBb6rgmGPgiivcMlQnnggZGhEnIpKuVESLiIhIu9RUK3IgcEqTz5GTk8PqVX9nwU9/TsenJnP2rm0Mrt5OEEPwhGGY73wHAgE46qhkvAQREWmHVET71nraw1jj9mLdunUMGDDA6zB8RTlNLOVT0lFjs2UPHDiPWbMeb/jgmhpYtQoKCsgpKOAXH30EWVnYMSMgP5+MUaPIyMtL1UsREZF2RH2RfOserwPwlWnTpnkdgu8op4mlfEo6ipotu99w+vTJp1+/4Uya9Fr85a3Ky+GJJ+CSS9y45tNPh8cec+Oan3oKSkowjz8OP/whqIAWEZEGqCXat/SBOpHuvfder0PwHeU0sZRPSVc5OTnMnz+T+fMbmA1782ZYutRNDPbCC1BVBcceC1de6bppa3yziIi0kIrofVRcXLx3XeOioiKPo4l0kNcBJERkfsPy8vJSvpyPlg9KPOU0sZRPkdBs2NbCu++6ormgAF5/3RXJp54Kt97qCucjj/Q6VBERacdURO+D4uJi+vcfSGVlhdeh+FJD+e3aNZP33itS0SAiIk4wCK+84ormwkIIjW9m5EiYNAlGjYIePbyOUkREfEJF9D4oKSkJFXiLgIHA08CvvA3KR+rnF6CIysrxlJSUqIgWERHHGBg/HmprXUvzPffAmWc2uH6ziIjIvtAgoIQYiJsJ+3CvA4nwiNcBJFA4v4OpK6ZTa86cOZ6c18+U08RSPiWtGeNm2lKdhqAAABVlSURBVP7sM3jgAdfyrAJaRESSRC3RvlXpdQC+UlGhLvuJppwmlvIpae/QQ72OQERE0oRaon1rgtcB+MpNN93kdQi+o5wmlvIpIiIikhoqokVERERERESaSUW0iIiIiIiISDOpiPat7V4H4Cuxa1XLvlNOE0v5FBEREUkNFdG+dbPXAfjKZZdd5nUIvqOcJpbyKSIiIpIavpqdu6ioiJdffjlqW2ZmJscdd1zUtry8vCbXGC4uLq7XstOc49qOK7wOoJ6ioqK499uDmTNneh2C7yiniaV8ioiIiKSGr4roQOB8PvxwHca4l2VtbeiRYNR+Xbtm8t57RQ0WxMXFxfTvP5DKyooWHde2eLOecnybgQzGjx/vdSCtNnjwYK9D8B3lNLGUTxEREZHU8FV3brdO6i+wdg/W7gEexhXQi4A1odsiKisrGh0/WFJSEiqgW3acNGQH9f8dbvE0IhERERERkdbwVUt0wwYCrWmlae1xEl9kPttXd24RERERERHwWUu0RFridQC+snDhQq9D8B3lNLGUTxEREZHUUBHtW+u8DsBX1q5d63UIvqOcJpbyKSIiIpIaKqJ963qvA/CV++67z+sQfEc5TSzlU0RERCQ1VESLiIiIiIiINJOKaBEREREREZFmUhEtIiIiIiIi0kxpssRV4hQVFcW93/ZMAf7pdRCtEs5rY/mNfayqqoouXbo0+DtAXl4effv2jdpWXFwctfZ3Q8dNmjSJwsLClr2QNij29UL8vKRCIBDwRU7bCj/ksy1dnyIiIiINURHdbJuBDMaPH+91IM30fa8DaIXm5LihfToAtY38Dl27ZvLee0V7P5AXFxfTv/9AKisrmjzud797sCUvpE2K/3rr5yVVJk2alNLz+V17z2dbuz5FREREGqLu3M22AwgCi4A1odstnkbUuKFeB9AKsTmOl9+G/h1qY46rjdlnEZWVFVGtXCUlJaEP7E0fd8wxxyT6xaZc/dcbPy+pMnz48JSf08/aez7b2vUpIiIi0hC1RLfYQGBw6H5b7s7dnoVz3Fh+4/07xB4XuU9Lztfc49orv78+ad90fYqIiEjbppZoERERERERkWZSEe1bL3kdgK+89JLymWhLlizxOgRfUT5FREREUiNpRbQxZqIxZr0xZrcx5lVjzInJOpfE84jXAfjKI4884nUIvjNnzhyvQ/AV5VO8YIzpbIx50xgTNMYc73U87dXixYu9DqFNUl4aptzEp7w0TLlJrKQU0caYC4A7gRnA14D/AsuMMXnJOJ/Ec4DXAfjKAQcon4nWs2dPr0PwFeVTPDIX+AywXgfSnunDbXzKS8OUm/iUl4YpN4mVrJboKcCD1to/WmvXAROACuCyJJ1PREREUsgYcy5wDnAdYDwOR0REJGUSXkQbYzoBQ4AXwtustRZ4nva57pKIiIhEMMb0An4LjAd2exyOiIhISiVjias8oAOwJWb7FqB/Es4XYzOwNnR/Q/JPJyIikn4eBu631v7HGHOY18GIiIikUltYJ7orQFHRvq+53KNHDzZtegh4KOaRp6lbA3i92/L001HnzMjIIBgMuj3Wr49z3MpmbGvOPqk67k3g0XYQZ6qOq//vXv/fueHj3nzzTR59NJzP6Osl3u/N3ZbK4+Jf103/f0hWnCtXrtyb0/aYz7Z2XHvPZ2PXZyLeH1oq4pxdU35yjxhjbgWmN7KLxS3kPRLIBsKz2TW3K3fC3u/9ZufOnaxdu7bpHdOM8tIw5SY+5aVhyk19+/Jeb1xP68QJdeeuAM631hZGbH8E6G6t/XbM/hdRV+2JiIi0JT+w1j7mdRCpYIzpAfRoYrf1wF+B82K2dwBqgEettZc28Px6vxcRkbaoxe/1CS+iAYwxrwKvWWuvDv1ugGLgHmvt7TH79gBG4PpeVyY8GBERkZbrCvQDlllrv/Q4ljbFGHMIkBux6WBgGXA+8Lq1dlMDx+n9XkRE2pJWv9cnq4j+Pm6h4gnA67jZur8LDLDWbk34CUVERMQToTHR64FB1tq3vI5HREQk2ZIyJtpa+9fQmtA3A71wA3RHqIAWERHxJa0TLSIiaSMpLdEiIiIiIiIifpTwdaJFRERERERE/EpFtIiIiIiIiEgzeVJEG2P2N8Y8aozZaYzZboz5vTEmq4ljHjbGBGNuT6cq5rbGGDPRGLPeGLPbGPOqMebEJvb/ljFmjTGm0hjzvjHmklTF2h60JJ/GmNPjXIu1xpgDUxlzW2WMOdUYU2iM2RjKTaAZx+j6bERLc6prtHHGmJ8bY143xpQaY7YYY/5hjDm6GcfpOk0QY0yBMeaT0N/cTcaYPxpjDvI6Li8ZYw4LfR762BhTYYz5wBgzM7R0aNozxvzCGLPSGLPLGLPN63i80tLPf+miNZ89/K6173XpwBgzwRjz31AtutMYs8oYM7Ilz+FVS/RjwEDgLGA0cBrwYDOOewY3UVnv0G1csgJsy4wxFwB3AjOArwH/BZaFJnOLt38/4EngBeAEYD7we2PMOamIt61raT5DLPAV6q7Fg6y1XyQ71nYiCzeZ4E9pxmRDuj6bpUU5DdE12rBTgQXAN4CzgU7AcmNMt4YO0HWacC8C3wOOBr4DHAn8zdOIvDcAMMBPgGNwK5tMAGZ7GVQb0gm3RvlvvA7EK638vJIuWvM+6Xctfq9LI58C04HBwBDce1KBMWZgc58g5ROLGWMGAO8CQ6y1/wltGwE8BRxirf28geMeBrpba7+TsmDbKBN/He5Pcetwz42z/xzgXGvt8RHbFuPyOSpFYbdZrcjn6bj/bPtba0tTGmw7Y4wJAmOttYWN7KPrswWamVNdoy0Q+gD6BXCatXZFA/voOk0iY8wY4B9AF2ttrdfxtBXGmOuACdbao7yOpa0I9QCZZ609wOtYUq2ln1fSVXPeJ9NRc97r0pkx5kvgOmvtw83Z34uW6KHA9nABHfI87lujbzRx7LdC3RHWGWPuN8ak4x/QTrhvTF4Ib7Pum5DncbmN55uhxyMta2T/tNHKfIJrLXgz1A1xuTFmWHIj9TVdn8mha7T59sO9BzXWRVTXaZKE3st/AKxUAV3PfjR+XUqa2IfPKyJhzXmvSzvGmAxjzIVAJrC6ucd5UUT3xn0LslfoTXNb6LGGPAP8EDgTmAacDjwd+hYuneQBHYAtMdu30HD+ejewf64xpktiw2t3WpPPzcCVwPm4boifAi8bYwYlK0if0/WZeLpGmyn0HnI3sMJa+24ju+o6TTBjzG3GmHKgBDgUGOtxSG2KMeYoYBLwgNexSJvQms8rIkCL3uvShjHmq8aYMqAKuB/4trV2XXOPT1gRbYy51dSfyCZ2UptWD2a31v7VWvuktfadUPeM84CTgG8l6jWINIe19n1r7e+stf+x1r5qrb0cWIUbvybiOV2jLXI/bvzphV4H0t614nPAXGAQcA5QC/zJk8CTrDWfj4wxfXCNB3+x1j7kTeTJl+zPjiKyl97r6luHm+PkJNxcC38MDTtulo4JDOQOoKk+5B8DnwNRM8QaYzoAB4QeaxZr7XpjTAlwFPBSy0Jt10pwHzZ6xWzvRcP5+7yB/UuttVWJDa/daU0+43kdODlRQaUZXZ+poWs0hjHmXmAUcKq1dnMTu+s6bVpzPwcAYK3dhuuF9qExZh3wqTHmG9ba15IYoxdalBdjzMG4OQ1WWGuvTGZgbUCLcpPmEvV5RdJMC9/r0oa1toa6vy//McacBFwN/F9zjk9YEW2t/RL4sqn9jDGrgf2MMV+LGBd9Fm78XrPfOI0xhwA9cN0W04a1ttoYswaXs0LY20XjLOCeBg5bDZwbs204Lej371etzGc8g0izazGBdH2mhq7RCKEPFfnA6dba4mYcouu0Cc39HNCADqGfvusa35K8hFqgXwTeAC5LZlxtwT5eM2klgZ9XJI204r0unWXQgvegRLZEN4u1dp0xZhnwO2PM/wGdcdOvL46cmTv0rfR0a22BcWtIzwAex33bdhQwB3gfN7FLurkLeCT0x/R1XBfNTOARcN2jgIOtteE1TB8AJoZml30I9wf3u7hvpaSF+TTGXA2sB94BuuKWIzkD1yUx7YX+vx6F+2IM4AhjzAnANmvtp7o+W66lOdU12jhjzP24JRIDwC5jTLhlZ6e1tjK0z6+BPrpOEy/0bf+JwApgO+7avhn4gDT+UiLUAv0y7v/uNODA8LQv1trYcbBpxxhzKK7X4mFAh9DfQIAPrbW7vIsspRr9vJLOmnqf9C4y7zTnvS5dhd7jnwGKgRzc5Jan474cbx5rbcpvuNnhFgE7cW+gvwMyY/apBX4Yut8VeBZXQFfimt5/A/T0Iv62cMOtg7cB2I370PH1iMceBl6M2f80YE1o/w+Ai71+DW3p1pJ8AlNDOdwFbMXNlHma16+hrdxCf4SCof/DkbeH4uUztE3XZwJzqmu0yXzGy+Xe95x4OQ1t03WamPx/NXRNbgUqgI+Ae3FrmXsen4d5uSTONRkEar2OrS3cQv8n4/2/Tau/bY19XknnW1Pvk+l4a857XbregN/j6snduPpyOXBmS54j5etEi4iIiIiIiLRXXixxJSIiIiIiItIuqYgWERERERERaSYV0SIiIiIiIiLNpCJaREREREREpJlURIuIiIiIiIg0k4poERERERERkWZSES0iIiIiIiLSTCqiRURERERERJpJRbSIiIiIiIhIM6mIFhEREZF2wxhzujEmaIzJ9TqWljDGvGSMuSuBz/ewMeaJRD2fl4wx640xV0X8HjTGBLyMSaQxKqJFREREpE0IFU+1oZ+xt1pjzI2hXa2ngTaikSL/28CvUhxLhjFmijHmLWPMbmPMNmPM08aYYamMIyKeS4wx2+M89HXgt6mOR6S1VESLiIiISFvRGzgo9PNnwE6gV8T2O7wKzBjT6f/bu/9YLcs6juPvD+Ap88yaOf+oAIOD2bEpRhkjDYZprp8rNOwHNMVBW26t9VMzKTAVzTHn3MSMRkZhsxWlZcigIjQtEEeAosNzNMmBeIyfRtq3P77Xc7x9fM45z0O249HPazt7zrmv676u+7nunT++z/d7X0+zXckgX9WDEfF0ROx7yS+sf7cAlwALgeOBycBjwO8HKdNbW5sXiIhdEfHMIFyP2SFxEG1mZmZmLwsRsaP2QwbQERE7K8f3V7q/S9JfJO2TtFbSuOpYkj4maV3JwD4s6VJJwyrtIyUtl7RH0j8l3SLpmEr7XEn3SZolaRtwoByXpIskbZO0v/SZVtpGA6vKED0le764tL2gnFtSm6QFkh6V9IykrZLOK23DJN1UmeOBarlzMyRNB6YBMyLihxHRHREbI2IO8CvgJkmHl74vKg2XtFDS6srfH5C0RlKPpCcl/VrSmEr76JKB/7ikVeW+bJA0sbRPBhYDr6+vLKgv527wXt5S7k+PpF2SflnWutY+RdI9kvaWPmskjWxlvcxa4SDazMzMzIYaAZcBXwImAM+SAVo2SqcBS3g+AzsH+BzwzdIuMpB8A3Aa8H5gDLCsbp4O4BNkKfb4cuxi4LPAbKCzzHFzmfNRMnAFGEdmz7/Yx3u4GZgOXFiu8QJgb2kbRmaMpwFvB74DfFfS2QMvTa9PAQ9GxG8atF0DHA2cMcAY1azxEeW8dwJTgeeAXzQ45zLgKuAkYCvwk/LhxV1kdcFusrqgqcoCSSOA35EfqrwXmATsAe6QNELS8HIdq4F3ABPJ0vCXbcm/DX0jBvsCzMzMzMxaFMDFEfEnAElXArdJaouIg8ClwBUR8ePSv7tkPa8C5pNB8wnAsRGxvYwxE9gkaUJErCvnHUZmcp8qfdqAi4DTI+Ke0qerBNBzImKNpKfK8Z0RsbvRxUs6DjinjFPL9nb1vrmIZ8nAuaa7PMf8SeDWJtfoOGBLH21bKn2aEhH1meoLgB2SOiNic6Xp6oi4o/SZC/wN6IiIrZJ6qwuanRc4F1BEzK7MPQvoAaYA64Ajgdsjoqt0ebCF8c1a5iDazMzMzIaijZXf/1FejwH+TmZBJ0m6pNJnONAm6bVk5vexWgANEBFbJD1NZn5rQXR3LYAuOoDXAXeWbHbNYcD6Fq79JDJ7/se+Okj6AnAeMAo4HGgD7mthDqh7LruBg00PJHUA84D3kFnsYeSHGaOAahBdf19E3petzc5V50RgnKQ9dcdfA4yNiJWSlgArJN0JrAR+FhFPHOJ8ZgNyEG1mZmZmQ9G/K7/XSndrjyq2k9noRl8B9a8W5qjfCKy9vH4Q2F7X1sq4B/prlHQucDVZrv5nsnz5a8ApLczxEPmBQCOd5bWWsf0PLw646zdSuw14hCw7306u9SYyuK/q774cinbgr8CnG1zjToCIOF/StcBZZIn8fElnRMS9/8O8Zn1yEG1mZmZmrzTrgbdFxLZGjZK2ACMlvTkiHi/HOslnpDf1M+5mMlgeXSslb6CW3R3ezzgbycByMs9vRFY1CVgbEYsq1zy2n/Ea+SmwVNKHIuL2urYvA4+TWVvIYPSEuj7jKe9F0lFk6fesiFhbjp3aYM6BnkM+SP/r0sh6sox9Z0Ts7atTRNwP3A8skHQXGXQ7iLb/C28sZmZmZmZDTaMy5eqxecDMsiN3p6TjJU2XNB8gIlaSz+oulXSypFPIjchWR0SfJdMliPsesFDSTEljyvkXSppRunWTweRHJB0t6YgG43QDPwIWK3cRP1b5/dLnlC4PkbuPnylpnKR5wLtbWB8iYhmwHFgi6fyye/aJkhaRmfTPRMRzpfuqMt8MSR2Svk1u0lXTA+wCZksaK2kquclYfdA8UPl4F9AuaaqkN9Z2Bx/AUuBJYLmkU8taTZF0raQ3lb8vlzRR0ihJZ5Kbum3uf1izQ+cg2szMzMyGmkYZz95jEbEC+DC5+/S9wN3kztBdlf4fJYPDPwArgIfJTaz6nzjiW+TmZN8gA7XfkkHpI6V9OzAXuBJ4Ariuj6E+T24Sdj250deN5PPWAIvIUvRlZDn3UaVfq84GLiff+wPABnK38ZMjovd57LJe84EF5Hq1kx8q1NqDLJOeQGbRrwG+0mC+ge7L3cAN5PdX7wC+2sd51XMOAO8jdz7/Obnm3yefid4N7Cefcb+VLE+/AbguIm5suCJmLwHl/4SZmZmZmb2SSRpPlnD/ICK+PtjXYzZUORNtZmZmZvYqEBEbgNOBfZLeOtjXYzZUORNtZmZmZmZm1iRnos3MzMzMzMya5CDazMzMzMzMrEkOos3MzMzMzMya5CDazMzMzMzMrEkOos3MzMzMzMya5CDazMzMzMzMrEkOos3MzMzMzMya5CDazMzMzMzMrEkOos3MzMzMzMya9F83VDCn8aKtV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4726"/>
          <a:stretch/>
        </p:blipFill>
        <p:spPr bwMode="auto">
          <a:xfrm>
            <a:off x="640324" y="573205"/>
            <a:ext cx="3574389" cy="27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2" b="74726"/>
          <a:stretch/>
        </p:blipFill>
        <p:spPr bwMode="auto">
          <a:xfrm>
            <a:off x="408055" y="3463149"/>
            <a:ext cx="3675456" cy="27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4" r="50000" b="50211"/>
          <a:stretch/>
        </p:blipFill>
        <p:spPr bwMode="auto">
          <a:xfrm>
            <a:off x="5310133" y="614148"/>
            <a:ext cx="3574389" cy="26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8" t="24894" r="-562" b="50211"/>
          <a:stretch/>
        </p:blipFill>
        <p:spPr bwMode="auto">
          <a:xfrm>
            <a:off x="5035597" y="3455158"/>
            <a:ext cx="3766954" cy="26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hkAAAFyCAYAAABYwciPAAAABHNCSVQICAgIfAhkiAAAAAlwSFlzAAAPYQAAD2EBqD+naQAAIABJREFUeJzsvWu4HUWZNnzXPu8kO9k5kAMQOR+CBzQBkXEGVEb5QBmdEcWtDA4Kn468M75Bx/lm3mvGwzuj4wEyeg0q6scII0bFeR1RP0FRBzWABwIeMAgRAiSBEHLa2ck+7/p+1H7sWrWqu6u7q3r16v3c17WvtXavPtTq1V119/3cz1NCSgkGg8FgMBgM3+hodQMYDAaDwWDUE0wyGAwGg8FgBAGTDAaDwWAwGEHAJIPBYDAYDEYQMMlgMBgMBoMRBEwyGAwGg8FgBAGTDAaDwWAwGEHAJIPBYDAYDEYQMMlgMBgMBoMRBEwyGAwGg8FgBAGTDAaDYYUQ4s1CiJmYv2khxAtb3UYGg1FtdLW6AQwGo9KQAP4BwDbLZ1vLbQqDwWg3MMlgMBhpuE1Kudl1ZSFEJ4AOKeWk5bNeABOywMyMPvbBYDDKAYdLGAxGbgghjpkNn1wthHinEGIrgDEAa4QQ585+dokQ4p+EENsBHAIwMLvtcUKIW4QQe4QQh4QQdwshLjT2n7gPBoNRbbCSwWAw0rBICLHUWCallHu1/98CoBfA9QDGAewFsHj2s3+YXfbR2XUmhBDLAdwNoA/Ax2fXfzOAW4UQr5VSft04XtM+PH03BoMREEwyGAxGEgSA71mWjwGYp/1/FIATdOIhhDhh9m0vgLVSygntsw8BOALAH0op755d9jkAvwRwLQCTZDTtg8FgVB9MMhgMRhIkgHcAeNhYPm38/1VD2dDxeQs5uADAT4lgAICU8pAQ4jMAPiiEOE1K+ZuUfTAYjIqDSQaDwUjDzxyMn9syfnYMgHssy7don+skI2n/DAajomDjJ4PB8IHRnJ/52D+DwagomGQwGIxW4DEAp1iWr9E+ZzAYbQ4mGQwGoxX4/wC8UAhxFi0QQswH8H8DeNTwYzAYjDYFezIYDEYSBIALhRBrLJ9tgjKG5sG/ABgCcJsQ4hNQKax/AeXF+LOc+2QwGBUDkwwGg5EECeD9MZ9dDuDO2XXiyIZ1uZTyaSHE2QA+DOB/QNXL+CWAV0kpb3PZB4PBqD4EV+ZlMBgMBoMRAkE9GUKIPxJC3CqE2DFbGvhPHLZ5iRDiXiHEmBDiISHEm0O2kcFgMBgMRhiENn7OB3A/VDGfVMlECHEsgG9CVRg8Harc8OeEEC8P10QGg8FgMBghUFq4RAgxA+A1UspbE9b5MIALpJTP05ZtBLBISnlh3HYMBoPBYDCqh6qlsL4IwB3GstsBnN2CtjAYDAaDwSiAqmWXrASwy1i2C8BCIUSvlHLc3GB2dsjzocoOjwVvIYPBYDAY9UEfgGMB3C6l3ON751UjGXlwPoCbW90IBoPBYDDaGG8C8EXfO60ayXgKwApj2QoAwzYVYxbbAOALX/gC1qyx1QtqP6xfvx4bNmxodTO8oU7fp07fBeDvU2XU6bsA/H2qii1btuDSSy8FAk1CWDWScTfUFNA6XjG7PA5jALBmzRqsXbs2VLtKxaJFi2rzXYB6fZ86fReAv0+VUafvAvD3aQMEsRuErpMxXwhxuhDi+bOLjp/9f/Xs5x8SQtyobfLp2XU+LIQ4RQjxDgAXA7g2ZDsZDAaDwWD4R+jskjMA3AfgXqg6GdcA2IyoTPFKAKtpZSnlNgCvBPDHUPU11gN4q5TSzDhhMBgMBoNRcQQNl0gp70QCkZFSXm5Z9kMA60K2q53xilcAf/d3wEtf2uqWMBgMBoORjKrVyWAAGBoasi6XEvjud4Gf/rTkBhVE3PdpR9TpuwD8faqMOn0XgL/PXEXbT5AmhFgL4N577723biacJoyNAf39wHveA3z4w61uDYPBYDDaHZs3b8a6desAYJ2UcrPv/bOS0UYYn03i3bevte1gMBgMBsMFTDLaCGOzCUZlkowf/AD4xCfKOx6DwWAw6gMmGW2EVpCM//ov4Lrryjseg8FgMOoDJhlthFaQjOnp6LgMBoPBYGQBk4w2Ag32e/eWd0wmGQwGg8HICyYZbYRWKBlTU8DoaHnHYzAYDEZ9wCSjjUAk48ABpTCUAVYyGAwGg5EXTDLaCPpgf+BAOcecmgImJ8sjNQwGg8GoD5hktBF0klFWyITIBdXoYDAYDAbDFUwy2gitJBkcMmEwGAxGVjDJaCPoA31ZGSZTU83HZjAYDAbDBUwy2gisZDAYDAajncAko41AE6R1dpZHMkjJ4DRWBoPBYGRFV6sbwHAHkYx581jJYDAYDEb1wUpGG2FsDOjrAxYvZpLBUNi5s9UtYDAYjHgwyWgj6CSDjZ+MX/8aOPpo4PHHW90SBoPBsINJRhuBlQyGjqefBqQst8w8g8FgZAGTjDbC+LgiGUuWlG/8ZJJRPVCBNPqNfOOv/gq4//4w+2YwGHMDTDLaCKxkMHTQbxKq5PunPgXceWeYfTMYjLkBJhlthFaSDE5hrR6IZIRSMnhyPAaDURRMMtoIY2NAb2+5JIPDJdVFSJIxM9N4DAaDwcgDJhltBF3JGB4O9wSrg8Ml1UVITwbtkyfGYzAYRcAkoyQ89lj0dJgXRDKWLFH/799fvF1pYCWjugipZDC5ZDAYPsAkowQcOgSccgrwne8U24+uZADlhEx4sKkuqkgy/u3fOKWWwWBEYJJRAg4eVLJz0QJaTDIYOkKSjDzhkv37Vdrrd7/rvz0MBqM9wSSjBNBgMDlZfD9lkwwOl1QXIT0ZecjlxES49sRh+3bgd78r73gMBiMbeIK0EhCKZJRRWpxTWKuLqoVLWkEy/vEfgUcfBX7wg/KOyWAw3MFKRgmgAdoXyViwoLzp3jlcUl1ULVxC13eZJOPQIeDJJ8s7HoPByAYmGSXA12BAJEOI8kqLc7ikumAlQ7Vz9+7yjsdgMLKBSUYJ8B0uAcoryBVCyfjCF4AHH/S3v7mKMjwZVVcypqfVfVDmMRkMhjuYZJQAH+ESKVtDMkIoGe95D7Bxo7/9zVWEnLskz+/eKiVDynL8SQwGIzuCGz+FEFcBeDeAlQB+AeCvpJQ/S1j/TQD+BsBJAA4A+DaAv5FStm034kPJmJxUnWkdlIzJSX7y9IGqhUtapWQAKmSyfHl5xw2Fiy8Gdu5U32XxYqBj9jHwiiuAs89ubdsYjDwIqmQIIS4BcA2A9wJ4ARTJuF0IsSxm/RcDuBHAZwGcBuBiAC8E8JmQ7QwNHySD9qGTjDKzS3ySjKkpJhk+UAbJqHq4hI71zDPlHTMURkaA//xPoLtbncvf/hbYsgX40peAm25qdesYjHwIrWSsB3C9lPImABBCvB3AKwG8BcBHLOu/CMCjUsrrZv9/TAhxPYD3BG5nUPgIl1Bnr5OMBx4o1i4XTE2pSdl8prAyyfCDMuYuaYdwCVAP8ydlybz//cBLXhItP/PMMCExBqMMBFMyhBDdANYB+B4tk1JKAHcAiBP+7gawWghxwew+VgB4HYBvhWpnGQihZJSVXTI9Dcyf71/JKGqCZXC4BIjaWQclY8cO9XrkkY3Lu7qYZDDaFyHDJcsAdALYZSzfBeXPaIKU8i4AlwL4shBiAsCTAPYB+B8B2xkcPgYDW7gkNMmQUk3qFoJksJJRHFULl7CSUQw7d6rXVasal3d2MslgtC8qlV0ihDgNwMcBvA/AWgDnAzgOwPUtbFZh+AiXmCRj1SoVww35BEcd24IF/kiGlEwyfKFq4ZJWGz/bHTt3AgMD6k8HkwxGOyOkJ+MZANMAVhjLVwB4Kmab/wfAJinltbP//1oI8Q4APxJC/C8ppamK/B7r16/HokWLGpYNDQ1haGgoV+N9IkS45MUvVq8/+hHwp3+af79JCEEyaJ9MMoqjDCVjYkKpWR0OjyOtUDLqZPzcuRM46qjm5UwyGL6wceNGbDTqBxw4cCDoMYORDCnlpBDiXgDnAbgVAIQQYvb/T8RsNg/AhLFsBoAEIJKOt2HDBqxdu7ZQm0PBJ8no7VWvz3oWcMwxwA9/GI5kUAdOJENKVW3Uxz6ZZBRHGSQDUOSByG0SWMkohp07m/0YgPJk8P3C8AHbg/fmzZuxbt26YMcMHS65FsCVQojLhBCnAvg0FJH4PAAIIT4khLhRW/8bAF4rhHi7EOK42ZTWjwP4iZQyTv2oPEKESwDgnHMUydDxlMezRB34/PmKYPgwazLJ8Icy5i7Rj5MGJhnFsGOHnWSwksFoZwQlGVLKr0AV4voAgPsAPA/A+VJK6hJWAlitrX8jgKsBXAXgVwC+DGALgNeGbGdohAiXAIpk3H8/QGrXHXeoTurRR/MfRwcNFvPnq1cfaaxMMvyhjLLigDvJaKXxs4rhkgsvBG68MX09QpySwSSD0c4IbvyUUn5SSnmslLJfSnm2lPLn2meXSylfZqx/nZTyuVLKBVLKo6WUb5ZStvU8iyGySwDg3HNVvPyuu9T/112nFIcnnsh/HB26J0NvQxEwyfAD3TwbYgDS9+maYdIqJaOrSykZUpZ33DRICXz/+8DXvua+PpMMRh1RqeySuiJUuOTEE4GVK1XIZMcO4BvfUMt9PdXp4RK9DUXAJMMP9IG/KuGSVikZK1eqY4+MlHfcNBw4oH6ju+92Iz/796vzbDN+sieD0c4IPncJw2+4pKcnWiZE5Mvo748qc+7Zk/84OnTjp96GImjF024dof8WocMlVVYypqaAFSuA7duVmmGmf7YK5I16+mlg2zbguOOS16caGaxkMOoGVjJKgC+S0dfXnN1x7rnAz34GfOYzwNCQKtLli2RwuKS6CK1ktJMnY+Vsab8qmT93acn299yTvn5ctU+ASQajvcEkowT4CpfY0gjPOUftd8cO4G1vA5Yu9a9kcLikegitZLRTdsmK2Uo8VTJ/kpKxYoUKmaQhrtonwCSD0d7gcEkJ8KlkmDjtNDWPyTHHAGecASxb5t+TQUoGZ5dUB3RNdXfP7XCJTjKqpGQ89ZQKYf7xH7spGTt3qgcEqoOjgz0ZjHYGk4wSEJJkdHSorJLVq1UoxaeSwcbP6oJ+i/nzOVwybx6wcGH1lIyVK4Gzzwa+/GVF0Pv749ePq/YJsJLBaG9wuKQEkAJQNIU1ruriG94QlRnncMncAKkLCxZUL1xS5gy7U1NqED7iiOopGUQypqaAzZuT149LXwWYZDDaG0wySkBIJcNECCUjRHYJT/VeDPRbhCIZecIlrVIyOjtVmLCKJOO5z1UKRlrIJK7aJ8Akg9HeYJJRAsbGVCijyMA6Pu5GMnx6MljJqC6qGC5plSeDlIwqhku6u5VXKo1kpCkZfL8w2hVMMkrA6Kh64ixLydi3T1UCLQoaaPr6VEfHJKM68KlkTE4C73oXMDwcLZuaUobDnp7qezK6uqobLgFUyCQpw2RmBnjyyXhPRlcXKxmM9gWTjMCYmVGd78BAeSRjZkZVECwK6tg6O5XkyySjOvDpyXj0UeDaa4Gf/zxaRgpBX1/1s0soXFIVJWN6WhEeyno580wVDnn6afv6u3erbeZauGR62k+fwqg2mGQEBt1EZZGMZcvUq48OlwYLGmw4hbU60JWMogOQ7TchhaCvr9rhkioaP/fsaSwSRgqFXqBLR1K1T6C+JOODHwRe8pJWt4IRGkwyAoM66IULw2WX6Fi6VL36MH9Sx5Z1sEkClxX3g7Exlb7c11f8XNLvrO+HBu/e3uqHS0jJOHAgakMrQYW4iGSQosEkoxEPPKCqFft4eGFUF0wyAqNsJSMEySAlg8Ml1QEZgX0UarKRjHYIl5DviJQMwF9mVRGYJGP5cvUaFy7ZsUMRRlrPRF2Lce3YoX7DX/+61S1hhASTjMAglu7D+GmrBmjCJ8mgjs2nksEkww+IdIYkGVl/97KVDF1pI5JRhZCJXlIcUBlA/f3xJGPnTkVIumJKI9ZVySAF5777WtsORlgwyQgMPVxShpLR06NUEx+ejDoqGddcoyRaHV/6EvD1r7emPXlB14OP9MYkJSNLuKRsJUO/PtO8SFICv/tdOe166ilgcDC6X4VQhCOOZDzxRHxmCVBPkiFlNCnc/fe3ti2MsGCSERhmuETK/PtxIRmAv4JcpvGzDiTjYx8DvvGNxmWf+xxw442taU9ekLLlQ8mw/SbkycgSLmmVktHZma7gff/7wKmnqvTu0NDTVwnLl8d7MtKmgq8jydi3T11XAwNMMuoOJhk58PKXq07LBRQuGRhQr3k7i1aQjBDGz1aTjKmp5t9gerr9KpCW4cmoenaJToLnzVPv49r6zDNq/Tg1wSfiSEbcsbdtA449Nn5/dfRkkIrx8pcDv/xl/UgUIwKTjIyYmADuuMNtZkWgMVwC5B/MspAMXzUDzDoZPlzgrc4uqQvJKMOTQeGSqho/9euzu1uFJeJIBi33UT8mDbt2RX4MQly4ZHoaePzxZJJRRyWD/BivfCVw6FB5oSxG+WCSkRFUFdHVYKaHS4D8HXArwyWhlIy8oaOix2eS0YikFNZ2MH52diqCkdTWMklGFiVj5051vuYaySAl44IL1CuHTOoLJhkZceCAenVVCsxwSRlKhu9wSQhPBuCn9Hme45uD4NRUNeorZIFPT4bPcEl3d2uyS4Bkk2oVSMauXc3E+tFH1etcIxk7d6qMoFWrgKOP5gyTOoNJRkYQycirZOQhGfT0XSfjJ9Aa9aAuSoZPT0Zcxc+s4ZKJCeWNaIWSAbgpGaGNn+PjwN69dpIxOqpCAzq2bVOvxxwTv886ejJ27owyap7/fFYy6gwmGRmRh2QIEc1kmmcwow4yqyejaDgitJJRdscpZX1IRhXDJZOTyruTpT2HDwMXXQTceqv7NnobgWwkI4uSce+9wOtfn+0+opCISTLIo2GGTLZtUwSEjKs21FHJ0Ke2Z5JRb9SSZExNATfcECbmT56MLOGSvj4lIwPlkIylS9VxRkayH0vH9LQiSFS+upUkY+tW9yfqOFB4pm4ko+gAlBQuyVpWPKuS8fjjwDe/Cbz61cDf/V22bfMoGVlIxo9/DNxyi5ohNQmTk8BVVwF33dVc7ZMQV/UzLbMEUN9PytZ4mEJBVzJe8AJ13ujcMeqFWpKMn/0MeOtbgS1b/O87j5LRCpIBFA+Z0HTfdGyfc5fQ/l0gJbB2LfDFLxY7dlz6LHsy1KuPsuJEMmwD4iOPKNVCP9f0/k1vAj7yEeCKK7K3OxTJoHV/+9vk9W6/HfjkJ1U65he+oJbFkQyzVoYryQDqpWaYSgYA/OIXrWsPIxxqSTKoQwnxdEokY3RUSb0ubenvj0hGngGBOvmySQYNNHRsn7Owmu+TcOgQcPBgcdMeHa8OSgZ5MkJV/CwSLgHspt7Nm5VqsXdv4zYAcPXVSg34yU+yt9uFCOchGeTfeOih5PVuugl49rPVjKKf+IRS/qjMOWHZMqUK2pSMpEJcQHQP1sWXMTWlyBYpGcceqzxrTDLqiVqSDOq4QjB/IhmAm5rRinCJr+neaaAB1OBRRrhk927V4fzmN9Ey6uyLEoE6kQyfnoykqd5dwyVSRkqGuS+9zUCjkkHnvbs7e6gltPGTCEkSydi/X/lJLr8c+NrXgDe+ETj99KhNBCp9rpOMqSlVUjxNySASVRclY9cuRUJJyejoANasCaM8M1qPWpOMEMyfPBmAG8nQBwO9bVnQqnAJDTR07DJIxvbtykuid+zU2RcNaTDJsMNHuIS2JSUjiWTo51onGVm/SxXCJbfcor7DG9+o5g26+Wbg5z+3r2uWFnepkQHUL1xChbj0+VrWrGl8sGDUB7UmGaGUDHKKuygFZrikDJIxb556AvUdLrHVmMiKNJJBSpH+xEmdvS8low6ejPHxyJMhZbGaIy7hkjTTIZ0/FyXDF8kInV3iEi75j/9QXoxVq6JlHTG9qln106VGBlA/kkGFuEjJAIDTTlNKRp3MrQwFJhkZceAAcMIJ6n1VwyVC2EuLHzqksjRcYRo/geSn2pGR9EGiCMlgJSOCqZAVIX9p2SUzM+n7p/OXpGSQp6edlIy+PmVYtV0fjz4K/OhHwJ//udv+zKqfLjUygPqRjJ071e9NYV1AKRkHD0YEJC8uukjNqsyoDphkZAQpGfPnZwuXlEkyAHtBrs9+FnjZy9z3YSoZeltM/Pa3an4W6jz+/u/t66VllxDJ0M2BvjwZcdcFk4zmfejhEiA9ZJJFyYjzZIQkGdT+ffvcn5b37wfWrVPHeeSR5s+/8AXVD7zmNW77s5GMFSsiYhYHH79xlbBzp1J+dMVnzRr1WsSXMTOjMn1+9ati7WP4BZOMjDhwQA2mRxxR3XAJYCcZ+/erpwVX6MbPNJLx5JOq8/7gB5XS89//Hb9PIaL3JsjzEjJcwiSjEWnhEjpeElyUDFu4hAhHT09+kuGaXdLbq47tmiW1bx9w1lnqvS1k8l//BfzJn0SF9tKwYkWjJ8MlfRWon5Khp68SjjtO/T5FfBlPP61+33YLfdYdTDIyYngYWLRIPa3nCZfkGQyo4+ztdd/GRjImJ7N34ma4JK6DpifFSy8Fzjgjfr2pqeSBqIxwic2TMT3dmrlU8mB6WrWZPBlAMZKRll0CpCsZeUmGrmRkTce1KRlx7Rwbi2pXuIRMpqYUIT/tNKXOmCRj1y6Vknvhhe7tXb5c3ZP0HecqydALcRE6O4FTTimmZDzxhHotWrSP4Re1Jhkh5MUDBxTJyKJk+MouyUIy5s9vruMxMZG9E3dVMvQ29vfH1xCZmor2VXa4JEnJ8LH/sqDXTSkrXJKmZLSD8TMLySBFbfFi4OSTm0nG7ber11e8wr29y5crtY/I/1wlGTYlA1CEroiSQSSDlYxqITjJEEJcJYR4VAgxKoS4RwhxZsr6PUKIfxZCbBNCjAkhHhFC/EWWY4YOlxDJcPVk+AiX9PTEu9Zt6O5uPlZWJUM3ftITalrMm0hGkpLhQjLKNn4C7UMy9PBZO4ZLWuHJGBuLMkBcSAZdf4OD6gnbTGP99reVYkeVPF2gz1/iWiMDqKcnw1QygOK1MphkVBNBSYYQ4hIA1wB4L4AXAPgFgNuFEMsSNrsFwEsBXA7gZABDAFIK+zYiFMmYnlYSapFwSV6SkcWPAShSYt5spGS4Gt+yKBmuJGNyMtqX7VyU4ckwO+s6kIwi13padgng1/hpUzI6OyOSkeX6pG0BdyXDpSAXXXM2JWN6GvjOd4ALLnBrJ0EvLf7rX6v9pFX7BOqlZIyOqvMfp2Q884z7lA0mtm9XrxwuqRZCKxnrAVwvpbxJSvkggLcDOAzgLbaVhRD/F4A/AnChlPIHUsrHpZQ/kVLeneWgoUgGTTiW1fjZCpIRp2QA7t6DLMZPurF7esIpGaHCJbS8XZ6AdELno+S0j3BJkRTW7m5lBibC5Hp9ZjV+ZgmX0DqDg4pkPPlkZJr+6U9VOK8IyfjbvwWOPx4499z07epEMmiyOb2uCKFohgkrGdVEMJIhhOgGsA7A92iZlFICuAPA2TGbXQTg5wD+VgixXQjxWyHER4UQmYbYUCSDBkAKl+zdm965U7ikqCfDh5KR1atiM34mkYzubhXSIZJheyLNYvyk7YlwhAiX6IWs2lnJ8G38zBouyatkTExEBDzrdzGVjKQS6GNjSpXo7s4XLgEiNeO229S+XvhCt3YS5s9X5+eGG5QSsmGD231dJ5JB55WqEus46ST1XfP6MphkVBMhlYxlADoBGPMOYheAlc2rAwCOh1Iyng3gNQDeCeBiANdlOTBdZHGd1a5d8SmWSdBJBhWS0Q2KNlC4hJ7U8maX5CEZ5qCZdl5MZA2XkLTe368GbtugnaZkDA+r2DWFpoCwSob+1DxXSYaPcEmR7JKeHvU+63exGT8p80aHlBHZX7zYXckQQt3rJ52klhHJ+Pa3leHTnJ/EBStWAN//vtr+oovctqmTJ0NXiEz09AAnnlhcyeBwSbXQ1eoGGOgAMAPgjVLKEQAQQlwN4BYhxDuklLGXz/r167Fo0SIA0UX64x8PYWhoqGndf/934GMfyz6BmE4yaHDavTvZ/KUTBFsIwwUjI+65+ITu7uJKhq3iZ1IKq04yaF0aQPR9poVLjjlGEcF9+1RoKmQKq0442pFkxPlMsqCscEmc8dOXkqG3dcGCxmNIqT4fHHQnGQsXKmVucFDd4//2b8CmTWpukquucmujieXL1WD4r/8a1YtJQ52UjCSSAeTPMJmejuZEYSUjHhs3bsTGjRsblh3QZ/0MgJAk4xkA0wBWGMtXAHgqZpsnAewggjGLLQAEgKMB/C7uYBs2bMDatWsBAO96F3DttfFy5uioutildL/RgYhkLFwY3fhpJiV6ggJUJ5pnIDtwIP6mjINvJYMIhKuSAajzPMv7fo+pqYgwxZGMs89Wce99+4Cjj47OewglQ29Du3ROuieDfo9Q2SVpvzuhiPEzNMnQSdngoJvxc9++xnvu8suVgvGjHwF/8AfAq17l1kYTr3898LrXRf4DF9SRZCxcaP98zRrgxhuz7/epp9T5OeIIVjKSMDTU/OC9efNmrFu3Ltgxg5EMKeWkEOJeAOcBuBUAhBBi9v9PxGy2CcDFQoh5UkqqtHAKlLqx3fXYaZ6MyUn12eho1Cm6gDIfFi2KtktSQ6amGp/c8yoZ+/c3D9Zp8KFk6CRDCEVc4m7gOJJhQs8uMdsxM6NCJOS437u38ZyH8GS0u5Jx6JB6Hypc4lpWvEi4JATJsB03q5KxeHH0/7/8i/oriquvzr5N3UiG/pBm4vjjVR0Nve9xAYVKTjihfR4W5gpCZ5dcC+BKIcRlQohTAXwawDwAnwcAIcSHhBA6b/0igD0A/l0IsUYIcQ6AjwD4f5NCJSbSSAZdhPq07S44cEBd+PPnq86qszNZyTDLgeclGa1SMvRwCZDcfp1kEAGzkYwk4+fIiFKXqHbAvn3RgLB8eRglo91JRsiKn5RW2tlZbSUjzZysF4rL4snIes+Fgo8Moqog7bwm9R1JoPTV449nklE1BCUZUsqvAHg3gA8AuA/A8wCcL6WkoXklgNXa+odcbHDWAAAgAElEQVQAvBzAIICfAfgPAF+HMoA6I+2JvQjJWLhQPdXHzXSqgzo3GlTbWcmI2ydhfDzq5On72qp+JnkyKCzyrGep1337Imn7iCPC1MloBcl47DHgDW/If7wyi3EByVkbhCwprPo15DO7xKeSYYZLWgkftVCqgjSSkaSCJuGJJxRBWbmSwyVVQ/CKn1LKT0opj5VS9kspz5ZS/lz77HIp5cuM9R+SUp4vpVwgpTxGSvmeLCoG4BYuAfKRDH2wT6v6STdKq5QMs7BREeMn4K5kJHUUNOeGEPEkY/FidZ5NJSNEuKQVnox77wW+/OX8RYd0T0bo7BIgeU4QAp27VmSXUCVcV5LhWoxLD5e0EnULl4QiGatXq3uClYxqodZzl/gOlwwPNxqW0qp+2sIleQaDvEoGYJ/xsoiS4YNkdHXZ03n17J3Fi5Uno47hEjqOPnDPzAAf+Yhb5zo2pgZWOo9AuOwSILnIFWFyUrWJroGywiUdHZF527cnoypKBpOMdDzxhDKJ2+oDMVoLJhkZYFMysoRL8mSXTE0pc19WkkFPh7Z5IvKSDJvPg+CDZOgmz8WLG5WMZcuKdx6266KVJEMfDB9+WFWB/OEP07entGi9SmYVwiU0/4itPVSrgtY1twPykQz9+nQhGeTJSCtdXqVwCZOMdGzfHikZHC6pFuYkyaDPs6YHtyJcQm3M2uH5UDJChEsmJ92VDPJkDAyofdbFk2EjGfTe5ZrU/S8+BqC485I1XNLTE08UTB8GwUYyXL+L3kZqJ9BMMvRZawcHlWo0MoJEVClcUrdiXCHDJaxkVA9zkmT4UjJcjZ8+SEYVlAxf4ZK4GTcPHFDy9/z5wJIlUbhkcDDZdOqKqngybOESulZcpPyxsehcVylckqRk6Nu3UsmgAS7pPI+NqT9WMvwjBMmYmlJzolC4hJWMaqHWJCOus8pr/BwetisZcdKrj+yStAp5cbApGWUZP0mpyBMuoewdPVxCc060oydj/35g8+bGZUWVDL2KbFnhElclIy7dMgTJ0NsIxNf0sJGMJPNn3nsuFJhk2HHPPUqR2rlTqVO68dN1Jl9GeNSaZIRQMnTj54IF0fTpNvgMl/hQMsoyfgLxM7HqJMPcl64U6eGSwcFkP4grWkEyPvvZ5uqQ9DtUmWSY4RJXJUMIdc24koyiKaz69RlXnTSrkqFP814F1IVkTE0pUuCDZDzzjKq8et55wC9/qZZRuETK9j9XdQKTjAwwwyVp1RB9ZJe0UskoQjLmzcuXXUIkTlcyfIdLyvRkDA9HVTnN49hIhku4RPdkVCVcQkoGtclsj34tmCG8vCms5vUphN2kOjamPuvujoiDC8moipJRF0+Gi7/MlWQ8/rgiE/ffr2rOACpc4jqhH6M8zEmSkSdcImUzyUi7oH1kl7RSycgbLgHilYw04yd9zyVLVGe/d68aGHw8oaR5MkKQjPHx+KJo+nVD712VjCyejF//Gli7FnjHO+xkIY1kuIRLzLBHnJIxMODXk6Ffn4CdEOnZOHR9JZEMfZr3KqAuSoYLeaMaOmkkg8qI33ab+k0XLlSvtn6P0VrMSZKRR8k4fFjtLwvJGB2NSjMD+T0Z8+ZFHbErWq1k9PfHV/xM8mTo4RIpVXVMUjKAYp1HWrgkRMc0NtZ8zooqGXq4JK3k9Be+AJx1llJTbrgB+MM/BLZta1zHpvDoBDNLuAQol2SY81skkQxAXaP9/W6eDA6X+IULyRBC/VYuJKO7Gzj3XDWZ4m23RfMrAaxkVAm1Jhk+y4rrNRwILkoGdW5Afk9GVhUD8JNdYhrrfHkykrJLdJIBKFMXeTL075AHrfBkjI+rY8zMNB/HhyfD9EBMTAAnn6wydObNA/78z4GLLwbuuw+46y6lDJ11VuOxywiX0PYLF4YlGXHhEv0+TCvItX+/akuWyRNDgiqatjvJcFWI4voOHdu3q/BIRwdw1FFq5mYg6oNYyagOQk713jLQBeYzXKJP805ImwZbn+YdUJ1pVh9I3sqD5qA8M2MfTJJgytG+jZ82knHqqer9kiXRcsou0b9PHtDxZmaUSiJEeJKhF6Ci81M0hVX3ZACN5/LAAVXY64orgOc8R81oe9FF6ruuXQt8/OPAn/yJOs7KlWob87ogQhQqXJJWJyMvCQbSlQwgfZI0uueokmgVYDun7QZXr4sLyaAKnyY4XFI91FrJ8BkusXkjXMIlrVIyzPCCftxWZZfQ4O4aLiH4DpcAdsIVmmSYx8miZPz4x8DppwM//3mjJwNoPJd0Lb72tcA736kIhT5Y0nlMOhf0miVcklfJ8JldEtfWrEpGlap9Ejo721/JoHOuP6jZ4EoyVq9uXs7hkuphTpKMyUl102ap+GkjGS7ZJUVJhi8lQx+cQxg/zYHP1lHog5druATwHy4BomsjtCeDrg1XkhE3+N19t0rVO+cc4Fe/ilcyzIwmE7aB3CQZ5uymWcqKm+0hJHkyfGWXAG4kY2Ag+QGjStU+CXUhGQsXNv9mJoqQDA6XVA9zkmRMTKhqncPD7kVb8noyzHBJVsmzHZQMKd2UDNq2q6v5XFD2Dj3lUFEuoDFc4lvJoFcfxb5soAHP5o2xkYyDBxv9G4RnngGe9SxVc+PppxvPte7J0GdotcE2kNN7KRvDaronw7UYFx0jLoW1Vdkl5rVpfp8tW4Cvf129r9LkaIS6kAwX8pZGMmZmgB07kpUMJhnVwZwmGZOT7rIaKRkDA9GyOJLx8MMqj3t4uPmJM0+4pIiSQTdbXiXDhWTQMlclw2b8pCwMIlQdHVGHFELJMJ/a+/rCGT8Bu5Jh82RIaX/K3r0bOPJI4EtfAq65Brj00uizrq7oexRRMmh5nnCJi5LR1dV8nsvOLolb5/rrVYjpl7+sbrikDp4Ml/OaRjKeflpdNzZPBtfJqB5qafx0KSu+dKl6bxKBOBw4oCp82ioM6hf0r34FPO950f8veUn0Pm+4pIiSQcfLq2S4hEtsT8+2YlxJ4RKbUkTTvQ8O2hWBrEgKEfiYgM2GrJ4MwE4sd+9WZew7OoCrr278zObJiFMy4jwZZO6cmsofLlmwoLk9+vfr62uewEonGWnpuCbyGj9t61CK+l/+pfrs+OPd2lAWdCLZrvBFMqhGBisZ7YE5rWQA7uZPW9jCll1Cs7LecANw443KzU9oZQpryHCJbWDL6smweV5IyfCdXQI0h0v6+sJ6MlzCJUTobL6MZ56JrlkTPjwZ9NvZSIaPcAkN9OY1pJOMjg4VImuFkjE2pjKa7rpLzTVTRSWjXUjG294GfOtbzct9kYzt29UrGz/bA0wyHEkGTd6lw2b8pM7r/POByy5rVDWykgwp88eHaTApw/gZRzLMYlwuJEM/x4sXq4FnwQI/4RIb0aJrpBVKhnndrFih3tsMyaRk2GBTMoqQDFu4ZGLC7hXRv1NauMRGMvTskrht45CXZMTV0jjjDFVXBGCSUQT/5/8AP/pR83KfSkZvr510s/GzeqgdydBLT9tuSiqMpIdLXDA62lycxxYuSXqSzEoyRkdVh5tHyaC5GtpZyViyJKpXENr42QpPhqlkEMnwoWRkNX4mKRkuHbeLktHfb1cyaLu4beOQtay4yzof+xiwapUqaFYltBPJOHSoeb4ewC/JOPpoex0TDpdUD7XzZOgdmO2mpM+zKhmHDzdmigDqKburKxvJyGLeKjpRk96hhzR+upIMPbukq6tR6YjzZNB3D5XCWpYnwzaHTBzJMJWMiQm1LKSSQevHhUuojXH7dVUykjwZcdvGwXe4ZPFiYPlyNYilpVmWjXYpxjUzo+77kZHmz3ySDFuoBGDjZxVRa5JhuynzkozR0WaSATRXQ0x6ksyaXZJ3cjSC3qGXbfzMml1iy9658ko1NwFtAxRXMug7lO3JcFEyVq5U59AkGc88o15dSEYeJSMuXGIjGXEw6124hEtIdcxLMlyNn2aF1DQiUjWCAbSPkkEPDiGVjO3b4425PvoJhl/ULlySpmTQxTcwkK3MtyvJGB1V+7V1VFnDJT6VjFaES6an7ceNC5eYE8GtXRtN4+zL+Kk/sQPV8mT09SlCaYZLiGS4hkv0Sfls6wJuxk9a1+Xp0KzcaauTYZIMek0jGXv22AeNOCXDbGeWcElV0W4kw1QyJicV8fAZLrHBDBMzWo/akgxzXgoCXXw9Pcpk6Fr1M4lkmE+kcZ1VVpLhU8nwZfy03bw2iZ7Old5ZpKWwJn1PH7FWnWSYSkYokuGaXULFzAYHm69JylhyDZfEqRi0rt4GwC27xGyviTzGTxeS8bWvKXLV26s8Op/7XGO7fYZLmGQUBykYppJB13RRkjE9HV+Ii+Ay1w6jPNSWZPT1JXsyurvVoFZUyTCfnHySjBBKRkdHeUoG4E4y0lJ1fSkZ1EbTk9Hb659k6KEHl3CJLyUjabB0MX7mCZe4prDaQnhJJOPJJ9U1e8MNKsvoZz+LPitCMqanG49jzjNUNbSLJ4PIhalkZOnLkkjGrl3qt0siGabvh9FazDmSYSoZITwZSSRjasq9lPmBA1EKZx7YlIx589w6K3MmTiB7MS4gG8lImjjJl/HTJBnT0+och5BY9evCNVwSp2T09DT6VXSYZcVdlAzf4ZKsSoaU0flOIhmTk+r4l1+uJHJTgcmbXWJ+H1Yy/CAuXJKFZFAhP1s/mVSIi9DTw0pGlVBrkmEbTMsgGbb1AHu1xSRQtc+8U07blIz+frfjm7USAHXOaIDQ4apkmNklWZQMaoevcInuyejqir6bT+jXhUsxriQl44gj4q8Ds6x4ViUjS3ZJHEwlwzyXegorHZPWSUph1Q2lJsmNUzJ0Yy8d20YyXMOcVUC7kIy4cElWJQOwEwUiGXGeDED1Q6xkVAe1Ixl0cbmES8pWMrLOzZC32iehiJJhDjRA4wChI2u4xJZdYit2poMMXSGUjM7OMBOk6YOYa7gkTsmIC5UA+TwZIbJLXJUMWt8lXKIbSk21yZZdYqouRJpcSEbcw0EV0G4ko2i4BLCHTJ54Qn2+ZEn89hwuqRZqRzL0J/Yqhkv0Nqah6GyQvpWMuPYnkQy9Foa+T7NmiK3YmYmiIY04T0YokpEULunvd1cykqp9AsU9Gb7CJa4prID6HV1Ihk5eTLUpTsmg4+mv7a5ktIsnQ09h1RXP/fvVg0LSgwQhiWRs365CJUnqLhs/q4Xakow0JcMnyciSXaK3IQ0+lYysJCNJybCRjM7OxnWzGj9dOvnQSobvpx/9ujDDJQMDUUcoZbKSkVTtE/CvZGQNl5C/wiWFVffWuJKMrOESva22uiHmOqTeVJlktJuSMTXVeM3v36/62w6HESeJZDz+eLIfA2Alo2qYcyRDN5v5IBlZs0v0NtqwdSuwbZt6n3cGVoIZLrEpCHHISjLMgS0PyUiTq4v6JlrpyTCVjAULovlApqbUaxlKBnXyWbJLbBMB6qBrpexwSZzxU2+ri5KRViW1Cmg3kmG+z6LKJpGMbduAY49N3p5JRrVQW5LhM1xCRjLXYlxFSMYllwCvf716b5vyOwvMcInNCxGHrOESF5KRZPx0SSFst3BJkieDMkXGxxsHwkWLGpcB2ZWMpPNI3pY446dumnQNl+j3lNkego1kuGaXhA6XpM1cWwW0I8nQfRllkgwOl1QLtS0rHpddksf4SRe7zTPQ26sqEhLGxqLJ10ykkYzt29U00wBw333+lYyeHneS0QolI62T96FklGn8TMouIZIxNhadh76+6LwdOKD+lzLKLomDqWQkhUvM9YHmcAn95vQqhH3mUv37ANmUDN2TkTe7JK6sOB1PfzVnYdU/o2u06iSjnTwZgH8lY2RE3QusZLQXaqtkuNbJGBtLvyDpYvdl/IzrLL71LdWZrFgBXH99eysZVFrdNbskLhxl7tO3klGWJ8MWLgHsSgYQ+TL271ftdiUZaUqGuT6Qnl0CJJOMLEpGVk9GWrhkrigZeppylRFSyXjsMfV63HHJ25t98p49wL59bsdm+EdwkiGEuEoI8agQYlQIcY8Q4kzH7V4shJgUQmzOcrws4RLq0NPUjDSS4ZoKZyvprOMb3wD+8A+Bt70NuPlmxdp9Gj/LVDKA5sp9VTB+tsKToe+bTJK6kqEPctQRky8jrdonUEzJoEnKkrJLqG1xEnSakkHERa+TkcX4yeGS9gqX0LXtW8kgr1pWJeOKK4D1692OzfCPoCRDCHEJgGsAvBfACwD8AsDtQoiELhMQQiwCcCOAO7IeM0tZcUqnKkIyfBk/Dx8Gvvc94KKL1E1x+LDaly8lg54IyyQZVLmPYJIMfT+u4ZIiagNVjwTK9WQMDETtpuPStWeSDFPJSJu3BCimZFBl16TsEmpbWrgkTsnQjZUuJEO/b31llzDJKAeHDyslFvCvZGzbpq6BVauStzf7iaeeiu4jRvkIrWSsB3C9lPImKeWDAN4O4DCAt6Rs92kANwO4J+sBs2aXAMWVDB8k43vfU9u+6lUqRevCC9Vyn0oGkQyXwbRouASwKxlCqAwHfSBKMtbq8KlklOnJGBhorldiM37SBGlANiVDj9dnVTL0qe6B5HBJmvEzTsnQPQ9VyC4xPRlMMvzh0CFg+fLoPcEXyTjmmPQ0WPNaHRlp9IowykUwkiGE6AawDsD3aJmUUkKpE2cnbHc5gOMAvD/PcV2Mn1TToUok4xvfAE46CTjlFPX/296mXpMq26XBVDJaHS6ZnIwGBVPiB1pv/JyZ8duR0/eaP7+ZZJAnw1QyiHyYSkacmRjIlsJqrk/f1yVcktf4qX8/fTbdVmWXdHSofZnrVLniZ7sU4zp0KFLd8ioZ9PvYSEZaqARoVjKYZLQWIZWMZQA6Aewylu8CsNK2gRDiJAAfBPAmKeVMnoO6KBnUaVWFZMzMAN/8plIxCBdeCHz1q8A55yS3LQlxSoZv42fc03N/f3PFT30gmp6OClEB5aSwJnkyAL9qRtLMo7onQw8nEPnVScaSJc1P7Dr0EENaMS5an9qRRDJcwyVpxk/9983jyciSXeKqUuhhTlYy/IE8Gf39kZIxOaneZwn92mZiffRRd5LBSkZ1UJkUViFEB1SI5L1Syt/RYtft169fj0WLFv3egXzLLcDIyBCAoYb19ImcdJJx993KbLlhQ2OnB0QXaKg6Gfffr6a0vuiiaFlHB/Da19r344qqKRlTU41KBh0nicTpCKFk6J4MQO3f12BD58VW3l0nGToxBhoLcqXVyAD8KBldXeqas6WwAsnhkixKho1kJKWwTkxE14VLdgn9ltRWW8l7aguHS/zj8GGl3C1YECkZRJiLkoxt24A//dP0bc0J0phkRNi4cSM2btzYsOyAWWLYM0KSjGcATANYYSxfAeApy/oDAM4A8HwhxHWzyzoACCHEBIBXSCn/O+5gGzZswNq1a3HddcDVVwOXXaYIgwldfu3vVzfvF78I3HGH6pCGhoAXv7hxG9fsEr08tA1xE6Q9+qh6Pf30uG+XD0WUjLJIxtRUuUpGUrgECKNk2EiGnsKqT+oHNJYWT6v2CWQrK26ur/svaDn9NlVRMrKES8y2kspmznWhr9MudTLagWQcOqRIxvz5kZKRZXI0gtl3HDyoUlGzhkuof2GSoTA0NIShocYH782bN2PdunXBjhksXCKlnARwL4DzaJkQQsz+f5dlk2EAzwHwfACnz/59GsCDs+9/4nJc6pTibkpdyaAJe771LeDii9XT5Q9/2LxNWnbJxIQiGHp5aBuSwg1x+y8Cc3DLomSEMn4mkYyQxk/6ffSwABCFS/QiUb5A5yUtXGKSrFYpGbR8ejoy6BJ8eDL6+xs9GZOT6hj6cbLOXWILI5kkw3Y+bEqGrqhUDe3kyZg3r1HJ8EEySKF2IRm66kZEh0lG6xA6u+RaAFcKIS4TQpwKRRrmAfg8AAghPiSEuBFQplAp5W/0PwBPAxiTUm6RUlqKzDZDJxlxxk+9M7nkEuCf/xn4j/9QCsaddzZvMzra+LSrgwatiYn0wTKNZKQ9gWaFWfGzqkqG65NkkRRWStXs6VEDaKuVDBvJoHO4aFE+JUPK7EqG/jvT8jivQ1q4JI+SYd5TRYtx0XGykoy+vuSZPVuNdlEyKFziQ8nQiQHVyEgrxAU09hNEdJhktA5BPRlSyq/M1sT4AFSY5H4A50spKWt5JYCUOfWyQR9M04yfAPCpT0Xvzz1XEQ59MASSq1Hq8zqkTbQUN5CNjqobw2WGwixoZcVPQJ2znTuj//XsEr36aZZwSV4SoH8fvcOmATWE8TPJkzF/frQOrUeD3OAg8MQT6n0WkjE5qYhGHiVDJxlxqaGUTmsiLYW1CMlICpfYyBAdJw/JqDLahWRQuMS3krFtm/r9V1pTBhphIxl0f9geFBlhEbzip5Tyk1LKY6WU/VLKs6WUP9c+u1xK+bKEbd8vpVyb5XhZwiUmzjlHXZT339+43JVkpA2WSUpGiE6ulXOXAPZiXPpARMt8Gj8/9Snlx9Fz9Ok4dFz92ihDybCFS7q7o4HO/P0HB4F77lEpzY8/7h4ucZ1N1IVk2FJDsxTjoswhIL5Ohkn4zbbRenq4hCqUUtttJEP3STHJKA/T0+pczpvXrGRQaNoVNpLhUiMDaFTd9DRaVjNag8pkl/hCGskwwyU6zjhDdTZ33qneE8ogGSFy9M0n6Pnzqxku8Wn8/O//Br7yFeCBB1TtkSOPjI5Dx9VDaWV4Mrq7ozRpG8kwq3T+5V+qcIqUqq2XXJJ8HPpNXcNu3d3Jxk/b4J21GBcQnVv99+3oUPsmT4Z5L6aFS2gZTRvgavxMW6fqJKMdPBl0r5OSQSrm/v2KYGRRam0kw8WPAdiVDECRjCLFDRn5UMsJ0tKUjDjJrKcHOPvsZvOnC8mwGfhMUIcYN3mUb9DNJqVf46c5EJdJMtKUhvFx4LTTgF27gLPOijo6s6R5mpLx0Y8CL3958rHSkOTJSFIynv1s4EMfAv7lX1T47qijko/jW8kww4W0zyzGT6C52Jpp4MwTLtGP59P4WeVCXEB7KBmkXNg8GVmnRzD7DtcaGYDqi2Zm1HWkkwzb1PGM8KglyejpUTellJHhj5AULgFUyORHP2rcLolkUAc2Pp5uYBTCXtY7JMkA1M3mw/hJmQA2JcPW/lYYP8fHgTVr1G+4fXtk5M3qyXjoocjRnhd0XuLCJaQOFP39SZlxVTJcskuyhEtsKaxAc8YLeU6SSIZp2DbDJbSM2p7Xk+ESUqkS2olk2LJLipKMrEoGoK5LDpe0HrUkGaRkAM03Zpr559xz1bTADzwQLfMVLgHsT+OhOjnTZFdUyaB9ZgmXmBU/45QMGuTSvo+LktHbq+Z/of/N7+PiyTh4sLg/g6T6rEpGVpThyUjLLhEi2iaOZBCyKBlx4RLavw/jZ1IBvaqgnUiGbyVjeBjYu5dJRruitiRDjwvrSFMyzjpLba+nsrYryTDniSiqZNA+83oy9OwSep2cdP/+LsZPGtipgmUcyUjzZPgiGWa4RPcv6CSjSPpyV5dS3uhc+0hhzRouMat2Ao0kQ79/yFtTJFwiZeRZMVHX7JKyPBnf/z6wdm2zCpwGGsRt2SVFSEaWGhlAY5/MJKP1qC3JSFIykkjGvHnAunXK3U/ISjKS4rutVDJ8kIysSgYNWkBydolLTNzF+Km3RR9IsnoyRkaKk4ykYlw9Pf7CJXQu6cmxbCXD9DmlKRlEFvNkl9CyuOsTqCfJiEvJD4Ef/xi47770OZ1MhFIystTIAFjJqBrmHMlIMn4Sjjoqmv0SCK9khJJrTSUjRLhkelr9xZEMIOosksIlvpQMnWTocXc9TOHiyQilZIQKlwBRp160rHiSJ4PSUnWkKRnm9a2HS/Jml8w1klFmuIQG9T17sm1nejLGx9Vv6YNk9PYCK8wJKmKgF0gcGYlmsmaS0RrMSZKRVj548eKogAzgZvx0yS4B4pWMUCmsQFglI24CKiAbyfCpZND57+trrScjqRhXCJJBT215y4pTamtcuIQc+yayKhmungzKirKFS2zT0ettdSEZ+iysTDIi5CUZZrgEUMTDB8lwrZEBRNcJhUuWL29sH6Nc1J5kmJ1iWrgEUDeEK8kwlQwhkpUS2yBfhicjq/EzrhPPQjLmzVOvaSTDVcnJYvwE4sMlrp6MojUzXItxxWXnuCKPkqFnaABu4RLAHjIxyYILyXDxZFDbOFzSHiRDVzKoou3ISHGSkSV9FWgOlyxerM4fk4zWoLYkI8n4mRYusZEMGjBNmCQjbQ6EVnkysho/aR3z6aGIkmEzfmYNl6QN/LqJUvcRZPVkhFYyurr8ezKKKBku4RLAbv401UFXT0YayTCLfOlEUA/zmOjrU9fczEx9SEZZxbimp6OS9nFl5ONw6JC6pjs7IyVj/361PA/JmJ5W10iW9FWgsU8+eFAVtps3j0lGq1BbklEkXEIkQy+LHKdk6NKcS2fVquwSnXzpJZ/jEFeDoGi4xGb8zBIumZlJdr27KhlJnozpadUh6SWs8yDOk9HVpYhoFTwZWbJL6DuZyKNkuJAMs8iXLVxiu0YXLFADZWcnsHVrNOCZ34eLcTVj587o/OdRMkjBoNcdO9RrHpIBqL4jK8kwlYwFC5hktBK1LisOZK+TAagbYmIiUjCSSIYQ6qKmYlxVIhmmkkHhEiC+WiLBNtDQPn17MlzDJfogEzeQmsZPV09GZ6f6LScnGx3pk5P2gcwF1JaOjsZwCf0uITwZRBbS1s9TVpy+k4k8Kaz6NWm2jYiknolD29HxkkjGFVcok+DMjDr3r3xl8zp9fer4lPpbdSWjLJJBoRIgnyeDyAURu+3b1WtekrFrl6pbVIRkrFjBJKOVmHMkw1XJAJSaQRdn0pNOFtm7CkoGEE8iCKGUDDomDRhZwiW6XG47Hk11rhs/XT0ZtP+JCSWxEiYn8/829L3IwEj7o+/hs+InoJ4kXfaTtzw/JbIAACAASURBVOInfScTLsbPxYujz3UlgwYlc9vp6eRwSZLxc+lS4C/+onm57fv4OP9loGyScdJJ+ZQMCiv7UjK2bFGvecMlrGS0HrUPl+Q1fgKRLyOtjoP+RJomu5aZwmrGsHUlIy2+65Nk0M2dpGS4hkuAeK8ELbelsKZ5MvTvZioZeUCDNXkypqejp/OQSoZLUa8Q4ZKsnoykCdJo27zhEheYWWFVJxmk8KSFOYti2zaVjbF6dbFwiS8lg0iGa40MID5cwnOXtAa1Ixm6wRHIZ/ykp679+yPzkS8lIy67JERMmG42GuRNJSMJPsIl9FSTRjKyGD+BePOnOXeHSwqrXpqaDImmkpEHeolvWyoxfebbk5FXySgSLklTMpLqZNg8GbRtUrgkyfjpgnYjGXHKrG889phKF126tFi4hF59kIy+PvcaGYBdyTCnOGCUh9qRDN/hEmK/7RguoU6ZDIE2JUPKxjgswYeSsWCB8jno05wXIRlpSobZljglw+bJ0L+bTjLyprHqJEN/Aq+CkkH1MAB/2SX6cfVQGG2Th2S4hEuKkozRUSYZOshkmYdk6OESyp7avl31AQsXZtuXTjKOOSY5Y88EGz+rhTlHMrKGS0KTDCnDezJI/rcpGT/4AXDyyY0pu/R5USWjo0N1LrTvomXF05QMsy1xSob5JJ/mycgDXVWJUzJClBXPqmTYjJ9ZwyVm+4tml9C2ZYRLiAAzyVDQSUaeFFbdYzN/vvJkLFzoXkiLoJOMLH4MILpexsZUm5hktBZzjmS4hEv6+9U6+/aFJxmTk4polKFk2EjG7t2qDeZTi6uSYYYoTAwOAgcORMcsU8lwSWFNUzKKkgw9XGIWoOrrU7/N1FTxCdKAqE6By/pZjZ9J4RJzgjfzGhsZaawzQ56MuLlLaNu82SUuoPYSAa46yXANcxbBzAzw+ONqUF+2rJgnA1CD+5492UMlQNTfHjyYnWR0dET9N8B1MlqNWpKMnp5i4RIholoZoUmGSynyvKDvmRQuoUFDH1gBP+ESAFi0qFHJoON3dKjznLVOBpBOMuhcuqSw6p4MnyRDPy/6E7g+sPb1Re2quicjr5Ihpfr947JLsoRLaDr5tOwSF1B724VklKFkPPmk+k3IkzE6ms0sqXsygOh9EZIBZCcZgLrn9u5V71nJaC1qSTLiskvMuRCSkIVk0BNznjoZIUkGfc8k42ccyfARLgEUybApGUBU3jprnYwsxk8XJYPa5NP4aVMyaGCl76Gfs6pnlyQpGWZZdP0aO3xYvcaRjCzZJUD0G/kKlxDJaIdiXEBYkkHeLAqXANnUDN2TAUQZJq0gGb29TDKqgtqSDFt2CXWsaUoGEE2S5lvJ0OeNAKL9hyAZHR2qc0pSMmgwLKpkxBG3uHAJEA1qZRo/zdLqocIleluSwiUEXyQjlJJB5CxOyYgLl9Agrg80ebNL9G19ZZewkhGBSAYpGUB2kuFLyejujnwceZUMajuTjNaitiTDdlPaOq045A2XuNTJ0NUV6rRDPUn19CR7Mmgw1GtD0OeuSkZvb7z7Ww+X6NklQES4XMMlPoyfRLziPBnkSKcOLm92ia5kJGWXEHyFS7IqGfp5SSIZ1Mas4RKKi+sDjV4nI0u4hN77zC5hkhFh2zblxViwIB/JMMMlRZQMIaI+gcMl7Y05RTJsnVYc6uDJoOO5kIwiSkbSwGYqGWY9BWpbaCWDCA7F9dM8GUuWJB8rDTYlIzTJcA076Woa/c5CJIdL6LvEGT/jSEZeJYPq09D6hFDhkqqTjDKMn489Fg3oPsIlRZQMQO0ra40MQm8vKxlVwZwkGSGVjKqRDF3JCBUuSSIZccZPQL13nTmU2g+4Gz9NJYOOHVdWXPdkFCUZLtklvjwZ+u/kSjJokjz9d86rZCR5Mui3z2P8TAqXFDV+tlt2SVlKxjHHqPeLFil1yzWNdXpaXQe+lAxA9bnHHputRgYhTskIXTGV0Yzakwyd+WcNl7imsNJgVkWSkVfJyBouiUOa8ZOOmyW7JKvxU8rm9Nm0FFafSkZZ4RI6nuv609N+SIbpyaBQU5qSkZbCGjJcQim7TDIi6LOddnTEF+QaG2tWBej/ECQjD3SSMX++Ihn6pHuM8lArkkFPZ3HGz7zhEiGSO2+S5atIMkIoGfog7xIuGR5WN3hRJSNPuITWN5WMJE9GKCWjDJLhqmQAzYTCV7hED73s26e2i5u7JEsxLtrWh/ETUG1ikqEwMxOVFCfEkYz/+T+BN7yhcRn1MT7DJStXAs9+dr5te3tV303hSnOKA0Z5yCk2VhN6p1Q0XKJnl/T1JUt2VQ6XmEqG7kUA/CgZSW1ftEgRv4MHm/fZ3Z0vXJJm/KT19NoOcSQjzpNBT1BFlYzu7uZwCXW+vlNYzX2mrR9HMrIoGebMt/oxSMkwB5nubrWNlNlTWM1wyVwhGaE9Gdu3q+vzxBOjZXEkY/Pm5grB1Mf4VDK+9rX8vwtdV9QGnWTkbQ8jH+YUybB1WnEYHFTb7t6dLuWTkpE24AKNzn4gbAor0KxkmFkFoY2fixap1wMH7NklecIlSUpGT09ECKldNpJBhaKkbPRkHD7cqGQUyS4hclpmuCSrkqGTrDwkY2pKPQWb14BOMnQ/BtBMfOPaNjERmXX1bX2ES+j7UPZL1UlGaCVj61b16kIytm5Vv4GU0W9jIxlFlQzzuskCuh5tJINRLmoVLvGpZNCN8eSTbiSDfAd5lYxQKaxpnoys4RKSqwku4RJAdeYzM83ZJXnCJUlKhk0dGB+3ezLMgcq3J4OOX2a4JI+SoZ+XrOGSOCUuTcmYmYnex7XNFk7xlV1Cbd6/P/JnVBllkIzOzvRwyZ496l4+dKixzwjhySgCU8mg/pVJRvmoPckoYvwEspOMtHXNKYfHxqJCSCFQVp2MOJCSQZ1VnCfDhWRRjYu4gd8MVyUpGXEkg+pk0O9fxJNBx3cpxuVj7hJzn3Gg4/sIl6SRjH377CTD9l7/LkQyzHvVV3YJtXl4uPoqBlAOyTjmmMbzbSMZpHgAavIzQghPRhEkhUsY5aJWJEM3dvowfgLAzp2NN44NfX3Rk1lah7VwoRrEaP3Q00zrSkZPT+MAA5RTJwOIJxl0XNdzYB5fh6uSQSTDNA92d0fl4QcGko+VBv13jQuXUFupmmZe0Dww+j6T4NOTYaYN68eIUzLMlNS4ttmyT4gI+jJ+2tpeRYT2ZGzd2hgqAVRhLjOFVScZO3dG723hknXrgPPPB1at8ttWF3C4pDqoFcloZbiE4EIypIxuytAko6cnOgdZwiW+lQzqrIpklwBRZoINZlvSPBnm03BPT+PMjUVIht6WuHCJnmpbFPQdys4uiZuFN82TYXtvti10uMTn+Q+NMpQMk2QsXap+P53YPPxw4wMYwRYuOfFE4Lbbiql0ecFKRnUwp0hGnnCJq/GT4EIyACXTAuUoGYA6H1Q6GiimZJBpkrZP6kQohTONZLh6UnwoGUmeDFJcBgaa/SdZoP+utH9zenNKjfZJMrIqGUWNn3k9GQTzXtTDnC7hkrmiZIQkGVLGkwwgIt6AWu85z1G/qU3JqMpEc6xkVAfBSYYQ4iohxKNCiFEhxD1CiDMT1v1TIcR3hBBPCyEOCCHuEkK8wvVYrkqGS7ikr0/9SdneJIM6afrOPkiGuX3SwCaE6pCIZJjGT/pNXJ92sigZaSmsNpJBv4tPJYMyTGxVLuk6K4oiSoZOvgB1fn2FS4p4MpLCJUwy/OHJJ1WIMI5k6L6Mhx9W6x11VDPJ6Osr9nv4BBs/q4OgJEMIcQmAawC8F8ALAPwCwO1CiGUxm5wD4DsALgCwFsAPAHxDCHG6y/F0kiGE+surZABR5xiSZLjON5EX1EnTd7aFS/r6lKKgl9xNCpcA0blMIxmACpnEeTKA5AnWbMf3Zfy0eTIIRDKKprCa7Tafzn0pGfQdinoyqO0+wiUTE8oQndeT4RIuKWr81F+rDJ+ejIMHgZe8BHj0UfW/LX0VsJOMrVuBk04Cjjyy0fg5PBwN6FWASTKoXg2TjPIRWslYD+B6KeVNUsoHAbwdwGEAb7GtLKVcL6X8mJTyXinl76SU/wvAwwAucjmYSSL0OSqAbEoGUA7JcJ2BNC9MJcPMuhkfB444QhlR9RswTcmgc22WlLZhcDCZZGT5/nmUDAqX6OfA5snQr4sFC/wpGbRvW5XLKigZJskYH/cTLtm3TxHXIp4MDpco+FQytm4F7rwT+PKXo/+FAI47rnE9k2Ts3av+TjxRkQxdyXj4YeCEE4q3zRfMcAnAk6S1CsFIhhCiG8A6AN+jZVJKCeAOAGc77kMAGACw12V9s9iWPkcFkM34CbiTjCz1DlodLqFZSHWSsWxWV9LTWHUZXYdJMg4ejL5THBYtivdkANm+fxZPRpySEefJ0K8Ln9kltO+qhkuykIwsdTLoN88SLtFJcFp2CamVeTFXSQbN6fHtb6vXrVuB1aubzwPViiGSoSseJsnYsgVYs6Z423yB7uWBgWjZvHlR8UNGeQipZCwD0Algl7F8F4CVjvv4GwDzAXzFZWWTZOjlo/XPXSXWEEoGXfRlGz/1AVSvOjo2FpEM3ZehGwJt+6NzOTzsRjKSlIzQJCMuhdXmySD49GTo7TZJRiuNnzQHiEkyzMqseluzeDJ271bvs5AMnQSnhUuKxv+pzVUxKyYhBMnYtEmFs2ymT0Cd64ULk0kGVc198MFqkgxWMlqPymaXCCHeCOAfALxOSuk04XAayaAnI9ennzwkI23d7m51sbdKyQAaSYauZOgkwzVc4kIydONnmeESqj8xNtY4cJqeDDNc0tUVTazkS8mIIxlVUDJM4yeQPVxi82TEKRk64bWpinR9poVLfJGMuapkTE8Dd9wRTzIAFTKh3/Hhh4Hly9X9ftRR6nfYs0d5Mw4erBbJ4HBJdRCymO4zAKYBrDCWrwDwVNKGQog3APgMgIullD9wOdj69esxNqaKMlx5peo4pqeHMD099Pt1JibcQyVAFEvOQjJcniQXLmwkGWmDdBGkKRlxJMPF+Dk+rs6pLknasGhRtG+T7AD+lAwbYSOJP6lOhqlkDAw0ZoTkgUl44mYe9U0yfBg/AfsAntX4SYNTFk8GbRunZOjZJUWr5LYTyfBp/Ny7V93zy5apkMnWrcDQkH3dU04BvvlN4J/+KTJ9AkrJAJSa8fTT6n2VSEaakvHAA8AjjwAXObn96oONGzdi48aNDcsOULnqQAhGMqSUk0KIewGcB+BW4Pcei/MAfCJuOyHEEIDPAbhESnmb6/E2bNiAJ55Yi9e8Brj5ZmVmPOKI5rLiWUhGViVDT51Ngkkyli93b1NWJCkZNINmXiWD1ncJl+jHNt+HUjKA6Ok7iyeDSJPv7BIaHPXfYunSxvOTFz49GeZ7Ql+f+g4zM6rmCqDOue267+qKSu2b38+VZNg8GSHCJe1AMnwrGUuWABdcANxwg7qP45SMf/on4MwzgU9/WpGMU05Ry4lk7Nihlvf2NhtHW4k0JeOjHwV++MO5RzKGhoYwZDDKzZs3Y926dcGOGVLJAIBrAXx+lmz8FCrbZB6AzwOAEOJDAI6UUr559v83zn721wB+JoQgFWRUSjmcdjAX46drZgmQ3fjp2lnpJKOsFFYbyaAB9Igj1KtJMtKUDPoOLuES/djmvkJ5MoDIRzA11VgcK8mToZMMHxOk0b6og9N/i89+Nhqwi6AMJUPP1qF7Ii67iPY1f75djbC917dNC5fEeYaygEkGsGGDWhZHMtatA97yFuAf/1Ed+5WvVMtXrlRq386dyvR58snVqZEB2JUMfd6o3/wmUmAYYRHUkyGl/AqAdwP4AID7ADwPwPlSyllLGFYCWK1tciWUWfQ6ADu1v391OZ6L8TOkkpGHZJSVwmoLl5DUTS7yrMZPV5KRpmSEJBlx4ZIkT4YPkmEOvjSNvH4cQKlIdP6LIK+SYTN+AvHhEqAxZBLnKaJ92SbHSqqTQdu6hEuYZOTDnj3qmjvnnKgS5vHHx6//wQ+q4w4PR+GS7m6lwBLJqFKoBEgOl0ip2nzoUFSplBEOwY2fUspPSimPlVL2SynPllL+XPvscinly7T/Xyql7LT8WetqmHA1frqiLJLRKiWDBov+fnUzZg2XFFUyygiX6EqGqydDL+DjQjJMMyQtc1EyfKGIkpHF+Ak0ft80kmH6MQAOl+SBb0/GkiXqWnnZy9QEZvqcIyaWLwfe9z71nsIlQJRhsmULcOqpxdvlE0nhku3bo3R9VjPCo7LZJXngQjKqqGSUkV1iUzKIZPT2qqd3vU6Gi/GzakqGTbq3KRlZPBlpJOOhh9R1olc/BOwprPTU1GqSoZeGz+rJABpJhhkWMre3KRk+wiVzjWRQSM1nuARQ5IFCJkn4678Gvvtd4HSt9vKRRyoD5a5d1VMyTjhBZcAs02pLE8nYsiVaxiQjPGpHMjo7oxRVs+Jn1nBJ1uySKpKMJCVDL6Q0MJDf+OmSXWJuT+2g47siTckw9xWnZAARgYjzZLhkl+zYoY67fXvjclsxrpBKRmen+nPJuCiSXQI0h0uSPBlFSQZnl0QwH5ryQicZ69YBl1ziduw//uPG9P8jjwTuuUe9rxrJeMEL1D2pKzREMn7zm2jZLrOKE8M7akcyzEGsSLhk1Sp1U6Vlf3R1qfVcZf8qKhm2cImLktHREcV14+AzXJLHkxFHMuj7J3ky0rJLiKgNG7bkVigZrtdRUeNnlnBJkieD7hvbtmnhEh/GT/p92qEYF+CHZEipSAaVDC8CqpUhhDJ+Vh26kvGc56hlrGSER+jsklJhdkpFwyVHH63Ss5JMUYC6ybLUO6iKkmGGS/IYPxcuTC9u5jtcktWTYTN+AtF+imSX2EgGDd6mJyM0yXCdydYkGdTOPOGSIp6MuPOQpmRIGT9TbBa0m5Kh17fJi9FRdT/4MBtTGutxx7UHUdOVjOc+V80+yyQjPGqtZBTNLgHSCQYhS3loIhnT06pNrar4WTRc4lLtE/BLMuJCGJQt4lonA2gmGXk8GTaSoZM3vd2hjZ+u57GjQxFDH9klcbPwuoRLXEiGzZMBqPM+10iGDyWDqn36JBlVC5XEQScZp52mFGomGeExp0hG1nBJFmQlGVNTapZKIOxTQFLFzzQlIylcMjHhTjK6uqLYaKhwiW1gBxqNn7ohWN/Gt5JBBlo9Hqxnl2Qlui7IQjJo/TKyS2wkg+YnSSMZceESOi6TjOxgkqHOwZo1wIoV7MkoA3OKZORRMlyRlWQAEYtulZKRRDJclYw00yeB1IxQxs+4ibqSjJ8unow8JGP/fvWqD7BVCpfQ+nmzS4rWyQDUOcgbLgGU7M/Gz+zwSTKOPlq9nnZa8X2VAd07tmYNKxllofYkQ49hVknJAMohGUlKhhkucZnqnfZD2SWu867QYNNKJaMsT4atnLYe5ml1uITWz5tdkiWF1ebJANT5iCP8LuGS0dHiSgb9Pj7KupcBH54MmlHVB8k44gjga19zy06pAohkdHWpCqdMMspBrYyfZqdkyy4JNRlZVuMnUG0lI874SYMHKRlxT6omqCPXS2iHUDJcinGleTKogI9LCmsSyTCVDNt7X8ijZJj1JvKGS7J6MgA3JSN0uORZz1IpmC98YbH9lAVfSoYQ/ojVa17jZz9lgEjGiSeq64jDJeWgdiSjVeGSd73LfYKgVpCMPCmstk5ciGiAGh5WHbULFi1qTln0WYwrbjZQlxRW+v/444F3vxs4++zoWHlSWClcElcfJATJOOoolXXhCroG4oyfSSpWGeESMkUnhUt8zJVx1lnF91EWfJGMwcFqzTNSFohkUHhn+XI1U7CPwm6MeMwpkhEyXPLmN7uv24pwSVx2SUeH+p/CJVJGmQdxMW8a6F2Nn4Dq2Mz95Q2X0MC/c6ciRwsXJisZ4+OqvS6ejI9+tPFYeZUMIRrPTdp8HUXx0Y/mIxlZjJ9CRMoQIbQnI2R2SbvBF8nwESppRxDJIKPq8uXqntmzJ+xM2HMdtfdkFKmTEQo0+JBU18pwSW+vGjwGBtQNd+iQepUyvhPPQzJIyTD3A+RLYf3c55Ty8P73q+Vxxs8kJcMMl5jIQjIoRAIoJWNgoDE0FFrJ6OjINujm8WQA0fkk5ElhBdTvmEQyJifDh0vaDb5Iho9CXO0IepghJWPF7Bzf7MsIi9qTjCJlxUOht1e1gy7uVqaw0gBBZseDB6OOzEXJcM0uGRxsHjDyhktGR4Err1QDK5XzTlMyXDwZtmPlVTLMwTU0yciKPNklQGSkJSQpGUmx/zQlg44RMruk3eDD+DmXlYzjjwfe+EbgvPPU/6ResC8jLGpNMoqWFQ+JhQtbb/zUBwidZFBHljT4Tkyo8IqrknHyyco3oCNPuOTYY1X9iZtuAi66KErJS8oucfVkmHAhGbQP05NhDq6hwyVZYSMZ+nmIOyeu4ZLubnVtdMT0MGkkY3RUvQ+ZXdJu4HBJMfT1ATffHCkYRDJYyQiLWj0LtNL4mRVlkYwiSkbS4LtvnwqpuJKMyy9v9q3kUTIuuCCaM+Wuu4CHH1bLk4yfVILaRjKEiB8Ii2SXVF3J6O5uNn5SkawkI5wtXGL7/d70puTpv7u7k1NY46qjcrik2D727o3m7ZjrWLBAPeAwyQiL2pMMPTugakrGI4+o9632ZAARyRgZiZSMpHAJ5du7kgwawHTkIRlCRBkqS5akKxn0v25w1D0ZSQMVKRlkhrVBJxm0nk3JqBrJsBk/aXnSDKcmyYhLYT3mGPUXhzRPBikZobNL2gmsZPgFTX7J4ZKwqHW4pKrGT6BxkrQs9Q2yIi27xBYucVEyspIMG/KES3QsXeoWLjGPp3sy0kgGkBwHpwF3ejoaGG1KBl13NrLVCtjCJbQciG+jXk/FNhGcK4qGS+aikuGrGBeTjAhckCs8ak8yqmj8BKLBmbI7QiGtTgYNylSAypVk0ODuavy0YeFCdYy8+1iyRLV3cjK5rDjBFi5JMg/qJdTjMDYWqRZEGpOUjCqoGEB+kjE4GNUB0SvGZkUayUgLlySlWNcVRZWM0VH1xyQjwooVTDJCo1a3absZP4Hw8ya4Khnz5yuyoxs/fYZLbDjvPOC+++JLT6eBOsu9exVhoJofOmxKhk4yXJSMNJKxfLlSL4aHgZUrkz0ZVbn+0khG3G8/OJie0eOCSy+NV7A6O9PDJbTeXEJRkkETMjLJiLB8OfDAA61uRb1RKyXDJBFVD5cAYdNXAaUSLFvWGB+3KRlCRFU/ywqXdHQAz31u/u11khHnDdCX0bWRNVziQjKAZCXD5o1pJWwVP2k5kKxk0GBVRMm4/HLgDW+Ib1tauCSpjXVFUZLhc3K0uoA9GeFRK5LRbtklQHglo7cX2L0bePGLo2U2kgFE8XaXOhkkmRcJlxSFqWTYSEZZSgagSMbMjHqNC5dU5fpLMn4C4cMlaW2Lq5Ohn7+5RjKKejKIZMzVYlw26OGSJ58EPv/5ljanlqgVyUhSMmZm1PuqPEmWRTJssIVLgIhk3Hef+j/uXHV3q0yK/v7Wnk/qLIuQjKS4Pg1oSfOXmCTj4EF1buoaLlm8uBySQeBwSQRWMvxj+XLl/zl0CLjqKqWwpc1XxMiG2pAMKYFt24DVq6Nl+k1JT6NVeZKsAsmwKRn/+Z/Aa1+r/BIvepF9e+roQ81o6wrychDJsJ3LJOOnr3DJEUeo98PD9mnegWqGS8xZWGk5kKxkDA+r7Yp4MtLaRjDvVz07h0lGNhDJcJ05eS6AHhC++lU1bT3QOFEkozhqQzJ271ZPWHqhGT27hNhpVTr5KpKMRYuAxx4D/v7vgdtvjx886By2MlQCqAFowQLlD8miZPj2ZCxapI49PBw95be7kpFEMgBFplqhZAAR8eDskmzYu9c+h9BcBlX/vPpqZX4HmGT4Rm1Ixtat6lUnGXp2SagOMS+qQDLMcMmHPgTceSfwv/+32+DbaiUDiApyuRg/Q3ky+vqiuidxSka7kYyk7BJAkalWkQxaNteUjKKeDK6R0QxSMvbuBd77XvVer97LKI7akIzf/U5N5XvssdEynfmTWz10NocrqkAyzKf/M88EzjknffsqkQwqyBXCk5FGMqSMwjREMuKUjCqGSyi7JKvxE1DfsxXhEmDukgwfSgaTjEYsXaqy3F79auBVr1LLfJKMX/4SePBBf/trR9RGOPvd74BnP7txHooqkwx60m1Fe+JIhiuqRDJIyejtza5kTEwkn/80kqEXAGtHJcM2C20aySAfTCuVDCIeTDKygUlGM7q6gI0b1cMVnVuf4ZK3vhVYtQq49VZ/+2w31IZkbN3abFS0kQwOl8SHS1xRRZKxZIm78VP3ZFClUxtoMIsjGfogqysZPT3NbakiybDNQusaLtm3LyIpHC4pBz6KcXH6ajNe/3r1SuTCl5IxMqIy9dImWaw7ahMueeSR5tkFdeMnDQhVUTKqQDKKKhmtNn4CilwkGT/12VfzejLiUtpsJOPAAaVimKXiqxguSSIZceeFrltdyWhVuGSuGRiLkoyRkWrcs1UFGT99kYyf/lT9Xk884Wd/7YrakIzx8WaSoRs/qxYuqQPJqJKSEWf8BKJz7NuTEUcybCmCVVMyurvjSYY+062Jri41UJEnQydxvsDhEjuKGj9HRpKVu7mOjo7GCQCL4q671OvevdFcPHMRtSEZgF3JqCrJ6O9X7WsVyZiezh8uoU6+CiQjzfgJxJOMoimsceES04+h76sqJKOrK2q/STLSSAMV5Mp7/bi0jcDhkgg+lAwmGcnQZ8cuik2bogeOuaxm1IZkDAwog42OKpMMIdQF3SqSAajBsw5KxvCwqtgX911ouUkyJieLkYw446dNyahyuMTMLkkbvGn+ktAkg1QVE0wy8oFJRjoGBvyQjJkZ4O67gT/7M/U/k4wa4MQTmzukKpMMALjgAuCMaLdG1wAAGnxJREFUM8o/rj6o1MH4CQBPPeWuZAgRZSH5UDJ6e9tTyYgLl7iQDAqX+PZjUBuA+HM1V8MlTDLCY+FCP+GS3/xGPXC87nXqfyYZASGEuEoI8agQYlQIcY8Q4syU9V8ihLhXCDEmhHhICPFml+OccELzMt34SSQjRKeYFzffHDHdMqGTjDooGYCa3CiOMNF3tM17MVc9GUkkIy1cQiQjtJKRNHeOvt5cQRFPxuSk+r2ZZCTDV7hk0yZ1X/3RH6mqokwyAkEIcQmAawC8F8ALAPwCwO1CiGUx6x8L4JsAvgfgdAAfB/A5IcTL045lIxlmxc++vnhD21yCL5JRBac6kYyk0I+pZABu819kzS4ZH1czOtqUjCqHS/IqGaFJRtw8QxwuyY5Dh9Qrk4xk+CIZd90FPP/5KmNl9WomGSGxHsD1UsqbpJQPAng7gMMA3hKz/l8CeERK+R4p5W+llNcB+OrsfhIRp2To4ZIqhUpaiTqFS/S8f1dPhv4+aaDq7FRhFVclAwC2b08Ol1Rlgj6aIA3ITjIWLy7Hk8HhkkYUIRkjI+qVSUYyfGWXbNoEvPjF6j2TjEAQQnQDWAelSgAApJQSwB0Azo7Z7EWzn+u4PWH93+P445uXMcmwo07hEqpACeRTMtIk9+7ubCRjctIeLqHjVUnJiHvvGi5plSeDlYzsYJLhBh9Kxq5dqgL1H/yB+t8kGUV8Ne2IkErGMgCdAHYZy3cBWBmzzcqY9RcKIRK7M32wITDJsKNOJKO3Nyqi4ztcAmQnGYBdyRBCPYFXkWRwuKQ9UMSTwSTDDT5Ixk9+ol7jSMZ739tcnbrOqE12iQ2dnSqVSEomGTrqFC4BIl9GmvEzBMno6FD71c+FTcmgfdWFZBw+rGRlDpeUB1YywsNHCusDD6gHjaOPVv+vXq3uFZrXaNOm5nILdUZIf/YzAKYBrDCWrwDwVMw2T8WsPyylHE862Pr167HIeIRctWoIwBCmpxXJqMq8Ja1GUSXjlFOA5z5XzXpbBSxdqp4UsigZLp4MIJ1kkJk4TcmgfbUDyXApxgWotGHqSEO0jbNLGsEkIzwohVXK/EkCDz4IrFkTbb96tXp94gnVZ/70p8D73ueluZmxceNGbNy4sWHZAWI/gRDsNpVSTgoh7gVwHoBbAUAIIWb//0TMZncDuMBY9orZ5YnYsGED1q5d27DsppuAz3wmqm7JSoZCUZLxspepKYyrAlIy0oyf5gy9QPpA1dOTnF1CBMZFyahTuARQJOPEE8O1jcMljWCSER4LF0aTR+YdL7Zsaaw+rZOMsTGlApIptGwMDQ1haGioYdnmzZuxbt26YMcMHS65FsCVQojLhBCnAvg0gHkAPg8AQogPCSFu1Nb/NIDjhRAfFkKcIoR4B4CLZ/eTGdQJkZLBJEOhaLikakgjGX19zdUjfYVL6Pz190fnNU7JWLtWPeFUAXHGz76+dOJJJGPXLg6XlAkfnoyqqI9VBaXlJ4VMpFQ1jmxZKFIqJePUU6Nlq1apB5wnnlChkp4eIOCYXjkEFRyllF+ZrYnxAaiwx/0AzpdS7p5dZSWA1dr624QQrwSwAcBfA9gO4K1SSjPjxAlMMuwoqmRUDS5KhqlY+CYZFDLZuzdeyfj2t5OPVSbilIx3vjOa+joO9P0mJ1tbjGuukYyiSsb8+Y1qHqMZpEgePKiKaNnw8MPApZcCn/0scMUVjZ/t2KG21R8murqAI49UJOOhh1SV5zr0u64IHtWUUn4SwCdjPrvcsuyHUKmvhWGSjOXLfey1/VFXkhE34JGSocOnJ4NAJKMqhtgk2KqfAkraXb26eX0dOokKmcLK4ZJGFCUZHCpJB927SUoGza66ZUvzZ7TMVCwpw2TTJuCNbyzeznZCrXktdUJTU6xk6KgbyaCCXHmUjKJ1MkySMTDQHoNfnJLhgoGB6Im4leESNn66g0mGG1zCJZs2qdc4ktHbCxx3XOPy1asVOdmxI0ptnSuoNcmgToizSxqhP8XXoaNOC5esXAksMwrZ+w6XAIpkxPkxqoYiJKOjI/qeHC4pD0wywkMPl8QhTck4+eTma3P1ahVmAZhk1Ap6uISzSyJQJ14HFQNIJxlXXgncc0/jslAkI86PUTXEGT9dQd+TwyXloajxk0lGOtLCJXv3qhlWX/pS4LHHVKaIji1b7OZuCkGeeOLcC9vPGZLB4ZII1InXRdmhmzauE+3ubpzjBHD3ZLimsAKK7BDhqTqKKBlARDJCXENpJdjnanYJKxnhQf6tOJJBDytvfavKJHnoocbP00hGq1JXW4kaiOXxYJJhR92UjBe9CPjmN1WRMFf48mToKYHvf3/zk01VUWWSweESO/QKxlkLRY2MVGPW5KpDiORJ0jZtUg81r3yl+n/LFjXbKqBUjqefTiYZcy1UAswRksHGz0bUTcno6Ihuelf4CJeMjzcqF7ZJ+qqKoiSDqn7y3CXlgb7vzEz27z4yMrdKWRdB0vwld92l1IjBQXU+dV/Ggw+qVxvJeM5zgMsuA179av/trTpqHS4xjZ9MMhTqpmTkQQhPRjvBl5LRillY52p2CX3fPL4MDpe4I45kTE6qyc9IjVizppFkbNmilJCTTmretr8fuPHG+NobdUatSQZ1nuPj6sZs1wHBN5hk+KuT0a7nkMMl7Qc9/JsVTDLcETdJ2i9+oR5WyVdx6qnNJOO44/hh1sScIBmHDqlX/vEV6hYuyYMQdTLaCb6ySzhcUh6YZJQDmiTNxKZN6qGCpshas0YZP0lZijN9znUwyZiDYCXDPVySJbukneDLk9HKcAmTDHcwyXCHLVwiJXDLLcBZZ0XX/Jo16gHkkUdUH3HffUwybKh1VJNuSmKlTDIUmGSwJ4PDJe2HvJ6MmRn1oMUkww0DA8C2bY3LvvxlpWR85zvRMiIUW7YAt92mJgy87LLSmtk2mBMkg2YgZJKhQOelXQdIHwgxd0k7oR1IRlq4ZK4ZP/MqGaTkMslwgxkuOXQI+Ju/AV7zGuDlL4+Wr1ql1r37bjVZ2lveAjz3ueW3t+qo9W1KnRCTjEYIoTosVjLYkwHkIxlHHqleKWziExwusSMvyaD+j0mGG8xwyYc/DOzeDVxzTeN6Qig149pr1TX5gQ+U2852wZzwZNBN1q4DQgh0dTHJ0F/jEEcypGxvkhE3C6sr1q5VMnGI2iAdHaoD53BJI5hklAM9u2THDuAjHwHe/W77tU6+jPe8h+uQxGFOkQxWMiJ0dbXvAOkDRUnG5KQiGu16DkktoAE9D0491V97TAwOxqskdM7jSEhdkdeTwSQjGxYuVOdsZgb47v/f3v0HS1Xedxx/f7j8MihiRhQErT8uoExTVAyGRmwI0cxEonU6kwjWjKkZbYhirBmN03ZakrQax/ojUVtjqqOpXluNCU11qvgjjYo/qjdKi5DiAEY06KhXDBrRwNM/nrPh3GXv3V3unnv2nP28ZnbuvWefvTxfdu/Zzz7nOedZESd1Xnhh7bbHHQeHHTbw/VbywyUOGQPr9JGMyg57dw+XvPde/Fr0kNGuowG9vTsPyVSbMwduvbXzZvJ7JGN4jB8fP0C8806cbzFz5sCB96yz4ItfjGHdanPI6FCdHjKGegqrQ0a2Dj544Pu6uuCMM4atK22j8lw99RRs3hzX6pk4sf7jHDKak16JdeXK+uuNOGAMrtT/PZ74OTAfLun/dSAeybB2UVlJ+PTTYd68+Am7t7f+4xwymlNZSG7TJli9GubOzbc/RVfqkFE9ktHJn9yrzZwJ06fn3Yv8OGT0/2rtb+ZMeOmluBDXqlVxLsD8+fDoo4M/rrL/Gzcu+z6WQWUkY8WKeNikE1dObaVS72LSIWPs2N2f4FZGDz2Udw/y5TkZ8atHMopl6tSd369YEVf1POGEGEAgnvVz4439H1PZ/zlQNqYSMu6/P66y3MkfxlqhY0YyfKjE0jySEb86ZBTXXnvBPffE0yfnzImTE2+6adc5RL6keHMqh0tWroSPfcwfToeq1NnWIcMG0kzI2L49ns6WnuDlkGHtYI89YNmy+P3DD8ODD8KGDXFSaIVDRnMqIWP7dh8qaYVSj2SkJ346ZFhaMyEDdh3NcMiwdjNtWvz6wgv9tztkNGf06J1/1570OXSlDhkeybCBNDono3IJ6+qQsW1b/FrUkFG5CJeP05fHAQfE16NDxtDttVf8G5kzJ++eFF+pdzEOGTaQTh/JgBgwPJJRHiNGQHc3rFvXf7tDRvPGj4cpU/z/1godETLef7/YbwbWeq0KGUU+Ldoho3y6uz2S0QqHHAKzZ+fdi3IodchIT9TzSIalNbPUOwwcMgZajrwIHDLKp7sb7r67/7atW+Ggg/LpT1Hde6/PKmmVUs/JgJ07UYcMS2tmqXeoHTKKfu0Vh4zymTYNNm7sfxqrRzKaN2qU5yu1SulDRuWF4pBhac0eLqm+9kCRl3mv8I60fLq74+nWGzfu3OaQYXkqfcjwSIbV0swCaTDwSEaReSSjfGqdxuqQYXlyyLCO1Io5GQ4Z1m6mTImTkatDRuUCU2bDrWNCRtHfEKy1WjUno8gcMspnxIi4cFrlNNYQPJJh+eqYkOGRDEtrxSmsDhnWjqZN2zmS8d57cY6GQ4blpfQhwxM/rRaHDIeMskpfkKuyzLtDhuUls5AhaR9Jt0naIqlP0vcljRuk/UhJ35a0StJWSS9LukXS5KH0wyMZVkszS71DeUOGzy4pn8pprB984JBh+ctyJON24AhgAXAScDxwwyDtPwQcCSwDjgJOBWYAy4fSCYcMq8WnsHoko6y6u+MKoi++6JBh+cvkc4ykw4FPA7NDCD9Ptp0H3CPpayGEzdWPCSG8nTwm/XvOBZ6UNDWEsGl3+uKQYbX4FFaHjLLq7o5f162DCRPi9w4ZlpesBkvnAn2VgJF4AAjAsTQ+OjEhecxbu9sRn11itbRiTsb48a3v13ByyCinAw+Mp7FecQVMTg42O2RYXrI6XDIJeC29IYSwHXgzua8uSWOAy4DbQwhbd7cjnvhptXhOhkNGWY0YAUuXQl8f/PSncbGviRPz7pV1qqZGMiRdClw8SJNAnIcxJJJGAncmv29JI4+54IIL2HvvvfttW7RoEV1diwCHDOtvKCMZfX2waRPMmpVN34aLJ36W1+WX590Da0c9PT309PT027Zly5ZM/81mdzFXADfXabMe2Azsl94oqQv4cHLfgFIB40Dgk42OYlx11VUcffTRu2y/9NL41SHD0nY3ZKxfDyedFCfUnXVWdv0bDnPm+EqQZp1k0aJFLFq0qN+23t5eZme4rn1TISOE8AbwRr12kh4HJkg6KjUvYwEg4MlBHlcJGIcC80MIfc30rxZP/LRaGg0ZUgway5bBHXfAs8/GyXSPPw7Tp2ffzyxVAriZWVYymZMRQlgL3AfcKOmjkj4OfBfoSZ9ZImmtpFOS70cCPwSOBv4UGCVp/+Q2anf74omfVsvcubBkCey7b/223/senHwy7LMPLFxYjoBhZjYcsjwiuxi4lnhWyQ7gLuD8qjbTgMpEiinAwuT7Z5OvIs7LmA/8bHc64ZEMq2XSJLjuusbannlmvJmZWXMyCxkhhLeIIxKDtelKff8i0PK57j67xMzMLB+lX7vEIxlmZmb5cMgwMzOzTHRMyBgzJt9+mJmZdZqOCBljx8ZTEc3MzGz4lD5kjBzpQyVmZmZ5KH3I6OpyyDAzM8uDQ4aZmZllwiHDzMzMMuGQYWZmZpkofcjYc8+4oJWZmZkNryzXLmkL3/oWbNuWdy/MzMw6T+lDxuTJeffAzMysM5X+cImZmZnlwyHDzMzMMuGQYWZmZplwyDAzM7NMOGSYmZlZJhwyzMzMLBMOGWZmZpYJhwwzMzPLhEOGmZmZZcIhw8zMzDLhkGFmZmaZcMgwMzOzTDhkmJmZWSYcMszMzCwTDhlmZmaWCYcMMzMzy4RDhpmZmWXCIcPMzMwy4ZBhZmZmmXDIMDMzs0w4ZLShnp6evLvQUmWqp0y1gOtpZ2WqBVxPp8osZEjaR9JtkrZI6pP0fUnjmnj8P0naIWlpVn1sV2V78ZapnjLVAq6nnZWpFnA9nSrLkYzbgSOABcBJwPHADY08UNKpwLHAy5n1zszMzDKVSciQdDjwaeCsEMLTIYSVwHnAaZIm1XnsFOAaYDHw2yz6Z2ZmZtnLaiRjLtAXQvh5atsDQCCOUNQkScCtwOUhhDUZ9c3MzMyGwciMfu8k4LX0hhDCdklvJvcN5OvA+yGEa5v4t8YCrFlTnkyyZcsWent78+5Gy5SpnjLVAq6nnZWpFnA97Sr13jk2k38ghNDwDbgU2DHIbTswHbgEWFPj8a8C5wzwu2cDvwImpbZtAJbW6dNi4giJb7755ptvvvm2e7fFzeSBRm/NjmRcAdxcp816YDOwX3qjpC7gw8l9tRwHTAReikdNAOgCrpT01RDCoQM87j7gdGAj8F6dvpmZmdlOY4GDie+lLadkNKC1vzRO/FwNHFOZlyHpROBeYGoIYZegIWkfYHLV5vuJczRuDiGsa3lHzczMLDOZzMkIIayVdB9wo6QvA6OB7wI96YAhaS1wcQhheQihD+hL/x5JHwCbHTDMzMyKJ8vrZCwG1hLPKvkP4GfAOVVtpgF7D/I7Wj/MYmZmZsMik8MlZmZmZl67xMzMzDLhkGFmZmaZKHzIkPQVSRsk/UbSE5I+mnef6pF0iaSnJL0t6VVJP5I0vUa7b0h6RdK7klZI6s6jv82Q9PVkYbsrq7YXphZJB0j6gaTXk/4+J+noqjaFqEfSCEnflLQ+6esLkv6qRru2rEfSPEn/Lunl5HV1co02g/Zd0hhJ1yXP568l3SVpv+rfMxwGq0fSSEnflrRK0takzS2SJlf9jraop5HnJtW25oKX7VJL0pdGXmtHSFou6a3kOXpS0tTU/YWpR9I4SddKein521kt6ZyqNkOup9AhQ9LngX8A/gY4CngOuE/Svrl2rL55xLNtjgU+BYwC7pe0R6WBpIuBc4GzgTnAO8TaRg9/dxujGPDOJj4P6e2FqUXSBOAxYBtx/Z0jgAtJnflUpHqIV9E9B1gCHA5cBFwk6dxKgzavZxzwLLH/u0wga7DvVxMXafwT4kKNBwA/zLbbAxqsng8BRwLLiPuzU4EZwPKqdu1Sz6DPTYUGX/CyXWqB+q+1w4BHgOeJff0I8E36X5+pMPUAVwEnEk/SODz5+VpJC1Nthl5PFlf4Gq4b8ARwTepnAZuAi/LuW5N17Eu8YupxqW2vABekfh4P/Ab4XN79HaCGPYFfAJ8EHgauLGItwGXAf9VpU6R6fgLcWLXtLuDWotWT/I2c3Mxzkfy8DTg11WZG8rvmtFs9NdocQ7yS8tR2rmegWoApwC+JYX0DqSs4t2stg7zWeoBbBnlM0er5H+Avq7Y9DXyjlfUUdiRD0ijipcgfrGwL8X/hAeICbUUygZg03wSQdAhxjZd0bW8DT9K+tV0H/CSE8FB6YwFr+SzwtKR/UzyU1SvpS5U7C1jPSmCBpGkAkmYBHydeGK+I9fxOg30/hng9oHSbXxDf+Nq6vkRl3/BW8vNsClKPVHfBy6LVchKwTtJ/JvuGJySdkmpWmHoSK4GTJR0AIGk+8bISlSt/tqSewoYM4qf/LuJ6KGmvMvgibG0lefFeDTwaQng+2TyJuGMpRG2STiMO815S4+5C1QIcCnyZOCpzIvCPwHcknZHcX7R6LgP+FVgr6X3gGeDqEMIdyf1Fqyetkb7vT1x08e1B2rQlSWOIz9/tIYStyeZJFKeeegteFqmW/YijtRcTA/oJwI+AuyXNS9oUqR6A84A1wKZk33Av8JUQwmPJ/S2pJ6tVWK1x1wMziZ8uCyeZ9HQ18KkQwgd596cFRgBPhRD+Ovn5OUm/D/w58IP8urXbPk885noa8VjykcA1kl4JIRSxno4gaSRwJzFELcm5O02TNBtYSpxbUgaVD+Q/DiF8J/l+laQ/JO4bHsmnW0OylDhXZiFxdOJ44Ppk3/DQoI9sQpFHMl4nHqvcv2r7/gy8CFtbkXQt8BngEyGEX6Xu2kycX1KE2mYTF7brlfSB4qXg/wg4P0nHr1KcWiCuBFw9tLsGOCj5vkjPDcDlwGUhhDtDCKtDCLcRJ3hVRp2KVk9aI33fDIyWNH6QNm0lFTAOBE5MjWJAcepJL3hZ2S/8HnHBy/VJm6LUAvH95rfU3zcUoh5JY4G/A/4ihHBvCOF/QwjXE0c9v5Y0a0k9hQ0ZyafmZ4AFlW3JoYcFxGNNbS0JGKcA80MIv0zfF0LYQHwS07WNJ6bOdqvtAeIs6yOBWcntaeBfgFkhhMqqvEWoBeKZJTOqts0AXoTCPTcQz1jYXrVtB8nffgHr+Z0G+/4M8c0h3WYG8Y3h8WHrbINSAeNQYEGIazqlFaWeW4E/YOc+YRZxku7lxLO2oDi1VN5v/ptd9w3TSfYNFKge4hmNo9h137CdnbmgNfXkOeO1BTNmPwe8C3yBeArODcAbwMS8+1an39cTT4mcR0yFldvYVJuLklo+S3wT/zGwDhidd/8bqK/67JLC1EKcKLiN+En/MOKhhl8DpxW0npuJQ6GfIX6SPBV4Dfj7ItRDPA1vFjHE7gC+mvx8YKN9T/7eNgCfII68PQY80m71EA9fLye+aX2kat8wqt3qqffc1Gjf7+ySdqqlwdfaHxNPV/1Ssm84F3gfmFvQeh4GVhFHng8GziS+n57dynqGvfAM/iOXABuJp609TlxePvd+1enzDmJirL59oard3xLT/7vEGb/defe9wfoeIhUyilYL8Q15VdLX1cCf1WhTiHqSHc2VyY7iHeIb8DJgZBHqSXaAtf5ebmq078AY4nVpXicGxjuB/dqtHmIIrL6v8vPx7VZPI89NVfv17Boy2qKWJl5rZwL/l/wt9QILi1oPcTLrPwMvJfU8D5zf6nq8QJqZmZllorBzMszMzKy9OWSYmZlZJhwyzMzMLBMOGWZmZpYJhwwzMzPLhEOGmZmZZcIhw8zMzDLhkGFmZmaZcMgwMzOzTDhkmJmZWSYcMszMzCwT/w9dUtq2Yiy07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5" descr="data:image/png;base64,iVBORw0KGgoAAAANSUhEUgAAAmgAAAFyCAYAAABBSiYpAAAABHNCSVQICAgIfAhkiAAAAAlwSFlzAAAPYQAAD2EBqD+naQAAIABJREFUeJzsnXmYFNX1v9/LyDYogqhsAoqoEIMLKhE1bigqxnHfV/CnfBWMIRESEw0YowaN0Si4oxKXAXHBJVFwQQWNooM7ICIIggKyL8M+9/fH6UpV9/TMdPd0d3XXPe/z9FPVVdVV9zNVM/2Zc+8511hrURRFURRFUQqHBmE3QFEURVEURYlHDZqiKIqiKEqBoQZNURRFURSlwFCDpiiKoiiKUmCoQVMURVEURSkw1KApiqIoiqIUGGrQFEVRFEVRCgw1aIqiKIqiKAWGGjRFURRFUZQCQw2aoihOYIwZboypCrsdmWKMedwYMy/sdiiKkh/UoClKFjHGdDfGPGuM+c4Ys8EYs9AYM8kYMyjhuIbGmGuNMdONMauNMSuNMV8aYx40xuwdOO5SY0xVDa9txpieKbbrdGPMf4wxPxljNhljFhljxhljjsn2z6CAsUCcQTPGXG+MOTXbF4rd/5eyfFobe+UVY8wZxpixxphvjTHrjTGzjDF/N8bsWMPxZcaYitjzPz9mjEsSjmlmjLnJGPOqMWZ57Hm+pJY2GGPMVcaYT4wxlcaYZcaYN40x3bOtV1EKhe3CboCiRAVjzGHAW8B84CFgMdABOBT4NTAycPjzwAnA07FjGwJdgV8B7wGzA8da4EbguySXnZNCux4DLgWmA3fG2tUWOB14wxhzuLX2gxRlFjM3A7clbPsjMB54McvXitIkxw8Ci4AngAVAd2AQcJIxpoe1dpN3oDHmJOAF5PdgUOzYG4BdgIGBc+6MPNPzgU+Bo+tow2PA+cC/gHuBZsCBwK71k6YohYsaNEXJHn8CVgEHW2vXBncYY3YOrB8MnAxcb60dkXDcIKBFknO/Zq2dnm6DjDHXIebsH9ba6xJ232aMuRDYmu55ixFrbRWwOex2FCFnWmvfDW4wxkwHxgAXAo8Gdv0dMVwnxH7eGGPWAtcbY/5prfX+8fgBaGOtXWqMOQj4qKaLG2POAS4BTrPWZjsqqSgFi3ZxKkr26Ax8lWjOAKy1ywJv90QiLO8nOc5aa1dmozHGmCbAH4AZwJBkx1hrn7LWfhz4zB7GmPGxbqf1xpj/GmP6Jpz3qFiX1NnGmGGxbtw1sc/tYIxpZIy52xizxBiz1hjzqDGmYcI5qowx9xhjLoh1mW0wxnxsjPllEh0HxrrCVsfO94Yx5hcJx2wXa8vs2LmWGWOmGGN6B46JG4MWWy8FLgt0Gz8a2N8u1vbFxpiNsS7ofin++BM1dIqd/7fGmCuMMXNi55wWM+yJx58Wu94GY8znxpjTajivMcb8JnDsYmPMA8aYFoFjjjHSHT484bMXxNo0oLa2J5qzGC/Elt0C5+sWe/+QZ85i3Id815wVOOcWa+3S2q4bYDDwobX2pZje0hQ/pyhFjUbQFCV7zAcONcbsa639qo7jDHChMeZ9a+22FM69ozGmVcI2a61dUctnjgB2QqJndXa5GWN2Bf4LNAH+CaxAom8vGWPOtNYmdgNeD1Qi3YZdgGuALcg4rxbAMKR791JgLvDXhM8fDZwL3ANsAq4GXjXG9LTWzoi16WfAu8Bq4G9ItG8A8LYx5khrrRd5uQkxow8h0ZjmwMFAD+DN2DGJY7guAkYDH8Y+B/Bt4GfxIbAt1r5lwEnAaGPMDtbae2r9YdbMhcD2wAOxtvweeM4Y09l7DowxfYBngS9jmlohXXwLk5zvISS69Chyz/ZA7sMBsa7rbdbaycaY+5Ao1gRr7afGmLYxXZOstQ9moKNtbBn8x+PAmKaK4IHW2h+NMQtj+9PCGLMD0BMYZYy5BdG2vZFkiT9Ya8dn0HZFKQ6stfrSl76y8AKOQ7rQtiDjyP4GHA9sl+TYyciX/4/AU8BVQIckx12KGJ5kr8o62nNN7BplKbb/rtjxvQLbmiGm5dvAtqNi1/8MKAlsfyr2+VcSzvseMDdhW1Xs2AMC2zoghu/ZwLYXgA1Ap8C2NohhmxzY9gnwUh36hgHbEratBR5NcuwjiCFqkbD9acS4Nq7jWvOC7QE6xTQvBZoHtp8S+zn0TdCyENg+sK137PNzA9uOiG07N+Hax8e2nxfY1hQZ1/g50Ah4BVgJtM/wWX8k9qzvGdj2u5iWaudEzO57NZzroFh7L0my74DYvp+QbtErgfOQfyS2AX3q8zurL30V8ku7OBUlS1hr3wB6IQPO90O6FScCi4wxpyQc3gcZPL0C+cIZCcw3ki2XmB1nEQN3XMLrpDqa1Dy2rNblWgMnAdOstf8NaFqPRGl2j0Wzgoyx8dG/D2PLRxOO+xDoYIxJ/HvzvrX208C1vkd+difEurIaIGbjBWvt/MBxixGjdIQxZvvY5lXAvsaYLilqrYszgJeBEmNMK+8FTAJ2RCJzmTDWWrsm8H4KEk3tDGCMaQPsDzxurV3nHWStfRPpqg5yFqL7zYQ2fgKsA44JfH4DcBnSBfkucq9/Y61dlK4AY8wFQH/g79babwO7msaWm6p/io2B/eng3d+dkH80HrLWjkWe/+XI75CiRBI1aIqSRay1Fdbas4CWSNfMrciXzHhjTNfAcVustbdZa/cF2iEZav8FzkGy1BL5yFr7VsLrnTqa4xmBHVJsfifg6yTbZwb2B/k+4f3qWrY3QIxNkGQZqLORcWG7xF6lxGe0BtvUAIm6AfwZ6VadHRuzdbvJsASDMWaX2LmuRCI3wZdnPjPNHoz72VhrV8VWW8aW3s842c8m8d7sFWvn0oQ2LkUin3FttNa+j3St9gQmWmvHpNv42BjBR4BXqW6ONsSWjZN8tElgfzp4n5lnA2MlY/84vAz0TGL8FSUS6Bg0RckB1tqtyFicCmPMN8gYorORUg+Jxy4BnjHGPA98BZxjjLnMxg+0zoRZSHSmO5CL7Leaxs7VtN3koA0AWGunGGP2BE5FopOXA4ONMQOstYkRvbrwvvCfRDIVk/F5Zi3N6s+mAbAEuKCGz/8UdwFjGiHj/iywpzGmibV2Y6oXM8bsj0Q4PwfOTvJ8/hhbtkXKcgRpix9hTYcfYsslSfYtRcrTNCP1KLGiFA1q0BQl93j/+bet7SBr7VZjzOfIgPudkS+g+jAVGWd0vjHmVmttXYkC84F9kmzvFtifTfZKsm0fZBzaT4jpqKylTVUEIlKxaNQYYEws028KMJzqXa5Bkv1MfkK+8EustW/VqSK7eD/jmn42Qb5Fxqa9bwO1yGrhL0itveuA25Exkr9JpVEx8/saUkOvr7W2MslhnyL37GD8Z55YQsJuSPQuLawkGCwG2ifZ3R7YaJNkTStKFNDQsKJkCWPM0TXsOjm2nBU7rosxpkPiQbHSCIchpuqnxP3pEht3NAL4GfKFXA1jzIWBMg//QbqMfhHY3wzp6ptnY5mVWaSXMeZ/mX2xn0kZ0v1mYxGaScCpxpiOgeNaI13CU7xxWsaYnYInjhmIOSTvbguynoS6c7HrPgecaYzZN/EDJlDTLtvExtd9Clway2D0rnk8ch+DPIP8k/3nJG0sCY5ljN3T3wF3WWvvAu4ABpkkZU2SnKs1ch+2AifaGjKHY8/HLOBKY0wwonc1Yqafq+taNTAOGcMYLJmyM/KsvFnjpxSlyNEImqJkj3tjkZsXkC+qRsDhyLiyucDjseP2B542xryKRHlWIBGGS5AMxWsTol0G6BurM5XI+9ba2uZnvAP5Yv+tkWmdnkWiIG2A04BDEFMIElE5H3jNGHNPrF2XIeOizkjtR5BWV92XsWvdi2QEXoVEtIYHjrkBGRD+XqxUxDbEMDYChgaOm2GMeRvpVl4R03UWUkqiNiqA44wxg5HutHnW2mlIeYujgQ+NMQ8jA/R3QjIOj0UinLnieiTL8j0jddlaIVX5v8QfNI+19l1jzIPAH4wxByAmaguwN6L918DzRurhjUHGsHnjxoYhGaSPGWO6x8x8TUwEdkdM/i/jvRdLYskxHkOQbtDXjTFjke71gcDD1tq4MXTGmIGIOfaiY2WBf1zuCUTGbkN+h54zxtyFjK0cgHx//bGWditKcRN2Gqm+9BWVFzL26WFkHNlqZIDz10j5ip0Dx+2CfJG9hZRT2ITUk3odqZYePOeliCmp6VWtNEENbTsdGdj9U+x6i5AIzJEJx+2ORCyWI9Gl/yJRk+AxR8WufUYNbe2RsH1YbPtOgW1ViHk6P/YzqkTql/0ySdv3R6J7q5Gux9eBngnHXB9r63Ikg/ErpMZYSUI7tiZ8bm+k5Mm6WBsfDezbOdbG75AsxEWICeqfws97LvBi4H2n2PkHJzl2G3BjwrbTEENWCXyBjK17jEC5k8CxlwPTYhpWIRG4W4HWsf13Igb4oITP9Yg9CyPr0FLb8/dWkuPLEONbiXTZDg/eh8Bx82o5b8ckz+WzSHR5Xew+9Kit3frSV7G/jLVRmjJOUZRiwEgV/5HW2l+H3RZFUZRCRMegKYqiKIqiFBhq0BRFURRFUQoMNWiKooRB4ryYiqIoSgAdg6YoiqIoilJgRKbMRmwOuhPwM64URVEURVFySRMky3iitXZ5Nk8cGYOGmLOnwm6EoiiKoijOcSHwdDZPGCWD9h3Ak08+Sbduyep5Ro/Bgwdz1113hd2MvOKaZtUbbVzTC+5pVr3RZubMmVx00UUQ8yDZJEoGbSNAt27d6NGjR9htyQs77rijM1o9XNOseqONa3rBPc2q1xmyPrRKsziLmMWLF4fdhLzjmmbVG21c0wvuaVa9SqaoQStiFi1aFHYT8o5rmlVvtHFNL7inWfUqmaIGrYg56KCDwm5C3nFNs+qNNq7pBfc0q14lU9SgFTHnn39+2E3IO65pVr3RxjW94J5m1atkSmQK1RpjegAVFRUVrg5QVBRFURQlj0yfPt2LGh5krZ2ezXNrBE1RFEVRFKXAUINWxPTr1y/sJuQd1zSr3mjjml5wT7PqVTJFDVoR06dPn7CbkHdc06x6o41resE9zapXyRQdg6YoiqIoipIBOgYtDdasCbsFiqIoiqIo9SNyBm3DhrBboCiKoiiKUj8iZ9A2bQq7Bflj6tSpYTch77imWfVGG9f0gnuaVa+SKWrQipjbb7897CbkHdc0q95o45pecE+z6lUyJXJJAmPGVHDJJW4kCVRWVlJaWhp2M/KKa5pVb7RxTS+4p1n1RhtNEkgDlyJoLv0SeLimWfVGG9f0gnuaVa+SKWrQFEVRFEVRCozIGbSNG8NugaIoiqIoSv2InEFzKYI2ZMiQsJuQd1zTrHqjjWt6wT3NqlfJFDVoRUzHjh3DbkLecU2z6o02rukF9zSrXiVTIpfF+fvfV/C3v7mRxakoiqIoSnhoFmca6Bg0RVEURVGKncgZNJe6OBVFURRFiSZq0IqYWbNmhd2EvOOaZtUbbVzTC+5pVr1KpqhBK2KGDh0adhPyjmuaVW+0cU0vuKdZ9SqZErkkgTPOqOC559xIEliwYIFzGTOuaVa90cY1veCeZtUbbTRJIA02bw67BfnDpV8CD9c0q95o45pecE+z6lUyJXIGzaUuTkVRFEVRoknkDJqW2VAURVEUpdiJnEFzKYI2YsSIsJuQd1zTrHqjjWt6wT3NqlfJFDVoRUxlZWXYTcg7rmlWvdHGNb3gnmbVq2RK5LI4u3WrYMYMN7I4FUVRFEUJD83iTAMdg6YoiqIoSrETOYPmUhenoiiKoijRRA1aEbNs2bKwm5B3XNOseqONa3rBPc2qV8kUNWhFTP/+/cNuQt5xTbPqjTau6QX3NBea3m3bcnv+QtNbzKRt0IwxvzTGvGSMWWSMqTLGlCXsP90YM9EYsyy2f78k52hsjBkVO2atMeZZY8yuCce0NMY8ZYxZbYxZaYx5xBjTrK72uTQGbfjw4WE3Ie+4pln1RhvX9IJ7mgtJ78UXQ4cOsGJF7q5RSHqLnbSzOI0xJwKHARXA88Dp1tqXAvsvAnYHfgAeBg601n6ecI77gZOAS4E1wChgm7X2l4FjXgVaA1cCjYDHgWnW2otqaFcPaVMF27b1oEHkYoOKoiiKkhnbtkGzZtLL9OqrcOKJYbcoGuQyi3O7dD9grX0NeA3AGGOS7H8ytq8TUG2/MaY50B84z1r7TmxbP2CmMaantXaaMaYbcAIi+JPYMdcA/zbGXGetXVxbGzduhNLSdJUpiqIoSjT57jt/CNDcuaE2RUmRMOJMByHG8E1vg7X2a2AB0Cu26VBgpWfOYrwBWOAXdV1gw4astVVRFEVRip4ZM/x1NWjFQRgGrQ2w2Vq7JmH7ktg+75ilwZ3W2m3AisAxNeKKQRs9enTYTcg7rmlWvdHGNb3gnuZC0Ttzpr+eS4NWKHqjQCRHarli0KZPz2p3d1HgmmbVG21c0wvuaS4UvcEI2rx5ubtOoeiNAmEYtMVAo9hYtCCtY/u8YxKzOkuAnQLH1EBfrriijLIy/9WrVy8mTJgQd9SkSZMoKyur9umBAwdW+w9g+vTplJWVVavvMmzYsGoTwy5YsICysjJmzZoVt/3ee+9lyJAhcdsqKyspKytj6tSpcdvLy8vp169ftbade+65cTpGjRoVCR2Q+v0YNWpUJHRAavdj1KhRkdDhUZcOT2+x6whSm45k8xYWo4507sf3338fCR2p3o/LL7+8IHS8/PK5gOiYOxeszc1zNWrUqIK+H/V5rsrLyykrK6N79+506dKFsrIyBg8eXO262aJec3EaY6qA04JZnIF9nYC5JGRxxozZT0iSwAuxbfsAM4FDY0kCXYGvgIMDSQJ9gP8AuyVLEghmcX74YQ969sxYlqIoiqJEBmthxx1h7Vp/27Jl0KpVeG2KCgWVxRmrRdYFP0OzszFmf2CFtfZ7Y0xLoCPQPnZM11i252Jr7RJr7RpjzGjgH8aYlcBa4B7gPWvtNABr7SxjzETgYWPMVUiZjXuB8royOMGdLk5FURRFqYtFi8SclZRAy5ZizubNU4NW6GTSxXkw8AlSB80CdwLTgZti+8ti+1+O7S+P7R8QOMdg4BXgWeBtpGbamQnXuQCYhWRvvgK8m3COGlGDpiiKoiiClyCw116wzz6yrpmchU/aBs1a+461toG1tiTh1T+2f0wN+/8SOMcma+011tqdrbU7WGvPttYmZm2ustZeZK3d0Vrb0lp7hbW2+oCNJLhi0JL1uUcd1zSr3mjjml5wT3Mh6PUSBLp1gz32kPVcGbRC0BsV0u7iLAZcMWiDBg0Kuwl5xzXNqjfauKYX3NNcCHq9CFq3brBd7Fs/V5mchaA3KtQrSaCQCCYJPPJIDy6/POwWKYqiKEr4HHkkTJkCTz4JW7fCZZfBccfB66+H3bLip6CSBIoBlyZMVxRFUZTaCEbQ1q2TdR2DVvhE0qC50sWpKIqiKLXx00+StWkMdO0KK1bI9gULJJq2XSRdQDTQmQSKmMRifS7gmmbVG21c0wvuaQ5brxc969QJSkuhXTto1EjM2cKF2b9e2HqjhBq0Iqa8vDzsJuQd1zSr3mjjml5wT3PYeoPdmwANGsDuu8t6Lro5w9YbJdSgFTHjxo0Luwl5xzXNqjfauKYX3NMctl6vxMbPfuZv69xZll4m5623woknxs80kClh640SkTRomiSgKIqiKNUjaOAbtLlz4csv4YYbYOJEGD8+/+1TaiaSBs2VCJqiKIqi1Mbs2bLs2tXfFjRoN9wgc3UCvPxyftum1E4k8zfUoCmKoiiKn7W5667+Nm82gTfekAxPj0mTpAeqSZP8tU+pGY2gFTH9+vULuwl5xzXNqjfauKYX3NMcpt5t2/xxZTvu6G/3ImieObvsMmjfHiorYfLk+l3TtfubS9SgFTF9+vQJuwl5xzXNqjfauKYX3NMcpt7goP+gQfMiaCAlN266CX71K3lf325O1+5vLonkVE+HH96DqVPDbpGiKIqihMf8+VJSo3Hj6slzrVpJ9+e118Ldd8O//y0mrUMH+ZwxoTS56MjlVE+RjKBpFqeiKIriOqtXyzIYPfO45ho4/HD405/k/bHHQtOm8P338Nln+WujUjORNGiudHEqiqIoSk3UZtCGD4epU2GXXeR906Zw/PGy7nVz/vQTfPttzpup1IAatCJmqoP9uK5pVr3RxjW94J7mMPXWZtCSccopsnzmGbj6aunu7NoVvvoq9Wu6dn9ziRq0Iub2228Puwl5xzXNqjfauKYX3NMcpt50DdrJJ8vyyy/h/vth0yaZs/Pdd1O/Zjp6x4yBX/5SJm5XqqMGrYgZO3Zs2E3IO65pVr3RxjW94J7mMPWma9DatoWTTpL1Pn3g1FNl/YsvUr9mqno/+QSuuEK6We+5J/Xzu4QatCKmtLQ07CbkHdc0q95o45pecE9zmHrTNWgAzz4LixbJ1E9nny3b0jFoqejdsAEuugi2bJH3Y8dCVVXq13CFSBq0zZv1ZiuKoihuk4lBKy2Fdu1kvXt3WX7xhT8dVDb4wx9kEvfWraVtixbBlCnZO39UiKRBAy21oSiKorhNJgYtSNeusN12cp6FC7PTptdf97s0H3sMzjpL1p9+2j9m6lQ44wzJInWZyBo0F7o5hwwZEnYT8o5rmlVvtHFNL7inOUy99TVojRrB3nvLeirdnFVVcO21NevdsgUGDpT1gQNlvNv558v78eOl92vNGrj4YnjhBfjrXzNrd1SInEErKZGlCwatY8eOYTch77imWfVGG9f0gnuaw9RbX4MG8d2ctWEtnHsu3HdfRz74IPkxjz8O33wjtdduu022HX00tGkDK1fKZO2//jV8953MgHDzzZm3OwpEbqqn0tIKKit7MHs27LVX2K1SFEVRlHA44gh47z2JTnldielyyy1www1w4YXw5JM1H/fAA3DVVf513303frqojRuhSxcZb3b33TLFlMfgwbKtSxeYMwcaNIB33pHzFDo61VMaNG4sSx2DpiiKorhMNiNoX35Z8zFffw2//a3/fupUePXV+GPuu0/MWYcOMGBA/D6vm3POHFn+4Q/FYc5yTWQNmgtdnIqiKIpSE9k0aDNn+mUxgmzZIiUzNmyA3r3hd7+T7X/8o19NYc0auPVWWR8+HJo0iT/HIYfAnnvK+kEHwbBhmbc3SkTOoHk33gWDNmvWrLCbkHdc06x6o41resE9zWHqzYZB69QJtt9eBvB/8038vu++g0svhY8/hpYtZYzZWWfNonlzmXD9mWck+/PKK2H5cthnH7jkkurXMAbuuANOOEFqojVqlHl7o0TkDJp3Y10waEOHDg27CXnHNc2qN9q4phfc0xyW3qoqWLtW1utj0Bo0gJ//XNa9RIH588WYdekC5eWy7cEHYbfd4NZbh3LddbLt6quhc2cYN07e/+1vUrYjGaefDq+9JudUhMgZNJe6OEeOHBl2E/KOa5pVb7RxTS+4pzksvWvX+sVl62PQID6Tc80aybz8179g2zY47jh4+21/1oGRI0fym99IpubKldIFevTR8MYbcNpp9WuHa9TgZYsXl7o4XUtXB/c0q95o45pecE9zWHq97s2GDauP+UqXYAQtWAbjmWdk/FgQT++4cZI9etFFcNhh9bu+q0TOoGkWp6IoiuI6wfFnwXIXmeBF0CZOhE2bpNvziSeqm7MgxxwjLyVztItTURRFUSJGNhIEPDyDtmmTLLUMRn5Qg1bEjBgxIuwm5B3XNKveaOOaXnBPc1h6s2nQdt5Zqv0D9OhRexkM1+5vLolsF6dn0J54Al56yd9/wAHwpz/lv125oLKyMuwm5B3XNKveaOOaXnBPc1h616yRZTYMGkipjHHj4Kmnai+D4dr9zSWRm+rpvPMqGDu2B9dfLwXxmjf3w7Ies2ZJPRZFURRFiSLe1EunnSYTjyu5Qad6SoNgBO3rr8Wc7bADjBwJXjLN3LnhtU9RFEVRck02uziVcIisQdu40S+qt99+MHCgdG+CpAgriqIoSlRRg1b8RM6gBeugeQbNy0Dp1EmWUTFoy5YtC7sJecc1zao32rimF9zTHJbesAyaa/c3l0TOoAW7OD2D5hXZ2313Wc6fn/dm5YT+/fuH3YS845pm1RttXNML7mkOS29YBs21+5tLImfQgnNxJkbQPIMWlQja8OHDw25C3nFNs+qNNq7pBfc0h6U3LIPm2v3NJZEzaF4X55IlsGCBrEfVoPXo0SPsJuQd1zSr3mjjml5wT3NYesMyaK7d31wSOYPmdXF++qks27eHli1l3RuDtmSJG4VsFUVRFDfRJIHiJ7IGbfNmWXrRM4CddoLtt5d1L7qmKIqiKFFDDVrxE1mD5hE0aMZEq5tz9OjRYTch77imWfVGG9f0gnuaw9IblkFz7f7mEqcMGkQrk3P69KwWLS4KXNOseqONa3rBPc1h6LU2+1M9pYpr9zeXRG6qp6efruCCC/xBip984heoBRg0CEaNguuvh1tvzX87FUVRFCWXrF0r0xwCrF8PpaXhtifK6FRPaRCMoJWUQLdu8fuj1MWpKIqiKIl43ZvbbQdNm4bbFiVzIm3Q9t67epdnlLo4FUVRFCWR4PgzY8Jti5I5kTNoXh00qD7+DKI33ZOiKIqiBNEMzmgQOYMWjJglM2heBO2HH2DTprw0KWeUlZWF3YS845pm1RttXNML7mkOQ2+YBs21+5tLImfQvKmeILlB23lnf8Dk99/np025YtCgQWE3Ie+4pln1RhvX9IJ7msPQG6ZBc+3+5pLIGbTttoMddpD1/fevvj9KtdD69OkTdhPyjmuaVW+0cU0vuKc5DL1hGjTX7m8u2S7sBuSCMWNgxQrfiCXSqRPMmFH8Bk1RFEVREtExaNEg7QiaMeaXxpiXjDGLjDFVxphqHc7GmL8YY34wxlQaY143xnRJ2P927LPea5sx5r6EY1oaY54yxqw2xqw0xjxijGmWShtPPx0uv7zm/ZrJqSiKooTF00/DQw/l7vxq0KJBJl2czYBPgauBalVujTG/BwYBVwI9gfXARGNMYHQYFngIaA20AdoCQxNO9TTQDegNnAwcCTxogwIRAAAgAElEQVSYQXurEZUuzgkTJoTdhLzjmmbVG21c0wvuaU7U+/33cNFFMGCAGLVcEKZBc+3+5pK0DZq19jVr7Z+ttS8CySqsXAvcbK19xVr7JXAJ0A44LeG4SmvtT9bapbHXOm+HMaYrcAJwubX2Y2vt+8A1wHnGmDbptjmRqBi08vLysJuQd1zTrHqjjWt6wT3NiXrHjpWpmACuvjo3PTlhGjTX7m8uyWqSgDFmDyQi9qa3zVq7BvgQ6JVw+IXGmJ+MMV8YY241xgTrHfcCVlprPwlsewOJvP2ivu30aqEVexfnuHHjwm5C3nFNs+qNNq7pBfc0J+r1ombbby9G6tJLYdu27F4zTIPm2v3NJdnO4myDmKglCduXxPZ5PAVcBBwN3ApcDDyRcJ6lwRNYa7cBKxLOkxFeBG3RIti8ub5nUxRFUZS6mTEDPv1Uqg28+SY0awbvvAN33pnd6+gYtGgQSpkNa+0j1trXrbVfWWvLEYN2RiwCl3N23VVmHKiqgoUL83FFRVEUxXW83r8TT4SePeGee+T9DTfA3LnZu86aNbJUg1bcZNugLUbGpbVO2N46tq8mpsWWXrbnYmDX4AHGmBJgpzrOQ9++fSkrK4t79erVK27gojHQqtUkoIwFC+I/P3DgQEaPHh23bfr06ZSVlbFs2bK47cOGDWPEiBFx2xYsWEBZWRmzZs2K237vvfcyZMiQuG2VlZWUlZUxderUuO3l5eX069evmrZzzz232gDMSZMmJa3crDpUh+pQHaqjcHT89NOy/xm0Cy4QHUuXjuC442DLFhg+PHs65swRHc2bZ19HVO5HJjrKy8spKyuje/fudOnShbKyMgYPHlztulnDWpvxC6gCyhK2/QAMDrxvDmwAzq7lPIcD24Cfx953jb0/MHBMH2Ar0KaGc/QAbEVFhU2F446zFqwdMyalwwuSyy67LOwm5B3XNKveaOOaXmvd0+zp/fBD+c4pLbV23Tp//0cfyXZjrP3ii/pfb9EiORfIer5x7f5WVFRYZGhXD1sPP5XslUkdtGbGmP2NMQfENnWOve8Qe383cIMx5hRjTHfgX8BC4MXY5zsbY24wxvQwxnSK1VEbA7xjJesTa+0sYCLwsDHmEGPM4cC9QLm1ttYIWqp07CjLxAhaMeFixWbXNKveaOOaXnBPs6fXSw449VQZe+Zx8MFw5pmS2XnjjfW/3rhxcq7DD4d27ep/vnRx7f7mEmNttVJmtX/AmKOAyVSvgTbGWts/dsxwpA5aC2AKMNBaOye2bzfgSWBfpKba98DzwC02vtRGC2AkcAoSqXsWuNZaW1lDu3oAFRUVFfTo0aNOHTfdJCHlK67IbcFARVEUxW2qqqB9e1i8GF5+GX71q/j9M2fCz38ux33wAfyiHrUKDjkEPv4YRo2SMh5Kbpk+fToHHXQQwEHW2unZPHfaUz1Za9+hjrFr1trhwPAa9i1Esjfrus4qJNMzJ3gRtGKfMF1RFEUpbL75RsxZ06aQLMDUrRtccgk8/jj88Y+S4ZnpdT7+GEpK4Oyz69VkpQCI3GTpqRKFLk5FURSl8JkWS4Pr0QMaNUp+zPDh0KABvPUW/PBDZtfxkhCOPx522SWzcyiFgxq0BX5V52IjMevFBVzTrHqjjWt6wT3NU6dO/Z9B69mz5uM6dfK/lzKZ5cZaf5zbBRek//ls4dr9zSXOGrTddpPlunWwalW4bcmU22+/Pewm5B3XNKveaOOaXnBP8+23356SQYP0e3Yeekjm9PzkEymA+/XXUuPztMSJFfOIa/c3l6SdJFCopJskANC6NSxdKg/2/vvntn25oLKyktLS0rCbkVdc06x6o41resE9zStXVtKmTSmbN8O330LnzjUfe/HF8OSTMGIEDB1a+3l/+gnatvWniWrfXmbHOftseOaZ7LU/XVy7v7lMEnA2ggbFPw7NpV8CD9c0q95o45pecE/znDlizlq1gj3qmCsnne+k8ePFnLVoIWPXFi2S7eefX7/21hfX7m8uSTuLM0p07CgZL8Vq0BRFUZTCJti9aUztx3aIVRNN5TvJG292441SW+2uu6RMR2IJD6V4cd6ggRo0RVEUJXOmTpXszGRjzFIdfwapl3+aPx/ee08M37nnSvfmyJHptVkpfJzu4kznv5VCJHFOMxdwTbPqjTau6YXoaV69Go47Tl6bNlXf/8orojcdg1bXd9LYsbI8+mgxZ4VE1O5vmDht0Io9gtbRE+AQrmlWvdHGNb0QPc2zZ4sxW7sW5s6N37d6NaxYIXoPOaTuc3k/mhUrpMJATXjdm2GPN0tG1O5vmDidxTltmkypsdtuOqOAoiiKkj7l5X7dsRdeiC9x8dZb0Lu3JAckmreaaNFCjN2MGTLDQCJffSXTQjVsKLMT7LRT/TUomaNZnDnCM/o//ABbtoTbFkVRFKX4mDPHX589O36fN/4sleiZR109O95sASedpOYs6jht0HbdVQZ2VlVlPrWGoiiK4i6pGLRUxp951GbQqqrgqadkPczZApT84LRBa9DATxQoxi7OWbNmhd2EvOOaZtUbbVzTC9HTHDRoX38dv08M2qysGbSJE2UaqB13hFNOSbOheSJq9zdMnDZoUNyJAkPrKjUdQVzTrHqjjWt6IXqaa4qgLVrkFY8dSorDooHav5O8Uhr9+0Oh1oON2v0NEzVoRWzQRjpY+MY1zao32rimF6Klee1amS7QY+lSf27njz6SZdeuI2nWLPVz1vSdNGcOvPqqrF99dWbtzQdRur9howatiA2ai+nMrmlWvdHGNb0QLc3ffivLXXaReTHBj6J548+OOCI9vTV9J91/P1gryQFdumTY4DwQpfsbNmrQitigKYqiKOHhdW926QL77CPr3ji0TBIEIH42gaoqWa+shEcflfWBAzNvr1JcqEFTg6YoiqJkQNCg7b23rM+eLcbK6+JM16C1aycJbFu2wJIlsu3pp6XrtHNnOPHE7LRdKXzUoBWxQRsxYkTYTcg7rmlWvdHGNb1QOJrXrIFeveD//b/Mz1FTBG32bDl/06bwn/+kp3e77fzpmxYskG5Nb1jX1VdDSUnm7c0HhXJ/o4DzBs0rs7F6tbyKicrKyrCbkHdc06x6o41reqFwNI8ZAx98AKNHxw/0T4eaImhe92aPHrBxY/p6g4GD996Dzz6DJk2gX7/M2plPCuX+RgGnp3ry2HlnWL5cfgn22y837VMURVEKg6oqmUbJG9BfXg7nnZf+eXbbTUppfPghtGwpJq20FC67DO67DwYPhn/8I/3zXnCBtOnOO6WrdOxYuPxyeOSR9M+l5Bad6inH7LWXLBOrQCuKoijR48034//ev/lm+ueorPTqnEkEbffdpXuyshJefFG2pzv+zMPr2fnwQ3j2WVnX5AD3UINGfGhaURRFiTajRsly331lmYlB8yY/b9lS5sRs2BD23FO2ecYtU4PmdXGOHw9bt8Lhh8OBB2Z2LqV4UYNG9fToYmHZsmVhNyHvuKZZ9UYb1/RC+Jq/+w5eflnWx4yRqNe8eb7hSpXg+DMP7599gFatYI89MtPrGTRvBFIxRc/Cvr9RQg0axRtB69+/f9hNyDuuaVa90cY1vRC+5gcekDFoxx8PBx0Ehx4q29ONoiUzaN4/+yDRM2My0xus9dq6NZx5ZtqnCI2w72+UUINGfAStmHImhg8fHnYT8o5rmlVvtHFNL4SrecMGf6C9F5U67jhZvvFG9eO3bJEyHH/+c/V9nkHzujUhPoLmdW9mojdo0AYMgEaN0j5FaLj4TOcKNWj4/wGtXCnZnMVCutmqUcA1zao32rimF8LVfN998jd+993hV7+Sbb17y/Ktt/zK/R6PPSZlOG6+uXoXqDfNU20RNMhMb4sW0LUr7LgjXHll2h8PFRef6VyhBg0pJuj9x1Js49AURVGUulmzBm67Tdb//Ge/4GvPntCsGSxbBl984R+/YQPcdJP/vrw8/nx1dXEeckjmbTVG6p/NmOEXrVXcQw1aDO8Xq9jGoSmKoijxrFkjRWLPP1+MFkhNseXLJTJ18cX+sY0awVFHyXqwm3PUKPjhB5l2CeCpp/whMBs2+LPPBA1a69YSpXvoIZlAvT7stJNM+6S4ixq0GN7YgWKKoI0ePTrsJuQd1zSr3mjjml7Ij+bXX4dPPpECryedJN2RXsHYv/5VMjeDeN2c//63lLVYvdqPtt15JzRuDDNnwuefyzYv0aBTJ9h11/hzXXUVXHGF/961e+ya3lyiBi1GMUbQpk/PatHiosA1zao32rimF/KjeepUf/2dd2SGmHXr4OCD4Ywzqh/fp48sJ0+WwuUXXggrVki0bdAgOPlk2f/007B2Ldx6q7y/8UbpjqwN1+6xa3pziU71FGPiRDjxRPjZz+Crr7LfPkVRFCU/9OwpUyRdd50M9PeSvyZNkvIayXjwQTFcP/3kbxs/Hs46C557TpYdOsiUS8OHS6/LV19Vj8YpbqFTPeUBL4I2Zw5s2ybrL78MI0YUV+kNRVEUl1m/HrwgzjXXwLvvyni0K67wS2okY8AAKWJ7770SOTvjDL/+WN++0Lw5fP+9ZHSCLNWcKblEH68YHTrIOINNm2D+fElzPucc2LgRTjgBDjgg7BYqSv1ZsUKWO+0UbjsUJVd8+KH8k92hg5+dX1GR2mdLS6VLc9Cg+O1Nm4phe/xxOfcBB0hETVFyiUbQYpSUxE+a/thjYs7An1dNUYqZjRvh5z+X6MDChWG3RlFygzf+7Igjsnve88/312+91c/uVJRcoY9YAC+Tc+ZMSZX2CI5JKCTKysrCbkLecU1zNvXOmAE//ijP86WXVi/KWQjo/Y0+udacK4PWu7f83vz61zJeOVVcu8eu6c0latACeOPQ7rsvvmr00qXhtKcuBiXG4R3ANc3Z1BsswvnWW3D33Vk7ddbQ+xt9cql561b4739lPdsGraREujj/+c+6MzeDuHaPXdObS9SgBfAiaF6F6IYNZVmoEbQ+Xm64Q7imOZt6PYPWqZMsr78+3rQVAnp/o08uNX/xhZTTaN4c9t03Z5dJC9fusWt6c4katADBaTqMgcsuk/VCjaApSjp4ZuyPf4RTToHNm+G882SKG0WJAl735mGH+VM5KUqxogYtgBdBA0mrPvRQWS/UCJqipINn0Lp3h0cegTZtZFzaUUfJlDaKUuzkavyZooSBGrQArVpB27ayPnCgP4VHoUbQJkyYEHYT8o5rmrOld/lySRAAyeTcdVepmt6+vZi0I4+U8jJho/c3+uRKs7WFadBcu8eu6c0latASKC+X6MKJJ/qT3RaqQSsvLw+7CXnHNc3Z0utFz3bfHXbYQda7doUpU2CPPWSuwqOPliKfYaL3N/rkSvP8+RIJbtgQDjkkJ5fICNfusWt6c4lO9VQL8+ZB587QpAlUVqaXuaMohcS990p5gFNOgZdeit+3aBH06iVV0m+7Df7wh3DaqCj14cUX4bTT4MAD/ZkEFCXX6FRPIeF1cW7cKJlBilKsBMefJdK+Pdxyi6yPGAErV+avXYqSLWbMkOXPfhZuOxQlW6hBq4VmzWSKD9BEAaW4qc2gAVxwgZQlWLUK/v73/LVLUbLFzJmyVIOmRAU1aHVQ6IkCilIXVVXw5ZeyXpNBKymBv/5V1u++GxYvzk/bFCVbeAatW7dw26Eo2UINWh14iQKFGEHr169f2E3IO2Fr/uQTf8LxfJANvfPnSxd9w4bxpWQSOfVU+MUvZLzltdfCuHHy8r748kHY9zffuKYXcqO5qqpwI2iu3WPX9OaS7cJuQKFTyBE0Fys2h6n5s8+gRw+pj/f++/lJGsmGXi961rWrPztGMoyRSaB794ZnnpEXSFf/4sWw/fb1bkqduPZMu6YXcqN54ULJQG7YEPbcM+unrxeu3WPX9OYSjaDVQSFH0M4///ywm5B3wtTsZYZ98IE/31+uyYbeusafBTn2WBg2TEpuHH00NGokX3z5qpHm2jPtml7IjWYvQWCvvWC7Ags7uHaPXdObS9Sg1UEhR9CU/LJggb8+cmR47UiXdAwawPDhUsR28mT5wgOdaUApbAq1e1NR6oMatDpQg6Z4BA3a+PF+Zf5CJ12DFsSbWSNMrdbKS1FqwougaYKAEiXUoNVBIXdxTvXmNXGIMDV7Bq2kBLZuhYcfzv0166t3xQr4+mtZz8SgtWsny3xF0JLpvewy6NhRpquKGvo7nB0KOYLm2j12TW8uUYNWB4UcQbv99tvDbkLeCVOzZ9Auv1yWDzwAW7bk9pqJeq2V7tVUpruzFv7v/8RM/uxn0KFD+tfPt0FL1Dt5MvzrXzIIPF/j/vKJ/g7L79ANN0C/fvLq3x8eeww2b07tfNYWdgTNtXvsmt6cYq1N6wX8EngJWARUAWVJjvkL8ANQCbwOdEnY3xgYBSwD1gLPArsmHNMSeApYDawEHgGa1dKuHoCtqKiw2eSjj6SDpX37rJ42K6xfvz7sJuSdsDRXVVnbpIk8CzNnWtu6taw/80z9z71unbUbNiTfl6h31Ci5bmmptVu31n7ef/1Ljt1uO2unTcusbf/8p5zjrLMy+3y6BPVWVVl76KFeB6e1DzyQnzbkE/0dtvb55/17HHzttps8f59+au1nn1n7+efWbtxY/XyLF8vxDRpYW1mZJxFp4No9dk1vRUWFBSzQw6bpp+p6ZRJBawZ8Clwda1QcxpjfA4OAK4GewHpgojGmUeCwu4GTgTOBI4F2wHMJp3oa6Ab0jh17JPBgBu2tF8EIWqGNgyktLQ27CXknLM3LlsmUX8bI5OJXXinbH3igfuddvlwiW337Jt8f1DtrFlx3naxXVsaPiUtk/nwYNEjWhw3LfPLofEfQgnpfflkyZj0WLcpPG/KJ/g5L+RqQ+WBHjIA//UnGPi5cKPX4DjgA9t8f9tsPTjih+t9hL3q2xx7+zC+FhGv32DW9uSRtg2atfc1a+2dr7YtAskpQ1wI3W2tfsdZ+CVyCGLDTAIwxzYH+wGBr7TvW2k+AfsDhxpiesWO6AScAl1trP7bWvg9cA5xnjGmTvszM8cagbdkCa9ak/rnx4yVcv2lTbtql5BfPDLVpA40bw6WXyvt3363fPK2ffipzX06eDHPm1Hzc5s1w0UWwYYO/zRtbloi10r41a+RLrz6Tn+fboHls2yZf1AA77RROG5T84CWxnH02DB0qM1rMnSv//HTvLr9zbdrI2M933oGXXor/fCGPP1OU+pDVMWjGmD2ANsCb3jZr7RrgQ6BXbNPBSIHc4DFfAwsCxxwKrIyZN483kIjdL7LZ5rpo2tQv0JnOOLQ//xkefxzefLPOQ5UiwDNoHTvKsnNn2H13Gd81ZUrm51240F9/+eWaj/vLX6CiQszKYYfJttmzkx/7xRfyRdakCTzxRP3qQgWzOHMdQV6yBF54AZ5/Hm66SQrstmjhG7UoRtCU5FnGTZrAgAHw+efy7P34o5g3kPFq27b5xxby+DNFqQ/ZThJog5ioJQnbl8T2AbQGNseMW03HtAHi7JC1dhuwInBM3sgkk9P7Msllgc8hQ4bk7uQFSliaEw2aMVJxH+pnwr//3l9PZtCGDBnCN9/AbbfJ+wcfhCOPlPWaImhee44+uv5V1T2DtmmTRPpyyYknwhlnDOHMM+Hmm2Xb0KEyiTtE06C5/jtcWelHjn/+87o+J4b9yy+hvNzfXugRNNfusWt6c0nksjj79u1LWVlZ3KtXr15MSEh7mzRpEmVlZdU+P3DgQEaPHh23rVmz6UAZc+Ysi9s+bNgwRowYEbdtwYIF9O1bxtq1s2LvZfu9995b7cGtrKykrKysWlpyeXl50vnMzj333DgdHTt2TEvH9OnTKSsrY9my1HSUlZUxa9asuO250AGp34+OHTuGouPhh0VHMBPyq6/OBSbwxhvp6wC5H488UobkykgkbtWqeB0dO3bkvvugqmoBu+xSxs9/Pot99pHPz56dXMekSZVAGZ071/9+NGkS38WYq+fqllvu5dNPhwAdOeIIOOIIOPfcSqZOLWPJEtHhGbRcPFfZ0pHuczUlSfi1GHWkcz9ee+21/72fMUMis02aDOSVV2rX0bKlF0Ubxq9/PeJ/WZ4SQVvA6NGF9/cKwBhT0Pcj289Vx44dI6EDqt+P8vJyysrK6N69O126dKGsrIzBgwdXu27WqE+GAQlZnMAesW37JRz3NnBXbP0YYBvQPOGY74BrY+v9gOUJ+0uALcCpNbQlJ1mc1lp7yimSJfTgg/J+9mxrX3215uO//trPRLrggqw3RwmBs86S+3n33f62JUv8+7x0aWbnPfnk+My18vL4/WvXWrvjjrLPe+bee0/ed+hQ/XybN1u7/fayf/r0zNqUyL77yvkmTcrO+ZLx3HNyjf32q75vxQr/51OIWXpK5jz6qNzXY45J7fh16/wM6ssus/aWW/xnY82a3LZVUZJRaFmctZm9ecBiJPMS+F9SwC+A92ObKoCtCcfsA3QEvEpH/wVaGGMODJy+N5KU8GE225wKwS7Oqiro0wdOOskPrScSrLpeW6adUjwkdnGCZPjut5+sT56c2Xm9Lk7vPIndnE89BatXQ5cu8twB/4ugff+9dBEFmTZNkhZatZLMt2yQj0QB75/nww+vvq9FCz87TxMFokW6s1w0awY33ijrjz/uj0/s1Al22CHrzVOUUEl7+LAxphnQBT+Ds7MxZn9ghbX2e6SExg3GmDlIVOxmYCHwIkjSgDFmNPAPY8xKpA7aPcB71tppsWNmGWMmAg8bY64CGgH3AuXW2sUZq82QYKmNKVPgu+/k/dy5yQemBr9E1KBFg2QGDWQc2uefwxtvwDnnpH9eL0ng6qulqOyrr0riwXbbSVxg1Ch/f4PYv1OtWkm344oV8M038UbMG3927LH+8fUlnwbtiCOq7zMG2reXsUqLFtV/XJ1SOGQyDdmVV8rfYu930hjQ+bmVKJLJn/CDgU+QSJgF7gSmAzcBWGtvR8zUg0i0qylwkrU2WBd6MPAKUqD2baSo7ZkJ17kAmIVkb74CvAsMyKC99SYYQXv6aX97Qhf2/wh+kS1aJF+4uSCxf98FwtC8aRMsjv1bkMygQWaJApWVYrIAzjoLdt5ZBuK/955smzIFvvhiFqWlMt1RkOA4tCDeeLjevckankHL1nycb7whJRS8rND162H6dFlv0yb5/W3fXpZRSxRw/Xc4E4PWsKFk+T72mLwefRSOPz7Ljcwirt1j1/TmkkzqoL1jrW1grS1JePUPHDPcWtvOWltqrT3BWjsn4RybrLXXWGt3ttbuYK0921qbmLW5ylp7kbV2R2ttS2vtFdbahA6d/OBF0BYtgmef9bfXZNCCX2TbtuVuoumhXt65Q4Sh2TMFTZqIiQpy5JES7Zo7F+bNq/7Zysqap4PyomfNmklEzCtW+9RT0n1+550AQ7noIhkgHWTvvWUZzORcv94v7HrccamqqxsvkzMbEbRVq+C00+CqqyRaCPDhh/J70qED3H138vsbVYPm8u/wTz9JaRXwM3WjiGv32DW9uSRyWZy5wIugTZ3qRzwgtQga5K6bc+TIkbk5cQEThuZg96ZJKM28ww7wi1hlvsQo2qJFEn0699zk5/UMWocOct5TTpH3Dz8sJQOkIOdIBg6s/tlkEbQpU8QMduokddqyRTa7OMeMESMJfvdtsHuzpvsbVYPm8u/wl1/K+86d/VqTUcS1e+ya3lyiBi0FvAhaVZUsmzSRZdgGrWNif5sDhKG5pvFnHl60KtGgvf66DPB/+eX4GQA8vASB3XaTZd++YlJatfJfV17Z8X8JBEGSRdCC3ZuJRrI+ZKuLs6rKN2UgEbQ5c+INWk33N6oGzeXf4Uy6N4sR1+6xa3pziRq0FPAMmscFF8iyri5O7znVRIHipi6D5o33mjw5vtr+tGmy3LpVpnRKxIugeQattFSiYMuW+a8Ha5h9NhhB867pGcRsdm9CfBdnfWYTeP11SWpo3hyOOkrOde+98N9Y7nayDE6PqBo0l/EMWl0FahXFVdSgpUBw3NGee0rFc6g7guZ1falBK27qMmiHHAKNGsl4mrlz/e2eQUtc9wh2cabLnntKlGzVKhnLM3eubwKPPTb989WGZ9A2b47v4k8Xr+fjssv8aXvuu0/KgjRvXvsXtRq06OFKBE1RMkUNWgo0bgw77ijrF1zgj0lLZtDWrvUnz861QUuseuwCYWiuy6A1aQIHHyzrXnfdxo3w2Wf+MckMWmIXZzJq0tu0qYw1A4miDRsm6yecAK1b13y+TGjcWLpbIfNuznnz4N//lvWrr5Z/cjp39jOcDztMJsOuSa9n0H74wR9qEAVc/R2uqvLHoEXdoLl2j13Tm0vqMY2yWxx6qJQ/uOQS+fKF5AbN+wJr3tyfGy5XBq0ysUqpA4ShuS6DBjJ+6v33xaBdeqlEs4LlVTKNoNWmd++9pSbfc89J5ifALbfUfK760LYtLF8uBinVLqkvvvAL+L71lnRp9unjd89efTVcd52se/XPatLbtq1EDLdskd+7xGEHxUrUf4ethbFj4+cxnjy5ki1bJFmkUSPYa6/w2pcPon6PE3FNb07J9tQEYb3I4VRP1soUM950Pj/+KFOLNGhg7dat8cdNniz79tnH2i+/lPUWLXLSJCUPVFVZ26yZ3MfZs2s+7qWX5JiuXeX9P/8p7w87zJ+KZvny+M+0aiXbP/88s7Zdc4183hhZnnVWZudJhT595BqPPZba8Vu3+lPyBF8vveQfs3y5tU2byvZ33qn7nN75sjWFlZJ7ysurPwPB14EHht1CRakfuZzqSSNoKdK0qT/djNfdU1UlY4C89+CPP2vXzo+MrFoFa9ZIVE0pLlau9MtC1NYVedhhspw1S6IFH30k7088Uaqez5kj2044QbZXVkpEqq7z1oaXyWmtzBpw882ZnScV0s3k/OQTGZNXWgreHMb77AMnn+wfs9NOMKjprdcAACAASURBVG6cTHb9y1/Wfc727eWcixbBgQfWfbwSPk88IctDDqk+A0RJCVxxRf7bpCjFghq0DGjYUMakrV4t3S1Bg+Z9gbVtK4asRQsxaN9/H+1ijFHF697cdVffoCejVSvp0p4xQ7o6vS7Nnj3FtCUaNG+we7Nm8oxkgtdVCNKt2rVrZudJhdqK1b7+uphSL7sZ4jNKy8trPu8pp/j13+qiXTuZcUATBfLLhg1w111w5pnxz1xd/PQTTJwo608+6f9DoShKamiSQIZ4mZ2J49CCETTIbamNZTWlkUaYfGv+9ltZplLaxxtH9fLLfgHZQw4Rkwbx49CCJTZqq1lWm95995XIWaNGfpJArqipWG1lJZx6Klx4oT9dE/g12dIt+VGb3ihmctbneV61KosNqYVRo2RS8j595J/SVHn2WZkh4qCD4s2Za3+3VK+SKWrQMiRdg+Zl7GWT/v37131QxMi3Zq90RbJisYl4Bu3JJ2W5557SjRc0aF4dsVQyOKF2ve3ayWwDb77pZ3Tmipq6ON97zy/C681Tu3Gjn82a7pygtekNZnJGhUye56oquPZamf6rpjp52eTFF2W5YAFcc03qn/Oeh2BkFdz7u6V6lUxRg5YhNRm0YBcn5DaCNnz48OyftMDJt+ZPPpFlKmOePIO2aZMsPWN2wAEyX+eSJb4xS7UGWl16Tz7Zv24uqamLMzh7wtixYh7ef19MWtu20K1betepTW8UI2jpPs/btsHll8M998j7xx7LfpuCLF8u9xMkWvvEEzB+fN2fmz9fTLox1ac6c+3vlupVMkUNWoYUQhdnjx49sn/SAiffmtMxaLvv7t938A1a06Z+BM7r5kycRaAmCuUeByNowdkEvK5MEOM0ZYpv2jKZcqo2vVE0aOnc302bJBr1+OMywB7kefImHM8F//mPmO799oM//lG2DRhQ9z0YO1aWRx3l3zePQnmm84XqVTJFDVqGFIJBU3LL0qVyP42B/fev+3hj4qcr8gwayFg08A2aF0nLZBaBMGjTRpabN/ttX7HCH3d20kmyfPrp+DlBs0kUDVoqrF8Pd98NXbrAM89IktL48TK2y1q/AHAuePllWZ5yCvz5z1KQeeVKuP762j9XU/emoiipowYtQ5IZtLVr/ZIM+ejiVHKLFz3bay/YfvvUPuN1N5aUxEfdPLP29tvSTZVqBK1QaNzYLyXy+OOyfPttMQjduvkFZ8eNg48/lvVcGbQVK5JPPl9sTJkiSRTezysZ3vjCwYPlmWnbVkzT6af72a+eico2mzfDa6/J+imniDG8+255/9JLUjQ4GV99BZ9/LsefeWZu2qYoLqAGLUOSGTQveta8uZRPAN+gLVwoX8zZZPTo0dk9YRGQT83pdG969O0rUz/16RNfluOYY8S0ffQRXHyxb9jrMmiFdI8HDpTlAw/Il3MwUnbUUWIeVq+WLrG9984sOlib3hYt/J9pFBIFHnoI3nxzNGedJXUSE1myBM4/X8aB7bmnHD9vnl+qxTNokyb5s5tkk3fflX86W7f2I8C9eknJmdWrxWAm4+GHZdm3ryTJJFJIz3Q+UL1KpqhBy5DaDJoXPfPWS0rkCy3bY0WmB+saOEI+NWdi0Lp0kYnLEwdS77GHdPtst53UBfMmHa/LxBTSPT7rLPmy/vFHmDAhfqxZSQmcd55/bKbRs9r0GuMb2lxkRecb+Xsxnfnz4de/jt9nLfy//ye1xLp3l3krr7hCIpkeBx4oUcXKSn9KrWziReZOPlkSBECWXrHhZJG7dev8xIWrrkp+3kJ6pvOB6lUyJttTE4T1IsdTPSUyZYpMVdKli7/tqadk2zHHxB/bsaNsf//9vDRNyRJ77SX3beLE7J3zlVesbdxYzltaKlNJFRM33iht79bNn+5s5UrZN22aP4XPc8/l5vp9+8r5778/N+fPJ97P0HuNH+/ve+AB2daoUe1TgQ0YIMdddVX92/PMM9a2bWvtmWda+/HH1u6xh5z7hRfij3v+edneuXP15/f++2XfXntZu21b/dukKIVOLqd60ghahtQWQQtm8oE/abpXG0opfNauhW++kfVsTit08snw6qtSw6pPn/SzHMNmwACJls2cKe8PPtifCeHgg+Hoo6VbP90Ctanile3wrl/MeH8vvHFaAwbA0KEwZAj89rey7W9/kwhaTfzqV7J85ZX47Np0eewxiYD++CM895zcy3nzJGJ3/PHxxx5/vBRHnjs3/j5YCyNHyvrAgX7UTVGUzNBfoQzxDNqqVbB1q6wn6+KE2rsElMLks89k2b497LJLds99zDHyRfj889k9bz5o314GqHsEuzKNkW7P777L3byz3j87xW7QKiv9qvwPPCAZmStWwB13wN//Lvt795aCtLXRu7eMy/v+e/+ZTZd774X+/WXs4KWXyqwQnrk6/nh/PK3H9tvDscfKevBv2rvvSoJAaamcR1GU+qEGLUNatvSjH954Iq9IbWIEzRvM+957/gTZSmGTyfizdGjcuPiiZx6DBvnriWPNGjTIrS4vgjZjRu6ukQ+8vxWlpTKP6wsvSJ2x666T1w03yFjFuqJQTZv60cpXXkm/Hbfe6o9/++1vJZL25JMyVdldd8F99yX/XLIMUi96dvHFmc8vqyiKjxq0DCkp8TOUvG7Omro4O3WSboqqKuneyhZlZWXZO1mRkC/NuTZoqVKI9/jII6U6/LHHZn8Wg7r0egZt0aLkmY/Fgp+FWoYxkixyyy0SQbvjDrj55tQjt336yNKr+J8K1ooh/NOf5P2wYRK588z1nnvCb35TcxKL17X63//K37+33xaTCX62b00U4jOdS1Svkilq0OpBq1ayXLZM/uB5Y5aS/VHz/uPM5L/cmhgUDGU4Qr40F4pBK8R7bIxUin/zzfiswmxQl94WLfwhBMXczekZtM6d639/k831moi1UFEh2Z6TJ0sU9LbbZN8dd8Dw4elFPjt2lOLNVVUyXu2YY6SM0LHH1j5mDgrzmc4lqlfJFDVo9SCYKPDdd9Jt0bBh8i91z6C99lrNBR7TpY/3r7ND5EPz5s0ylgbCN2iu3eNU9EYhUcDr4tx33/rf3/33l787y5fLwP5kjBkjRurYY+V1331iyO6/3y8ynC7e37T58yVp4MorpVu2LvSZjjau6c0latDqQdCgeRmaBx0UX6DUo2fPugs8KoXBV1+JiW7ZUrqnlcIiCokCNSUUZULjxnDAAbLuTSWWiDcdVNu28vM76CCJgv7f/2V+3YEDpRjtddeJMXzwQfkbpyhKdlCDVg+SGbSaxuTUVeBRKRyee06Wv/hF8Q7kjzJRSBSoKaEoU7xuzo8+qr7PWv/v07hx8g/Ixx/DOefU75pt2ojxu+OO7OlQFMVHDVo9SMegQXzmU31qFnlMmDCh/icpMnKtedMmmVIHpJJ72Lh2j1PRG6UI2g8/ZOf+BsehJTJ3LixeLN2Q3pRNYaLPdLRxTW8uUYNWDzyDNnu2/9+8N6F0MrwCj99+K7WEtt9epgbKdNqa8lQGfESMXGt+9lmZXme33eDUU3N6qZRw7R6noteLoM2dW7yTpnsG7dNPs3N/PYNWUeHXZfTw/nk8+GCZJzZs9JmONq7pzSVq0OqBZ9C8SaO7dq09NX777f1uhcpKWL9ezNoTT2R2/XHjxmX2wSIm15q9Wk4DBsi8mWHj2j1ORe+uu0qJG2vln6NixOvivP/+7NzfvfeW4sAbNvgJLh6pRPfziT7T0cY1vblEDVo98Azapk2yTOUP4L/+JQNqv/1WpnEBHZNWKHz8MXzwgWTEXXFF2K1RasKY4s7kXL/en0UgW2O3GjTwuy8TuzkLzaApipIaatDqgWfQPFL5A2gM7L47dO4sU6oAfPghLF2a9eYpaTJqlCzPOQdatw63LUrtFHOiQHAWgR12yN55k41DW7YMZs2S9dqGXyiKUnioQasHmRi0ILvtJnW2rPXT4JW6efdduOoqmD49e+dctsyv4aR1Fguf+iYKTJkik5KHMYYtmMGZzSzhZJmc3uwC3br5hbUVRSkO1KDVg6BBa91aomLpUp8ZBvr165f+h4qYiROhdet+HHWUTDB9yy3ZO/eECdJVfcABUl6jUHDtHqeqN9UI2saNUkg1yLp1cNZZMrXRgw9m0Mh6EqyBls376xm0L7+UblQozO5NfaajjWt6c4katHqw444yJyfIH8BM/hv2DNqkSf5YtlRxqWLzCy/AiSfC0qW+5sQv3vrw5puyLCsrrNpnLt1jSF2vF0H75pvqWYseW7fKPJWdO8OLL/rb77nHH1IQRsJZcM7ebN7fdu3ktW2bP1VZIRo0faajjWt6c4katHrQoIHfbZDpH8AePeSP6rp1MuFwOpx//vmZXbQI+fRTWR511Pn/izYuXJidc1dV+Qatd+/snDNbuHSPIXW9HTpAs2Yy44M3B24it90mXZlVVXD55dK1uGIF3H67f8y0aTBnThYangbBLs5s318vivb441Iu5uOP5X0hGTR9pqONa3pziRq0evKzn4lRy/SfhgYN4Fe/knXN5qyZxYtlecwx/pfQkiUyb2Z9+fJL+TIrLYVDD63/+ZTcY4zU9QK48cbqhZ+nTYObbpL11q1lnsr+/WHECMmg7N5d6hJCalG01avhnXeyU2A6m9M8JeLNVjJ6tExTtmWLXGePPbJ/LUVRcosatHrywgvw+ed+l0smZHuGgSjiRR3atJGxf40by/tFi+p/bi96duSRUkhYKQ7+8Q+pVffcc1K+xmPdOsmQ3rYNzjsP3npLCrS+9ppMSwQyfvGii2T96afr/r276io4+mh47LH6tzvYxZltLr9czNlee/kJEIcfXljd9oqipIYatHrSogXsu2/9ztG7t0ywvmABfPFF6p+b6g0wcQAvgrZy5VSMkQxYyE43p1douNC6N8Gtewzp6e3RA/7yF1m/5hqpL/jBBzKOcM4ceUbuu0/+efK6Na2FXr0kan3aaWLcZs2Czz6r+TobN/pj2O66q/7/RAW7OLN9f42RSOHMmfDMM9Cvn/8zKhT0mY42runNJWrQCoCmTf0ik4lVwGvj9uBgmojjfan95z+i2TNomU6T5bFli5TtADjuuPqdKxe4dI8hfb1Dh8r4qrVrxbD16gWTJ0ux4X/9C1q2lOMGDZKpuxo1kiiaMVJ53xte8PTTNV/jrbdk5g+Q7vApUzIQFiDYxZmr+1tSAmefDY8+6me8Fgr6TEcb1/TmEjVoBYKXbLByZeqfGTt2bG4akwbbtuX+GlVVMt4M4JFHRHOHDvK+vhG0adOkS2znnWG//ep3rlxQCPc4n6Srt6REpkrbYQdYtUq6PPv1k0j0Mcf4xxkjXaFLlkiXn8cFF8iyvFyes2R4Y0O9qb+86cAyYf16WLNG1tu1c+/+gnuaVa+SKWrQCgTvP/1Vq1L/TGlpaW4akyLjxskX44QJub3OihUS6QLYfXfRnK0uTq9785hjJGGj0Aj7HuebTPTuvruML/vrX2UKtUcfhX32qX5cSYkMSQhy0kkSSVu4MPmcuNb6Bu2vf5Xl889nPvYxcRYB1+4vuKdZ9SqZUoBfSW7iGbR0Imhh88ILMhB54sTcXscbf9aqlT+I34ugpdvFuXEjDBsGTz4pps9LECjE7k0ldQ47DP70J+jYMb3PNWkC//d/st6/v5i7IJ98ImastBSuvVYSSbZty7zAbTBBQAfuK4pSG2rQCoRiNGheFfds1SOriWAGp0emEbT775dB0xdfDHvvLYPKoTATBJT8cOutcOWVfr20e+7x93nRs+OPFzPnTQP20EOZlXgJJggoiqLUhhq0AiETgzZkyJDcNCYFtm6F2bNlPdcGzYugtW3ra840ScAbDN6oEXz3nUTROnXKbJqufBDmPQ6DMPSWlMjUYb/7nby/9lopwxHs3vRK4Zx2mpirJUvgqKPSL42TWAPNtfsL7mlWvUqmqEErEDIxaB3T7c/JIvPm+VNT1TeTsi6CETRPs9fFmU6x2tmzpbJ6SYlUnx85UgaM33RT4XY3hXmPwyAsvcZIdufw4fL+hhuk67OiQt57BWAbNoQ775Q6fF5JjwMOkLFvNfHGG2LmDjtMPgt+BM21+wvuaVa9SsZYayPxAnoAtqKiwhYj//mPtWDtgQeG3ZLUePFFaa/3qqzM3bUGD5ZrDBnib6uqsrZRI9k+b56//YMPrF2zJvl5hg+X4086KXdtVYqfv/89/tnu2bP6MT/+aO3vf2/tDjvIMYccYu3mzdWPW7TI2p12ij8fWPvYYzmXoShKHqioqLCABXrYLPsajaAVCMU2Bm3mzPj3uezmTDYGLVis1ovgTZggUzV5XVVBrPW7N3WqOKU2fvc7SQLwoqpe92aQNm3gb3+TuoUtWsBHH8HNN8cfY60kHqxYAQceKM/nhAlSp+3ii3OvQ1GU4ma7sBugCMVm0LwEAY+FC2V6mVwQHIMWpEMHmDvXN4feJOrJJp2fPl26OJs0kXFEilIbV14Ju+wC48f7WZ7J6NBBzNy558q4tZNOkmK5AKNGSYZzkybw1FOFVzBWUZTCRiNoBYJn0FavTr3466xZs3LXoDrwImhe7bBcRtA8g9amTbzmxEzO996T5Zw5fuV3D29C7LIyqT9VLIR5j8OgkPSefrpEXXfeufbjzjlH5vWsqpI5QG+7TaJp3ljpO+6o2ZwVkt584Zpm1atkihq0AsEzaCAmLRWGDh2am8bUgbW+QfOmqMplooDXxdm2bbzmYC20/9/euYdLUZ3p/vchyEUOoBG5KdEIgzASE0Bn8BYdImTQtJo8Z7yMMYHHk0TZXjgZUEcdRI0KmWOMgsmMw0zURFR0xMvgxCijI2pk3DvxhngJKCLKRVTEzX2v88eqSlf3vnX37t5dXfX+nqefql61qnq9u3rXfve31vrWxo1+TcWwfdEI3549WYMWZo6vFap1j6tFreqdN8/nYFu9Gv7+7+Ef/sHn3Js0CaZNa/28WtXbEdKmWXpFqaiLMyZ06wb77OOXgvn4Y9hvv/bPmdeRNWc6wNq1fnmkrl19Bv4XXqhcBG3btqxhHTgwV3M0gvbcc7nnvfoqjBvn95ct8+kN+vWDb3yjMu2sFNW6x9WiVvX27QsPP+zz7O3e7ct69/bJc9uaIVyrejtC2jRLrygVGbQY0a+fN2iFLvdUrenMYXRq+HA45BC/X6kIWti92aOH/yPYr19Wc3SSwLJluee98kp2P1wt4OSTfXqEWiJtU9ZrWe8RR/h8asVQy3pLJW2apVeUiro4Y0ScJgo0NcFHH7V8LOzeHDmyfGtitkZ0/Fl+JCK6YHo4/uz44/02atBC8xYeE0IIIeJORQyamfU2s5vN7B0zazSzZWY2LnL838ysKe+1JO8a3c1svpltMrPPzOx+MzugEu2NC3EyaPPn+8HRDzzQ/Fho0EaNyjVJlSA6/iyf0ByuX+8T0AKcf77fhgZt167sck7HHluZNgohhBDlplIRtAXABOBvgcOB3wJPmFn0z+xjwABgYPDKz051M3Ay8G3geGAw0IJdSA7FGrQ5c+ZUrC1LArt8553Nj4VdnNEI2qZNfrxYuclPsRHV3L+/X7LJOW/EBg2CU07JnrdpE/zhD75d++0Hhx1W/vZVmkre4zgivcknbZqlV5RK2Q2amfUAvgXMcM4965xb5ZybDbwNnB+pusM5t9E5tyF4fRq5Rh9gKjDdOfe0c+73wBTgGDM7qtxtjgvFGrTG/FwSZSQ0YU89lR30DLkzJEeN8uPmevXy799/v/ztyE9SG9UcTVYLPkLWu3d2Xc1XXsl2bx5zTDYlSC1RyXscR6Q3+aRNs/SKUqnEn6yuwF7AjrzybUC0k+kEM1tvZivN7DYzi85bHBtc58mwwDn3BrAGGF+BNseCYg3a7NmzK9KOrVthzRq/v2VLtvsQfDqLzZu9ORoxwm8r2c2ZH0HL15xv0AAOP9xvowatVrs3K3WP44r0Jp+0aZZeUSplN2jOua3A88BVZjbIzLqY2Tl4YxV2cT4GnAv8FTAT+BqwxOxPw8AHAjudc1vyLr8+OJZIQoNW6CzOSpGfZ/DJJ7P74fizQw6Bnj39fv6SS+WkpWWeooTmELImbPRov02CQRNCCJFOKtXpcw5gwPvAdqAOuBtoAnDO3eece9Q595pz7mHgFOAo4ISOfvDkyZPJZDI5r/Hjx7N48eKceo8//jiZTKbZ+dOmTWPBggU5ZQ0NDWQyGTZt2pRTPmvWrGb97WvWrCGTyTTLpnzrrbcyI0wtHtDY2Egmk2FZ4CL69fPlL720kClTpjRr2xlnnNEpOrwJWwNkgJU5Bm3+/FuBGTmZ0QcNagSyOkIWLuy4juXLpwELciYJRHWE5rB3b3jwQa8jNGiPPgobNqyhS5cMvXsXfz/KqaOa3yvpkA7pkA7p6LiOhQsXkslkGD16NMOGDSOTyTB9+vRmn1s2yr36evQF9AQGBPv3AI+0UXcD8H+C/ROBPUCfvDrvABe3cv4YwNXX15e4Jn31ufNO58C5k04qrP7GjRsr0o7LLvPtmDDBb/fe27nPP/fHvv1tXzZjRrb+lVf6svPPL39bBg/2137xRf8+X/M//7M/PmlStuy113xZ+Dr22PK3q7Oo1D2OK9KbfNKmWXqTTX19vQMcMMaV2UNVdNi0c26bc269me0LTAIWt1TPzA4EvgAEHVrUA7vxM0HDOiOAofju00RS7Bi0qVOnVqQdYTfmqafCkCGwc6fPM9bQ4NNumPm1B0Pyc6H9x3/AAQf4bUdoavIpNCA7Bi1f8znn+GV1fvazbNnw4X52Z0gtd29W6h7HFelNPmnTLL2iVCqVB22imU0ys4PN7CRgKbAC+KWZ7WNmc83sL8zsi2Y2AW/c3gR+A+D82LMFwE1mdoKZjQX+FXjWObe8Em2OA8UatKuvvroi7YjO0vz61/3+k0/ClVf6/bPOgi9/OVs/OknAObj8cj+Z4NFHO9aOTZv8Oppm3vBBc809e8Ls2X7CQki3brmLU9eyQavUPY4r0pt80qZZekWpVCqC1heYD7wO/BL4b+Abzrk9+K7LLwMPAW8AtwP/AxzvnNsVucZ04FHgfuApYB0+J1piKdagjRkzpuxt2LED/vhHvz9yJEwIYpgLFsBjj/n1N6+5Jvec6CSBZ57JJondvLljbQlncPbv7z8XCtccjkMDOProjrWjmlTiHscZ6U0+adMsvaJUKrIWp3NuEbColWPbgXaXrHbO7QAuDF6pIDqL07m2F1muFG++6bsW+/b13YqhQQvHU553Hhx6aO450WS1//iP2fKOGrT2ZnC2RZhq4/DDsz9XIYQQolbQYukxIpzF2dQEn30Gffp0fhui62yaweDBPgP/ypV+wfKwmzPKvvv6ZLWNjfDII9nyUgza2rXwox95k5qfA60YzjoL7rsPLrmk+HOFEEKIalODudWTS8+e0L273y+kmzN/+nA5iI4/Czn1VL+95BI/aSCf/Iz++wUph0sxaL/6lTdWjz8OL7/sy6LjyQrVPHQo1NfDd75TfBviRCXucZyR3uSTNs3SK0pFBi1mFDMOraGhoeyfH42ghcyaBU88AT/+cevnRQ1amBamFIO2YYPfnnIK3HUXLFoE116bPV4JzXFGepNN2vRC+jRLrygVcz6HWM1jZmOA+vr6+poepDhqlDdJS5fCiSd2/uePHg2vvupTZEyeXPh53/se3HGH746sr/ddo+BTdHTrVvh1vvtdv0D7jTfCpZcW1XQhhBCiU2loaGDs2LEAY51zZXWniqDFjGJncpaT3bv9JAHIjaAVQpjKYuZMP+sypNhlq8LJCF/4QnHnCSGEEElCkwRiRjXX41y92ke8evaEL36xuHOnToVJk7I50fr2hU8/9d2cUcPWHh995Lf771/c5wshhBBJQhG0mFHNCFo4QeCww6BLkd+MLl1yFy4vdaJAaNAUQRNCCJFmZNBiRphqoxCD1tLisB2hpQkCpVIpg1ZuzXFHepNN2vRC+jRLrygVGbSYUUwEra6urqyfvXKl31bLoO3ene3abc2glVtz3JHeZJM2vZA+zdIrSkUGLWYUY9AmTpxY1s9etcpvhw3r+LVKMWgff+xXUIien0+5Nccd6U02adML6dMsvaJUZNBiRjXHoIUG7ZBDOn6tUgxa2L3Zt29xqTmEEEKIpCGDFjOqNYtz+3Z4/32//6Uvdfx6HTFomiAghBAi7cigxYxiImiLFy8u2+e++67f9u5dnhQXlTJo5dRcC0hvskmbXkifZukVpSKDFjMKncX54IPwwx8uZN268nxutHvTrOPXK8WgFZKkduHChaU3qgaR3mSTNr2QPs3SK0pFBi1mRCNoba3CdcstsH79vTzwQHk+NzRo5ejehI5F0NqK4N17772lN6oGkd5kkza9kD7N0itKRQYtZoQGbdcuaGxsvd7atX77xz+W53NXr/bbOBg0jUETQgiRdmTQYsY++0DXYAGu1ro5ncsO6H/77cKu++tfw6GHZlcLyKecMzhBBk0IIYToCDJoMcOs/Zmcn3wC27b5/UIMmnNw1VXehD38cMt1KtXF+fHH0NRU2DlaKF0IIYTwyKDFkPZmcobRM5jCqlWwZ0/b13vhhWwX5saNzY87V/4uzlCDc37R9EIoZAzalClTOtawGkN6k03a9EL6NEuvKBUZtBgSmpvWugezBm0iu3bBe++1fb27787ub9jQ/PjmzbBli98/+OAiGtoG3bv77trw+oVQSBdn2rJUS2+ySZteSJ9m6RWlIoMWQ8Io1ssvt3w8a9DOAtru5ty9G6KTaloyaGH35qBB0LNnUU1tk2LHoRVi0M4666yONarGkN5kkza9kD7N0itKRQYthhx7rN8uW9by8fzcZ20ZtKVLc01ZS12c5e7eDGkvEhjFOU0SEEIIIUJk0GJIaNCee85HwPLJRtA8bRm0MGfgkUf6bVsRtHLN4AwpJoK22qakhQAAEnZJREFUZUtWqwyaEEKItCODFkP+/M+hTx/YuhVeeaX58eyamT7E1ppB27aNPyWyvfhiv924sXkC3HLP4AyJzuRsjzB61rMn9OrVer1lrYUVE4r0Jpu06YX0aZZeUSoyaDFkr73g6KP9fkvf9dCgNTXNBVo3aEuWwGefwdChcNppvmznzuyEgJBKdXEWE0ErtHtz7ty5HWtUjSG9ySZteiF9mqVXlIoMWkxpaxxaaNCuu+4ewK8mkJ9rbPdu+MlP/P6ZZ/oZlb17+/f549Di0MVZqEG75557OtaoGkN6k03a9EL6NEuvKBUZtJgSNWjRLsldu7LjyE48sRddu8L27c0nDtxwg89/1rcv1NX5sv79/TY6Dm33bnj3Xb9fzQhamKS2rRxoAL3a6v9MINKbbNKmF9KnWXpFqcigxZQjj4Ru3bzxeuedbPkHH3jD1q0bDByYzVsWXZNz+XKYPdvvz58PBx3k9w84wG+jEbS1a32i2733hsGDy6uhEhE0IYQQIg3IoMWUXr1g7Fi/H+3mDLs3Bw+GLl1g2DD/PhyH9vnncM453nSdeSacfXb23JYiaGH35sEH++uVExk0IYQQojRk0GJMS+PQQoM2ZAjMmDGjmUG74gp46y048EC47Ta/tmdIGEFryaCVu3sTKmPQZsyY0bFG1RjSm2zSphfSp1l6RanIoMWY9gza0KFDcwza6tXelAH8y79kE8WGhBG0aBdnXAxaoWPQhg4d2rFG1RjSm2zSphfSp1l6RanIoMWYMNXGihXZCFO0i/PCCy/MMWhXX+0nEZx0Ekya1Px6bUXQyj2DE3INWn7utXwKjaBdeOGFHW9YDSG9ySZteiF9mqVXlIoMWozp3x9GjPD7YRQtGkGD7Bi0FSvgrrv8/vXXt349yI2ghV2j4XXKSWjQdu3yY+PaQmPQhBBCiCwyaDFnwgS/XbLEb/MNWji4f+dOH6X61rdg3LiWr5UfQXOusgatVy8/OxTa7+aUQRNCCCGyyKDFnG9+028ffdQbqqhBW7lyJd27+5UCwBu1665r/Vr5aTY2b4ZPP/X7lRiDZlb4OLRCx6CtXLmy4w2rIaQ32aRNL6RPs/SKUpFBizknnOBXAVi3Dhoacg3azJkzARg+3Jedey6MHNn6taJdnNHo2ZAhba9/2REKMWjbtvkXtB9BCzWnBelNNmnTC+nTLL2iVGTQYk6PHjBxot+/666skRkyBObNmwfArFlw3nkwZ07b1woN2u7d8Mknle3eDIkatPvu8wvBP/ZYbp2we7NrV79IfFuEmtOC9CabtOmF9GmWXlEqMmg1QNjNeccdfrvvvtCzZ3Y68zHHwO23Z7swW6N796wB2rChcw3az3/uE+euWAF33plbJzRo++2Xm7etJdI2hVt6k03a9EL6NEuvKBUZtBpg8mRvXD75xL8PJwiUQnQcWmcatKVLs6k28ocoaIKAEEIIkYsMWg0wYAAcdVT2fUcMWnS5p840aABnnOG3b74JTU3Z8kInCAghhBBpQQatRgi7OSFr0Oa0N+isBaKpNjrDoE2a5I3X9df7MXTdukFjo1+kPaSYCFopmmsZ6U02adML6dMsvaJUZNBqhJYMWmNjY9HXCSNob72VjVwdemgHG9cGEyd6M3j55d6chZ/1xhvZOuHM1PbG0EFpmmsZ6U02adML6dMsvaJUzLW3Bk+NYGZjgPr6+nrGjBlT7eaUHed8Uto1a+AXv4Af/KC061xxhY9mjR8Pzz/vu08//LCsTW2T00+HxYvhllsgXBHk5JN9It758+GCCzqvLUIIIURHaGhoYOzYsQBjnXMN5by2Img1ghnccAMcf7w3OaUSRqnq6/22kt2bLREuXRVG0JzLtiWBvloIIYQoCRm0GuLss+HppwvrCmyNsItz506/7WyDdthhfhsatA8+gPXrYa+94IgjOrctQgghRFyRQathNoWDyIog39xVK4IWptoIo2cjR/rcbu1RiuZaRnqTTdr0Qvo0S68oFRm0Gmbq1KlFnxNG0EIqOUGgJUKDtnYtbN3ql68C8F347VOK5lpGepNN2vRC+jRLrygVGbQa5uqrry76nGpH0PbbL2sS33yz+PFnpWiuZaQ32aRNL6RPs/SKUpFBq2FKma2anwy2sw0a5E4UKDaClsQZum0hvckmbXohfZqlV5SKDFrK6NbNr+UJPpoV7ncm4USBp5/2OdDMNEFACCGEiCKDlkLCLsZqRM8gG0FbtMhvDzsMeveuTluEEEKIOCKDVsMsWLCgpPPCcWjVMmhhBG3zZr8tJiJequZaRXqTTdr0Qvo0S68olYoYNDPrbWY3m9k7ZtZoZsvMbFxenWvMbF1w/LdmNizveHczm29mm8zsMzO738w6kAEseTQ0lJa0uNoGLYyghRQ6/gxK11yrSG+ySZteSJ9m6RWlUpGlnszsXmAU8EPgA+A7wHRgpHPuAzO7FLgUOBd4B7gOGB0c3xlc4+fAXwPfBbYA84E9zrnjWvnMRC/1VE4WL4bZs/3i5Ycf3vmfv3s39OoFu3b59089BV/7Wue3QwghhOgINbXUk5n1AL4FzHDOPeucW+Wcmw28DZwfVLsYuNY596hz7lW8URsMnBZcow8wFZjunHvaOfd7YApwjJkdVe42p43TToPf/7465gyga9fc6N1Xv1qddgghhBBxpRJdnF2BvYAdeeXbgGPN7BBgIPBkeMA5twV4ARgfFI0LrhOt8wawJlJH1DBhN+fw4dCnT3XbIoQQQsSNshs059xW4HngKjMbZGZdzOwcvLEahDdnDlifd+r64BjAAGBnYNxaqyNqmFGj/LaY8WdCCCFEWqjULM5zAAPeB7YDdcDdQFOFPi+VZDKZajehZC66CM47D4pNOl3LmktBepNN2vRC+jRLryiVihg059xq59yJwD7AQc65vwT2BlYBH+LN24C80wYExwi2ewdj0Vqr0yKTJ08mk8nkvMaPH8/ixYtz6j3++OMtfpGmTZvWbJpwQ0MDmUym2SKws2bNYs6cOTlla9asIZPJsDJcDTzg1ltvZcaMGTlljY2NZDIZli1bllO+cOFCpkyZ0qxtZ5xxRo6Ourq6mtXx/POLuf32bFdnoTrq6upipaPS36u6urpE6AhpT0eot9Z1RGlLx/bt2xOho5j7sXHjxkToKPR+TJo0KRE6Cr0fdXV1idABze/HwoULyWQyjB49mmHDhpHJZJg+fXqzzy0XFZnF2exDzPbFm7O/c84tMLN1wE+ccz8NjvfBd1+e65xbFLzfCJzpnHswqDMCeB34S+fc8hY+Q7M4hRBCCNFpVHIWZ9dyXizEzCbio2RvAMOBucAK4JdBlZuBK83sbXyajWuBtcBD4CcNmNkC4CYz+xj4DLgFeLYlcyaEEEIIkSQqYtCAvsANwBBgM3A/cKVzbg+Ac26umfUC/gnoBzwD/HWYAy1gOrAnOLc78J/AtAq1VwghhBAiNlRqDNoi59ww51xP59wQ59zFzrnP8upc7Zwb7Jzr5Zyb5Jx7O+/4Dufchc65/Z1z/8s597+dcxsq0d5aJb8fPg2kTbP0Jpu06YX0aZZeUSpai7OGyR/QmAbSpll6k03a9EL6NEuvKBUZtBqmf//+1W5Cp5M2zdKbbNKmF9KnWXpFqcigCSGEEELEDBk0IYQQQoiYIYMmhBBCCBEzKpVmoxr0AHj99der3Y5OY/ny5TQ0lDUvXuxJm2bpTTZp0wvp0yy9ySbiOXqU+9qdspJAZ2BmZwO/rnY7hBBCCJE6/tY5d3c5L5gkg/YFYBJ+ZYLmC9wJIYQQQpSXHsDBwG+ccx+V88KJMWhCCCGEEElBkwSEEEIIIWKGDJoQQgghRMyQQRNCCCGEiBkyaEIIIYQQMUMGTQghhBAiZiTCoJnZNDNbbWbbzOx3ZnZktdtUDszscjNbbmZbzGy9mT1oZn/WQr1rzGydmTWa2W/NbFg12ltuzOwyM2sys5vyyhOl18wGm9ldZrYp0PSSmY3Jq5MIzWbWxcyuNbNVgZa3zezKFurVrF4zO87MHjaz94Pvb6aFOm3qM7PuZjY/+E58Zmb3m9kBnaeicNrSa2ZdzWyOmb1sZluDOneY2aC8ayRCbwt1fxHUuSivvGb0QsHf6ZFm9pCZfRLc6xfM7MDI8ZrR3J5eM9vHzOaZ2XvB7/BrZvaDvDod1lvzBs3MzgD+HzAL+CrwEvAbM9u/qg0rD8cBtwJ/AXwd6AY8bmY9wwpmdilQB3wfOAr4HK9/785vbvkwb7K/j7+f0fJE6TWzfsCzwA58Hr+RwI+AjyN1kqT5MuAHwAXAYcBMYKaZ1YUVEqB3H+APeI3N8hgVqO9m4GTg28DxwGDggco2u2Ta0tsL+AowG/98Ph0YATyUVy8pev+EmZ2Of3a/38LhWtIL7X+nDwWeAVbg9YwGriU3J2ktaW7vHv8UmAicjX+O/RSYZ2anROp0XK9zrqZfwO+An0XeG7AWmFnttlVA6/5AE3BspGwdMD3yvg+wDfibare3Azp7A28AfwX8F3BTUvUCNwJPt1MnMZqBR4Db88ruB+5MqN4mIFPM/Qze7wBOj9QZEVzrqGprKlZvC3XGAXuAA5OqFxgCrMH/w7UauCjvftek3tY0AwuBO9o4p2Y1t6L3FeCKvLIXgWvKqbemI2hm1g0YCzwZljn/k3gCGF+tdlWQfng3vxnAzA4BBpKrfwvwArWtfz7wiHNuabQwoXq/CbxoZveZ78ZuMLPzwoMJ1PwcMMHMhgOY2RHAMcCS4H3S9OZQoL5x+HWSo3XewP/Br/mfAdnn2CfB+7EkSK+ZGXAnMNc519Li0EnUezLwlpn9Z/Ac+52ZnRqplijN+OdYxswGA5jZicBw4DfB8bLorWmDho8o7QWszytfj38IJobgl+BmYJlzbkVQPBD/oEuMfjM7E98lcnkLhxOnF/gScD4+YjgR+Dlwi5l9JzieNM03AvcCK81sJ1AP3Oycuyc4njS9+RSibwCwMzBurdWpScysO/47cLdzbmtQPJBk6b0Mr2deK8eTpvcAfK/Hpfh/tE4CHgT+3cyOC+okTfOFwOvA2uA5tgSY5px7NjheFr1dy9FS0SncBozCRxsSSTCg9Gbg6865XdVuTyfRBVjunLsqeP+SmR0O/BC4q3rNqhhn4MdtnIkfr/IV4Gdmts45l0S9IsDMugKL8Ab1gio3pyKY2VjgIvx4u7QQBnoWO+duCfZfNrOj8c+xZ6rTrIpyEX584Sn4qNjxwG3Bc2xpm2cWQa1H0DbhxzIMyCsfAHzY+c2pDGY2D5gMnOCc+yBy6EP8mLuk6B8L9AcazGyXme0CvgZcHPyXsp5k6QX4AP+fWJTXgaHBftLu8VzgRufcIufca865X+MH2IYR06TpzacQfR8Ce5tZnzbq1BQRc3YQMDESPYNk6T0W/wx7L/IM+yJwk5mtCuokSS/4v8O7af85lgjNZtYD+DHwf51zS5xzrzrnbsP3DPxdUK0semvaoAVRlnpgQlgWdAVOwPcR1zyBOTsVONE5tyZ6zDm3Gn+zo/r74J19Lep/Aj/75yvAEcHrReBXwBHOuVUkSy/4GZwj8spGAO9CIu9xL/w/VVGaCJ5FCdSbQ4H66vF/8KJ1RuD/2D3faY0tExFz9iVggnPu47wqSdJ7J/Blss+vI/CTQubiZ2lDsvSGf4f/h+bPsT8jeI6RLM3dglf+c2wPWU9VHr3VniFRhhkWfwM0Aufip7v+E/AR0L/abSuDttvw6RaOwzvv8NUjUmdmoPebeHOzGHgL2Lva7S/TzyB/Fmei9OIHhO/AR5AOxXf/fQacmUTNwL/huwQm4yMLpwMbgOuTohc/Rf8I/D8aTcAlwfuDCtUX/O6vBk7AR5afBZ6ptrZi9eKH0TyE/0M9Ou851i1pelupnzOLs9b0FvidPg2fUuO84DlWB+wExtei5gL0/hfwMr6H52Dge3gf8v1y6q36D6JMP8wLgHfwU9WfB8ZVu01l0tWEd+X5r3Pz6l2N/y+tET+LZFi1217Gn8FSIgYtiXrxZuXlQM9rwNQW6iRCc/Dguyl4cH2ONyazga5J0Rs8tFv63f3XQvUB3fE5EDfhDfsi4IBqaytWL96E5x8L3x+fNL2t1F9Fc4NWM3qL+E5/D3gz+L1uAE6pVc3t6cVPjFgAvBfoXQFcXG69FlxICCGEEELEhJoegyaEEEIIkURk0IQQQgghYoYMmhBCCCFEzJBBE0IIIYSIGTJoQgghhBAxQwZNCCGEECJmyKAJIYQQQsQMGTQhhBBCiJghgyaEEEIIETNk0IQQQgghYoYMmhBCCCFEzPj/LvZ42ZV/5l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data:image/png;base64,iVBORw0KGgoAAAANSUhEUgAAA9EAAAXECAYAAADK+41hAAAABHNCSVQICAgIfAhkiAAAAAlwSFlzAAAPYQAAD2EBqD+naQAAIABJREFUeJzs3XuclHX5//HXtbgegEVLzANCUH21rTRc+lYrWvlVV9RY8VCK0gH1l5RIouIhSCAhg1REwfJbpOUqYl8SQcVDWRaKVKya2kIHRQyP64EdWdGFvX5/fGZkdpiFXfbeuXfveT8fj3nszD334ZqLw73XfE7m7oiIiIiIiIjI9pXEHYCIiIiIiIhId6EiWkRERERERKSNVESLiIiIiIiItJGKaBEREREREZE2UhEtIiIiIiIi0kYqokVERERERETaSEW0iIiIiIiISBupiBYRERERERFpIxXRIiIiIiIiIm2kIlpEREREJAHMbI2Z/SLuOESSTkW0SCcyswozW2xmr5vZBjN7yszG5uzzcTO7z8xS6f1+ZWZ9WznfWWb2dzN7x8z+kXuunH2PMrPfmdlbZtZgZn81s6/k7HO0mc1Lx7XJzJ5t5VwfNrPmPI/NZvbVHcmNiIiIRM535CAz29fMJpvZwVEHJJJEO8UdgEhSmVkVsBioBX4AvA18FNg/a59+wJ+AN4FLgTJgAvApM/usu2/K2vcc4CfAr4GrgcOB68xsN3f/cc61RwM/Bx4ALgM2AwcC/XPCPB34ajrGdW34WLcB9+ZsW96G40RERKTr2g+YDDwH/C3mWES6PBXRIp3AzMqAXwJL3P0r29h1IrAbMNjd16WP/QvwIPBNQiGMme0KTEuf79T0sfPMrAfwfTP7X3dfn973w8AcYLa7X7CdUC8Dznb3zWa2BPjkdvavdffbtrOPiIiIdC8WdwAi3Ym6c4t0jjOADxGKZMysp5nlu0GdBNydKaAB3P13wD8ILcQZRwAfBG7IOX4u0Bs4Pmvbtwn/tienr92rtSDd/WV339zGz0T6fD3NrLQ9x4iIiBQTMzvMzP6SHn71TzP7lplNMbPmrH12NrNZZvZqetjVIjPrlx4udXnWflPS2w40szvMbL2Z1ZvZtWa2SxtiGWRmv84aWrbczI7Lev+LwJ8JXcFvzhqu9fWI0yKSGCqiRTrHkUAD0N/MVhG6cjeY2Q2ZG56Z7UcotP+a5/g/A4dkvc48X5mz30qgOWffI4FVwPFm9gKQGWv9g1YK+faYnP4sG83sz2Z2dAfPJyIikihm9ingfqAvcDlwEzAFGEHLMcvzgHHAfcAlQBNwD1uPa868vgPYmTD86570sTduJ5YPEYZdHU3opfY9YBdgsZmdkN6tLh2npc83Cvga8Mc2f2iRIqPu3CKd47+AUuAu4GeEG96XCDe83Qkt1fum930pz/EvAR80s1J3b0rvu9nd67N3cvcmM3udMJYp+9qbgV8AMwhjm04CJgE9SLeOt1Mz4ReCOwljpz8CXAAsNbPh7r50B84pIiKSRFekfx6WNVRrIfB0Zgcz+zThd4E57j4uvfknZlYDHNTKef/t7idl7ZsCvm1mV7n7060ccxmwVzqW5elr/5zwu8E1wF3u/qqZLSXM37Jcw7ZEtk8t0SKdozdhrPPN7j7e3Re5+/mEb3hPM7OPpt8HeDfP8RvTP3fL+vleK9famLVf5tp7AJe7+1R3v9Pdv0b4pvu72+re3Rp3f8Hdj3X3/3X3e9z9eqACeI0wyZmIiEjRM7MSoAq4M2eo1mrCl9EZxxFamK/POcW15B+f7IQhXNmuT+973Na7v+9Y4M+ZAjodywbgf4GBZvaJbX4gEclLRbRI53gn/fP2nO23EW54lVn75BvPtGvOed4hdOHKZ9es/bZ17fmEYvsQIuDubxK6qB2Y7pouIiJS7PYi3Gv/lee91VnPBxB6ef17G/vkyj3nv9PnGLiNYz7cyjnrst4XkXZSES3SOV5M/3wlZ/ur6Z8fYEs37n3Z2r7AG+mu3KT37ZG7fnR6gq89s663vWtb+tpReSH984MRnlNERES2b4fWhBaRjlMRLdI5MhOA9cvZnmmxfdXdXyR0h/5MnuM/CzyR9foJQgGcu+9/E/4dZ+/b2rX7EW64r20v+Hb4aPpnlOcUERHprl4j9Aj7rzzvfTzr+fOE+/dHt7FPrtxzfix9jjXbOOZ54MA828uz3gcV5CLtoiJapHPcQSh6z8rZ/v8Is28+nH69EPiymb1f8JrZkcAB6XNkPAS8QVi+Ktu3gQ2EWTozFuReOz0r9+j0OXJn+N6u3Bbw9LZ+6XM+6e65rd4iIiJFx90zE3GOMLP9M9vNrJwwVjpjKeFePa7lGTif/AWtAefmbBuX3ndbk3veC3zWzD6XFUsv4FvAc+7+9/TmDemfe2zjXCKSptm5RTqBuz9hZr8ARqe7XD9MWOv5ZOCH7v5yetcfAqcAfzCz2UAZcBHwJHBz1vk2mtn3gTlmdgfhBv0F4HTge+7+Vta+d5nZ74DLzGyv9LlOBA4FvpXVRRwzOwioTr/8GLC7mWVm737S3e9OP5+Zngztd4Tu4oMIN+CewHc7li0REZFEmQwMA5aZ2Q2E1TrGEmbnPhjA3Z80s/nAd8xsD+BRwhKVuS3T2QaZ2V2EiUIPJczuXePuT23jmB8BI4H7zOw6wpfp3ySMhT4pa79/A28BY8zsbUJRvcLd17Tjc4sUDXNX7w2RzmBmPQjrMY4mdON+nrCUxfU5+5UTlpk4jDAD993ARe6+VRdpMzsLuJBQxL4AXJ97vvR+PYFpwKmE8cqrgR+5++05+32DsBRWPr909zPT+50KjCF0//oA4Ub7R2C6uz/RyvEiIiJFycwOI9zbDwL+A8wk/C5wubv3SO+zM2EpyjMIk4T+jtDa/B9girv/IL3fZMI6zp8gLJ9VBWwCaoCL3f29rOs+C/ze3bN7ow1MX+eo9HX+Bkx19/tyYv4ycCWhN9xOwGh3/1VUORFJEhXRIiIiIiKdLFMMZ4robezXTP4iei93f6PzIxWR7WnXmGgzu8zM/mxmDWb2ipndaWYH5Oxzk5k15zzujTZsERERiYuZlZjZFWb2rJk1mtm/zGxS3HGJiIgUQnvHRB9OWNj9r+ljrwQeMLNyd89ep3YpYbxFZrH4dzsYp4iIiHQdlwLnAF8H/k5YOeBmM3vL3efEGpmIiEgna1cR7e7HZb82s28S1p4dAizLeuvdfOM5RUREJBEqgbuyxlSuNbPTCcvziUjr2jKO0tu4n4jEpKNLXO1B+EeeOz7jS+nu3qvM7AYz+2AHryMiIiJdx6PAkWb2XwBm9mlgKGE5HRHJw92nuvt2G7DcvYe7X5FzXA+NhxbpOnZ4YrH0urNLgDJ3/2LW9q8CjcBzhGn6rwRSQKXnuZiZ7QkcQ1gofuMOBSMiIhKtXYGBwP3u/nrMsXQ56d8BfghcDGwmfCk/0d1nbOMY3e9FRKQr2eF7fUfWib6BMNX+0OyN7n5H1stnzOwpwtpzXwJ+n+c8xwC3diAOERGRznIGcFvcQXRBpxLWqT+NMCZ6MDDbzF5091taOUb3exER6Yrafa/foSLazOYAxwGHu/tL29rX3Z8zs3rgY+QvotcA1NTUUF5eviPhSB7jx49n1qxZcYeRGMpn9JTTaCmf0aqrq2PUqFGQvkfJVmYCV7r7r9Ovn0mvRXsZ0FoRvQZ0v89H/37zU15ap9zkp7y0TrnZWkfu9e0uotMF9AnAF919bRv23x/YE2it2N4IUF5eTkVFRXvDkVbsvvvuymeElM/oKafRUj47jbod59eT0I07WzPbnmtF9/tW6N9vfspL65Sb/JSX1ik329Tue327imgzuwEYCVQDG8xs7/Rb6919o5n1AiYDC4GXCa3PM4B/APe3NzjZcU888UTcISSK8hk95TRayqcU2BJgkpn9B3gGqADGAz+PNSoREZECaG9L9BjCbNx/yNk+GvgV4VvpgwnrRu4BvEgoni9396YORSrtstdee8UdQqIon9FTTqOlfEqBjQWuAOYCHyLc73+S3iYiIpJo7V0neptLYrn7RmBYhyKSSPTr1y/uEBJF+Yyechot5VMKyd03ABekHyIiIkWlo+tESxc1cuTIuENIFOUzespptJRPke5L/37zU15ap9zkp7y0TrmJ1g6vEx1ZAGYVwMqVK1dqsLuIiHQJtbW1DBkyBGCIu9fGHU8S6H4vIiJdSUfu9WqJTqhly5bFHUKiKJ/RU06jpXyKiIiIFIaK6ISaOXNm3CEkivIZPeU0WsqniIiISGGoiE6o22+/Pe4QEkX5jJ5yGi3lU0RERKQwVEQnVM+ePeMOIVGUz+gpp9FSPkVEREQKQ0W0iIiIiIiIdDlxT4LdGhXRIiIiIiIi0iWkUinGjZvMoEFH0b//CAYNOopx4yaTSqXiDu19KqITasKECXGHkCjKZ/SU02gpnyIiItLdpVIpKitPZu7cStaseZB16+5izZoHmTu3ksrKk7tMIa0iOqEGDBgQdwiJonxGTzmNlvIpIiIi3d3EiVdRV3cBzc3DAEtvNZqbh1FXN55Jk66OM7z3qYhOqPPOOy/uEBJF+Yyechot5VNERES6uyVLHqG5+Zi87zU3D2Px4kcKHFF+KqJFREREREQkVu5OU1MvtrRA5zKamnp2icnGVESLiIiIiIhIrMyM0tINQGtFslNaugGz1orswlERnVCrVq2KO4REUT6jp5xGS/kUERGR7m748KGUlNyf972Skvuorj6swBHlpyI6oS6++OK4Q0gU5TN6ymm0lE8RERHp7qZPv4jy8msoKVnKlhZpp6RkKeXls5g27cI4w3ufiuiEmjNnTtwhJIryGT3lNFrKp4iIiHR3ZWVlLF++kLFjVzBwYBX9+p3AwIFVjB27guXLF1JWVhZ3iADsFHcA0jm03E20lM/oKafRUj5FREQkCcrKypg9ewqzZ4fJxrrCGOhcaokWERERERGRLqcrFtCgIlpERERERESkzVREJ9SMGTPiDiFRlM/oKafRUj5FRESkK+kK6zl3FhXRCdXY2Bh3CImifEZPOY2W8ikiIiJxS6VSjBs3mUGDjqJ//xEMGnQU48ZNJpVKxR1apCzubwjMrAJYuXLlSioqKmKNRUREBKC2tpYhQ4YADHH32rjjSQLd70VEki2VSlFZeTJ1dRfQ3HwMYITlqe6nvPyaLjW7NnTsXq+WaBEREREREemQiROvShfQwwgFNIDR3DyMurrxTJp0dZzhRUpFtIiIiIiIiHTIkiWPpFugt9bcPIzFix8pcESdR0V0QtXX18cdQqIon9FTTqOlfIqIiEhc3J2mpl5saYHOZTQ19UzMZGMqohPqzDPPjDuERFE+o6ecRkv5FBERkbiYGaWlG4DWimSntHRDl133ub1URCfUlClT4g4hUZTP6Cmn0VI+RUREJE7Dhw+lpOT+vO+VlNxHdfVhBY6o86iITijNfBot5TN6ymm0lE8RERGJ0/TpF1Fefg0lJUvZ0iLtlJQspbx8FtOmXRhneJFSES0iIiIiIiIdUlZWxvLlCxk7dgUDB1bRr98JDBxYxdixK7rc8lYdtVPcAYiIiIiIiEj3V1ZWxuzZU5g9O0w2lpQx0LnUEp1Q8+bNizuERFE+o6ecRkv5FBERka4kqQU0qIhOrNra2rhDSBTlM3rKabSUTxEREZHCUBGdUHPnzo07hERRPqOnnEZL+RQREREpDBXRIiIiIiIiIm2kIlpERERERESkjVREi4iIiIiIiLSRiuiEqq6ujjuERFE+o6ecRkv5FBERESkMFdEJNXbs2LhDSBTlM3rKabSUTxEREZHCUBGdUFVVVXGHkCjKZ/SU02gpnyIiIiKFoSJaRERE2s3M9jOzW8ys3swazexJM6uIOy4REZHOtlPcAYiIiEj3YmZ7AI8AvwOOAeqB/wLejDMuERGRQlBLdEItWrQo7hASRfmMnnIaLeVTCuxSYK27n+3uK939eXf/rbs/F3dgIiIinU0t0d3c2rVrqa+vb7Ht3Xff5YYbbmDAgAEA9O3b9/3nrR2Tu4+0NH/+fEaMGBF3GIminEZL+ZQCGw7cZ2Z3AF8E1gE3uPvP4w1LRESk86mI7sbWrl3LgQeWs3FjY847PYDNPPjggwDsumtPVq+uY8CAAa0ek72PbG3BggVxh5A4ymm0lE8psI8A3wauBqYDnwWuM7N33f2WWCMTERHpZOrO3Y3V19eni+EaYGX6cQWwOWtbDRs3Nr7f8pz/mJb7iIiIbEcJsNLdv+/uT7r7z4CfAWNijktERKTTqSU6EcqBzISodXm2be8YERGRdnmJLTecjDrgpO0dOH78eHbfffcW20aOHMnIkSOji05ERCTL/PnzmT9/fott69ev3+HzqYgWERGR9noEODBn24HA89s7cNasWVRU6EtcEREpnHxf1tbW1jJkyJAdOp+6cyfWlLgDSJTRo0fHHULiKKfRUj6lwGYBnzezy8zso2Z2OnA2MCfmuERERDqdiujE+nzcASRKVVVV3CEkjnIaLeVTCsnd/wqcCIwEngImAt9199tjDUxERKQA1J07sYbFHUCiaKxe9JTTaCmfUmjufi9wb9xxiIhI4bg7ZhZ3GLFrV0t0utvWn82swcxeMbM7zeyAPPv9wMxeNLNGM3vQzD4WXcgiIiIiIiJSCKlUinHjJjNo0FH07z+CQYOOYty4yaRSqbhDi017u3MfDlwPfA44CigFHjCz3TI7mNklwFjgW4R1IzcA95vZzpFELCIiIiIiIp0ulUpRWXkyc+dWsmbNg6xbdxdr1jzI3LmVVFaeXLSFdLuKaHc/zt1vcfc6d38K+CYwAMie1uy7wBXufre7Pw18HdgPGBFRzNImj8cdQKIsW7Ys7hASRzmNlvIpIiIiUZs48Srq6i6guXkYkOnGbTQ3D6OubjyTJl0dZ3ix6ejEYnsADrwBYGaDgH2A32V2cPcGYAVQ2cFrSbv8Ku4AEmXmzJlxh5A4ymm0lE8RERGJ2pIlj9DcfEze95qbh7F48SMFjqhr2OGJxSyMKL8WWObuf09v3odQVL+Ss/sr6fekYH7Y4lVdXV2Ln9I+t9+uCWejppxGS/kUERGRKLk7TU292NICnctoaupZlJONdaQl+gbgE8BpUQRy3HHHUV1d3eJRWVnJokWLWuz3wAMPUF1dvdXx5557LvPmzWuxrba2lurqaurr61tsnzx5MjNmzGixbe3atVRXV7Nq1aoW26+//nomTJjQYltjYyPV1dVbdZ+cP39+3rVaTz311E75HD/96U+3Oh4y+7yc/vkSUMKoUaMYMmQIo0aNyv4kQDW5Xb8L/Tm6w59Hz549E/E5ssX9OTI57e6fIyPuz9GzZ89EfA4o/J9HVVUVgwcPbnH/Ofvss7faT0REpJiYGaWlGwhtpPk4paUbiq6ABjD31pKyjYPM5gDDgcPdfW3W9kHAv4HB7v63rO1/AB539/F5zlUBrFy5ciUVFRXt/wRFrLa2liFDhgArgUzubgVGZW3LvK4BygmrkXw/55haYAj6MxARCbb8/8oQd6+NO54k0P1eRKT7GTduMnPnVqbHRLdUUrKUsWNXMHv2lMIHFoGO3Ovb3RKdLqBPAI7ILqAB3P05QhPokVn79yHM5v1oe68lUSonFM2D4g5ERERERES6genTL6K8/BpKSpaypUXaKSlZSnn5LKZNuzDO8GLT3nWibwDOAE4HNpjZ3unHrlm7XQtMMrPhZnYQYYar/wB3RRW0tMW1cQeQKLldS6XjlNNoKZ8iIiIStbKyMpYvX8jYsSsYOLCKfv1OYODAKsaOXcHy5QspKyuLO8RYtHdisTGEryD+kLN9NOnpoN19ppn1BG4kzN79J+BYd3+vY6FK+2getygNGDAg7hASRzmNlvIpIiIinaGsrIzZs6cwezZFOYlYPu0qot29TS3X7j4FmLID8UhkIpnvTdLOO++8uENIHOU0WsqniIiIdDYV0EFH14kWERERERERKRoqokVERERERETaSEV0Yj0XdwCJkruOrXScchot5VNERESkMFREJ9Z1cQeQKBdffHHcISSOchot5VNERESkMFREJ5Z+oY7SnDlz4g4hcZTTaCmfIiIiIoXR3iWupNvYt91H1NXVvf+8b9++WjIni3IRPeU0WsqniIiISGGoiBbgJaCEUaNGvb9l1117snp1nX4xFxERERERyaLu3AK8BTQDNcBKoIaNGxupr6+PNywREREREZEuRkV0Yt28A8eUAxXpn5JtxowZcYeQOMpptJRPERERkcJQEZ1YG+MOIFEaGxvjDiFxlNNoKZ8iIiIihaEiOrHGxB1AokydOjXuEBJHOY2W8ikiIiJSGCqiRURERERERNpIRbSIiIiIiIhIG6mITqw34w4gUTRTefSU02gpnyIiIiKFoSI6sX4QdwCJcuaZZ8YdQuIop9FSPkVEREQKQ0V0Yn0r7gASZcqUKXGHkDjKabSUTxEREZHCUBGdWFrrOUoVFRVxh5A4ymm0lE8RERGRwtgp7gCkdWvXrt1qnOO7777LLrvsAkBdXV0cYYmIiIiIiBQtFdFd1Nq1aznwwHI2bmzMeacHsDmOkERERERERIqeunN3UfX19ekCugZYmX5cQSiga7Jet2ZRp8dYTObNmxd3CImjnEZL+RQREREpDBXRXV45UJF+DMrZNqi1g4BVnRxXcamtrY07hMRRTqOlfIqIiIgUhoroxLo07gASZe7cuXGHkDjKabSUTxEREZHCUBEtIiIiIiIi0kYqokVERERERETaSEW0iIiIiIiISBupiE6s8XEHkCjV1dVxh5A4ymm0lE8RERGRwlARnVhfjTuARBk7dmzcISSOchot5bP4mFmFmR2U9foEM1tkZj80s53jjE1ERCTJVEQnVmXcASRKVVVV3CEkjnIaLeWzKN0IHABgZh8Bbgcaga8AM2OMS0REJNFURIuIiHRPBwBPpJ9/Bfiju58OfBM4Oa6gREREkk5FtIiISPdkbLmPHwXcm37+AtC3oIGYXWpmzWZ2TSGvKyIiEgcV0Yn1+7gDSJRFixbFHULiKKfRUj6L0l+BSWb2NeCLwD3p7YOAVwoVhJn9N/At4MlCXVNERCROKqIT6/64A0iU+fPnxx1C4iin0VI+i9L5QAUwB5ju7v9Kbz8FeLQQAZhZb6AGOBt4qxDXFBERidtOcQcgneVHcQeQKAsWLIg7hMRRTqOlfBYfd/8bcFCetyYAmwsUxlxgibs/ZGbfL9A1RUREYqUiWkREpJsysz0ILc8fBX7s7m8AnyB0517Xydc+DRgMfKYzryMiItLVqIgWERHphszsYOB3hG7UA4GfAW8AJwEDgK934rX3B64FjnL3ps66joiISFekIlpERKR7uga4yd0vNrNU1vZ7gds6+dpDgL2AWjOz9LYewBfMbCywi7t7vgPHjx/P7rvv3mLbyJEjGTlyZGfGKyIiRWz+/PlbzR+zfv36HT6fiujEmgIsjjuIxBg9ejQ33XRT3GEkinIaLeWzKP03cE6e7euAfTr52r9l6/HYNwN1wI9aK6ABZs2aRUVFRSeGJiIi0lK+L2tra2sZMmTIDp1PRXRifT7uABKlqqoq7hASRzmNlvJZlN4F+uTZfgDwWmde2N03AH/P3mZmG4DX3b2uM68tIiISNy1xlVjD4g4gUdTNMHrKabSUz6K0GLjczErTr93MBgAzgIUxxNNq67OIiEiSqCVaRESke7oQ+D/gVWA34GFCN+7lwMRCB+Pu/1Poa4qIiMRBRbSIiEg35O7rgaPN7DDgYKA3UOvuv403MhERkWRTd+7EejzuABJl2bJlcYeQOMpptJTP4uXuy9z9BnefqQJaRESk86klugtZu3Yt9fX1ANTVdXRell8BZ3U4JglmzpzJYYcdFncYiaKcRkv5LA5mNq6t+7r7dZ0Zi4iISLFSEd1FrF27lgMPLGfjxsaIzvjDiM4jALfffnvcISSOchot5bNojG/jfg6oiBYREekEKqK7iPr6+nQBXQOUA/cC3+/AGXeLJC4JevbsGXcIiaOcRkv5LA7uPijuGERERIqdxkR3OeVABaDfk0RERERERLoatUSLiIh0E2Z2DfB9d9+Qft4qd7+gQGGJiIgUFbVEJ9a1cQeQKBMmTIg7hMRRTqOlfBaNQ4DSrOfbeoiIiEgnUEt0Yu0TdwCJMmDAgLhDSBzlNFrKZ3Fw9yPyPRcREZHCaXdLtJkdbmaLzWydmTWbWXXO+zelt2c/7o0uZGmb0+IOIFHOO++8uENIHOU0Wspn8TGzX5hZWZ7tvczsF3HEJCIiUgx2pDt3L+AJ4DuEJTTyWQrsTWgO3QcYuUPRiYiISGu+Qf6lGHYDvl7gWERERIpGu7tzu/t9wH0AZmat7Pauu7/WkcBERERka2bWB7D0o8zMNma93QM4Dng1jthERESKQWdNLPYlM3vFzFaZ2Q1m9sFOuo606rm4A0iUVatWxR1C4iin0VI+i8pbwBuE3mD/AN7MetQDvwDmxhadiIh0W+6tdTSWbJ1RRC8ldCP7H+Bi4IvAvdtotZZOcV3cASTKxRdfHHcIiaOcRkv5LCpHAEcSWqJPIdxvM4/DgAHuPj2+8EREpDtJpVKMGzeZQYOOon//EQwadBTjxk0mlUrFHVqXFfns3O5+R9bLZ8zsKeDfwJeA30d9PWmNfqGO0pw5c+IOIXGU02gpn8XD3R8GMLNBwAvu3hxzSCIi0k2lUikqK0+mru4CmpunEL6fdebOvZ+HHjqZ5csXUla21RyWRa/T14l29+cI3cs+tq39jjvuOKqrq1s8KisrWbRoUYv9HnjgAaqrq7c6/txzz2XevHktttXW1lJdXU19fX2L7ZMnT2bGjBkttq1du5bq6uqtukRef/31W62/2tjYSHV1NcuWLWuxff78+YwePXqr2E499dQ2fw74ETAvZ1stUA3kfhu0MM/xmc+6MWf77UDuOrKN6fOuztl+X57ztu9zJOXPI/M5spcP6s6fI1vcnyOT0+7+OTLi/hwDBgxIxOeAwv95VFVVMXjw4Bb3n7PPPnur/boad38e6GNmVWY2ysy+nv2IOz4REen6Jk68Kl1ADyML88wHAAAgAElEQVQU0ABGc/Mw6urGM2nS1XGG12VZR/q9m1kzMMLdF29jn/2B54ET3P3uPO9XACtXrlxJRUXFDsfS3dXW1jJkyBBgJVAB3AqMynpNnm07sk9bjqkFhlDsfyYiUry2/J/MEHevjTuefMxsOOE/8N5AAy1XzHB371Lzkeh+LyLS9QwadBRr1jzIlgI6mzNwYBXPPfdgocMqiI7c69vdndvMehFalTOZ/oiZfZowyckbwGRCE+nL6f1mECY+ub+91xIREZFWXU2YROx77t4YdzAiItK9uDtNTb3IX0ADGE1NPXF3NL1VSzvSnfszwOOEZksn3MRrganAZuBg4C5CH+GfAX8BvuDuTVEELG11c9wBJEpuN1TpOOU0WspnUeoHXKcCWkREdoSZUVq6gZYdmbI5paUbVEDnsSPrRD/MtovvYTsejkQnd0y0dERjo35HjZpyGi3lsyjdT/hi+9m4AxERke5p+PChzJ17f3pMdEslJfdRXX1YDFF1fZHPzi1dxZi4A0iUqVOnxh1C4iin0VI+i9I9wI/N7BPAU0CLHl/bmq9EREQEYPr0i3jooZOpq/OsycWckpL7KC+fxbRp+SYyFhXRIiIi3dPP0j8vz/OeAz0KGIuIiHRDZWVlLF++kEmTrmbx4mtoaupJaWkj1dVDmTZNy1u1RkW0iIhIN+Tunb5MpYiIJF9ZWRmzZ09h9mw0iVgb6QacWG/GHUCi5K55Kx2nnEZL+RQREZGOUgHdNiqiE+sHcQeQKGeeeWbcISSOchot5bM4mVkvMzvOzMaY2bjsR9yxiYiIJJW6cyfWt+IOIFGmTJkSdwiJo5xGS/ksPmZ2CHAv0BPoBbwB9AUagVeB6+KLTkREJLlURCdWeYfPUFdX9/7zvn37MmDAgA6fs7uqqKiIO4TEUU6jpXwWpVnAEsJyDOuBzxNm6K4BZscYl4iISKKpiJY8XgJKGDVq1Ptbdt21J6tX1xV1IS0i0sUMBs5x92Yz2wzs4u7PmtnFwC+B38QbnoiISAc0NsJ//gMHHBB3JFvRmGjJ4y2gmdCYsRKoYePGRk1cJCLStTQR/rOG0H078y3neqB/LBGJiIh0xObN8OCD8I1vwN57w+mnxx1RXiqiE2tRBOcoByqIomt4dzdv3ry4Q0gc5TRaymdRehz47/Tzh4EfmNkZwLXA07FFJSIi0h7u8PjjcOGF0L8/VFXB8uUwYQIsWBB3dHmpiE6sVXEHkCi1tbVxh5A4ymm0lM+i9D3C+BuAiYS1DX8C7IVmlxQRkW1w97hDgOefhyuvhE99Cioq4JZb4JRTYMUKWL0aLr8cPvrRuKPMS2OiE+vSuANIlLlz58YdQuIop9FSPouPu/816/mrwLAYwxERkS4ulUoxceJVLFnyCE1NvSgt3cDw4UOZPv0iysrKChPEm2/Cr38NNTXwpz/BbrvBiSfCVVfBUUdBaWlh4uggFdEiIiIiIiIJlkqlqKw8mbq6C2hungIY4Mydez8PPXQyy5cv7LxCeuNGuOceuPXW8HPTJjj66NDyPGIE9O7dOdftRCqiRUREuiEzew5otT+eu3+kgOGIiEgXNnHiVekCOrvTktHcPIy6OmfSpKuZPXtKdBdsbg4tzTU1oeV5/XoYMgRmzIDTToN99onuWjFQES0iItI9XZvzuhQ4hNCt+8eFD0dERLqqJUseSbdAb625eRiLF1/D7NkRXOjpp0OL8623wgsvwMCBMHYsnHEGlCdnsmIV0Yk1njBZq0ShurqaxYsXxx1Goiin0VI+i4+75/11x8zOBT5T4HBERKSLcneamnoRunDnYzQ19cTdMWttn21Ytw7mzw+tzk8+CR/4AJx6KowaBYceCjtyzi5ORXRifTXuABJl7NixcYeQOMpptJRPybIUuBIYHXcgIiISPzOjtHQDYQRQvoLWKS3d0L4CuqEBfvObUDg/9BDsvDNUV8PUqXDsseF1gmmJq8SqjDuARKmqqoo7hMRRTqOlfEqWU4A34g5CRES6juHDh1JScn/e90pK7qO6+rDtn+S992DJktDKvPfecOaZYezzz38Or7wCd9wBJ5yQ+AIa1BItIiLSLZnZ47ScWMyAfQjrRH8nlqBERKRLmj79Ih566GTq6jw9uViYnbuk5D7Ky2cxbdrC/Ae6w/LlYYzzggXw+utw8MGhxXnkSOjfv5Afo8tQES0iItI9Lcp53Qy8BvzB3VfFEI+IiHRB7k5ZWRnLly9k0qSrWbz4GpqaelJa2kh19VCmTcuzvNXq1VsmCHv2WejXD846K0wQdvDB8XyQLkRFdGL9HqiIO4jEWLRoESNGjIg7jERRTqOlfBYfd58a17XN7DLgRODjwDvAo8Al7v6PuGISEZEtUqkUEydexZIlj9DU1IvS0g0MHz6U6dMvYvbsKfknEXvlldDaXFMDf/kL9OkDp5wSumt/4QvQo0c8H6YL0pjoxMo/5kF2zPz58+MOIXGU02gpn8XHzPqZ2Tgzm2Nm15jZOWb2gQJd/nDgeuBzwFGE5bUeMLPdCnR9ERFpRSqVorLyZObOrWTNmgdZt+4u1qx5kLlzK6msPJlUKrWlgN6wIbQ2H3tsaG2+6CLYb7+wtvPLL8O8eXDEESqgc6glOrF+FHcAibJgwYK4Q0gc5TRaymdxMbPvANcAOwMN6c19gGvM7Gx3n2/hN6TB7v541Nd39+Ny4vkm8CowBFgW9fVERKTtJk68irq6C9JjnzOM5uZh1NU5l3/vx8z68tDQ4nznnaGQHjoU5syBr3wF9twztti7CxXRIiIi3YiZHQ9cB1wLXO3uL6W37wtMAH5pZi8QJhdbBUReROexB2GSM80KLiISsyVLHqG5eUrOVmcIKxnVfB9n3PBTmPMeHHggXHYZnH46DBoUR6jdlopoERGR7mUC8CN3n5S9MV1MX2BmjcCDwMvAZZ0dTLrF+1pgmbv/vbOvJyIirXN3mpp6kVkPehDPcjq3MYoaPs5qXmZvFu22P2f/YQE2ZAi0Z21oeZ+KaBERke6lAjhnG+/fAnwP+KK7ry1APDcAnwCGtmXn8ePHs/vuu7fYNnLkSEaOHNkJoYmIFJ+9St5iODcwilsZyqO8TS9+w0mM4zoe4gj673Us/+8zn4k7zIKaP3/+VvPHrF+/fofPpyI6saYAi+MOIjFGjx7NTTfdFHcYiaKcRkv5LCo9gKZtvN8EvFOIAtrM5gDHAYdnupVvz6xZs6io0OoRIiJRSaVSTLnkSjb+3xKqU/X8eePLGMt4gGM4nVu5ixNopBcAJSVLqa4+LOaICy/fl7W1tbUMGTJkh86nIjqxPh93AIlSVVUVdwiJo5xGS/ksKs8AJwCzWnl/RHqfTpUuoE+gcC3eIiKSbfNmGpcu5bdfO4fL33qL3WlkBZ/lAi5gAQt4je8AxxO6djslJfdRXj6LadMWxhx496ciOrGGbX8XaTN1M4yechot5bOozAV+YmbvAv/r7psAzGwnQjfvaYRJxTqNmd0AjASqgQ1mtnf6rfXuvrEzry0iUvT+9rcws/Ztt9Fz3ToOYl+u5SJu5Qz+yQHpncYA51FWNoU+ffpRWtpIdfVQpk1bSFlZWZzRJ4KKaBERkW7E3X9pZgcBc4ArzezfhGaGjwC9gevc/eZODmMMYTbuP+RsHw38qpOvLSJSfF54AW67LRTPTz8dlqE67TROXLiCRS+vAEpyDigDbmLPPat49tlFW9aFlkioiC6QtWvXUl9f32Jb3759GTBgQEwRiYhId+XuF5nZ/xFag/8rvfmPwHx3f6wA18/9bU1ERKL21luwcGEonB9+GHbZBU44Aa68Eo45Bt9pJ/6yaARbF9AZRlNTz0JGXDRURBfA2rVrOfDAcjZubGyxfddde7J6dV0nFdKPEyZwlSgsW7aMww4rvkkYOpNyGi3ls/iki+VOL5hFRKSA3n0Xli4NhfPdd8N778GRR8JNN8GJJ0KfPu/vakBp6QZCx6B8Lc1OaekGtUJ3An2TXAD19fXpAroGWJl+1LBxY+NWrdPRUW+6KM2cOTPuEBJHOY2W8ikiItJNNTfDsmUwZgzsu28olv/9b5g+PXTjfvBB+MY33i+gU6kU48ZNZtCgo3jttTeAe/OetqTkvqKcibsQ1BJdUOUUrnX4hwW6TnG4/fbb4w4hcZTTaCmfIiIi3Uxd3fsThLFmDQwYEArpM86AT34y7yENDQ0ceugp1NVdQHPzFOBt4OT0u8ehmbgLQ0V0Yu0WdwCJ0rOnxpNETTmNlvIpIiLSDbz0Etx+eyiea2thjz3gK1+BUaPgsMOgZOuOwqlUiokTr2LJkkd47bU32LDhCrasxFMGLASuBn5Ir147s9deO2km7k6mIlpERERERKSzpFJw551w663w29/CTjvBl78MkybBcceFCcNaPTRFZeXJWS3PRxNanLOVAVOAyfTtezTPPfdgZ30SSVMRLSIi0k2l14b+EvBR4DZ3T5nZfkCDu78da3AiIsWsqSmMZa6pgUWL4J134AtfgJ/+FE45BT7wgTadZuLEq9IF9DDCBGK9yD+JGICxaVMv3F2TiXUyTSyWWNfGHUCiTJgwIe4QEkc5jZbyWXzM7MPAU8BdwFxgr/RblwBXxRWXiEjRcocVK+C886BfPzj+eHjySbj88jDm+eGH4f/9vzYX0ABLljxCc/Mx6VcGZGbjzhuAZuMuELVEJ9Y+cQeQKFrPO3rKabSUz6I0G/gr8Gng9aztdwI/iyUiEZFi9K9/ha7aNTXh+b77wte/HsY5f/rTsANFbSqV4nvf+zEvvPAOLVuehwL3s2VM9BaajbtwVEQn1mlxB5Ao5513XtwhJI5yGi3lsygdDhzq7u/ltDqsAfrFEpGISLF47TVYsCAUz489Br17w8knw09+AkccAT16tOk02V2vM89bjoN+lJbrQF9EmI3bCYW0ZuOOg4poERGR7qkEyPdb2v5AqsCxiIgkX2MjLF4cWpzvvz9sGzYszLY9fDi0caWMhoYGJk26miVLHuHdd3fh7bdfAHamZ8+9aGxcx8aN79LUdA2hSF5Oy5bn7Nm4p2k27pioiBYREemeHgDOB76Vfu1m1huYCtwbW1QiIkmyeTM89FAonH/zG3j7baishGuvha9+Ffbaa/vnILNM1Y+5664/8uKLL7Fp0zXAhcApwAxgKKlU5vnVbJmBO1/Lc29KSj5HefmjPPro/9GnT59oP7NslyYWS6zn4g4gUVatWhV3CImjnEZL+SxKFwJDzezvwK7AbWzpyn1JjHGJiHRv7vD443DhhdC/P1RVwfLlMGEC/POf8OijcO65bSqgU6kUY8Zcyp57DuH66z/H2rVfYNOm2cDxhGL5AuDYrOfDaDkDd6bleQVQBZxAjx6fZuzYx1i+fKEK6JioiE6s6+IOIFEuvvjiuENIHOU0Wspn8XH3/xAmFfshMAt4HLgUOMTdX40zNhGRbun55+HKK+FTn4KKCrjllrAc1YoVsHp1mGX7Yx9r8+kyY5tvvPFlmpoyhfOjQGa27UfyPM83A3dmHegHgTvp3/9DzJ49VV23Y6Tu3ImlX6ijNGfOnLhDSBzlNFrKZ3Fy901ATdxxiIh0W2++Cb/+deiu/ac/wW67wYknwlVXwVFHQWnpDp86s8ZzWHUwd53n1p7Dtmfgvl8zcHcBKqITa9+4A0gULR8UPeU0WspncTCz6rbu6+6LOzMWEZFua+NGuPfeUDjfcw9s2gRHHw2/+hWMGAEdaOHNzLDd0NDAzTffQ3PzZOAnbCmQM63Mto3nmoG7q1MRLSIi0n0sauN+Tv6Zu0VEilNzc2hprqkJLc/r18OQITBjBpx2Guyzzw6d1t15++2335807PXXG3jnnXdobm4CPkoYPZtdIGe3Mrf2PHsG7muAEsrKXmf06C9rBu4uQkW0iIhIN+HumstERKQ9nn46rOV8663wwgswcCCMHQtnnAHl5Tt0yjDT9lXcddfD1Ne/SWNjAzATeIwwTcWjwKGEbtxOywI5u5U5Mzt3c87zYwmF9GRKSu7j4x+/hsce+72K5y5EN+PEujnuABJlxowZcYeQOMpptJRPERGRtHXrwpjmwYPhoIPgxhvh+ONh2TJ49lmYNm2HC+gXX3yRgQMP5/rrP8XatTvT2HgIcAPwNFtm185MHpYpni8itCgvBXoTWpkfA46lR48Geve+hLKy/2HvvXtQVnYpZWX/zb77DmfgwCrGjl3BY4/9RgV0F6OW6MTaGHcAidLY2Bh3CImjnEZL+SxOZnYkMB7I/DZYB1zr7r+NLyoRkRg0NIR1nGtqwrrOO+8Mw4fD1Klw7LHhdYcv0cBBBx3LG29cSVhyKnvSsKsJM2hnTxKW3er8f4RCOnTPLi19kbPOGs6MGZe+v0xVZjx17nPpetrdEm1mh5vZYjNbZ2bN+SY5MbMfmNmLZtZoZg+aWdvngpeIjIk7gESZOnVq3CEkjnIaLeWz+JjZd4D7gBQwO/1oAO41s3PjjE1EpCDeew+WLIFTT4W994Yzzwxjn3/+c3jllTD2+YQTOlRAp1Ipxo27nA9/+EvsuedneOON3oTu1o8Q1m3uld4zUzhnTxKWvcbzyYSVCKF37xd5/fVH+clPfthinefsolkFdNe2Iy3RvYAngHnAb3LfNLNLgLHA14E1wDTgfjMrd/f3djxUERERyfI9YLy7Z69vdp2ZPZJ+b248YYmIdCJ3WL48jHFesABefz102Z46FUaOhP79I7lMKpViwoTp/OIXv6GpaTqh+3Xf9ANCSZSZNAxanzwss8YzZGbYPvPMFeqe3c21u4h29/sI33xj+b8i+S5whbvfnd7n68ArwAjgjh0PVURERLLsQfp+nOMBQIPkRSRZVq/eMkHYs89Cv35w1llhgrCDD470Ug0NDRx66Ck888x+hE4+jxFGzvyUrYvmTMHc2uRhWqIqiSKdWMzMBgH7AL/LbHP3BkIfhsooryXb82bcASRKfX193CEkjnIaLeWzKC0GTsyz/QTg7gLHIiISvVdegeuug89+Fj7+cZg9G770pTDm+fnnw/JUERXQqVSKMWMuoU+fg9l990N45pnvAv8hFMGPpH9uIMy6nV00ZyYNO5j8k4cdxk47DeXDHz6KsWNXsHy5lqhKgqhn596H8JXLKznbX0m/JwXzg7gDSJQzzzwz7hASRzmNlvJZlP4OTDSze8xsUvpxNzAReNrMxmUeMccpItJ2GzaE1uZjjw2tzRddBPvtF8Y3v/wyzJsHRxwBPXpEcrmGhgbGjLmUD37wEG688Y+kUpOB3QjjnnPHOw8FBtOyaF5GmDTsKaAJuBT4JL16VfPhDy9j3Lijef31paxZ8ztmz56iAjohuswSV8cddxzV1dUtHpWVlSxatKjFfg888ADV1VvNZca5557LvHnzWmyrra2lurp6qxaayZMnb7UczNq1a6murmbVqlUttl9//fVMmDChxbbGxkaqq6tZtmxZi+3z589n9OjRW8V26aWX5vnEy/NsA/gRYbh5i08CVBPmjsmWrytI5rN+OWf77cCEnG2N6fOuztn+aN7ILr300kT8eZx66qnt/hxTpkxJxOfIFvfnyOS0u3+OjLg/x5QpUxLxOaDwfx5VVVUMHjy4xf3n7LPP3mq/LugsQrejT6SfnwV8Engr/Xx8+nF+XAGKiLTJpk1w//3wta+FCcJGjYJUCubMgZdegkWL4JRTYLfdIrlcQ0MD48ZNpn//w9hjj0O48cYX2bRpKDAZeBLoR/7xzhcRunSfA/yNUDRPBA7F7D769zfOO28EDQ0rSKUeer9wzp48TBLC3Xf4QVgNvDrr9aD0toNz9vsDMKuVc1QAvnLlSk+qlStXOuCw0sNsCJ5+vuVzb71PTZ5jcrftyD47ckzLWEVEkm7L/8lUeAfuk3oU1/1eRNqhudn9L39x/+533ffeO/xSeuCB7tOmuT/7bOSXa2ho8PPOu9z333+om33E4Q6Hgx3ucTgy/WjOeX65w9Ksn+7Q4DDZ4SiHaodK//Snj/H169dHHrN0ro7c6yNdJ9rdnzOzl4EjCV/PYGZ9gM+hWUJFRERERIrbs8/CbbeF9ZxXrw4tzyNHhtbnigqIeGknd+ell17ioIOO4403JgKLgOsJUzb1Jox1/imhuzaErtuD2TLe+WRCy/M1bJkobArgmN3LJz4xmz/96dfqpl1k2l1Em1kv4GNs+Zv2ETP7NPCGu78AXAtMMrN/EZa4uoIwKv+uSCIWERGRzAoZpwBHAB8iZ4iWu58UR1wiIlt5/XW4445QOD/6KPTqBSedFCYKO/JI2CnSdj1SqRQTJ17FXXc9zGuv1fPOOw2EQjlTOB8LXE1YrqqEMMQxYwNwIeG/VyeMd76GLeOdL6BXr33o27eEE044nGnTNFFYMdqRMdGfIawUvpLwN+tqwqDdqQDuPpPw9c6NhL+puwHHutaILrBF299F2ix33Kd0nHIaLeWzKF0L3EIYSvU2sD7nISISn3feCZOBnXAC7LsvnHce7L57mDTslVfgV7+CY47pcAHtLYeNsG7dOgYOPJzrr/8Ua9eW8M47m4H+hMJ5GVvWee5Ny2Wq9mfLrNuPEuYeWkFoiX6c0PY4mDFjRrQY76wCujjtyDrRD7Od4tvdp7BlVXGJxart7yJtVltby1lnnRV3GIminEZL+SxKXwNOcvd74w5ERASAzZvh4YdDi/PChdDQEJanuvpqOPVU+NCHIrlMQ0MDF188nVtvvZu3336XUNI0AxvTe2RanQekt+UWztByuaqLCKsDTiW0Qme6bk8mdL5tTq/xfC0zZ87BIu5yLt1PtH0npAvJNyO47Ki5czWkP2rKabSUz6K0Hng27iBERPjb30LhfNttsG4dfOQjcP75cMYZcMABkVwiUzjX1NzFhg2NhNVz+xAK4LmEDjkp4IOEVudMIbwX+QvnocCns/ZbBFxJWCZ2EzAes4vo2fND6rotW1ERLSIi0j1NASab2Znu/k7cwYhIkXnhhS0ThD39NOy5J5x2WiicP//5dk8QlumOnS2VSuUpnI0wFYQBpxGWjR2QPuIfbGl17pnep7XC+Ry2LFf1WHpbT6CMD3wgxVNPLaVfv364u1qeZSsqokVERLqnO4CRwKtmtoYw68373L0ijqBEJMHeeit0066pCd22d9kljHm+8sowvrm0tE2nyYxhfvvtt7O6Zb9DaBHOaE6/zi2c/wmsS+9zDHBV5qy0bHXOTBZ2KGG27dzCObPO83TgPcx606/fJk466WimTbvw/RZnFdCSj4poERGR7umXwBCgBniFlr99iohE4913YenSUDjffTe8916YUfumm+DEE6FPn20e3tzcjJmRSqU4//zLueWWxWzalCmQM0Vyr/QjWwr4LC0LZwf2TL+fKW57Zr3ObXV+nlBA5y+coRf77787J530Ra644gL6bOeziGSoiE6s8cDDcQeRGNXV1SxevDjuMBJFOY2W8lmUjgeOcfdlcQciIgnT3ByWoqqpCUtTvfkmDB4M06eHLtv9+gHpLthZ3bAzXZ9ffPFFjjnmazzzzHOZEwKbgZ3Z0t06u0jOp7XCeUPOftnLU+W2Ov8J+DFhsrC/EWbd7gO8ywc+sImnnvoN/dKfRaQ9VEQn1lfjDiBRxo4dG3cIiaOcRkv5LEovAA1xByEiCVJXt2WCsDVrYMAAGDMmjHP+5CdxdxoaGrhkzCVZXbA3E4rkHoQid1P65z6E7tUQCuY9gAPYUjRnd8vOta3C+VBgbfp5doszbN3q7IQi+xJgV3r02J3ddnuDUaOOYebMyzRJmOwwFdGJVRn5Gevq6lq87tu3LwMGDGhl72SpqqqKO4TEUU6jpXwWpQuBmWY2xt3XxB2MiHRTL70Et98eiufa2rCW81e/ip9xBhx2GKkNG/judy+npmYxmzZtSh+U6YK9K/AmsHfWCeuBw2nZwvxPwoICmaI5u0jOZ1uF82DCes9vs2VJqj+lX68mf6uz89RTS9lvv/00xlkioSJa2uAloIRRo0a12Lrrrj1ZvbquaAppEZEupoYwGPDfZtbI1hOLfTCWqESk60ul4M474dZb4be/hZ12wo8/nsbzz+eSh5/gl/Pv4+2fPUD4b8XY0g27gdAFuyR9otVsXTD/hZYtzE5Ydgq2Hr+8La0VzplC+a/AEsKyrpl1ot8jtDrvhlkZvXqp1Vk6h4poaYO3CP8x1QDl6W11bNw4ivr6ehXRIiLxOD/uAESkG2lqwh94IBTOixZh77zDpqFDueXzR3Dxin9Sf+df4c6/ElqZdwXeIbTkZnfDfgJ4MeukKVoWzM3p/XtmbcsUzOuB3bK2ZxfJ+WyvcN4FKKNXr13eL5T79OnTYqkstTpLZ1ERnVi/B6Je3aS8E87ZPSxatIgRI0bEHUaiKKfRUj6Lj7v/Mu4YzOxc4CLCb91PAue5+1/ijUpE3ufOht//nj+Pm8CnnnmSvdjMM5RSQ09uo4y1j6whtDLvTctW5kwL87/Y0g3bCcVxpkB2YHe2LphfpWWxDKFgfhDox5ZW6+wiOZ+2F87ZVDhLIZRsfxfpnu6PO4BEmT9/ftwhJI5yGi3ls7iZ2a5m1if7UYBrngpcDUwGDiEU0febWd9tHigincrdST3+OIsO+Tz/LNmZXkceyYHPPMUv6cVgPsmn+BQ/4oOs5YNAf0Kx/AlC6/OLwH8ILcz/IXTDzhTKvQgFb2P68Q6hwG7MemwA9iMUy/tnPQYDpYSxy39PP34MfAf4n/Rx9cBrWY+XCV2zl2DWh969d+ecc6pZv/4B3n67lp/+9EotSSWxUUt0Yv0o7gASZcGCBXGHkDjKabSUz+JjZr2AGYTlGPLN0NOjk0MYD9zo7r9KxzOGsOzWmcDMTr62iGRJpVJMHfs9mm+/g6+89yaVNHEkxkLK+Daf5fekaOZAQivw9lqZMy3MvcnfDTu7NXlDzmuAownfrWVPy5BpVdzvxZsAACAASURBVH4EuIvQ7dvIzJpt1odevXbljDOqWh2/rBZm6UpURIuIiHRPM4EjgG8DtwDnEn6bPYfQ77HTmFkpMAT4YWabu7uZ/ZbOWB5CRFqM9c2sx9zw8svMH3km+z/8B65kIwD30YtT+TBL+Czv8AyhKH6bLWOXs1uZYUt37NeynmcK59xu2HsD2au1bCa0Lmd3QFlNKKJvBp5LXx+2FMx706vXe5x++tH8+Mffe79gVpEs3YmKaBERke5pOPB1d/+Dmd0E/Mnd/2VmzwNn/H/27jw+qur84/jnSdgMmwouiCIqiqBVCq0V19YFUCuuVZHUX7Wt0ha31rUu4C64omLV1qUKgloqixuutaK4FNwNuIFBRCUoJBCCgTm/P86dZDKZSSZhJncy832/XvNKcufce595MnDnyTn3HGByBs/dHd/T/U3c9m+Avhk8r0heKS8v5/zzr+Hhh59g9eo1wAYKgIOoopg1HEsVo3DMpTvnsDWPshdlfIkvgr/GF8WbUDskO9Ve5mgP8wDgP9QvlPvg7+CIrhO9jNp1ogHGEi2Yi4rW1ZshWwWztHYqokVERFqnzYHPg+/Lqe1WmgP8LZSIRKTJnHM1PcvOOVavXs0551zOgw9OZ8OGCH7evvYMYCXFrGcEK9iGDXxMG25gDx5mHZ/RE180l1H7X0FHanuXY4vlVHqZoz3MH5N4GPYK/D3UW9KpU3XNMOxOnTrVK5BVMEsuUhGds8YCM8MOImeceuqp3H///WGHkVOU0/RSPvPS58AO+DViFuDvjX4T30O9MsPnLsN/yt4qbvtW+E/ySZ177rl07dq1zrYRI0YwYsSItAYokk2SFcoPPTST9evX43uIC/H/rCL4Wag70Iv+nMwXFLOA3VjLt7RhKjsziTa8RWd8MbyW2t7mRD3MPal773KqvcwR/LDvC4JjbUmbNqv59a+HcOutY9WrLK3KlClT6k3CumrVqmYfT0V0zto77AByypAhQ8IOIecop+mlfOal+4E9gZfxs0nOMrPR+Clw/5zJEzvnqs1sHnAwwV9szX+SPhi4raF9b7nlFgYOzM/lEiW/VFRUcPbZlzVSKG8GfI8vYjcAK9iUrfkVbSjmfQ5gIZUU8DidOY9deJ5q1tMDP3w6WvjG9zbH9jBHe5dj711OtZd565pe5nHjLqJLly4qmKXVSvTH2vnz5zNo0KBmHU9FdM4aFnYAOUU9JOmnnKaX8pl/nHO3xHz/vJn1AwYCnzrn3muBEG4GHgiK6Tfxs3UX4WcTEskrsZN+lZeXc+65Y7j//n/jP2rXL5T9sk+74AvZ/WlPhMN5k2IqOIJS2uB4nq78mgFMZ2tW19yx8R2+UN4Mv6RUVGxvc6Ie5r7AfPxAkQJ8Qa9eZpHmUhEtIiKSA5xzi4HFLXi+R4M1oa/Ed3e9Awx1zi1vqRhEwhAtmMvLy7nwwmuZPLl20q/aibU64gva2kK5dnmpnsAqjC/Zn68pppRf8S2bsp7/0ZUL2Z6p7Mw3fI1fva6a2l7m6NeVwLH4uznie5sT9TBHe5d70LGj712OzowdHWauglkkdSqiRUREWhEzGwx0c849EbPtFOAK/Cf36cCZzrl1mY7FOXcncGemzyMStugs2ZMnz2DNmtge4K3xxelaYEv8HH97AZ9RuwZzBbXLS5WzG90ZyUpG8hm9qGIRm3AHvZlMZxawOb63OBK0j7+POfbrHvh5BFcHbaO9zUtpqIdZE3+JbLyCsAOQTHk77AByypw5c8IOIecop+mlfOaVy4Hdoj+Y2Y+Ae4Hn8fdGHwlcHE5oIrlj1apVnHbaObRp05uuXXfnnnueZ82aH/CFcxHwc6A/0A7f09wfX1AvxQ+97kp0wq9tMP7CV7zNF3zAfzmDr3mSbuzLDuzIYC5jexbwA/5+5s74QvlH+B7mj4Af8L3MsV8vwi8TfxC+qH4Tf891D4qKunL66UeyatWzVFd/wH333ax7mkXSSD3ROetB4LdhB5Ezxo8fz3777Rd2GDlFOU0v5TOvDAAui/n5JOAN59zvAcxsCb5XemzLhybSOkVnz162bBlDh/6aDz/8DD88uh2+EN6LusOy3wG+CvaO9jQ7fHHtZ8juzHccy/cUU8pBrOEHCphFJ8ZwAk+zmGp2DY65LbW9zXtQ/37m2Nmyvw3aRr+eF5xzU2Alu+3Wg9mz/0nPnj0zlCkRARXROezasAPIKVOnTg07hJyjnKaX8plXNgO+ifn5QODpmJ/fArZr0YhEWonYCcAqKipilpmKUHtPc7SneVP8Pc2fUndYdrRYLgq+7xp8D235hqGsoZj1DGch7XH8hy78jsFMozflLAJ+hZ/E/hX8P+fYWbMvAq4DXqP+/cxb0bFjNcXFQ2tmy45dNqugQANMRVqKiuictUnjTSRlRUVFYYeQc5TT9FI+88o3+PWhl5hZO/yM3GNinu+Mn4lIJO/EFslRFRUVXHDBNcEEYGvxhW+0aG5HbY9vGbU9zZ/g72n+Ej+5V91iuXZZKYCVDGYdI/maE/ma7mzgPXoxhu2Zwga+ZAv8fc7rSVwor8cvWVUYnCfau7wVsIr+/Xvw7LMPss022yS9n1nDtEValopoERGR1uUp4HozuxA4Gr/OzSsxz++Bn9VIJOc555IUyVGR4Oet8fPudQy2V1Db0xwtQN+itqd582CbH5rtRWfG9nahEyNZxEg+YyfW8SVF3MsuTKaA9+lM3RmyUyuUe/ToUVMQq3dZJHupiBYREWldLgP+DbyMn5b3/5xzP8Q8fxrwbBiBiWRa/aJ5Db5Qji+So6KzZccXo9Ge5uis2RF8UV1E7f3J0aJ5H/xSUmvYks05kS8oZil78T6rKORfbMrv2Iz/si2RmoJ8B/zqbwA9gNV06VLNRx89l3KhrN5lkeylP2/lrFvDDiCnnH/++WGHkHOU0/RSPvOHc67MOXcA/mbKzZxzj8c1+RV+YjGRVis60Ve0aB416kI6d96NgoId6Np1d+6++yVWr+6IL3J/gZ8ZO9GjA34CsC9jHkuonT07em9zZ3zRXIkvoGtnyS5iV07mTZ7iI5byGDfyFl8R4VfsxNYcy+/Yiv/Qnghf4yf8Wg68gR+6XUSnTlWMGnUEX375Bj179qSgoKBmXWb1NIu0TuqJzllbhx1ATunVq1fYIeQc5TS9lM/845xblWT7dy0di0g6VFRUBGsxz2L16nX4j6nr8cs5RXuaI/ie5Wgv7SfU9ibHi50ALFZ8T3PUNvheY6OQH3Ewj1PMNI5hEp2IMIeejGYTHqOQ72iLL5Ln4Qv1renUqZqRI4fUTPpVczb1KIvkHBXROeuksAPIKWeeeWbYIeQc5TS9lE8Rac2++uordt99KN9/vwnQBX/P8ET8fcT7krhodvhJvxoSOwFYrH2A5/DrMUePfQiDuIhi1nMSD7M11SxgM66jHQ/TkcV0ATrTps1qTjtlKDfffLmKZZE8pSJaRERERFpM7LJM0WWm7r//ceDn+IL2JGAu0AtYR/KiOdqj3JjYQjlqANH1mHegEyfzHcU8wq5U8TXtmMImTGJL5tMF6EJR0TpOLx7KDTf8tU7hLCL5SUV0hpSWllJWVgZASUlJ0nbR5xpqIyIiItJaOedYvXo1l1xyAzNm/Jeysu+prCwPno3ge4q3pbZYHgrcSGpFc3TSr2S2Aup/xtqcDziBH1PMp+zLIlZj/JsizmZrXmAzItaVoqJ1nFE8lPHjL1bhLCJ1qIjOgNLSUvr27UdVVWUDrZYBBRQXF2coikX4pUMlHRYsWMCuu+4adhg5RTlNL+VTRLJFtIf50ktvYsaMl1m+vIy1a1cDNwBzgPb4e5x3Cfb4hNpiOdpjHDtLdqz4onlAcMzVjUTVhw68zS/5jmIqOIy1FDCPZ+nESPrwfMeOHD1yGI/d8Fc6d+7sI9HwbBFJQlMCZkBZWVlQQE/CTzhxVYJWK/F/fW2ozca4Lc3Hy28XXHBB2CHkHOU0vZRPEckk51yDX8vLyxk16kK6dNmDwsJ+dO26J7ffvjulpQWsXbsBuBP4AD9Euz8wBt/z/CWwBX5W7OjM2FB3luxtYx4D8EX0R8HjBuCPwEFB+zL8fdD+UcC3/IJS7mUWX/Mxj/Et2xQYj+9zCGs/+YTDIuVMinzMN6vf4e67r6dLly41M2eLiCSjnuiM6ofvDW5oqHYqbZpDH6jT6Y477gg7hJyjnKaX8iki6RC9Xxl8YRztTV6xopy1a9dSUFBIJLKh5qsZbNhQhe8Y2AZfHF8J3Ixf5il6X/NhwbaoIfjCOtrbHNvDPBs/mdgX1O9pXgj8BfgfMAtYC1wIdMCsCx07dmDkyCHceMqRdHz8cZgyBVv6DW7HHWHkSNzIkfy0b19+mv7UiUgeURGds3qEHUBO0fJB6aecppfyKSLNVVFRwSWX3MisWa+ybl17Vq9eQiQClZVrcO56/CRflwJ3EYmMivl6B76IjQ7LHhG07URt0eyA7sHz0VmyDT8YMnrb2z7ULZavwBfKr+B7mhsvmsePv5jOK1diU6bA5Mlw9/XQrRucdBKMHIntvTeod1lE0kRFtIiIiEieKi8vZ599jqek5Fwikb8Ax1Pbm3w7vjf5z/jiOP5rL/xM2jcGRxuKL3pji+bY+5pj54px1O1tvgv4E/AWvli+CP8xNQJcgFkRBQVd2WSTmKK5c2ds1SqYNg2OOgpefhnat/ffX3stDB0KbdumNV8iIqAiWkRERCSvRHueZ8x4ma+++or162/B9xyPobZAju1NHosvlOO/Qt1h2QT7xRfN+1B3iDbBz+cBR1Hb2/wefp6YPsByNt20gg8+eIaePXvW3HttZrBuHTz9NEyaBE88AT/8AAcfDPfdB8ceC5pJW0QyTBOL5awHwg4gp4wbNy7sEHKOcppeyqeIpKKiooLBg4/jjjv2oLS0HevXbwEcHjz7Kr43eQ61vckdk3wtCr6PDsuOFs7R+5ujRXN0MrCbgT2onRTsCvxw7en49aGvBP4NVNCp05eMGvVzSktfo2fPngCYc9irr8KoUdCjBxxzDHz2GVxzDSxZAs89B7/5jQpoEWkR6onOWVVhB5BTKisbWq5MmkM5TS/lU0QaU1FRwX77Hc+HH54NvAmcix9Gbfjh1dECObY3OdnX6P85scOyo4Xznvii+Qzq3tf8XtB+HVAOnAlsgllnOnVqx8knH1p/TeaSEt/j/PDDsHgx9OoFZ5wBI0fC7runIy0iIk2mIjpnjQo7gJxyxRVXhB1CzlFO00v5FJFEorNtR3ugP/xwDb7n+Rb8sOyb8IVt7L3L8b3Jyb5GC+fosOzohGB34QvoaNFcSXQysMLCrmyySRuKi0cwbtxFiddkXrYMpk71xfP8+dC1K5xwAhQXw377QYEGUopIuFREi4iIiLRyiZamip1tu6pqHdXVNwF/D/boiC+co0XxMOoWyLG9ycm+voIvnC/DD8u+Dj8sez1wCWaFFBVtSbdu3Tj66GO46qo/+8nAEs2SXVEBjz/uZ9Z+/nlo0waOOAIuuQQOPxw6dEh7zkREmktFtIiIiEgrlKhYdq6QqqpK1q+/Gd8rfDwwDt/jfARwa7D3Gnwv8XnAccH30fanU7c3uRq4Br+81CUUFBgFBWOIRCKYOTZsOAuzDhQUdKGoqB0nn3xEzbDs2OK+nupqfy/zpEkwfTqsXQsHHAB33QXHHw+bbZaRvImIbCwV0Tnr+xY5S0lJSc333bt3b3St2tLSUsrKypq0TzYoKyuje/fujTeUlCmn6aV8iuSe+ALUOcfq1atjZtZelqBYnosfij2M2tm2h1J773P8sOxhwDR8kX0z0A64nDZtoF27a/jhh2rat+9Ot26bcvTRw7nqqj/XKY5jvwL1CuZ6BbRz8OabvnB+5BFYvhz694fLLoOTT4btt09nCkVEMkJFdM66Ejg4g8dfBhRQXFxcs6VDhyIWLixJWhSXlpbSt28/qqoqU94nW5x22mnMnDkz7DByinKaXsqnSG6ILj81a9arVFd3pLBwFZtu2p6VK6uprt6EsrJPqK6+Bd9zHF8sD8MXw9E5El7F3/ccvd85tuc5OizbBfuNBRxmT9G//wTmzp1Gp06d6hTKsaI/x39N6tNP/VDtSZP89z16wCmn+Puc99wTGttfRCSLaGaGnHV6ho+/EogAk/BrOk6iqqqyTi9zvLKysqCATn2fbDF27NiwQ8g5yml6KZ8irV908q+JEwezePFzLF06idLSdrz33tmUlr7AsmU/obp6An5Y9mv4HmaoXZoqOsO2xX0PtT3PnfE9z+/jh2lfAvyINm32ZfvtD+HMM99i7txpde5dbrRATmb5cpg4EQYPhp13hhtvhH339UO4lyzxPw8YoAJaRFod9UTnrH4teJ6BLbBPuAYObF3xtgbKaXopnyKt3yWX3EhJyZ+JRIYFW26ktocZanuWGyqWoz3OFvd97L3PsT3PT9O//6289tq/6i4t1VyVlTBzpu9xnj3bbxs2zM+2feSRUFS08ecQEQmZeqJFREREssCsWa8SiQyN2RLtYYa6xXJ8gRz9Hmp7nOO/j/ZAvwEMAYbSufNPOfPMN5k7d9rGFdAbNvgZtX/zG9hqKxgxAlasgFtvha++glmz4MQTVUCLSM5QT7SIiIhIyJxzVFfH9ijH9zDHF86JlqYaRuLZtiPAYfhCegwFBc+w66438/rrL9Ws09yMgOGdd3yP85Qpfm3nnXeG88/3E4T16dO844qItALqic5Z08MOIKfce++9YYeQc5TT9FI+RVo3M6Nt29ge5fgeZqjbs3wefmKwp/HF8s3AU0AnfI/z68BhFBaW06nThXTu/FN69DiS3r2HMHr0G7z++r+bV0B/8QVcdx3svjsMHAgPPeSXo3rjDVi4EC6/XAW0iOQ8FdE5a0HYAeSU+fPnhx1CzlFO00v5FGn9jjxyXwoKZsdsiS2aoW7h3FCxfDK9e7/GWWcdynffPUtFxfuUl/+PpUtnsmjRc0yYMLZpBfT338M99/g1nHv3hquu8hOCPfUULF0Kt90Ge+2lCcJEJG+kfTi3mY3Br7UQa4Fzrn+6zyUNuSjsAHLKxIkTww4h5yin6aV8irRuzjmuueY8XnzxOEpKXDC5WHRo9gbgcPxw7H8BZ9G27QV0796b9u2rGD780Jr1m6PHSjSjdpNm2a6q8kXypEnw5JOwfj0ccgg8+CAcfTQ0dxi4iEgOyNQ90R/gFymO/m+9PkPnEREREWmV4teEbtt2DUOH/oT993+FZ565merqIgoLq9lss9tZufJm1q/vRNu2lQwfvi9XX317zTrO8Zq9JFUkAq+84gvnxx6DVatg0CAYNw5OOgm23nojX7GISG7IVBG93jm3PEPHFhEREWnVomtC+yWtxhJdrurvf59Nv3438957/65XJCfrYd5oH3wAkyf7x5Ilfsj26NEwciT0a6klM0VEWo9MFdE7m9lSoAqYC1zsnFuSoXOJiIiItCr114QGMCKRYZSUOC699CYmTBhbZ5+0FtBLl/pZtSdNgnffhc0288tQFRfDPvvo/mYRkQZkYmKx14Hf4Bc2HAXsAPzXzDpm4FyhKC0tZf78+XUepaWlYYcV59ywA8gpw4cPDzuEnKOcppfyKdJ6OOcSrAldKxIZxsyZr6b/xOXl8MAD/t7m7baDSy/1y1JNnw5ffw1/+xvsu68KaBGRRqS9iHbOzXbOTXPOfeCcew4/E8ZmwAkN7Xf44YczfPjwOo/BgwczfXrdpZqeffbZhB8W//SnP9Vb4mX+/PkMHz6csrKyOtvHjBnDuHHj6mwrLS1l+PDhLFhQd1br22+/nfPPP79Ou1122ZVBgwbVefTt24/bb7+dU089NcGruz3BtvcTbAO4HohfqmY+MByoiNs+LcH+0dd6QNz2qcD5cdsqg+MujNv+WpLYLqL+0llzg2PUlej3UVJSEnz3fZ3td911V7N/HwCVlZUMHz6cOXPm1Nk+ZcqUhL+PE088scnvq9GjR9dsy8T7qqVeR6ywX0c0p639dUSF/TpGjx6dE68DWv73MWTIEAYMGFDn+vO73/2uXjuRjVFRUcFZZ41hhx0OYdttj2LJkrXUTh0Tz6iuLsI5l+T5JvjhB5g1y/cyb7UVnHaav/f573/3hfNjj8FRR0G7dht/LhGRfOGcy/gDeBO4JslzAwE3b9481xrMmzfPAQ4mOZgXPCa52NdQ22aeA1fzfO3PibY19nO62mRqn3musd9j/bw0vo+ISBhq/79ioGuB62Q+PFrb9T6dysvL3W67HeoKCp52EAmugQfHfB//iLjevQ9u/gkjEedee825P/7RuW7d/EF/9CPnxo1zrrQ0fS9MRKQV25hrfabuia5hZp2APsCDmT5Xy+qH/zwgIiIiUp9zfiKwxPc/R9eAHlZvv4KCZxg+fL+mn3DhwtoJwj7/HHr2hN/+1k8QtscezX0ZIiISJxPrRN8AzAK+AHoCVwDVwJR0n0tEREQkLNEiOVaiZatWrFgZzMAdK7oGdAQ4jOjs3AUFz9Cv3y1cfXWiW7YS+OYbeOQRP0HYW29Bly5w/PHwj3/AAQdAYeHGvkwREYmTiYnFtgUeBhbgb8RdDuztnFuRgXNJUi+FHUBOib+3UjaecppeyqdIy4i9t3m77Y5mhx0O4ayzxlBRUVGzbNXEiYNZvPg5li6dweLFz1JR0Y369z93xs9t8iaFhXvSs+dR9O49hNGj32Du3Gl07tw5eRBr1vje5sMO873N550H22wDjz7q73O+9174xS9UQIuIZEjae6KdcyPSfUxpjtnAX8IOImdMmTKFo48+Ouwwcopyml7Kp7QUM9seuAw4CNgaWApMxs99Uh1mbOmQqHc5KtnazhMnzubFF49jv/0GJRi2XQBswN92l6iQHsN2283h88+nN7yE1fr18MILvsf58cd9Ib3vvnDHHfCrX0G3bs1/0SIi0iQZvydawnJ92AHklEceeSTsEHKOcppeyqe0oF3x1eDvgc+A3YF/AEXABSHG1WyJhmAfeeS+XHPNeXV6hBtb27m09DIikWsTnGFf4Bn8sO26ovc/JyygnYN583zhPHWqH7rdty9cdBGcfDLsuOPGvnQREWkGFdEiIiKSMufcbPxwp6jFZnYjMIpWWEQ31rscO7Tar+08NuFxIpGhVFZeTeJlq6L3P28AjqDR+58//xweftgXzwsX+qWpRoyA4mIYOFDrOIuIhExFtIiIiGysTYHvwg6iORrrXb700puYMGEszjmqqzuSfG3nAqCC5MO2/0XnzvvRrdsEqquLaNu2kuHD9+Xqq4MifcUKf0/zpEnw2mvQsSMccwxMmAAHHwxt9JFNRCRb6H9kERERaTYz6wOMBv4cdizN0XDv8jBmzryZCRPAzGjbdg2Ji2QAR1ERrFkzO64g9woKXuXUU4+tKcjNDNauhSee8IXz009DJAJDhvhJw446yhfSIiKSdVRE56yxwMywg8gZp556Kvfff3/YYeQU5TS9lE/ZWGZ2HXBhA00c0M8593HMPj2Bp4FHnHP3pXKec889l65du9bZNmLECEaMaPl5SRvvXTaqq4tqit4jj9yXiROTFcnPMHLkEbzyys2UlLigTYJh2xs2YC+/7AvnadOgvBz22gtuvBFOPNEP3RYRkbSaMmUKU6bUXXF51apVzT6eiuictXcoZy0pKan5vnv37vTq1atJ+5eWllJWVlZnW3OOk25DhgwJ9fy5SDlNL+VT0uBGoLG/xHwe/cbMtgFeBOY4585I9SS33HILAwcObF6EaZZK73LbtmtqJv265przePHF45IWyePH+3ubL730JmbOvLnOsO1rT7qCjldd5e91XrrUTwp2zjkwciTssksLvWIRkfyU6I+18+fPZ9CgQc06noronFX/r+SZtQwooLi4uGZLhw5FLFxYknIBXFpaSt++/aiqqqyzvanHyYQwekhynXKaXsqnbCzn3ApgRSptgx7oF4G3gNMyGVemNda7PHz4fjU/d+7cmblzpyUskmvubQYmTBjLhAngSkuxKVP88OzbrvDLUJ14op8gbO+9NUGYiEgrpSJa0mQlEAEmAf2AEqqqiikrK0u5+C0rKwsK6OgxaNZxREQkc4Ie6P8Ai/CzcW8Z7al1zn0TXmQNr/GcTGO9y/EzZ3fu3Lm2SE50vpUr/TDtSZP8sO327f39zdde6+93btdu416kiIiETkW0pFk/YGOH6aXjGCIikiGHAjsGjyXBNl95QmFLB5PqGs/JpNq7nEhNAb1unZ8YbPJkmDULfvjBz6h9331w7LHQpUu6Xq6IiGQBFdE5621UiKbPnDlz2G+//RpvKClTTtNL+ZSW4pz7J/DPsOOApq3x3JBGe5cTiUT8UlSTJvmlqb7/HgYMgGuugZNOgp49N/bliYhIlioIOwDJlAfDDiCnjB8/PuwQco5yml7Kp+Sjums8Rwvf6BrP53LppTc1+ZiNFtAlJXDJJbDTTrD//vDUU3DGGfD++/D22/CXv6iAFhHJcSqic9a1YQeQU6ZOnRp2CDlHOU0v5VPykV/jeWjC5/waz6+m50TLlsEtt8CgQdC/P0ycCIceCi+/DIsXw3XXwe67p+dcIiKS9TScO2dtEnYAOaWoqCjsEHKOcppeyqfkm6au8dxkFRXw+OP+Pufnn4c2beCII3wv9OGHQ4cOGxO+iIi0YiqiRUREpNVp6hrPKamuhuee8/c5T58Oa9fCAQfAXXfB8cfDZpulKXoREWnNNJxbREREWqUjj9yXgoLZCZ+LX+M5KefgjTfgzDP9vcxHHAHvvguXXeaHar/8Mvz+9yqgRUSkhoronHVr2AHklPPPPz/sEHKOcppeyqfko2uuOY9+/W6moOBpfI80+DWenw7WeP5L8p0//RSuuAJ22QX23tuv7XzKKX5ysA8+gIsvhu23b4mXISIirYyGc+esrcMOIKf06tUr7BByjnKa+2mb1wAAIABJREFUXsqn5KMmr/G8fLlfjmrSJHj9dejUCY47Dv72N/jFL6CwxZe5FhGRVkhFdBqVlJTU+Rquk8IOIKeceeaZYYeQc5TT9FI+JV81usZzZSXMnOkL59nB0O9hw2DqVDjySNCkfCIi0kQqotNiGVBAcXFx2IGIiIjkrZoCesMGeOklXzhPmwarV/sh27feCiecAFtsEW6gIiLSqqmITouVQASYBPQDngIuCzUiERGRvOIcvPOOL5ynTPFrO++8M5x3HowcCX36hB2hiIjkCE0sllb9gIHADmEHAiwKO4CcsmDBgrBDyDnKaXopn5LXNmyAQYNg4EB46CG/HNUbb8DChTBmjApoERFJKxXROeu2sAPIKRdccEHYIeQc5TS9lE/Ja4WFfmbtJ5+EpUvhtttgr72gKWtEi4iIpEjDuXOWPlCn0x133BF2CDlHOU0v5VPy3jnnhB2BiIjkCfVE56weYQeQU7R8UPopp+mlfIqIiIi0DBXRIiIiIiIiIilSES0iIiIiIiKSIhXROeuBsAPIKePGjQs7hJyjnKaX8ikiIiLSMlRE56yqsAPIKZWVlWGHkHOU0/RSPkVERERahoronDUq7AByyhVXXBF2CDlHOU0v5VNERESkZeTUElelpaWUlZXV2da9e/eNnrU29rglJSUbdax8E5sv5U5ERERERFq7nCmiS0tL6du3H1VVdYc0duhQxMKFJc0upJMdVxqzDCiguLg47EBERERERETSJmeGc5eVlQWF7iRgXvCYRFVVZb3e6Y077lXpCLcFfB/y+VcCEer+PlpL7urbmPeQJKacppfyKSIiItIycqaIrtUPGBg8+mXguDuk8ZiZdGXYAQRifx+tJXf1nXbaaWGHkHOU0/RSPkVERERaRg4W0eKdHnYAOWXs2LFhh5BzlNP0Uj5FREREWoaK6JyVzl54GThwYNgh5BzlNL2UTxEREZGWoSJaREREREREJEUqokVERERERERSpCI6Z00PO4Cccu+994YdQs5RTtNL+RQRERFpGSqic9aCsAPIKfPnzw87hJyjnKaX8ikiIiLSMlRE56yLwg4gp0ycODHsEHKOcppeyqeIiIhIy1ARLSIiIiIiIpKiNmEHkEx5eTmRSKTm53bt2lFUVBRiRCIiIiIiIpLvsrKInjZtGscff3ydbV27duP9999mu+22q9lWWlpKWVkZACUlJUmPF/tc9+7d6dWrV8JjJGsjmRX9/aT6O1y3bh3t27dP+jM07/cc3yaV90Fz9mmOljqPeNmc73TEls2vT0RERCTbZWUR/c4771BY2I0NG+4OtnzJqlXnUFpaWlNEl5aW0rdvP6qqKhs40jKggOLi4potHToUsXBhCb169Up6jNg2rde5wMthB9GI+r+f1NoUAhsa+Lnpv+dEbWKfHz58ODNnzqyzf2P7pEtLnaelJcppNsjmfDcU2+jRo1PKZza/PhEREZHWIGvviS4o6AgcFzyG1nu+rKws+BA4CZgHXJXgKCuBSEybSVRVVdb0wNQ/Rv02rdcJYQeQgvjfTyq/w6vwBXOyn5v3e67fpu7zo0ePrhdZY/ukS0udp6Ulymk2yOZ8NxRbqvnM5tcnIiIi0hpkZU900/QDBgLJhwLXtmnu863R4LADaIKm/A5LGvk5lfM0vc2QIUM28rjpkFvv04Zzmg2yOd/1Y2t6PrP59YmIiIhkr6ztiRYRERERERHJNiqiRURERERERFKkIjpnvRR2ADll+vTpYYeQc5TT9FI+RURERFpGxopoM/uTmS0ys7Vm9rqZ/TRT55JEHgg7gJwybty4sEPIOcppeimfEgYza2dm75hZxMz2CDue1mrKlClhh5CVlJfklJvElJfklJv0ykgRbWYnAjcBY4AfA+8Cs82seybOJ4lsHnYAOWWLLbYIO4Sco5yml/IpIRkPfAm4sANpzfThNjHlJTnlJjHlJTnlJr0y1RN9LnC3c+5B59wCYBRQCZyWofOJiIhICzKzw4BDgfMACzkcERGRFpP2ItrM2gKDgBei25xzDnie1rXukoiIiCRgZlsB9wDFwNqQwxEREWlRmeiJ7g4UAt/Ebf8G2DoD5xMREZGWdT9wp3Pu7bADERERaWltwg4A6ABQUlJSs2HFihVUV5dSUNA52BIhEoG3336bxYsXA7Bo0aLguaeAEuDVuJ9JsM3v89RTT1FSUpLgGKTQJpXzNPZzpvaJbfMOMDnEWMLcJx2/57rPv/rqq0yePJmCggIikYg/QiP7RMXuk8rP8dvSdZ50xJLOfaI5zbbYUsl3WLltKLZE79FEx0l2jNj3ktTJR4cw42hJZnYdcGEDTRzQDxgGdAKis9mlOpS73vVevFWrVjF//vyww8g6yktyyk1iyktyyk19G3OtNz/SOn2C4dyVwHHOuZkx2x8AujrnjolrfzK+2hMREck2I51zD4cdREsws25At0aaLQIeBX4Zt70QWA9Mds6dmuT4ut6LiEg2avK1Pu1FNICZvQ684Zw7O/jZgFLgNufcDXFtuwFDgcVAVdqDERERaboOQG9gtnNuRcixZBUz2xboErNpG2A2cBzwpnPuqyT76XovIiLZpNnX+kwV0SfgFyoeBbyJn637eGBX59zytJ9QREREQmFm2+N7qAc4594LOx4REZFMy8g90c65R4M1oa8EtsLfoDtUBbSIiEhO0jrRIiKSNzLSEy0iIiIiIiKSizKxxJWIiIiIiIhITlIRLSIiIiIiIpKiUIpoM9vMzCab2Soz+97M/mFmHRvZ534zi8Q9nmqpmLONmf3JzBaZ2Voze93MftpI+5+b2TwzqzKzj83s/1oq1tagKfk0swMTvBc3mNmWLRlztjKz/c1sppktDXIzPIV99P5sQFNzqvdow8zsYjN708zKzewbM3vczHZJYT+9T9PEzGaY2RfB/7lfmdmDZtYj7LjCZGbbB5+HPjezSjP7xMzGBkuH5j0z+6uZvWpma8zsu7DjCUtTP//li+Z89sh1zb3W5QMzG2Vm7wa16Coze83MhjXlGGH1RD8M9AMOBo4ADgDuTmG/p/ETlW0dPEZkKsBsZmYnAjcBY4AfA+8Cs4PJ3BK17w08AbwA7AlMAP5hZoe2RLzZrqn5DDhgZ2rfiz2cc99mOtZWoiN+MsE/ksJkQ3p/pqRJOQ3oPZrc/sDtwM+AQ4C2wLNmtkmyHfQ+TbsXgV8BuwDHAjsBj4UaUfh2BQz4PdAfv7LJKOCaMIPKIm3xa5T/LexAwtLMzyv5ojnXyVzX5GtdHlkCXAgMBAbhr0kzzKxfqgdo8YnFzGxX4CNgkHPu7WDbUOBJYFvn3NdJ9rsf6OqcO7bFgs1Slngd7iX4dbjHJ2g/DjjMObdHzLYp+Hwe3kJhZ61m5PNA/D+2zZxz5S0abCtjZhHgaOfczAba6P3ZBCnmVO/RJgg+gH4LHOCcm5Okjd6nGWRmRwKPA+2dcxvCjidbmNl5wCjnXJ+wY8kWwQiQW5xzm4cdS0tr6ueVfJXKdTIfpXKty2dmtgI4zzl3fyrtw+iJHgx8Hy2gA8/j/2r0s0b2/XkwHGGBmd1pZvn4H2hb/F9MXohuc/4vIc/jc5vI3sHzsWY30D5vNDOf4HsL3gmGIT5rZvtkNtKcpvdnZug9mrpN8deghoaI6n2aIcG1fCTwqgroejal4fel5ImN+LwiEpXKtS7vmFmBmZ0EFAFzU90vjCJ6a/xfQWoEF83vgueSeRo4BTgIuAA4EHgq+CtcPukOFALfxG3/huT52zpJ+y5m1j694bU6zcnnMuAM4Dj8MMQlwH/MbECmgsxxen+mn96jKQquIbcCc5xzHzXQVO/TNDOz681sNVAGbAccHXJIWcXM+gCjgbvCjkWyQnM+r4gATbrW5Q0z293MKoB1wJ3AMc65Banun7Yi2syus/oT2cRPatPsm9mdc486555wzn0YDM/4JbAX8PN0vQaRVDjnPnbO/d0597Zz7nXn3G+B1/D3r4mETu/RJrkTf//pSWEH0to143PAeGAAcCiwAXgolMAzrDmfj8ysJ77z4BHn3H3hRJ55mf7sKCI1dK2rbwF+jpO98HMtPBjcdpySNmkM5EagsTHknwNfA3VmiDWzQmDz4LmUOOcWmVkZ0Ad4qWmhtmpl+A8bW8Vt34rk+fs6Sfty59y69IbX6jQnn4m8CeybrqDyjN6fLUPv0ThmdgdwOLC/c25ZI831Pm1cqp8DAHDOfYcfhfapmS0AlpjZz5xzb2QwxjA0KS9mtg1+ToM5zrkzMhlYFmhSbvJcuj6vSJ5p4rUubzjn1lP7/8vbZrYXcDbwh1T2T1sR7ZxbAaxorJ2ZzQU2NbMfx9wXfTD+/r2UL5xmti3QDT9sMW8456rNbB4+ZzOhZojGwcBtSXabCxwWt20ITRj3n6uamc9EBpBn78U00vuzZeg9GiP4UHEUcKBzrjSFXfQ+bUSqnwOSKAy+5tzQ+KbkJeiBfhF4Czgtk3Flg418z+SVNH5ekTzSjGtdPiugCdegdPZEp8Q5t8DMZgN/N7M/AO3w069PiZ2ZO/ir9IXOuRnm15AeA0zD/7WtDzAO+Bg/sUu+uRl4IPjP9E38EM0i4AHww6OAbZxz0TVM7wL+FMwuex/+P9zj8X+Vkibm08zOBhYBHwId8MuR/AI/JDHvBf9e++D/MAawo5ntCXznnFui92fTNTWneo82zMzuxC+ROBxYY2bRnp1VzrmqoM21QE+9T9Mv+Gv/T4E5wPf49/aVwCfk8R8lgh7o/+D/7V4AbBmd9sU5F38fbN4xs+3woxa3BwqD/wMBPnXOrQkvshbV4OeVfNbYdTK8yMKTyrUuXwXX+KeBUqAzfnLLA/F/HE+Nc67FH/jZ4SYBq/AX0L8DRXFtNgCnBN93AJ7BF9BV+K73vwFbhBF/Njzw6+AtBtbiP3T8JOa5+4EX49ofAMwL2n8C/Drs15BNj6bkEzg/yOEaYDl+pswDwn4N2fII/hOKBP+GYx/3JcpnsE3vzzTmVO/RRvOZKJc115xEOQ226X2anvzvHrwnlwOVwGfAHfi1zEOPL8S8/F+C92QE2BB2bNnwCP5NJvp3m1f/tzX0eSWfH41dJ/Pxkcq1Ll8fwD/w9eRafH35LHBQU47R4utEi4iIiIiIiLRWYSxxJSIiIiIiItIqqYgWERERERERSZGKaBEREREREZEUqYgWERERERERSZGKaBEREREREZEUqYgWERERERERSZGKaBEREREREZEUqYgWERERERERSZGKaBEREREREZEUqYgWERERkVbDzA40s4iZdQk7lqYws5fM7OY0Hu9+M/t3uo4XJjNbZGZnxfwcMbPhYcYk0hAV0SIiIiKSFYLiaUPwNf6xwcwuD5q6UANtQANF/jHAZS0cS4GZnWtm75nZWjP7zsyeMrN9WjKOmHj+z8y+T/DUT4B7WjoekeZSES0iIiIi2WJroEfw9RxgFbBVzPYbwwrMzNqm2hRf5FvsRufcSufcmrQH1rBHgEuBW4BdgQOBJcB/QurpjeamDufcCudcVQjxiDSLimgRERERyQrOuW+jD3wB7Zxzy2O2V8Y0/4mZvWVma8zsVTPbOfZYZnaUmc0LemA/NbPLzawg5vntzGyGmVWY2Soze8TMtox5foyZvW1mvzWzz4G1wXYzs4vN7HMzqwzaHBc8tz3wYnCI74Pe8/uC5+oM5zazdmY2zsxKzazKzD42s1OD5wrM7B8x51gQO9w5FWZ2InAc8Gvn3P3OuS+cc+87584AZgL/MLNNgrb1hoab2S1m9lLMz0PN7BUz+97MysxslpntGPP89kEP/DFm9mLwe3nHzPYOnj8QuA/oGj+yIH44d4LXsm3w+/nezFaY2fQg19Hnf25mb5jZ6qDNK2a2XVPyJdIUKqJFREREpLUx4GrgXGAQsB5foPknzfYH/kltD+wZwP8BlwTPG76Q3BTYHzgE2BGYGneePsCx+KHYA4JtfwWKgdOB/sE5HgrOWYovXAF2xveen53kNTwEnAiMDmL8HbA6eK4A32N8HNAPuAK4xsyObzw1NUYAC51zTyV47iagO3BoI8eI7TXuGOw3EDgI2AA8nmCfq4HxwJ7Ax8DDwR8vXsOPLijHjy5IaWSBmbUBZuP/qLIvsA9QATxjZm3MrDCI4yVgd2Bv/NDwrB3yL61fm7ADEBERERFpIgf81Tk3B8DMrgeeMLN2zrkfgMuB65xzk4L2XwS9nuOBq/BF825Ab+fcV8ExTgE+NLNBzrl5wX5t8T253wVt2gEXAwc7594I2iwOCugznHOvmNl3wfblzrnyRMGb2S7Ar4LjRHt7F9e8OOfW4wvnqC+C+5hPAP6VYo52AUqSPFcS0yYlzrn4nurfAd+aWX/n3EcxT93gnHsmaDMG+ADo45z72MxqRhekel7gJMCcc6fHnPu3wPfAz4F5QBfgSefc4qDJwiYcX6TJVESLiIiISGv0fsz3y4KvWwJf4ntB9zGzS2PaFALtzKwDvud3SbSABnDOlZjZSnzPb7SI/iJaQAf6AEXAc0FvdlRbYH4TYt8T33v+32QNzOxPwKlAL2AToB3wdhPOAXH3ZSfwQ8oHMusDXAn8DN+LXYD/Y0YvILaIjv+9GP738nGq54qzB7CzmVXEbW8P7OSce97M/gk8a2bPAc8Djzrnvm7m+UQapSJaRERERFqj6pjvo0N3o7cqdsL3RidaAmpdE84RPxFYp+Dr4cBXcc815bhrG3rSzE4CbsAPV38dP3z5AmCvJpzjE/wfBBLpH3yN9thGqF9wx0+k9gSwCD/s/Ct8rj/EF/exGvq9NEcn4H/AyQliXA7gnDvNzCYAw/BD5K8ys0Odc29uxHlFklIRLSIiIiK5Zj7Q1zn3eaInzawE2M7Mejrnlgbb+uPvkf6wgeN+hC+Wt48OJU8g2rtb2MBx3scXlgdSOxFZrH2AV51zd8fEvFMDx0tkCjDZzI5wzj0Z99xfgKX4XlvwxehucW0GELwWM9scP/T7t865V4Nt+yU4Z2P3If9Aw3lJZD5+GPty59zqZI2cc+8C7wLjzOw1fNGtIloyQhOLiYiIiEhrk2iYcuy2K4FTghm5+5vZrmZ2opldBeCcex5/r+5kM/uxme2Fn4jsJedc0iHTQRF3I3CLmZ1iZjsG+482s18Hzb7AF5NHmll3M+uY4DhfAA8C95mfRby3+fWlfxU0+QQ/+/gQM9vZzK4EftqE/OCcmwrMAP5pZqcFs2fvYWZ343vSRzrnNgTNXwzO92sz62NmY/GTdEV9D6wATjeznczsIPwkY/FFc2PDxxcDnczsIDPrFp0dvBGTgTJghpntF+Tq52Y2wcy2CX6+1sz2NrNeZjYEP6nbRw0fVqT5VESLiIiISGuTqMezZptz7lngl/jZp98E5uJnhl4c0344vjh8GXgW+BQ/iVXDJ3buMvzkZBfhC7Wn8UXpouD5r4AxwPXA18DtSQ41Cj9J2ET8RF/34O+3BrgbPxR9Kn449+ZBu6Y6HrgW/9oXAO/gZxv/sXOu5n7sIF9XAePw+eqE/6NC9HmHHyY9CN+LfhNwXoLzNfZ7mQvchV+/+lvg/CT7xe6zFjgAP/P5NHzO/46/J7ocqMTf4/4v/PD0u4DbnXP3JMyISBqY/zchIiIiIiK5zMwG4Idw3+ucuzDseERaK/VEi4iIiIjkAefcO8DBwBoz2yHseERaK/VEi4iIiIjkADNbDLzonDst7FhEcpl6okUyyMwGmtlMM1thZmvM7H0zGx3XZlcze8bMKoJ2D5pZ9yTH+62ZfWRma83s4/hjxbU9xMxeMLOVZlZuZv+LmbAktt0+ZjYniG9ZMFFHvUlQgrY7mtnDZvaNmVUGMVzV1LyIiIhIRjSrd8zMepjZGDPbI90BieQiLXElkiHB7JAz8UszXAmsBnYCto1p0xN4BT+xyUVAZ/wkG7ub2V7OufUxbc8A/gY8hp/QY3/gNjPbxDl3Q9y5TwX+gZ8o5WJgA9AX2C6uXfTeqI/wa1FuG5y/D3BEgrYvAV/iZyZdAfSKP6aIiIi0OtvgJ0NbBLwXciwiWU9FtEgGmFln/KyWs5xz9Xp/Y1wCbAIMiFmn8i3gOeA3+EIYM+sAXB0c78Rg33vNrBC4zMzucc6tCtpuD9wBTHDO/bmRUK8FvgMOdM6tCfb/ArjHzA4JlgDBzAx4CF9s/8I590OyA4qIiEir09jSVCISQ8O5RTJjJLAlvkjGzIqCQjTescAT0QIawDn3AvAxcEJMu1/gl7e4M27/ifhlKGJ7jf+A/7c9Jjh3sqHZnYFDgIeiBXTgQWBN3PmHArsBVzjnfjCzTcxM/3+IiIgkEKxn/FZw+9UnZna6mY01s0hMm3ZmdouZfRvcdjXdzHqaWcTMLo9pNzbY1tfMHjWzVWZWZma3mln7FGLZwcwei7m1bK6ZHR7z/IH4Za0c8EBwrg1mdkqa0yKSM/QhWCQzDsavXbidmS3AD+UuN7M7oxc8M9sGX2j/L8H+bwI/jvk5+v28uHbzgEhc24Pxa0EeYWZLgOi91lfGFfI/wo9GqXNM51w1fh3J+GM6oNrM/ocvsivNbIqZbdZAHkRERPKKme0OzAa6A5cD9wNjgaOpe8/yvcBZwDPAhUA18CTJ10x+FGiHv/3ryWDfuxuJZUv8GtmH4kep/RW/vvJMMzsqaFYSxGnB8YqBXwP/rXdAEQE0nFskU3YG2gIzgL/jL3g/x1/wuuJ7qnsEbZcl2H8ZsLmZtQ2K2h7ABudcWWwj51y1ma3A38sUe+4NwH3AOPy9TccClwKFBL3jwTFdA+ffL+6Yhr+APw1cA+yJvxhvi78/W0RERCA64eZ+MbdqTQM+iDYwsz3xnwXucM6dFWz+m5lNwv+RO5HPnHPHxrStAP5gZjc65z5Iss/FwBZBLHODc/8D/9ngZmCGc+5bM3saP3/LXOfcw814zSJ5RT3RIpnRCX+v8wPOuXOdc9Odc+fg/8J7kpntFDwPsC7B/lXB101ivia7D7kqpl303JsClzvnrnDOPe6c+zX+L91nxwzvbuz88ccEeMM5d0pwzLHAZcA+ZnZQkthERETyRnCr0xDg8bhbtRbie6ejDsf/Ifv2uEPcSuL7kx3+Fq5YtwdtD6/fvMZhwJvRAjqIZQ1wD9DbzPo3+IJEJCEV0SKZsTb4OjVu+8P4C97gmDaJ7mfqEHectfghXIl0iGnX0Lmn4AvjH8e1S3b++GO6BMeMvp59ksQmIiKST7bAX2s/TfDcwpjve+Fvx/qsgTbx4o/5WXCM3g3ss32SY5bEPC8iTaQiWiQzvgq+fhO3/dvg62bUDqPuQX09gO+CodwEbQvj1482s7ZAt5jzNXZuC84dPaY1cP5Ujxl9PSIiItJymrUmtIhsPBXRIpkRnayrZ9z26L3L3zrnvgKWAz9JsP9e+Mm9ot7BF7zxbX+K/3cc2zbZuXviL7jLg58/ANbHHzMozAckOKY18HqWIyIiIsvxo7d2TvDcrjHff4G/fu/UQJt48cfsExxjcQP7fAH0TbC9X8zzoIJcpElURItkxqP4ovO3cdt/j5998+Xg52nAL82spjg1s4OBXYJjRL2IX8/5D3HH+wN+puwnY7Y9En/uYFbuU4NjzANwzpUDzwPFcctgnQJ0jDv/DPy906cmeD0Ov661iIhIXnPORfD3Ph9tZttGt5tZP/y90lFP46/VZ9U9AueQuKA14E9x284K2j7dQEhPAXuZ2c9iYukInA4scs59FGyOLnW5aQPHEpGAZucWyQDn3Dtmdh9watCz+zJ+refjgGudc18HTa8Fjgf+Y2YTgM7AecC7wAMxx6sys8uAO8zsUfwF+gDgZOCvzrmVMW1nmNkLwMVmtkVwrGPw9y2fHjNEHPxM3a8C/zWze4DtgD8Ds51zz8Uc8xszuwa4wsxmA9PxvdW/Ax52zsUvvSUiIpKvxgDDgDlmdid+tY7R+BFgewA45941synAH81sU+A1/HKS8T3TsXYwsxn4iUL3wc/uPck5934D+1wPjACeMbPb8H9M/w3+XuhjY9p9BqwERpnZanxR/YZzbnETXrdI3jDnNHpDJBPMrBC/BNSp+GHPX+CXsrg9rl0//DIT++Fn4H4COM85V2+ItJn9FvgLsAOwBLg9/nhBuyLgauBEYHP8pCLXO+fiJwbDzPbBL4U1EKjA92T/NZi9M77tH4Ezg/N/jS/0r3LObWg8IyIiIvnBzPbDX9t/BHwJjMd/FrjcOVcYtGmHv/6OxE/o+QK+t/lLYKxz7sqg3Rj8Os798ctnDcHfjjUJuMA590PMeT8HXnLOxY5G6x2c55DgPO8BVzjnnomL+ZfAdfjRcG2AU51zD6YrJyK5REW0iIiIiEiGRYvhaBHdQLsIiYvoLZxz32U+UhFpTJPuiTazUWb2rpmtCh6vmdmwuDZXmtlXZlZpZs+ZWZ/0hiwiIiKZZGb7m9lMM1tqZhEzG56gja73IiKSl5o6sdgS4EL8sM9B+MmOZgTDUTGzC/H3fJyOn114DTA7GK4iIiIirUNH/Az9fyTBJEe63ouISD5r0sRizrkn4zZdamZ/APbGL9p+Nv7+yCcAzOwU/LqyR1N3pl8RERHJUsG9ks9Azez+8XS9F2meVO6jdCm2E5GQNHuJKzMrMLOTgCLgNTPbAdgaPykCULOEzhvA4I0NVERERMKn671I8zjnrnDONdqB5ZwrdM5dFbdfoe6HFskeTV7iysx2B+biZ/erAI5xzi00s8H4v5p9E7fLN/iLbbLjdQOG4heKr2pqPCIiIhnQAeiNX+5tRcixZJut0fVeRERav2Zf65uzTvQCYE+gK3592wfN7IBmHCdqKDB5I/YXERHJlJHAw2EHkSN0vRcRkWzU5Gt9k4to59x64PPgx7fNbC/8vVHjAQO2ou5fp7cC3m7gkIsBJk2aRL9+/ZoaTs4799xzueWWW8IOI+soL8kzoulLAAAgAElEQVQpN4kpL8kpN/WVlJRQXFwMwTVK6vgaXe/TSv8GE1NeklNuElNeklNu6tuYa31zeqLjFQDtnXOLzOxr4GD8Iu6YWRfgZ8DEBvavAujXrx8DBw5MQzi5pWvXrspLAspLcspNYspLcspNgzTsOI6u9+mnf4OJKS/JKTeJKS/JKTcNavK1vklFtJldCzwNlAKd8V3fBwJDgia34mfs/hRf0V8FfAnMaGpg4r3zzjthh5CVlJfklJvElJfklBuJZ2YdgT74HmeAHc1sT+A759wSdL0XEZE81tSe6C2BfwI9gFX4v0APcc69COCcG29mRcDdwKbAK8Bhzrkf0hdyftliiy3CDiErKS/JKTeJKS/JKTeSwE+Al6hdauemYPs/gdN0vRcRkXzW1HWif5dCm7HA2GbGI3F69uwZdghZSXlJTrlJTHlJTrmReM65l2lkGUxd70VEJF81e51oaRkjRowIO4SspLwkp9wkprwkp9yIhEv/BhNTXpJTbhJTXpJTbtLLnHPhBmA2EJg3b9483ewuIiJZYf78+QwaNAhgkHNuftjx5AJd70VEJJtszLVePdFZbs6cOWGHkJWUl+SUm8SUl+SUGxEREZHUqYjOcuPHjw87hKykvCSn3CSmvCSn3IiIiIikTkV0lps6dWrYIWQl5SU55SYx5SU55UZEREQkdSqis1xRUVHYIWQl5SU55SYx5SU55UZEREQkdSqiRURERERERFKkIlpEREREREQkRSqis9z5558fdghZSXlJTrlJTHlJTrkRERERSZ2K6CzXq1evsEPISspLcspNYspLcsqNiIiISOrMORduAGYDgXnz5s1j4MCBocYiIiICMH/+fAYNGgQwyDk3P+x4coGu9yIikk025lqvnmgRERERERHJOmF3+CajIlpERERERESyQkVFBWedNYYddjiE7bY7mh12OISzzhpDRUVF2KHVUBGd5RYsWBB2CFlJeUlOuUlMeUlOuREREZFsUFFRweDBxzFx4mAWL36OpUtnsHjxc0ycOJjBg4/LmkJaRXSWu+CCC2q+Ly0tZf78+TWP0tLSECMLV2xepC7lJjHlJTnlRkRERLLBJZfcSEnJn4lEhgEWbDUikWGUlJzLpZfeFGZ4NdqEHYA07I477gB8Ad23bz+qqiprnuvQoYiFC0vycmbdaF6kPuUmMeUlOeVGREREssGsWa8SiYxN+FwkMoyZM29mwoSWjSkR9URnuWiBXFZWFhTQk4B5wCSqqiopKysLM7z/Z+/O46Oq7/2Pv77BKAYCalERlIp1i7ZqSRdRrHrViPQy6LW3moobequ3IJYqqD+oRAUVqiAKtraXFpU22tYWgspSl1pRpJbYTYPWrVHBJS4QCEhkPr8/vjPMJDkHkpDknEnez8djHpz5zpmZz/mgzHzmu0WmK/5w0FzKTTDlJZxyIyIiIlEzM+rre5DpgW7MUV9fEIvFxtQTnXOKAG0NIiIiIiIinYdzjvz8jYARXEgb+fkbcS6syO446okWERERERGRyA0ffjx5eUsDH8vLW0IiMaSDIwqmIjrmpk2bFnUIsaS8hFNugikv4ZQbERERiYOpU6+mqGgGeXmL8T3SAEZe3mKKimYyZcpVUYa3jYromKurq9vxSV2Q8hJOuQmmvIRTbkRERCQOCgsLWbHiIcaMWcmBB5bQv/8IDjywhDFjVrJixUMUFhZGHSIALuqJ2c65QcCqVatWMWiQ5vqGqayspLi4GL+o2CCgEihGeRMRaXuZf3MpNrPKqOPpDPR5LyIiLWVm7TYHemc+69UTLSIiIiIiIrETh0XEgqiIFhEREREREWkmbXEVE9XV1U32fO7Tpw8FBQX06dMnoqjiq6amRnkJodwEU17CKTciIiIizaee6Biorq7msMOKKC4ubnA77LAiSktLow4vlkaNGhV1CLGl3ARTXsIpNyIiIiLNp57oGKipqWHz5jpgPlCUaq1i8+aRXHTRRdEFFmNlZWVRhxBbyk0w5SWcciMiIiLSfCqiY6UIv/J2VktRUfCpXZxWdg2n3ARTXsIpNyIiIiLNp+HcIiIiIiIiIs2kIlpERERERESkmVREx9yCBQuiDiGW5s6dG3UIsaXcBFNewik3IiIiIs2nIjrmVq9eHXUIsVRZWRl1CLGl3ARTXsIpNyIiIiLNpyI65q699tqoQ4ilOXPmRB1CbCk3wZSXcMqNtJRzLs85d5Nz7nXnXJ1z7lXn3KSo4xIREekIWp1bREREWupa4DLgAuAl4CvAPOfcJ2Y2O9LIRERE2pmKaBEREWmpwcBCM1uSul/tnPsO8LUIYxIREekQGs4tIiIiLfUscIpz7hAA59zRwPHAo5FGJSIi0gFURMfcuHHjog4hlhKJRNQhxJZyE0x5CafcSCvcCjwIrHbObQFWAXeY2QPRhiUiItL+NJw75r797W9HHUIsjRkzJuoQYku5Caa8hFNupBXOAb4DnIufE30MMMs5t8bM7o80MhERkXamIjrmBg8eHHUIsVRSUhJ1CLGl3ARTXsIpN9IK04FbzOw3qfsvOucOBK4DtltEjxs3jt69ezdoKy0tpbS0tB3CFBERgfLycsrLyxu0rVu3rtWv16Ii2jl3HXAWcDiwCT8n6hozeyXrnF8AFzZ66hIzG9bqKEVERCROCoCtjdqSNGOa2MyZMxk0aFC7BCUiIhIk6MfayspKiouLW/V6Le2JPgG4C/hL6rm3AMucc0VmtinrvMXARYBL3f+0VdGJiIhIHC0CJjnn3gZeBAYB44D/izQqERGRDtCihcXMbJiZ3W9mVWb2D3yhPABoXMJ/amYfmNn7qVvr+8q7uCeffDLqEGJpwYIFUYcQW8pNMOUlnHIjrTAG+C0wBz8nejrwY+D6KIMSERHpCDu7OvcegAEfNWo/yTn3nnNutXPubufcXjv5Pl3W0qVLow4hlhrPaZAM5SaY8hJOuZGWMrONZvYDMxtoZj3M7BAzm2xmn0Udm4iISHtr9cJizjkH3AEsN7OXsh5aDDwEvAF8AT/k+1Hn3GAzs50Jtiu69dZbow4hlh588MGoQ4gt5SaY8hJOuRERERFpvp1Znftu4Ajg+OxGM/t11t0XnXP/AF4DTgI0NjmlurqampoaAKqqqiKORkRERERERJqjVcO5nXOzgWHASWa2dnvnmtkbQA1w8PbOGzZsGIlEosFt8ODBTebqLVu2jEQi0eT5o0ePZu7cuQ3aKisrSSQS24rVtMmTJzNt2rQGbdXV1SQSCVavXt2g/a677mL8+PEN2urq6kgkEixfvrxBe3l5ORdffHGT2M4555wG11FdXc3BBx9KcXExxcXFjBw5MvtKgKbXMW7cuCavCzBv3rzIrgM6x9+HrkPXoevo2tdRUlLCMccc0+Dz59JLL21ynoiIiAiAa+kI61QBPQI40cxeb8b5+wP/BkaY2cMBjw8CVq1atarLbHmRWU59PlAEPAr8EFiFX+AUoBIoJp2XzHPS5zR8XERE2k7WthfFZlYZdTydQVf8vBcRkfjamc/6FvVEO+fuBs4DvgNsdM7tm7p1Tz3ewzk33Tn3defc551zpwALgFcArZDVRBG+IB4YekZZWVlHBZNTgnqexFNugikv4ZQbERERkeZr6XDuy4FewB+BNVm3b6ce3wocBSwEXgZ+BjwPfMPM6tsg3i7n2GOPjTqEWCopKYk6hNhSboIpL+GUGxEREZHma9HCYma23aLbzDYDQ3cqImlg6FClM0hpaWnUIcSWchNMeQmn3IiIiIg0387uEy0iIiIiIiLSZaiIFhEREREREWkmFdEx98ILL0QdQiw13uZGMpSbYMpLOOVGREREpPlURMfcfffdF3UIsTR9+vSoQ4gt5SaY8hJOuRERERFpPhXRMXfzzTdHHUIsPfDAA1GHEFvKTTDlJZxyIyIiItJ8KqJjbvfdd486hFgqKCiIOoTYUm6CKS/hlBsRERGR5lMRLSIiIiIiItJMKqJFREREREREmklFdMzdcccdUYcQS+PHj486hNhSboIpL+GUGxEREZHmUxEdc3379o06hFgaMGBA1CHElnITTHkJp9yIiIiINJ+K6Jg799xzow4hlq644oqoQ4gt5SaY8hJOuRERERFpPhXRIiIiIiIiIs2kIlpERERERESkmVREx9wbb7wRdQixtHr16qhDiC3lJpjyEk65EREREWk+FdExN3XqVCorK6mqqoo6lFiZMGFC1CHElnITTHkJp9yIiIiINN8uUQcgYdYCebzwwgsUFxdHHUzszJ49O+oQYku5Caa8hFNuRERERJpPPdGx9QmQBOYDq4Cbog0nZrQlTzjlJpjyEk65EREREWk+FdGxVwQMAgZGHYiIiIiIiEiXpyJaREREREREpJlURMfevKgDiKVp06ZFHUJsKTfBlJdwyo2IiIhI86mIjr3NUQcQS3V1dVGHEFvKTTDlJZxyIyIiItJ8KqJj7/KoA4ilG264IeoQYku5Caa8hFNuRERERJpPRbSIiIiIiIhIM6mIFhEREREREWkmFdGx93HUAcRSTU1N1CHElnITTHkJp9yIiIiINJ+K6Ni7MeoAYmnUqFFRhxBbyk0w5SWcciMiIiLSfCqiY++7UQcQS2VlZVGHEFvKTTDlJZxyI63hnOvnnLvfOVfjnKtzzv3NOTco6rhERETa2y5RByA7UhR1ALE0aJC+p4VRboIpL+GUG2kp59wewDPA48DpQA1wCJqDJCIiXYCKaBEREWmpa4FqM7s0q+3fUQUjIiLSkTScW0RERFpqOPAX59yvnXPvOecqnXOX7vBZIiIinYCK6NhbEHUAsTR37tyoQ4gt5SaY8hJOuZFWOAj4X+BloAT4MXCnc+78SKMSERHpABrOHXurow4gliorK7nkkkuiDiOWlJtgyks45UZaIQ/4s5n9MHX/b865LwKXA/dv74njxo2jd+/eDdpKS0spLS1tl0BFRETKy8spLy9v0LZu3bpWv56K6Ni7NuoAYmnOnDlRhxBbyk0w5SWcciOtsBaoatRWBfzXjp44c+ZMLWYnIiIdKujH2srKSoqLi1v1ehrOLSIiIi31DHBYo7bD0OJiIiLSBagnuh1UV1dTU1PToK1Pnz4MGDAgoohERETa1EzgGefcdcCvga8DlwL/E2lUIiIiHUBFdBurrq7msMOK2Ly5rkF79+4FvPxylQppERHJeWb2F+fcWcCtwA+BN4ArzeyBaCMTERFpfxrO3cZqampSBfR8YFXqNp/Nm+ua9E43z7g2ja+zSCQSUYcQW8pNMOUlnHIjrWFmj5rZUWZWYGZHmtnPo45JRESkI6gnut0UAW2xcMq32+A1Op8xY8ZEHUJsKTfBlJdwyk1ucs4NAurN7B+p+yOAi4GXgDIz2xJlfCIiIp2VeqJjb3DUAcRSSUlJ1CHElnITTHkJp9zkrHuAQwGccwcBDwB1wH8D0yOMS0REpFNTES0iIpKbDgX+mjr+b+BPZvYd4CLg7KiCEhER6exaVEQ7565zzv3ZObfeOfeec+73zrlDA8670Tm3xjlX55z7g3Pu4LYLWURERABH5nP8VODR1PFbQJ9IIhIREekCWtoTfQJwF34ri1OBfGCZc2739AnOuWuAMcB3ga8BG4Glzrld2yTiLufJqAOIpQULFkQdQmwpN8GUl3DKTc76CzDJOXc+cCLwSKp9IPBeZFGJiIh0ci0qos1smJndb2ZVqYVMLgIGAMVZp10J3GRmD5vZP4ELgH7AmW0UcxezNOoAYqm8vDzqEGJLuQmmvIRTbnLW9/ErWM4GpprZq6n2bwHPRhaViIhIJ7ezq3PvARjwEYBzbiDQF3g8fYKZrXfOrcSvkPXrnXy/LujWqAOIpQcffDDqEGJLuQmmvIRTbnKTmf0d+FLAQ+OBrR0cjoiISJfR6oXFnHMOuANYbmYvpZr74ovqxsPI3ks9JiIiIm3EObeHc+5S59wtzrm9Us1HAPtEGZeIiIiZRR1Cu9mZ1bnvxn9Qn9sWgQwbNoxEItHgNnjw4CZz9ZYtW0YikWjy/NGjRzN37twGbZWVlSQSCWpqahq0T548mWnTpjVoq66uJpFIsHr16gbtd911F+PHj2/QVldXRyKRYPny5Q3ay8vLKSsrC7i6a4MuGRgX0DYamNuorRK4PfAV5s2b1+B+W13HxRdf3OS9zjnnnJz7+9B16Dp0HbqOHV1HSUkJxxxzTIPPn0svvbTJeXHjnDsK+BdwDXA1fnQYwH8Bt0QVl4iIdF21tbWMHTuZgQNP5YADzmTgwFMZO3YytbW1UYfWplxrfiFwzs0GhgMnmFl1VvtA4DXgmNQws3T7H4EXzKxJ1eicGwSsWrVqFYMGDWr5FcRMZWUlxcXFwCr8VDXwRXAx6Wtses4vgZGNntO4rfH9hq8pIiJtJ/PvNMVmVhl1PEGcc48BlWY2wTlXCxxtZq87544DfmVmB0YbYUOd7fNeREQaqq2tZfDgs6mq+gHJ5On4TSSMvLylFBXNYMWKhygsLIw6zG125rO+xT3RqQJ6BHBydgENYGZvAO8Cp2Sd3wu/mrcWOWmVsqgDiKWgnifxlJtgyks45SZnfRW4J6D9HTSFSkREOtjEibelCuih+AIawJFMDqWqahyTJgWPrM1FLd0n+m7gPOA7wEbn3L6pW/es0+7Ab7kx3Dn3JeA+4G1gYVsF3bUcG3UAsVRSUhJ1CLGl3ARTXsIpNznrU6BXQPuhwAcdHIuIiHRxixY9k+qBbiqZHEpFxTMdHFH7aWlP9OX4D+w/Amuybt9On2Bm0/F7Sd8DrAR2B84wsy1tEG8XNDTqAGKptLQ06hBiS7kJpryEU25yVgVwvXMuP3XfnHMDgGnAQ9GFJSIiXY2ZUV/fg0wPdGOO+vqCTrPYWIu2uDKzZhXdZlaGxiGLiIi0p6uA3wLv43+wfgo/jHsFMDHCuEREpItxzpGfvxG/UVNQIW3k52/Eb/CU+3ZmdW4RERGJiJmtM7PT8At9jgVmA8PM7EQz2xhtdCIi0tUMH348eXlLAx/Ly1tCIjGkgyNqPyqiY++FqAOIpcbb3EiGchNMeQmn3OQ2M1tuZneb2XQzeyzqeEREpGuaOvVqiopmkJe3GN8jDX517sUUFc1kypSrogyvTbVoOLdE4T7gkqiDiJ3p06czZEjn+TWrLSk3wZSXcMpN7nDOjW3uuWZ2Z3vGIiIikq2wsJAVKx5i0qTbqaiYQX19Afn5dSQSxzNlSry2t9pZKqJj7+aoA4ilBx54IOoQYku5Caa8hFNucsq4Zp5ngIpoERHpUIWFhcyaVcasWX6xsc4yB7oxFdGxt3vUAcRSQUFB1CHElnITTHkJp9zkDjMbGHUMIiIizdFZC2jQnGgRERERERGRZlNPtIiISI5wzs0AfmhmG1PHoczsBx0UloiISJeinujYuyPqAGJp/PjxUYcQW8pNMOUlnHKTU74M5Gcdb+8mIiIi7UA90bHXN+oAYmnAgAFRhxBbyk0w5SWccpM7zOzkoGMRERHpOOqJjr1zow4glq644oqoQ4gt5SaY8hJOuclNzrmfO+ea7BfinOvhnPt5FDGJiIh0BSqiRUREctOFBG/hsDtwQQfHIiIi0mVoOLeIiEgOcc71AlzqVuic25z1cDdgGPB+FLGJiIh0BeqJjr03og4gllavXh11CLGl3ARTXsIpNznnE+AjwIBXgI+zbjXAz4E5kUUnIiLSyamIjr07ow4gliZMmBB1CLGl3ARTXsIpNznnZOAUfE/0t4D/yLoNAQaY2dTowhMREencNJw79vTlNsjs2bOjDiG2lJtgyks45Sa3mNlTAM65gcBbZpaMOCQREZEuRUV07O0XdQCxpC15wik3wZSXcMpNbjKzfzvn9nDOfQ3Yh0ajy8zsvmgiExER6dxURIuIiOQg59xw4JdAT2A9fo50mgEqokVERNqB5kSLiIjkptvxi4j1NLM9zGzPrNteUQcnIiKdj5nt+KQuQEV07M2LOoBYmjZtWtQhxJZyE0x5Cafc5Kz+wJ1mVhd1IM65a51zSefcjKhjERGRtlVbW8vYsZMZOPBUDjjgTAYOPJWxYydTW1sbdWiR0XDu2Nu841O6oLq6yL8zxpZyE0x5Cafc5KylwFeA16MMwjn3VeC7wN+ijENERNpebW0tgwefTVXVD0gmy/AbQxhz5izliSfOZsWKhygsLIw4yo6nIjr2Lo86gFi64YYbog4htpSbYMpLOOUmZz0C/Mg5dwTwD6A++0Ezq2jvAJxzPYH5wKXAD9v7/UREpGNNnHhbqoAemtXqSCaHUlVlTJp0O7NmlUUVXmQ0nFtERCQ3/Qw4ALge+A2wIOv2+w6KYQ6wyMye6KD3ExGRDrRo0TMkk6cHPpZMDqWi4pkOjige1BMtIiKSg8ws0h/CnXPnAsfgh5SLiEgnYGY457Yd19f3wA/hDuKory9o8JyuQkV07H0cdQCxVFNTQ58+faIOI5aUm2DKSzjlRlrKObc/cAdwqpnV7+j8bOPGjaN3794N2kpLSyktLW3DCEVEpLlqa2uZOPE2Fi16hvr6HuTnb2T48OOZOvVq8vM34ndNDCqSjfz8jTlRQJeXl1NeXt6gbd26da1+PRXRsXcjcErUQcTOqFGjqKho9+l+OUm5Caa8hFNucpdzrgdwIjAA2DX7MTO7sx3fuhjYG6h0mW9P3YBvOOfGALtZyD4oM2fOZNCgQe0YmoiINNeOFg47/fSv8rOfLW00J9rLy1tCIjGko0NulaAfaysrKykuLm7V66mIjr3vRh1ALJWVlUUdQmwpN8GUl3DKTW5yzn0ZeBQoAHoAHwF9gDrgfaA9i+jHgC81apsHVAG3hhXQIiISLztaOOyEE/5EUdEMqqosdY4vsvPyllBUNJMpUx6KKPJoaWGx2CuKOoBYUi9GOOUmmPISTrnJWTOBRcCewCbgWODzwCrg6vZ8YzPbaGYvZd+AjcCHZlbVnu8tIiJtZ0cLhy1Z8hdWrHiIMWNWcuCBJfTvP4IDDyxhzJiVXXZ7K1BPtIiISK46BrjMzJLOua34IdSvO+cmAPcCv+vgeNT7LCKSQ5q7cFjPnj2ZNauMWbPokouIBVERLSIikpvqgWTq+H38vOgqYB1+66sOZWb/0dHvKSIireeca/HCYSqgPQ3njr0FUQcQS3Pnzo06hNhSboIpL+GUm5z1AvDV1PFTwI3OufPwq2b/M7KoREQkZwwffjx5eUsDH8ulhcM6moro2FsddQCxVFlZGXUIsaXcBFNewik3Oev/AWtTxxPxeyL+GL9qtlalFBGRHZo69WqKimaQl7eYzKwcIy9vcWrhsKuiDC+2NJw79q6NOoBYmjNnTtQhxJZyE0x5Cafc5CYz+0vW8ftA0/1HREREtqOwsJAVKx5i0qTbqaiYQX19Afn5dSQSxzNlStddOGxHVESLiIiIiIh0UYWFhVo4rIVURIuIiOQg59wbbGdFbDM7qAPDERGRTkAFdPOoiBYREclNdzS6nw98GT+s+0cdH46IiEjXoIXFYm9c1AHEUiKRiDqE2FJugikv4ZSb3GRmsxrdbjOz84DrgcOijk9ERKSzUhEde9+OOoBYGjNmTNQhxJZyE0x5CafcdDqLgbOjDkJERKSzUhEde4OjDiCWSkpKog4htpSbYMpLOOWm0/kW8FHUQYiIiHRWmhMtIiKSg5xzL9BwYTEH9MXvE/29SIISERHpAlpcRDvnTgDGA8XAfsCZZlaR9fgvgAsbPW2JmQ3bmUBFRESkgQWN7ieBD4A/mtnqCOIRERHpEloznLsH8Ff8r9xhW2ssBvbF/yLeFyhtVXQCPBl1ALG0YEHj746SptwEU17CKTe5ycxuaHS7ycx+ogJaRESkfbW4iDazJWZ2vZktxA8dC/KpmX1gZu+nbut2LsyubGnUAcRSeXl51CHElnITTHkJp9zkJudcf+fcWOfcbOfcDOfcZc65PaOOS0REpLNrr4XFTnLOveecW+2cu9s5t1c7vU8XcGvUAcTSgw8+GHUIsaXcBFNewik3ucc59z3gNfxe0SOBUcCPgbedc6Wpc5xz7svRRSkiInFlFjagWJqjPYroxcAFwH8AE4ATgUedc2G91iIiItJMzrlvAncCs4H+ZraHme0B9AfuAe51zg0BfgkMjy5SERGJk9raWsaOnczAgadywAFnMnDgqYwdO5na2tqoQ8s5bb46t5n9Ouvui865f+B/LT8JTfAVERHZWeOBW81sUnajma0FfuCcqwP+ALwLXBdBfCIiEiNmxoYNGxg8+Gyqqn5AMlmGn5VrzJmzlCeeOJsVKx6isLAw4khzR7vvE21mbwA1wMHbO2/YsGEkEokGt8GDBzdZ8GbZsmUkEokmzx89ejRz585t0FZZWUkikaCmpqZB++TJk5k2bVqDturqahKJBKtXN1yP5a677mL8+PEN2urq6kgkEixfvrxBe3l5OWVlZQFXd23QJQPjAtpGA3MbtVUCtwe+wrx58xrcb6vruPjii5u81znnnJNzfx+6Dl2HrkPXsaPrKCkp4Zhjjmnw+XPppZc2OS9GBgH3b+fx+4HdgBPN7N8dE5KIiMRJ417n/v2P58UXrySZHEpmWStHMjmUqqpxTJoUXGtICDNr9Q2/nUZiB+fsD2wF/jPk8UGArVq1yjqDVatWGWCwysBSN9+Wvsam58wPeE66bXjIOQ1fs6u56KKLog4htpSbYMpLOOWmqcy/0wyynficbI8bsBE4aDuPHwRsjDrOgLg61ee9iEhcrV+/3o488jTLy1tskEzVDqdkHTe+Je3AA0+NOuwOtzOf9S3uiXbO9XDOHe2cOybVdFDq/gGpx6Y7577unPu8c+4U/D6Wr6Blplvp2KgDiKWSkpKoQ4gt5SaY8hJOuck5LwIjtvP4malzRESkC5o48bbUsO10r7PhdykOW6LKUV9fkP7BU5qhNcO5vwK8AKzC/4D/T04AACAASURBVI3cjh9vfAO+x/koYCHwMvAz4HngG2ZW3xYBdz1Dow4glkpLtfV4GOUmmPISTrnJOXOAqc657znntq1t4pzbxTk3GpgC3B1ZdCIiEqlFi54hmTw9q8XhBzGFFclGfv5GtA5087V4YTEze4rtF9+q+kRERNqJmd3rnPsSfnXuW5xzr+G/IR0E9ATuNLN5EYYoIiIRMTPq64N6nY/HDwxuWqrl5S0hkRjSAdF1Hm2+OreIiIi0LzO72jn3W6AUOCTV/Ceg3Myeiy4yERGJknOO/Px0r3N2IX01cDZ+SaszSA/zzstbQlHRTKZMeajjg81h7b46t+ysF6IOIJYar9ArGcpNMOUlnHKTm8zsOTO70syGpW5XqoAWEZHhw48nL6/xclSFwEPAryks/Cr9+4/gwANLGDNmZXy3t/rwQ/j736OOIpCK6Ni7L+oAYmn69OlRhxBbyk0w5SWcciMiItI5mBlTp15NUdEM8vIWk5kHbeTlLefII9fwzjtP8tZbC3jjjT8wa1ZZvAro116DGTPgxBNhn30gYBvLONBw7ti7OeoAYumBBx6IOoTYUm6CKS/hlBsREZHcVVtby8SJt7Fo0TPU1/cgP38jp5/+FU444WmWLJlBfX0B+fl1JBLHM2VKzHqdk0l4/nlYuNDfXnoJdtsNTj0VfvIT+M//jDrCQCqiY2/3nXp2dXU1NTU12+736dOHAQMG7GxQkSsoKIg6hNhSboIpL+GUGxERkdxUW1vL4MFnp7a0KiM91/lnP1tKUdEM/v7339GzZ894rby9aRM88YQvmhctgnffhc99zhfMN90EJSXQs2fUUW6XiuhOrLq6msMOK2Lz5rptbd27F/Dyy1WdopAWEREREenKGu4JneZIJodSVWVMmnQ7s2aVRRVeRk0NPPKIL5yXLoW6Ojj4YDjvPEgk4LjjYJfcKU01J7oTq6mpSRXQ8/Hbes9n8+a6Bj3TIiKSu1J7Q5/qnLvMOVeYauvnnIv3T/giItImmu4JnZFMDqWi4pkOjijLq6/C7bfDN74B++4LF10Ea9fCpEnw4ovwyitw223+8RwqoEFFdA64ow1eowgYlPqzcxg/fnzUIcSWchNMeQmn3OQm59zngX8AC4E5wN6ph64BbosqLhER6Rjhe0KnOerrCzCzkMfbWDIJzz0H110HRxwBhxwCEydC795+fvPatbBiRebxOA0xb6HcKvm7pL5RBxBLGo4eTrkJpryEU25y1izgL8DRwIdZ7b8HfhZJRCIi0mHC94ROM/LzN7bvfOhNm+DxxzPzm997D/r08fObp07185t79Gi/94+IiujYOzfqAGLpiiuuiDqE2FJugikv4ZSbnHUCcJyZbWn0BelNoH8kEYmISIcaPvw45sxZ2mhOtJeXt4REYkjbv2lNDTz8MFRUNJzfPHIkjBjh5zd369b27xsjKqJFRERyUx4Q9C1lf6C2g2MREZEOkr2l1aef7ka3bg9gNgOzb5JenTsvbwlFRTOZMuWhtnnTf/3L9zZXVMAzz4AZHHss/PCHvnA+/PCcHp7dUiqiRUREctMy4PvAd1P3LbWg2A3Ao+35xs6564CzgMOBTcCzwDVm9kp7vq+ISFcXvKXVemAs+fnX0afPgey22+ad3xM6mYSVKzOFc1UVdO/u92++5x4/XLtv1512qoXFYu+NqAOIpdWrV0cdQmwpN8GUl3DKTc66CjjeOfcS0B34FZmh3Ne083ufANwFfB04FcgHljnndm/n9xUR6dIabmmV7vntBcxj69bpfOtbg3jjjT8wa1ZZywvoTZv8vOb/+R/o188Py547F77+dfj97/0w7kWL4NJLu3QBDSqic8CdUQcQSxMmTIg6hNhSboIpL+GUm9xkZm/jFxW7GZgJvABcC3zZzN5v5/ceZmb3m1mVmf0DuAgYABS35/uKiHR1O9rSatGiZ1v2gh98AL/4BZx1ll8QLJGAp56C88+Hp5+Gd9/1j595ZqdcIKy1NJy7A1VVVTX4s3m2/+W28Wv16dOnS6y0O3v27KhDiC3lJpjyEk65yV1m9hkwP+o4gD3wy8N+FHUgIiKdVUu2tNruityvvJIZpv3ss5n5zddfn5nfLNulIrpDrAXyGDlyZCueu1+LXrN79wJefrmq0xfSnf36doZyE0x5Cafc5A7nXKK555pZRXvGkub8N7U7gOVm9lJHvKeISFfU6i2ttm7185srKnzxvHq1n9982mnw05/6+c377tsBV9B5qIjuEJ8ASXxnQRF+vZcftvFrAlSxefNIampq9KVYRKRzWtDM84zglbvbw93AEcDxHfR+IiJd1vDhxzdvS6u6OnjsMV84L1oE778Pe+/tC+Zbb/UFdEFBB0ffeaiI7lBFwCCgJcO5m/uaIiLS2ZlZrNYycc7NBoYBJ5jZ2uY8Z9y4cfTu3btBW2lpKaWlpe0QoYhI5zJ16tU88cTZVFVZ1uJifkur4w+Zxq2Hn+PnLy9b5hcKO/RQuPBCP0z72GM7/f7NYcrLyykvL2/Qtm7dula/noro2JuHiuSmpk2bxjXXtPfis7lJuQmmvIRTbqQ1UgX0COBEM6tu7vNmzpzJoEH6XBMRaY3CwkJWrHiISZNup6JiBgfUJTmjvppzun/KwFfexo3+EwweDGVlvnA+7LCoQ46FoB9rKysrKS5u3XqYKqJjb3PUAcRSXV1d1CHElnITTHkJp9zkLufcKcA4suf1wB1m9lg7v+/dQCmQADY659KT6daZmT64RETay9atFP7978zqvolZu70Fb74Mu+8OJ5wGI8rgm9/U/OYOoCI69i6POoBYuuGGG6IOIbaUm2DKSzjlJjc5574HzAJ+m/oT4FjgUefcODOb045vfzl+3vUfG7VfDNzXju8rItLl2MaNuMcfh4ULsUWLcB984Oc3Dx8O06fDqadqfnMHUxEtIiKSm/4fMM7Msvcou9M590zqsXYrouM2N1tEpLOpfe01Fl02jr2fXcGQTR+xO0leyduNP+y+P0/2HUD/s89gyi0TKCwsjDrULkkfgiIiIrlpD2BJQPsyoHdAu4iIxNiGykoWHn8qf9mtNz0OPphzH3+Y3TcdzPV8gcP4KYclNzFm46s89O7zzP7x8QwefDa1tbVRh90lqYiOvY+jDiCWampqog4htpSbYMpLOOUmZ1UAZwW0jwAe7uBYRESkpbZuhWeegQkTSB5yCD2Liznt2eW8vaUvlzCOvrzLCZRwG3fyCv9DZm9oRzI5lKqqcUyadHuUV9BlqYiOvRujDiCWRo0aFXUIsaXcBFNewik3OeslYKJz7hHn3KTU7WFgIvBP59zY9C3iOEVEJK2uDhYuhFGjYL/9YMgQuPdeVu5ayJluMn34iLM4gHnczgfsAzwDnB74UsnkUCoqnunQ8MXTnOjY+27UAcRSWVlZ1CHElnITTHkJp9zkrEvww5WOSN3SPkk9lmbAnR0Yl4iIZHvvPXj4YV88/+EPsHkzHH64L6QTCfj61/nOwafzpk1OPaEH6f2fM8dBHPX1BZgZzoWdI+1BRXTsFe34lC5Ie4yGU26CKS/hlJvcZGYDo45BRERCrF7ti+aFC+G553zb8cfDjTf6/ZsPPRSA9evXM/H7N/DWW5vIFMsb8QW0a3TcmJGfv1EFdARURIuIiIiIiOyMrVthxQpfNFdUwCuv+P2bTz8d5s6F//xPvy0VUFtby8Sxk1m48CnWrFnLZ5/NAJ4lUywfDywFhjY6bigvbwmJxJAOukDJpiJaREQkBznf9fAt4GRgHxqtc2Jm/xVFXCIiXcbGjX549sKFfrh2TQ3su6/fv/m22/z+zbvv3uAptbW1DB58NlVVPyCZNOA4fIH8ZzLF8tXA2fii+ir8P/VJ4AzSw7zz8pZQVDSTKVMe6rDLlQwtLBZ7C6IOIJbmzp0bdQixpdwEU17CKTc56w7gfmAgsAFY1+gmIiJt7b334P/+z89l7tMHzjoLVq6ESy6BZ5+FNWvgZz/zhXSjAhpg4sTbqKoaRzI5FN/7nF407GpgBrAY6Ak8BDwHnEG3buvp2fMaCgu/yn77DefAA0sYM2YlK1Y8pH2iI6Ke6NhbHXUAsVRZWckll1yy4xO7IOUmmPISTrnJWecD/2Vmj0YdiIhIp2WWmd9cUeHnNzvn5zffdJOf33zIITt8mdraWiZOvI27736IZLKMpouGFeIL59vxxXQB3bq9wejRZ3HTTVfRq1evVDhaRCwOVETH3rVRBxBLc+bMiTqE2FJugikv4ZSbnLUOeD3qIEREOp2tW32vcrpw/te/oKDAz2/++c/hm9/cNr+5OdJDuF966fuY/ZXgBcTAF9JlqeMkBxxQwqxZNzR4LRXQ8aAiWkREJDeVAZOdc6PMbFPUwYiI5LSNG2HZMl80N57fPGMGnHJK4PDsHamtrWXIkLN58cUrgWH4XuagBcQaystbqkXDYkxFtIiISG76NVAKvO+cexOoz37QzLR3mYjI9rz7Lixa5Avnxx7z+zcfcQRceqkfpv21r0Fe65aQqq2tZfz4qfz857+jvn5vfAENDQvn7AXEhqJFw3KHimgREZHcdC9QDMwH3sN/CxMRkTBmUFWVGaa9cqWf3zxkCEyZ4hcLa8b85h1JD99+8cV++DUg7yEzZLtx4fwQcBswhV12gf79uzNixAlMmaJFw+JMRXTsjQOeijqI2EkkElRUVEQdRiwpN8GUl3DKTc76JnC6mS2POhARkdj67DM/v7miwhfPr76amd/8i1/4+c19+uz025gZGzZsYOLEHzFv3gJqa28BZuK3pcoewt10AbFddnmd733vbG666QfbFhCTeFMRHXvfjjqAWBozZkzUIcSWchNMeQmn3OSst4D1UQchIhI7GzY0nN/84YfQt6+f33zHHX5+c/fuO/02fsXtH7Fw4Z+oqfmYurr1wGz81lVnAD8leO5zZgEx5x7he997nlmzynY6Huk4KqJjb3DUAcRSSUlJ1CHElnITTHkJp9zkrKuA6c65y83szaiDERGJ1Nq1vmBeuNDPb/70Uz+/+bvf9fObv/rVVs9vbmz9+vVMmHBzar7zVPx+zl8GzsEXyj8F8sisvh089xke4Ygj7tTc5xykIlpERCQ3zQcKgNecc3U0XVhsr0iiEhHpCGbw0kuZYdorV/oiecgQuPlmP7/54IPb6K0yQ7V///sneOedtZgdD8zCF9A/wM9rThfI6eI5uwe64RBuqOHoowt5+mnNfc5FKqJFRERy0/ejDkBEpEN99hk880ymcH7tNejRw89vvvdeGDasTeY3Q3qo9m0sXPhU1lDt6cBC4C58MTwUXxhPBn5MZvGwdPHcuAe6LHX8MEceeRdPP/0bFdA5qsVjGpxzJzjnKpxz7zjnks65RMA5Nzrn1jjn6pxzf3DOtc3PQF3Sk1EHEEsLFiyIOoTYUm6CKS/hlJvcZGb3bu8WdXwiIm1iwwb43e/gwgv9vOaTToJf/crPa37kEb+f80MPwQUXtFkBvX79egYPPpvZs4+munpX6uq+DNwN/BPoiS+Ie6TO7kHDodvgi+cZwHLgt8BKoAQ4nfz8o7j88hWsWKEe6FzWmokBPYC/At8jYDsN59w1wBjgu8DX8P9FLXXO7boTcXZhS6MOIJbKy8ujDiG2lJtgyks45Sb3Oee6O+d6Zd+ijklEpNXWroWf/jSzcvbZZ8OqVXDZZX7Y9jvvwD33+J7nFiwQZmbbbtn3wRfOl19+Db16HUXv3l/mxRevxOxv+KHab+ML5+VAHzJFMzQdug2ZFbhX4nuiV1BY+DFXXHEsH374LD/+8c0qoHNci4dzm9kSYAmAc84FnHIlcJOZPZw65wL8/pVnAr9ufahd1a1RBxBLDz74YNQhxJZyE0x5Cafc5CbnXA9gGn4bh88FnNKtYyMSEWklM3jxxcww7T//2c9vPuEEuOUWP7/5C19o1UunFwH75S8XsWHDp/jyJwl8BuyWOv4UXwj3ww/NngwMw29RlR6qDb4XunHRHDZ0uxCYjHOPUFQ0i+eee1KFcyfSpnOinXMDgb7A4+k2M1vvnFuJX2ZaRbSIiEjbmA6cDPwvcD8wGugPXAZcG2FcIiI7lp7fvHChv73+up/fPHQojBnje5k/F/T74I6tX7+eSZNu4/e/f4K3334H2BvohS905wCbGh0fmnpmKX57qv6p+9lDtUn9eRwNi+bLyOwD/dvU8Qwgj/z8NVxyyXCmT/+dCuhOpq0XFuuL/y/ovUbt76UeExERkbYxHLjAzP7onPsF8LSZveqc+zdwHvDLaMMTEWmkttbv37xwoZ/P/NFHsN9+vqd5xAg4+eRW79+c7nGeP38BGzduBn6EXwTsG/gFv84FVgADAo5vS73K6VnHENzrfDRNi+Z6/G+XW+jRoy99+uSRSBzH1KlXq3jupLQ6dxuorq6mpqYGgKqqqoijycTQ3Fiy4wfo06cPAwYMaJfYRESkzewFvJ46Xp+6D37S3o8DnyEi0tHWrIFFi3zh/PjjsGULfPGL8L//64vnr3ylWfs3p+cuZ6utrQ3ocXb4RcBW4odfv5M6O7tAzj4uSZ2fnqXaAziG4KHalwE/Sf35HJntqraw557GP//5OPvttx/BM16lM2mbHccz3sX/F7hvo/Z9U4+FGjZsGIlEosFt8ODBTVaNXbZsGYlEkwXBGT16NHPnzm3QVllZSSKRaFAgAkyePJlp06Y1aKuuriaRSLB69eoG7XfddRfjx49v0FZXV0cikWD58uVUV1dz2GFFFBcXU1xczMiRIwOu7q6Qqx4X0DYayL6OMqASv3x+kHlZx2sBx8iRIwNiuQu4o8l1nHbaaRxyyKHb4i8uLubggw/h29/+dpN3Ouecc2Lz93HxxRc3uI7030e28vLyBufF8TqytdV1BP0AkovX0dZ/HxdffHGnuA5o+7+P7OvJ5evI1pLrKCkp4Zhjjmnw+XPppZc2OS+GXgcGpo5X4+dGg++h/iSSiEREzOCf/4SpU+FrX4P+/WH0aNi0CaZN89tS/eMfMGWKfzykgDazbYt9FRYeSV7eF8jLOyjrdiC9ex/FXXd9ibffrsX3OB+B/z3xDPzviZ/DF7nplbSDjvOAOhoO2b4KXyAfRcNVtv+B73W+EfgNPXp8xoABtYwdexr//vcz9OvXTwV0V5G9Sl1Lb/iZ+IlGbWuAcVn3e+EnG/x3yGsMAmzVqlWWi1atWmWAwXyDVQY3pe6vMv+viKUey27b0f3stqmteE5YLD7W7Fw3jX9+k3Pi6Fe/+lXUIcSWchNMeQmn3DSV+beRQbYTn5PtecP/Ejs2dXxq6rN2M7AVuDLq+ALizenPexHZjvp6syefNPv+980OOsh/Me3Z0+xb3zK77z6zDz/c4Uskk0lbt26dXXbZBOvZ8wiDzxscYPDVkNvhBo8YXG9wnMEpBv9hkDBIpv48JeuW3M7x9QYXGixOHS82WG8w2eAkgy8bfNFgiBUWFtsVV1xv69evt2Qy2f65lXazM5/1LR7OnVoN9GAyYx4Ocs4dDXxkZm/huzsnOedeBd4EbsKvC7+wpe+VW4rw3w/aejj30A6KJf2c3FBaWhp1CLGl3ARTXsIpN7nJzGZmHT/mnEv/Q/6qmf09ushEpEuorYWlSzPzmz/+GPr180O0E4lmzW+ura1l/Pgp/PKXD7Nhw0Z8/1xffA9xEr9bbljP7r/wPc63k9mgwNF0EbDq1P308Ox/BxxfDYwAbiDTC234lbkdkCQvbwmHHz6T5557VPOcpVVzor8CPIn/L8vIjDO+FxhlZtOdcwXAPcAewNPAGWa2pQ3iFRERkQBm9ib+x2sRkfaxZo3fhqqiIjO/+Utf8sO1EwkoLt7h/GYzo7a2liuvvJ57712A2T4EF83/IjOfucmr4Pdrhsy2U2np1bPTi4AtBzaQKZCfDjj+IbAAuAU/VPszYBzOXU1BwT706ZPHiBEnMGWKVtkWrzX7RD/FDuZSm1kZfjKviIiItCHn3GDgc2b2cFbbBfhvgj3w3wSvMLNPIwpRRDoLS81vXrjQF87PPw/dusE3vuHnNycScNBBO3yZdI/z/PkL2bhxA76U6AGcSHDRbGR6l4Nsr8f5GHxPcnoRsNHA88Ai/Ara6X2iJ+D3id4KXIFzu5OX14uCgl35zne+yfTp19GrVy/MTPOcpQmtzh17L5BLw6w7yvLlyxkyZEjUYcSSchNMeQmn3OSc64E/Ag8DOOe+hF+Rch5+Hs94/PokZZFEJyK57bPP4OmnM4XzG29Az55wxhkwdqzfv3mvvXb8OvjieezYH6Z6nD8HbAEK8T3OrxJeNGcXyWHCepxfxvcy/x2/CNhUYAvOFdK//z6cddY3mDLlqm0FMoBzrsFxNhXQEkRFdOzdB1wSdRCxM336dH3pD6HcBFNewik3OecY/NjDtHOBlWb2PwDOubfwvdJlHR+aiOSk2lpYssQXzen5zf37N5zfvNtuO3yZZDKJc441a9Zw6qmlrF79Jpke51eAE/DF89vsuGjO7l0OsqMe592AQnr0gPPPTzBt2rX06tWrwStkF8gqlqUlVETH3s1RBxBLDzzwQNQhxJZyE0x5Cafc5Jw9gfey7p8ILM66/zxwQIdGJCK55513MvObn3jCz28+6ig/v3nECD+/OaCwTPfYpo/Xrl3L6aefz4svvpFq/QxfFPcATibT41xLpnhuTtF8DJne5SDN73EWaWsqomNv96gDiKWCgoKoQ4gt5SaY8hJOuck57+H3h37LObcrfs7P5KzHC/HfKNudc240flnbvsDf8HOxn++I9xaRFjLz+zOnh2n/5S9+fvOJJ8L06b7HeeDArNNTO6QC69ev55prbs5aRXsr0C31p8P/E7B36pk1NO1xNqA3DRcB21HRnC6S/4LvXd6Uep1s1wDdca4XPXo4Ro4M7nEWaWsqokVERHLLo8CtzrlrgDOBOvwSs2lHAa+1dxDOuXPwO3R8F/gzft/qpc65Q82spr3fX0Saob7ez2+uqPDF85tvYoWFMHQoXHklDBuG7bHHtqHM69etCyiW073RfYHu+GJ2n1RbumDO7rF+nuAe53X4zqF08dycojm7SO7OeeeVMH36dYErZGs4tnQkFdEiIiK55YfA74Cn8N8+L2y0jeQoYFkHxDEOuMfM7gNwzl0OfDP1/tM74P1FJMj69djixb5wfvRR3CefkOzXjz/2+hy35e3L47W7seU3K+E3K4BJ+N7dJOHF8nr8QmB5+EI3u2h+nobbUCXxO9wG9ThvBPqTKZ5/REuKZhXJEifb38hNYuCOqAOIpfHjx0cdQmwpN8GUl3DKTW4xsxoz+wZ+bvSeZvb7Rqf8N35hsXbjnMsHioHHs+Iy4DFgcHu+t4hkJJNJzIxkdTWbZszgH/sfyJbevXHnnsvff/UbbvpkK8XsTbc1ximrN7A4OYAt9MEPxd4P31ucPi4ATgKOAHbFF8tH4AvqNfje5Vp80fw2vjDeI/W89K0Q3+Oc3nZqf3zRXI1fmftpfPH8PfxyDjfiB9f0AnZj1KgzWbduBVu3Pktt7Sp+8pNb6NWrlwpoiR31RMde36gDiKUBAwZEHUJsKTfBlJdwyk1uMrN1Ie0fdcDbp7+Fv9eo/T3gsA54f5EuycxYs2YNp5eMpNtLq0lQxwg28xW2kA+8T3d+xgAqKOTf1OF/a/sQXyQfiu9Bzu5Nzj7+K75YhkyxbGQK5PS85vQ6Gg54n6br9/RLvV9Qj/OC1OtOSD2vkF122cAFFxzHHXeUBQ7TFokjFdGxd27UAcTSFVdcEXUIsaXcBFNewik3IiLxkN4iCnzB7JzbtqjXA/cvoLiuhgRbWMQWBrKF9eSxmF7MoBeLOZBPOIJMcVyM31aqP753OD3sujbgeHvF8gdZx+l5zWnpgjm7p/g0/FqHr5Apnm9MPbYn4Bg1ahgzZlyvXmbJWSqiRUREpKVq8CsO7duofV/g3e09cdy4cfTu3btBW2lpKaWlpW0aoEguSCaTjbaISpKZn2wUspWhfMoIjFtYx54keYsCKtiThXyJp+jLFl7Fz9AMKpTXAwel2hoXyC0plvuTWSQsfQyZgnmvrHNfTrXNw+/X3B0/R/oTRo48ibvvnqoeZ+lw5eXllJeXN2hbty5wQFezqIgWERGRFjGzeufcKuAUoALA+e6kU4A7t/fcmTNnMmjQoPYPUiQm0vsqp3uW33nnHYYOvYAXX3wNP084Hz99by/gY/anF8NZywi2cDK17Ar8lQLu5IsspJYXGIifOWHAWsIL5d3xPb+baFgUhx1DcLG8L1CVenwrfl5zn9T97IL5DTJbUJXhFwjbm4KCTxk58mR+9KP/p+JZIhP0Y21lZSXFxcWtej0V0bH3Bn4LUMm2evVqDj/88KjDiCXlJpjyEk65kVaaAcxLFdPpLa4K8N+mRboMM9tWIKfvb9iwgQkTpjJ//kI2bqxLn5m65eH3VO6GL2CHcDSfkOAFRlBHMW9Qj+MpCrmKgVSwH9Wswy8C1hP/v1l2b/L2CuVPgP8C/kBwgdzcYhngYPx28El88d4t9bwyfMG8b6pgPr3BNlQari2dkVbnjr3t/qDfZU2YMCHqEGJLuQmmvIRTbqQ1zOzXwNX4yY4v4PenPt3MPog0MJF2kl4J28xYv349F1/8ffLzDyIvbyDdug0kL29A6vjz9O59JPfc8xgbN27BF8y74OcO7wqczC7swn9wMLNYxxv8hr+yiKtYw7/YhVL2Z29O4DT2ZzZfpJq98EVzeuXrdMFclzr+BL8SdiG+IN4/67gQ/79mPr4ofonMKtmNj/+VutKDgc1kiuX38UO9V6Ye70vPnvtw2WWlfPLJX0kmXyWZ/Cdbtz7Lhg2VDVbUVgEtnZV6omNPX26DzJ49O+oQYku5Caa8hFNupLXM7G7g7qjjEGkr6aHX6eOG85XBF5af4Xtgd8X31G4FPsb35G7Fr4Z9NkEwNgAAIABJREFUIn5hrRO2/dmLeoayhhEsZRgfsAdJqtmVCvqxkH15Ckc9fYCP8Fs+bcUXypDpWU4v5NW4N/ko4I9keo/TPcl74ucl3wI8CyxMXUN6KHi3RscuFX93fLFcz3nnlTBt2rX06tVrW25UHEtXpyK6haqrq6mpqdl2v6qqajtnt4X92vn1c5O25Amn3ARTXsIpNyLSldXW1jJ+/BR++cuH2bBhI74A7Zb60+HnK+9NplguwO+PHLZlVH/8ol617M9rJHiTEbzCSXzMrhgv0Is76MdCvsBf+YDMd713gR40HYpdTaZoLsHPQe5Nw4I5rFB+PxXX1am49wU+4Ygj+rFs2X3069evyVD07AJZxbJIMBXRLVBdXc1hhxWxeXPdjk8WERERkVjJ7mmura1l9OhrmT//YXyh3B0/PHqf1Bk1ZIpjyBTLrxK+ZdQ6jmZvRvAWI3iHQWykHscf+Rw/4IssYjPVDMAXzLvgC+P0FlHpQjn7z6Pwey2nh12/QmYhrw9p2JucXSiv44gj9mtSKJsZeXkNZ3OqaBZpORXRLVBTU5MqoOcDRanWR4EfRheUiIiIiDTQuFieMGFqqqd5E77gTOJ7cHcBTqZpjzLA82SKY/DF8ttktnPyC3vtQiEnspERvEuCtXyeKtbRjUfpwXSOZAlbWUf/1HPyaDgcO92zvBcNh2A3Hoq9CliQimcyvqe6L9261XLhhUO37bmcvvawQllFskjb0MJirVKEXzF7EDCwnd9rXju/fm6aNm1a1CHElnITTHkJp9yISC5KL/KVvdjX5ZdfQ2HhkeTlfYG8vIPIyzuQ3r2/yD33PMmGDT3ww5/3xhfAB5AZev02mR7lt/FDqPdInVeAL1p741fH3kQvPuIcXudXPM8H/JnHeI4RrKWCHpzGeexNKd/hCB6kmHXsQWbBrwuBZ8j0LM/GF8WF+KHiW/FDsD9L/bkF38O8EF9U9+DIIw/irbeWkkyu4LPPXmTu3Nvp3bv3toW8GhfQItL21BMde5ujDiCW6uo0pD6MchNMeQmn3IhI3GT3JKeHIUNYrzJk5gD3xc8r7pFqXw98jab9Rv/Czzn+QvodyWwbBb43+n2y91A+gA9IUMMI6jmJN8nHqGQvZtKPCo7mr3wOP9z6TPx6e+lCOd2z3IeG+yp/iC/Y0z3L+2zrWZ45czI9e/bcdu1hQ7FFJBoqomPv8qgDiKUbbrgh6hBiS7kJpryEU25EJA7Wr1+fVSB/iv+amsQXo47wQhl8L/LXyAzFTvsrsKZRm+GHTzsyq19Dw32WAfbjGHZjBG+T4C0G8RH1OJ7kKL7PQSxiC2/RF997/BJNF/lKD8FO7/qWnr9cRnr164KCTzn//KHbVr8OGm6todgi8aMiWkREREQ6THbParpnef78hWzcWIcvkHvhhzDPATZkPTOsUAbfs/xOozYjMxw7W3oRr+zVrwE2kk9fTuR9RlBNghoG8CGf0I1H6c10DmQxxnp2Bybhh2WHbRmVXuRrTyCPI4/sx5Il8+jfv3+DFbBVGIvkJhXRIiIiItIu0sOwN2zYwMSJP2Lhwj9RU/MxdXXrU2ck8atJOzILfJ0LrAAab78XVCiDL1o/FxLBBzQtogGOA/4AHEVvnuQM1jCCjzmDlfTG+De7soC9qGACf+LP1PPv1PsYfgj2BNJDsHfZZQPnn1/CHXeUUVhY2GTLqO2thi0iuUlFdOx9HHUAsVRTU0OfPn2iDiOWlJtgyks45UZEWiu7Vxl8gZgelv2rXy1m48atJJNbgHrgR/jtmnbD9zgfmnoVR8MC+XTgtsbvRHihnO5ZDtOfxr3XA+hHgvdJcAEnsYV8trKK7txOLyrYjb/RHT+P+rdAd5zbl4KCTxk58nSmT7+uQbHcuCjWllEinZ+K6Ni7ETgl6iBiZ9SoUVRUVEQdRiwpN8GUl3DKjYi0RG1tbaNe5Q3Arvhe5U/xBW8//IJZc/DDnGcBK8n0Lp9LplDOLpDTRWfYEOwwx5EZlp1tX6AKML5MHSP4hASf8GXuZQvdeJL+fJ86KtiDt+kDfExRUT/e/sP97LffftstiFUgi3RdKqJj77tt/opVVVWBx7mkrKws6hBiS7kJpryEU25EZHuyh2SPHz+Fn//899TXT8X3KhcA1+OL5U1kepdLyQzJ/hQ4A5iR9aol+BWsIbhADto1IKxQBjgmFU9mDnU+SU6ilgSfkGADA6jjE/J4hN25lb1ZQg/W/3/27j1OyrL+//jrs4QgipriEUU8hdvXPICpeMLS0FTWytJQMjVLS7QoQU0TPKVQSipYliSVilr+FDQVK7UET7mbpbl4SHBNPK0HQJYlZD+/P657YHZ2ZndmuWfu2Zn38/HYx87cc819f+azs3vPZ6/rvi76YbYNG2zwP751wgh++tML6N+/f9dJEZGqpiK67NXGuK83gBrGjBkT4z6TMXTo0KRDKFvKTXbKS27KjYikD8s2M5YtW8b48ZelDcn+iDBL9kGEXuUnCAVy+vXL6b3LqSHZTpi1GtovH1VD+0I5vUCeCxwAvJoRZcdCea0XgB+wMfM4kj9Qxwd8nhY2xllEL+5mA2YziL+xJX03XM2JJ47ktWhYNqhXWUQKoyK6qnxAGGp1M2uL8/uAHyUWkYiIiCQjfVj2u+8upbX1f/Tp83HM3qWlZQXuWxGGZN9AGJ59PHAVcET0Hdpfv5zqXU4fkp3ey5xeNDvtC+X0Avli4AeEtZXTC+YXou1PA/cQer6dQXxEHS0cw0mMYAW9gX/UrM9fhx7AZ392JdsPH85ZZpwV7UUFs4isKxXRVakWSPU89czh3CIiIpJd5uzQmbdTvcxrh2U/AfwY2J+Wli8Dn472lBqS/X1CoXw48IvosVSBnH47s3c5dXt/OvYuzyUsA3UMoVDOLJDPo+M60QDnAn0YRi+O7b2CMRu1sd27b+O9e8NnPgN1dXhdHXtttx17dTeBIiJdqOm6iSTr7qQDKEszZsxIOoSypdxkp7zkptyI9HzLli3j7LMnssMOhzFw4NFstNHubLTR3my99ZHtbvfv/39sssme3HDDG6xadQ3wHKFITvUuf58wS/brhKJ5PqGHeQPCx8b0XuXM26ne5W1ZWzRvS+hlvhrYnTBk+3lCb/OjhM85hwJLCYXzPZhtxIYbbszpp3+RJUuexn0Rba0LaLv/57R9+3Datl3G0zzH+Ru0st3hh8Htt2PNzdjcudiZZ2LbbVekLIuIBCqiy96CpAMoSw0NDUmHULaUm+yUl9yUG5GeKTXh17Jlyxg+/FimTx/OokX/jzfeWMWyZZNZtuwh3nprdbvbH364N21t04DFhMJ5PqFYhrUFcz9C0Qzti+dUkZxeIGfePodQKF8MfCq6/RPCRKn/ivaxEngTOAvYH7NH6N9/fU4//SssWfI4q1c/xrJl9fziiglsdO+9cPzx2OabY5//PHbffdiXvgR/+Qu8/TbccgscdxxstFFxkiwikoWGc5e985IOoCxNnz496RDKlnKTnfKSm3Ij0jO4Ox9++CEXXPBT7rlnPitX9uHDD1+jtXUlq1ZdTSiKJ7K2Zznb7cxh2RsQhko7awvm9CHZmcXzOcCxwOmEnuT065cvJsyzcjdwBWGZzo+ir3MxW5+amo1Yf/2PMWbMaCZPPq/jxF6LFsHMmTB7Nvztb/DRRzBsGIwfD8ccA5/6FOiaZhFJmIpoERERkYSlX7ucvi2zaG5ufolVq6YSCtcvA5MJw7CPjJ41H5iU4/ZE4Oe0H5adKpKN9gXzq6ztZU4vnh34A2F4tgPLgAlAH2A1cNaaYrlfv/U44YSjmDLlfDbaaKM1PeftXqc71NfDnDmhcP7Xv6B3b/jsZ+Haa2HUKNh2225mVUSkOFREi4iIiCQgzI4dCuRVqzagd+/lHH743oAxd+7fM4rmSdHXWMKay6me5VSvcnpvcq7buYZlzyX0VqcXzMewtpc5VTCniuergRp6927m1FNH8ZOf/JANN9wQYM0yWanb6dbcX7kSHnkkFM1z5sDrr8Mmm8BRR8GFF8Lhh2t4toiUNRXRIiIiIiWU6mEePvxYGhu/T1vbJEKxu5QbbjgcuJAwW/Yk1hbNkL2XOb0HOZ/b2YZlp4rkVO92Gx2HZI/DrBf9+m3BgAE11NXtz+WXn7NmOHa6rEtIvf8+3HdfKJwfeACWLYPBg+HLXw7DtA88MPRAi4j0ACqiMzQ1NdHc3Lzm/sqVK+nTpw8AjY1JLAc1DvhrAsctb3V1dcyZMyfpMMqScpOd8pKbciNSfJm9zkuXLmTZsisIPcApVxF6mFPb0ovmXL3MkL03OdftbMOyVxHmYFlFv36bUVNzLmZ92HDDrenTZ0tGjdqfyy77wZoh2Xmvs7xw4dph2n/7G6xeDXvvDRMmhMJ5t910fbOI9EgqotM0NTUxZEgtra3pE2r0Ilzjk5TjEjx2+Ro7dmzSIZQt5SY75SU35UZkrUKKxK7apq/L3LHX+TDWXseckqtohs57mdML4/Te5Fy3sw3LPnrNsOxsa0yndJqb1PXNs2eHr2efhfXWC9c3T5sWrm8eODD380VEeggV0Wmam5ujAvpmoBa4jzDLZOb9Uhpe4uP1DCNHjkw6hLKl3GSnvOSm3EilKKiXNE22a5NHjTog63Dlrtpme3yjjXrR2DiOtrZUD3NmgZxtW2ahDLl7mfsDdxJ6sq8G2ujdexx9+/anX7/NaWk5D1iv3e3QywyjRu1X2LDsTCtXwsMPr72+efFi+PjHw/XNF10Urm/Osm8RkZ5MRXRWtcBQoDHHfRERESkHhRTAuZ7fsZfYmT59Lg89dCyPP37nmv101fbBB2cycuTJHR6HA2k/bDtbgdxV0Qy5e5w/TyikJ1JT8wC77no1TzzxNP3792/3j4Vctwv23nvtr2/+8EPYYYewXvMxx8ABB+j6ZhGpaCqiRUREpEcqpADO5YILfho9v32R29Z2BI2NzoUXXsU110zKq+2RR56S5XGAAbTvdYaOBXK2belFc6rH+Q/A2fTuPYFNN9026lm+KOpZbqWu7gAuu+z/dVx/uZPbeVm4cO0w7UcfDdc3f/rTcN55UFen65tFpKrUJB2AdOXhpAMoS3fffXfSIZQt5SY75SU35UZ6qvZF7doe3VDUjuPCC6/qch/33DOftrbDsz7W1nYEc+bMz7vtc8+9nuXx9B7mdOcQhl7fl/bYDwjLSt0bbUsVzbfTu/fubL31KAYPPpazzx7Mu+8+xhtv3MfSpf9i6dKnef31OSxc+CeuuWZSXj3wXWprg7//PSw5tfvusOOOcO65sP76MH06/Pe/8NRTcMEF8KlPqYAWkaoSexFtZhPNrC3j6/m4j1M95iYdQFmaNWtW0iGULeUmO+UlN+VGeqpCCuBs3J1VqzKvTU5nrFrVD3fPoy24b5Lj8VQPc7rUdcx30L//pxk48BgGDz6WM844hDPOeIzBg0eu2ZYqmjML5XXqWc5m5Uq4/3444wzYbjvYZx+4/nrYc0/4/e+huTkM4z79dE0QJiJVrVjDuZ8DDmXtmeSjIh2nClyZdABl6fbbb086hLKl3GSnvOSm3EhPVEgBnKvANDN69868DrndUejde/ma53feFsw+yPF4alj2R8BRpIad19TMo7Z2MY8//nC7WbHTX2MsxXFn3nsP/vjHMEx77txwffOOO8Lxx4dh2gceCB/T1X8iIumKNZz7I3d/x93fjr7eK9JxREREpAq1L4CzaV8A5zJq1AHU1GQf9VVT8wB1dQfm3Xa33QbmeLw/Zqezxx7T0nqYRzJ27JNrrtvOFmfRCuhXXoGpU+Ezn4EttoCTToLXXoPzzw/LUr38Mlx9NRxyiApoEZEsivWXcRczex1oBR4Hznf314p0LBEREalCo0YdwPTpc7NM5NWxAM7l8svP4aGHjqWx0dOurXZqah6gtnYql112Z95t77svNTt3tsdv4NFH7+wwY3ZJtLXB00+vXYbqueegTx849NBwffOoUbDNNqWLR0SkhytGEf0EcDLwArA1MAn4m5nt5u7Li3A8KYLGxrXLeQ0YMIBBgwYlGI2IiEhHhRTAufTv35/HH7+TCy+8ijlzrmbVqn707t0SzXLdfnbvfNrms6+SFNCtrfDQQ6FwvuceeOMN2HRTOPpomDQprN+84YbFj0NEpBKlJsso1hewMfABcEqOx4cCvuWWW/qoUaPafe23335+1113ebq5c+f6qFGjPNN3vvMdv/HGG9ttq6+v91GjRvk777zTbvtFF13kV155Zbttr776qh988MEOONQ7uMPN0f2vZdyf5zDK4dG0bfUOtzoclLEPd9g3x34Pzrhf7/AdhxvTto2Ktu+VYx9npR0nfb+NGfu91uHIjH0sz7Lfex0s2ha++vbt56+++qofd9xxJf15jBo1yhsbG9ttv/baa/2cc87xk08+ec225cuX+6hRo/zRRx9t1/bWW29t1y6lnF5Hurhex3bbbVcRryPun8fJJ59cEa/DPf6fR/rr6cmvI10hr+Nzn/uc77HHHu3OP3vtlfrbyFAv8nmyWr5S5/v6+voOP4N1sXTpUj/77Ik+ePBhPnBgnQ8efJifffZEX7p0abf219bWFlvbQvYVi+Zm99/8xv3YY9032CB8ONhxR/dx49wfecR91arSxiMiUsbq6+u7fa4v1YnzKeDyHI8V5aTaHWsTmVmo5rofV5vOnnN5iY6T2ebmaFu4Xw4/n3S33npr0iGULeUmO+UlN+Wmo3U5seqrtEV0upIXreXg5Zfdr7rKfcQI9169wsl9n33cL7/c/bnn3KsxJyIieViXc33RZ4swsw2BnYHfFvtYlanjdV6lUUv4vFOeRo8enXQIZUu5yU55yU25kUKY2fbAj4DPAlsBrwO3EP5Zvirh2JI8fGmk1m+eMycM1f73v9de33z99eH65q23TjpKEZGKFnsRbWY/Ae4BXgUGAhcDqwAtRCoiItLz7Uq4+PibwH+A3YAbgX7AhATjqlytrfCXv4TCOfP65ksugZEjdX2ziEgJFaMnelvgVmAz4B1gHrCfu79bhGOJiIhICbn7XCB9HadFZvZT4AxURMfn3Xfbr9+8fDnstBOMHg3HHAP776/lp0REEhL7OtHuPtrdt3X39d19kLuf4O4L4z5O9fhH0gGUpXnz5iUdQtlSbrJTXnJTbiQGmwDvJR1Ej5dan3nEiLB+89e/Dq+/DhdcEIZtv/QSXHUVHHywCmgRkQTFXkRL3HQpeTZTpkxJOoSypdxkp7zkptzIujCznYGxwC+SjqXHaWuDJ56AH/4Q/u//YJddwu3+/eEXvwjDtp94As4/Hz75SaiGa75FRHoA/Ruz7P046QDK0m233ZZ0CGVLuclOeclNuREAM7sCOLeTJg7UuvuLac8ZCNwP3O7uv87nOOPGjWPjjTdut2306NHVM8HdihXt129+803YbLNwffNll4XrmzfYIOkoRUQqyqxZs5g1q/0UXUuWLOn2/lREl731kw6gLPXr1y/pEMqWcpOd8pKbciORnwI3ddHmldQNM9sGeAiY5+6n53uQqVOnMnRo+a7+UBTNze2vb25pgZ13hhNPDNc3Dx+u4dkiIkWU7Z+1DQ0NDBs2rFv7q5q/2O+88w4zZ85st622tpajjz46mYBERETKSDQBaF6TgEY90A8BfwdOLWZcPdbLL4eiefZsmD8f3GHffeFHPwqF8667ani2iEgPVTVF9A9/+ENmzLiJmpr+ALivwr2FxYsXs9VWWyUcnYiISM8Q9UA/AiwkzMa9RWp9Znd/K7nIEtbWBk89tbZwbmyEvn3hsMPghhvCcG193hARqQhVM7HYypUrqak5gNWr32f16vdpa7sTd2fVqlVJh9aFnyUdQFkaP3580iGULeUmO+UlN+VGCvQ5YEfgUOA1YDHwRvS9uqxYAffeC9/8JmyzTRiWfeONocf5rrvCMO577oHTTlMBLSJSQaqmJ7rn0kk3m0GDBiUdQtlSbrJTXnJTbqQQ7v4b4DdJx5GY5uZQOM+eDQ8+GK5v3mUX+NrX1l7f3KtX0lGKiEgRqYgue19NOoCydNZZZyUdQtlSbrJTXnJTbkS68NJLa4dpP/ZYuL55v/3goougrk7XN4uIVBkV0SIiIiLp2trgySdD0Txnztrrmz/3OfjlL8P1zVtumXSUIiKSEBXRIiIiIitWwJ//vHb95rffhgEDYNQouOKKMEGY1m8WERGqaGKxnmth0gGUpQULFiQdQtlSbrJTXnJTbqRqvfMO3HQTfOELsNlmYWj2o4/C178evr/5Jvz61+FaZxXQIiISURFd9q5NOoCyNGHChKRDKFvKTXbKS27KjVSVF1+En/wEDjoozJj9jW+EYnrSpDBs+4UXYMoUOPBATRAmIiJZaTh32dOH22ymTZuWdAhlS7nJTnnJTbmRirZ6dfvrmxcsgPXXD9c3/+pXcNRRur5ZREQKUvVF9LPPPss777wDQGNjY8LRZLN10gEAHXMzYMCAdV4Wp6mpiebm5m7tV0vy5KbcZKe85KbcSMVpaVl7ffO994brmzffPFzffOWVoYDu1y/pKEVEpIeq4iL6baCGo446KulAytwbQA1jxoxpt7Vv33688EJjtz98NzU1MWRILa2tLbHuV0REqtTbb4eCec6csH7zihUwZEi4vvmYY8KSVBqeLSIiMajiInoJ0AbcDNRG2+4DfpRYROXpAzrmqZHW1jE0Nzd3u9htbm6OCuh49ysiIlWorQ122w2am2H//cP1zcccE4poERGRmGliMWqBodHXDgnHks3MpAOIpOeptou2xd/v5MmTY4yhsig32SkvuSk30uPV1MDvfx9m0543DyZMUAEtIiJFU8U90T1Fa9IBlKWWlpauG1Up5SY75SU35UYqwogRSUcgIiJVQj3RZe+MpAMoSxdffHHSIZQt5SY75SU35UZEREQkfyqiRURERERERPKkIlpEREREREQkTyqiy977SQdQljLXl5a1lJvslJfclBsRERGR/KmILnuXJB1AWTr11FOTDqFsKTfZKS+5KTciIiIi+dPs3GXvW0kHkFNjY+Oa2wMGDOiwtnNTU1O7Hq5sbbpr0qRJseynEik32SkvuSk3IiIiIvlTEV324lyTOS5vADWMGTNmzZa+ffvxwguNa4rkpqYmhgyppbW1JWebdTF06NB13kelUm6yU15yU25ERERE8qfh3NINHwBtwM1APXAzra0t7Xqdm5ubowI6dxsREREREZGeRj3Rsg5qga56sPJpIyIiIiIi0jOoJ7rs3Z10AGVpxowZSYdQtpSb7JSX3JQbERERkfypiC57C5IOoCw1NDQkHULZUm6yU15yU25ERERE8qciuuydl3QAZWn69OlJh1C2lJvslJfclBsRERGR/KmIFhEREREREcmTimgRERERERGRPKmIFhEREREREcmTiuiyNy7pAMpSXV1d0iGULeUmO+UlN+VGREREJH9aJ7rsHZd0AHlrbGzMersYxo4du+Z2U1MTzc3Na+4PGDCAQYMG5Xw8W5tM2Z6zcuVK+vTpk/c+4pJP/OltDj/8cJqamkoSWzZd/TySkv6ekfbiyE13fs9EREREeiIV0WVveNIB5OENoIYxY8aU7IgjR44Ewgf3IUNqaW1tWfNY3779eOGFRgYNGpT18cw2mXI9B3oBq/PaR1zyiT9bm3POmVD02PKNtxR5ykfqPSMdrWtuuvN7JiIiItJTaTi3xOADoA24GaiPvi4tyZGbm5ujD+6pY99Ma2vLmh6xjo93bNP1PlOvZ3XO45Tu9eXzGksTW37xJheLlE53fs9EREREeir1REuMaoGh0e3iDufu/Njdebyr5zRm2VZK+Rw3qdiyKadYpHT0cxcREZHKp57osvdw0gGUpbvvvjvpEMqY3jPZ6D2Tm3IjIiIikr+iFdFmdqaZLTSzFWb2hJl9uljHqmwzkw6gLE2ePDnpEMrYzKQDKEt6z+Sm3Eh3mdl6ZvaMmbWZ2e5Jx9NTzZo1K+kQypLykptyk53ykptyE6+iFNFmdjxwFTAR2Av4JzDXzAYU43iVbdOkAyhLm2++edIhlDG9Z7LReyY35UbWwRTgv4AnHUhPpg+32SkvuSk32SkvuSk38SpWT/Q44AZ3/627LwDOAFqAU4t0PBERESkhM/s88DngHMASDkdERKRkYi+izaw3MAz4S2qbuzvwZ3rGek0iIiLSCTPbEvglMAZYkXA4IiIiJVWMnugBhAV138rY/hawVRGOV4A2YFX0tbqLtiIiIpLDTcD17v6PpAMREREptXJY4qovQGNjcZdEam1tZfXqecB6GY/cx9rli+ZnbOvqfj7PWdf9PgPcUoLjFPs1Lwz37ruPxsZGFi5cmOU57dsA1NTU0NbWRkrq/vz587nllluy7Gfdj5P9OZ2/nsz48r3fVZt84u/Y5pmSxJZfvKXJUz7PmT9/PrNmzYr9NVfCc1K/T93db2fv02L/bS+WtLj7JhlHKZnZFcC5nTRxwjpmRwAbAqkZ6fIdyl2S831PtGTJEhoaGpIOo+woL7kpN9kpL7kpNx2ty7newkjr+ETDuVuAY919Ttr2mcDG7v7FjPYnEKpEERGRcnOiu9+adBClYGabAZt10WwhcAdwdMb2XsBHwC3ufkqO/et8LyIi5ajgc33sRTSAmT0BPOnu343uG9AEXOvuP8louxlwOLAIaI09GBERkcL1BQYDc9393YRjKStmti2wUdqmbYC5wLHAU+6+OMfzdL4XEZFy0u1zfbGK6OMIi9WeATxFmK37y8Cu7v5O7AcUERGRRJjZ9oQe6j3d/V9JxyMiIlJsRbkm2t3viNaEvgTYknCR5uEqoEVERCqS1okWEZGqUZSeaBEREREREZFKVIwlrkREREREREQqkopoERERERERkTwlUkSb2cfN7BYzW2Jm75vZjWa2QRfPucnM2jK+7issEH5TAAAgAElEQVRVzMViZmea2UIzW2FmT5jZp7tof4iZ1ZtZq5m9aGZfL1WspVRIXsxsRJb3xmoz26KUMRebmR1kZnPM7PXoNdbl8Zxqeb8UlJsqes+cb2ZPmdlSM3vLzO4ys0/k8byKft90Jy/V8p4pFTObbWavRn/jF5vZb81s66TjSpKZbR99HnrFzFrM7CUzmxQtHVr1zOyHZjbfzJab2XtJx5OUQj83VovufEaqdN39DFANzOwMM/tnVIsuMbPHzOyIQvaRVE/0rUAtcChwFHAwcEMez7ufMFHZVtHX6GIFWApmdjxwFTAR2Av4JzA3mpQtW/vBwL3AX4A9gGuAG83sc6WIt1QKzUvEgV1Y+97Y2t3fLnasJbYBYZK+75DHJD7V8n6JFJSbSDW8Zw4CrgP2BQ4DegMPmtn6uZ5QJe+bgvMSqYb3TKk8BHwF+ATwJWAn4PeJRpS8XQEDvgl8krCyyRnA5UkGVUZ6E9Yo/3nSgSSlm5+PqkV3PgdUuu6e66rBa8C5wFBgGOGcNNvMavPdQcknFjOzXYHngWHu/o9o2+HAH4Ft3f3NHM+7CdjY3b9UsmCLzLKvp/0aYT3tKVnaTwY+7+67p22bRcjLkSUKu+i6kZcRhDf/x919aUmDTYiZtQFfcPc5nbSpivdLpjxzU3XvGYDog9bbwMHuPi9Hm6p73+SZl6p8z5SKmY0C7gL6uPvqpOMpF2Z2DnCGu++cdCzlIhoZM9XdN006llIr9PNRtcrnc0A1yudcV83M7F3gHHe/KZ/2SfREDwfeTxXQkT8T/mu0bxfPPSQajrDAzK43sx77BzQanjWM0NsDgIf/aPyZkKNs9oseTze3k/Y9TjfzAuG/989EwwIfNLP9ixtpj1Dx75d1VI3vmU0If2s7GwpZje+bfPIC1fmeKbroXH4iMF8FdAeb0PX7UqrAOnw+EknJ91xXVcysxsy+CvQDHs/3eUkU0VsR/guyRnTSfC96LJf7gZOAzwITgBHAfdF/4XqiAUAv4K2M7W+ROw9b5Wi/kZn1iTe8xHQnL28ApwPHEoYFvgY8YmZ7FivIHqIa3i/dVXXvmehv5c+Aee7+fCdNq+p9U0Bequ49U2xmdqWZfQg0A9sBX0g4pLJiZjsDY4FfJB2LlIXufD4SAQo611UNM9vNzJYBK4HrgS+6+4J8n/+xGAO5gjC2PBcnXAfdLe5+R9rdf5vZs8B/gEOAh7u7X+n53P1F4MW0TU+Y2U6E68kqakIkiUeVvmeuJ1xneUDSgZSZvPJSpe+ZguT7OSDKJcAU4EZge8I1nr8Dji5qkAnoRl4ws4GEzoPb3f3XRQ4xMd3JjYh0iz4DdLSAMPfLxsCXgd+a2cH5FtKxFdHAT4GuxpC/ArwJtJvN1Mx6AZtGj+XF3ReaWTOwMz2ziG4GVhMmSku3Jbnz8GaO9kvdfWW84SWmO3nJ5in0h6Ia3i9xqtj3jJlNA44EDnL3N7poXjXvmwLzkk3Fvme6Kd/PAQC4+3uEUWgvm9kC4DUz29fdnyxijEkoKC9mtg3h+vt57n56MQMrAwXlpsrF9flIqkwM57qK5O4fsfbvyz/MbB/gu8C383l+bEW0u78LvNtVOzN7HNjEzPZKuy76UMK1ZnmfOM1sW2AzwhC7HsfdV5lZPeG1z4E1Qy0OBa7N8bTHgc9nbBtJAeP3y10385LNnvTQ90aMKv79ErOKfM9EJ89jgBHu3pTHU6rifdONvGRTke+Z7sr3c0AOvaLvFXfJQCF5iXqgHwL+DpxazLjKwTq+Z6pKjJ+PpIrEdK6rFjUUcA6Ksyc6L+6+wMzmAr8ys28D6xGmX5+VPjN39F/pc919toU1pCcCdxL+27YzMJkwtG5uqV9DjK4GZkZ/FJ8iDAvsB8yENcOctnH31FDBXwBnRrPn/prwh/PLhP8uVZKC8mJm3wUWAv8G+hKWB/kMUElL8hD9HuxM+IcTwI5mtgfwnru/VsXvl4JzU0XvmesJSwHWAcvNLNWDscTdW6M2PwYGVtP7pjt5qZb3TClE/+3/NDAPeJ/wu3sJ8BIV9s+aQkQ90I8Q3mcTgC1S0764e+Z1sFXHzLYjjFrcHugV/Y0HeNndlycXWUl1+vmomnX1OSC5yJKTz7muWkXn+PuBJqA/YXLLEYROg/y4e8m/CLPD3QwsIZxAfwX0y2izGjgput0XeIBQQLcSut5/DmyeRPwx5+I7wCJgBeHDw95pj90EPJTR/mCgPmr/EvC1pF9D0nkBxke5WA68Q5i58uCkX0MRcjICaIt+N9K/fq33S2G5qaL3TLacrPnbWq3vm+7kpVreMyXK/25R/t4BWgjzm0wjrLudeHwJ5uXrWd6TbcDqpGMrh6/odzLb721V/R529vmomr+6+hxQjV/5nOuq9YswH8cr0e/Rm8CDwGcL2UfJ14kWERERERER6amSWOJKREREREREpEdSES0iIiIiIiKSJxXRIiIiIiIiInlSES0iIiIiIiKSJxXRIiIiIiIiInlSES0iIiIiIiKSJxXRIiIiIiIiInlSES0iIiIiIiKSJxXRIiIiIiIiInlSES0iIiIiPYaZjTCzNjPbKOlYCmFmD5vZ1THu7yYz+39x7S9JZrbQzM5Ou99mZnVJxiTSGRXRIiIiIlIWouJpdfQ982u1mV0UNfVEA+1EJ0X+F4EflTiWGjMbZ2b/MrMVZvaemd1nZvuXMo60eL5uZu9neWhv4Jeljkeku1REi4iIiEi52ArYOvr+PWAJsGXa9p8mFZiZ9c63KaHIt/SN7v6Buy+PPbDO3Q5cCEwFdgVGAK8BjyTU05vKTTvu/q67tyYQj0i3qIgWERERkbLg7m+nvggFtLv7O2nbW9Ka721mfzez5WY238x2Sd+XmR1jZvVRD+zLZnaRmdWkPb6dmc02s2VmtsTMbjezLdIen2hm/zCzb5jZK8CKaLuZ2flm9oqZtURtjo0e2x54KNrF+1Hv+a+jx9oN5zaz9cxsspk1mVmrmb1oZqdEj9WY2Y1px1iQPtw5H2Z2PHAs8DV3v8ndX3X3Z939dGAOcKOZrR+17TA03MymmtnDafcPN7NHzex9M2s2s3vMbMe0x7ePeuC/aGYPRT+XZ8xsv+jxEcCvgY0zRxZkDufO8lq2jX4+75vZu2Z2d5Tr1OOHmNmTZvZh1OZRM9uukHyJFEJFtIiIiIj0NAZcBowDhgEfEQq08KDZQcBvWNsDezrwdeCC6HEjFJKbAAcBhwE7ArdlHGdn4EuEodh7Rtt+CIwBvgV8MjrG76JjNhEKV4BdCL3n383xGn4HHA+MjWI8DfgweqyG0GN8LFALXAxcbmZf7jo1a4wGXnD3+7I8dhUwAPhcF/tI7zXeIHreUOCzwGrgrizPuQyYAuwBvAjcGv3z4jHC6IKlhNEFeY0sMLOPAXMJ/1Q5ANgfWAY8YGYfM7NeURwPA7sB+xGGhpftkH/p+T6WdAAiIiIiIgVy4IfuPg/AzK4E7jWz9dz9f8BFwBXufnPU/tWo13MKcCmhaP4/YLC7L472cRLwbzMb5u710fN6E3py34varAecDxzq7k9GbRZFBfTp7v6omb0XbX/H3ZdmC97MPgF8JdpPqrd30ZoX5/4RoXBOeTW6jvk44A955ugTQGOOxxrT2uTF3TN7qk8D3jazT7r782kP/cTdH4jaTASeA3Z29xfNbM3ognyPC3wVMHf/VtqxvwG8DxwC1AMbAX9090VRkxcK2L9IwVREi4iIiEhP9Gza7Tei71sA/yX0gu5vZhemtekFrGdmfQk9v6+lCmgAd280sw8IPb+pIvrVVAEd2RnoB/wp6s1O6Q00FBD7HoTe87/lamBmZwKnAIOA9YH1gH8UcAzIuC47i//lvSOznYFLgH0Jvdg1hH9mDALSi+jMn4sRfi4v5nusDLsDu5jZsoztfYCd3P3PZvYb4EEz+xPwZ+AOd3+zm8cT6ZKKaBERERHpiVal3U4N3U1dqrghoTc62xJQKws4RuZEYBtG348EFmc8Vsh+V3T2oJl9FfgJYbj6E4ThyxOAfQo4xkuEfwhk88noe6rHto2OBXfmRGr3AgsJw84XE3L9b0Jxn66zn0t3bAg8DZyQJcZ3ANz9VDO7BjiCMET+UjP7nLs/tQ7HFclJRbSIiIiIVJoGYIi7v5LtQTNrBLYzs4Hu/nq07ZOEa6T/3cl+nycUy9unhpJnkerd7dXJfp4lFJYjWDsRWbr9gfnufkNazDt1sr9sZgG3mNlR7v7HjMd+ALxO6LWFUIz+X0abPYlei5ltShj6/Q13nx9tOzDLMbu6Dvl/dJ6XbBoIw9jfcfcPczVy938C/wQmm9ljhKJbRbQUhSYWExEREZGeJtsw5fRtlwAnRTNyf9LMdjWz483sUgB3/zPhWt1bzGwvM9uHMBHZw+6ec8h0VMT9FJhqZieZ2Y7R88ea2deiZq8SislRZjbAzDbIsp9Xgd8Cv7Ywi/hgC+tLfyVq8hJh9vGRZraLmV0CfLqA/ODutwGzgd+Y2anR7Nm7m9kNhJ70E919ddT8oeh4XzOznc1sEmGSrpT3gXeBb5nZTmb2WcIkY5lFc1fDxxcBG5rZZ81ss9Ts4F24BWgGZpvZgVGuDjGza8xsm+j+j81sPzMbZGYjCZO6Pd/5bkW6T0W0iIiIiPQ02Xo812xz9weBowmzTz8FPE6YGXpRWvs6QnH4V+BB4GXCJFadH9j9R4TJyc4jFGr3E4rShdHji4GJwJXAm8B1OXZ1BmGSsOmEib5+SbjeGuAGwlD02wjDuTeN2hXqy8CPCa99AfAMYbbxvdx9zfXYUb4uBSYT8rUh4Z8KqcedMEx6GKEX/SrgnCzH6+rn8jjwC8L61W8D43M8L/05K4CDCTOf30nI+a8I10QvBVoI17j/gTA8/RfAde7+y6wZEYmBhd8JERERERGpZGa2J2EI9wx3PzfpeER6KvVEi4iIiIhUAXd/BjgUWG5mOyQdj0hPpZ5oEREREZEKYGaLgIfc/dSkYxGpZOqJFikiMxtqZnPM7F0zW25mz5rZ2Iw2u5rZA2a2LGr3WzMbkGN/3zCz581shZm9mLmvjLaHmdlfzOwDM1tqZk+nTViCma1vZmea2VwzWxy1aTCzM8ysw98GM7vAzGab2Ztm1mZmF61LbkRERCR23eodM7OtzWyime0ed0AilUhFtEiRRLNDPgYMIMwSejZwD7BtWpuBwKPAjoQJSn4CHAU8aGYfy9jf6YSJNJ4Fxkb7vtbMxpPBzE4B5hKWkjifMPnHX4Ht0prtCFwb3b6KsNzFK8D1wIwsL+lSYG/CUhMawiIiIlI5tiFMhrZn0oGI9ARaJ1qkCMysP2FWy3vc/SudNL0AWB/YM22dyr8DfwJOBm6MtvUFLov2d3z03Blm1gv4kZn90t2XRG23B6YB17j79zs59pvAbu7emLbtV2Y2AzjZzC7NWF9zsLs3mdlmhPUkRUREpDJ0tTSViKRRT7RIcZwIbEEokjGzfmaW7QT1JeDeVAEN4O5/AV4Ejktr9xnC8hbXZzx/OmEZiqPStn2b8Ls9MTp2h/Upo+O8m1FAp9wVfa/NaN+UbT8iIiLSXrSe8d+jy69eMrNvmdkkM2tLa7OemU01s7ejS6ruNrOBmZdMpZ5nZkPM7A4zW2JmzWb2MzPrk0csO5jZ79MuLXvczI5Me3wEYVkrB2ZGx1ptZifFnBaRiqEiWqQ4DiWsXbidmS0APgSWmtn1qROemW1DKLSfzvL8p4C90u6nbtdntKsH2jLaHkpYC/IoM3sNSF1rfUmOQj7T1tH35jzaioiISBoz241wSdUA4CLgJmAS8AXaXw41g3Cp1wPAucAq4I/kXjP5DmA9wuVff4yee0MXsWxBWCP7c4RRaj8krK88x8yOiZo1RnFatL8xwNeAv3XYoYgAGs4tUiy7AL2B2YTrmM8DDiGc8DYm9FSnitU3sjz/DWBTM+vt7quitqvdvV1h6+6rzOxdwrVM6cdeDfwamAz8i9DjfSHQi6h3PBsz6w18j3Bt9N/zf7kiIiISuTT6fmDapVp3As+lGpjZHoTPAtPc/exo88/N7GbgUzn2+x93/1Ja22XAt83sp+7+XI7nnA9sHsXyeHTsGwmfDa4GZrv722Z2P2H+lsfd/dZuvGaRqqKeaJHi2JBwrfNMdx/n7ne7+/cI/+H9qpntFD0OsDLL81uj7+unff9fjmO1prVLHXsT4CJ3v9jd73L3rxH+0/3dXMO7I9OBXYGx7t7WSTsRERHJEK1uMRK4K+NSrRcIvdMpRxJ6mK/L2MXPyH59shPO0emui9oe2bH5Gp8HnkoV0FEsy4FfAoPN7JOdviARyUpFtEhxrIi+35ax/VbCCW94Wpts1zP1zdjPCsIQrmz6prXr7NizCMX2XmQRzfJ9GnChu8/N1kZEREQ6tTnhXPtylsdeSLs9iHA51n86aZMpc5//ifYxuJPnbJ9jn41pj4tIgVREixTH4uj7Wxnb346+f5y1w7i3pqOtgfeiodxEbXtlrh8dDb/eLO14XR3bomO3Y2YnA1cC17v7FVniERERkfKi5SZFEqIiWqQ4UhOADczYnrp2+W13X0xYKmrvLM/fB3gm7f4zhAI4s+2nCb/H6W1zHXsg4YTbbnmqaGKRXwF/cPex2V6MiIiI5OUdwoiwXbI8tmva7VcJ5++dOmmTKXOfO0f7WNTJc14FhmTZXpv2OKggFymIimiR4riDUPR+I2P7Nwmzb/41un8ncLSZrSl4zexQ4BPRPlIeAt4jLF+V7tvAcsIsnSm3Zx47mpX7lGgf9WnbDyYM836EMBuniIiIdFM0n8hc4Atmtm1qu5nVEq6VTrmfcK4+u/0e+B7ZC1oDzszYdnbU9v5OQroP2MfM9k2LZQPgW8BCd38+2rw8+r5JJ/sSkYhm5xYpAnd/xsx+DZwSDbn+K2Gt52OBH7v7m1HTHwNfBh4xs2uA/sA5wD+BmWn7azWzHwHTzOwOwgn6YOAE4Ifu/kFa29lm9hfgfDPbPNrXF4H9gW+lhoib2SBgDuF6qv8HHJexAta/3P3Z1B0zG0O4dio1MdkIM0vN9P1bd3+t2wkTERGpHBOBI4B5ZnY9YbWOsYTZuXcHcPd/mtks4DtmtgnwGGGJysye6XQ7mNlswkSh+xNm9745/VydxZXAaOABM7uW8M/0kwnn8y+ltfsP8AFwhpl9SCiqn3T3RQW8bpGqoSJapHhOJwyTOoWwNuSrwPfcfc1MnO7+XzMbQVhm4grCDNz3AuekXQ+davtzM/sf8ANgFPBa5v7SHANcBhwPfJ0wqciJ7p4+2dgOhKIdwtqRmS4G0k/M3yAU7hD+831I9AXwaBSPiIhIVXP3Z81sJOHcfjHwX8I6zNsQFdGRUwjzlZxIOG//BTgqat9ht4Rz+qWEzwsfAdcCE7K0W9OTHS1fNZyw5OVYwmSk/wKOdvcH0tp9ZGYnRfv+OaFGOIXOh4qLVC1z1yUQIiIiIiLFZGYTCctP9uqiXRswyd0vSX8esLm7v1f8SEWkKwVdE21mZ5jZP81sSfT1mJkdkdHmEjNbbGYtZvYnM9s53pBFRESkmMzsIDObY2avm1mbmdVlaaPzvYiIVKVCJxZ7DTgXGAoMI0x2NDuaLAEzO5cwVORbhNmFlwNzzSzX+rYiIiJSfjYgzPr/HbJMcqTzvYiIVLOCrol29z9mbLrQzL4N7EdYtP27wKXufi9AdG3FW4TrQe9AREREyl50reQDsGZ2/0w634t0Tz7XUba7rllEyk+3l7gysxoz+yrQD3jMzHYAtiJMigCAuy8FngSGr2ugIiIikjyd70W6x90vdvcuO7DcvZe7X5rxvF66HlqkfBQ8O7eZ7QY8TpjdbxnwRXd/IZr5zwn/iU73FuFkm2t/mwGHE2b/ay00HhERkSLoCwwG5rr7uwnHUm62Qud7ERHp+bp9ru/OElcLgD2AjQnr2/7WzA7u/CmdOhy4ZR2eLyIiUiwnArcmHUSF0PleRETKUcHn+oKLaHf/CHgluvsPM9uHcG3UFMCALWn/3+ktgX90sstFADfffDO1tbWFhiM5jBs3jqlTpyYdRsVQPuOnnMZL+YxXY2MjY8aMAa2Rms2b6HwfK/3+Zqe85KbcZKe85KbcdLQu5/ru9ERnqgH6uPtCM3sTOJSwiDtmthGwLzC9k+e3AtTW1jJ06NAYwhGAjTfeWPmMkfIZP+U0Xspn0WjYcQad7+On39/slJfclJvslJfclJtOFXyuL6iINrMfA/cDTUB/Qtf3CGBk1ORnhBm7XyZU9JcC/wVmFxqYrJtnnnkm6RAqivIZP+U0XsqnxMnMNgB2JvQ4A+xoZnsA77n7a+h8LyIiVazQnugtgN8AWwNLCP+BHunuDwG4+xQz6wfcAGwCPAp83t3/F1/Iko/NN9886RAqivIZP+U0XsqnxGxv4GHWLrVzVbT9N8CpOt+LiEg1K3Sd6NPyaDMJmNTNeCQmAwcOTDqEiqJ8xk85jZfyKXFy97/SxTKYOt+LiEi16vY60VLeRo8enXQIFUX5jJ9yGi/lU6Tn0u9vdspLbspNdspLbspNvMzdkw3AbChQX19fr4vdRUSkLDQ0NDBs2DCAYe7ekHQ8lUDnexERKSfrcq5XT3SFmjdvXtIhVBTlM37KabyUTxEREZHSUBFdoaZMmZJ0CBVF+Yyfchov5VNERESkNFREV6jbbrst6RAqivIZP+U0XsqniIiISGmoiK5Q/fr1SzqEiqJ8xk85jZfyKSIiIlIaKqJFRERERERE8qQiWkRERERERCRPKqIr1Pjx45MOoaIon/FTTuOlfIqIiIiUhoroCjVo0KCkQ6goymf8lNN4KZ8iIiIipaEiukKdddZZSYdQUZTP+Cmn8VI+RUREREpDRbSIiIiIiIhInlREi4iIiIiIiORJRXSFWrBgQdIhVBTlM37KabyUTxEREZHSUBFdoSZMmJB0CBVF+Yyfchov5VNERESkNFREV6hp06YlHUJFUT7jp5zGS/kUERERKQ0V0RVKy93ES/mMn3IaL+VTREREpDRURIuIiIiIiIjkSUW0iIiIiIiISJ5URFeoyZMnJx1CRVE+46ecxkv5FBERESkNFdEVqqWlJekQKoryGT/lNF7Kp4iIiEhpqIiuUBdffHHSIVQU5TN+ymm8lE8RERGR0lARLSIiIiIiImXH3ZMOISsV0SIiIiIiIlIWli1bxtlnT2SHHQ5ju+2+wA47HMbZZ09k2bJlSYe2horoCtXc3Jx0CBVF+Yyfchov5VNERER6umXLljF8+LFMnz6cRYv+xOuvz2bRoj8xffpwhg8/tmwKaRXRFerUU09NOoSKonzGTzmNl/IpIiIiPd0FF/yUxsbv09Z2BGDRVqOt7QgaG8dx4YVXJRneGiqiK9SkSZOSDqGiKJ/xU07jpXyKiIhIT3fPPfNpazs862NtbUcwZ878EkeUnYroCjV06NCkQ6goymf8lNN4KZ8iIiLSk7k7q1ZtwNoe6EzGqlX9ymKyMRXRIiIiIiIikigzo3fv5UCuItnp3Xs5ZrmK7NJRES0iIiIiIiKJGzXqAGpq5mZ9rKbmAerqDixxRNmpiK5QM2bMSDqEiqJ8xk85jZfyKSIiIj3d5ZefQ23t1dTU3M/aHmmnpuZ+amunctllP0gyvDVURFeohoaGpEOoKMpn/JTTeCmfIiIi0tP179+fxx+/k7Fjn2Tw4JEMHHgMgwePZOzYJ3n88Tvp379/0iECYElfmG1mQ4H6+vp6TYwjIiJloaGhgWHDhgEMc3f9hyKDmdUAFwMnAlsBi4GZ7n5ZJ8/R+V5ERAri7kW7BnpdzvUfK0pEIiIiUsnOA04HTgKeB/YGZprZB+4+LdHIRESkYpTDJGLZqIiuIk1NTTQ3N6+5P2DAAAYNGpRgRCIi0kMNB2a7+wPR/SYzOwHYJ8GYRERESkJFdJVoampiyJBaWltb1mzr27cfL7zQqEJaREQK9RjwTTPbxd1fMrM9gAOAcQnHJSIiUnSaWKxC1dXVtbvf3NwcFdA3A/XAzbS2trTrmZbcMvMp6045jZfyKSV2JXA7sMDM/kc4sfzM3W9LNiwREZHiU090hRo7dmyOR2oBTehSqNz5lO5STuOlfEqJHQ+cAHyVcE30nsA1ZrbY3X+XaGQiIiJFpiK6Qo0cOTLpECqK8hk/5TReyqeU2BTgCnf/fXT/32Y2GDgf6LSIHjduHBtvvHG7baNHj2b06NFFCFNERARmzZrFrFmz2m1bsmRJt/dXUBFtZucDXwR2BVYQrok6191fTGtzE/D1jKc+4O5HdjtKERERKSf9gNUZ29rI4zKxqVOnaokrEREpqWz/rE1b4qpghfZEHwRcBzwdPfcK4EEzq3X3FWnt7gdOBlJzkq/sVnQiIiJSju4BLjSz/wL/JlwnNA64MdGoRERESqCgicXc/Uh3/527N7r7s4RCeRCQWcKvdPd33P3t6Kv7feXSLXfffXfSIVQU5TN+ymm8lE8psbHAH4DphGuipwA/By5KMigREZFSWNfZuTcBHHgvY/shZvaWmS0ws+vNbNN1PI4UKHPMv6wb5TN+ymm8lE8pJXdf7u7fd/cd3H0Dd9/F3Se6+0dJxyYiIlJs3Z5YzMwM+Bkwz92fT3vofuBOYCGwE2HI931mNtzdfV2ClfzdfvvtSYdQUZTP+Cmn8VI+RUREREpjXWbnvh74JHBA+kZ3vyPt7r/N7FngP8AhwMPrcDwRERERERGRRHVrOLeZTQOOBA5x9zc6a+vuC4FmYOfO2h155JHU1dW1+xo+fHiH6/wefPBB6urqOjz/zDPPZMaMGe22NTQ0UFdXR3Nzc7vtEydOZPLkye22NTU1UVdXx4IFC9ptv+666xg/fny7bS0tLdTV1TFv3rx222fNmsUpp5zSIbbjjz8+8ddx2223dTgWhKVGetLrqJSfh16HXtuqxAIAACAASURBVIdeR/m8jpEjR7Lnnnu2O/+cdtppHdqJiIiIAFihI6yjAvoYYIS7v5JH+22BV4Fj3P3eLI8PBerr6+u15EURrZ3CvZ4wiWoDMAzlXUSko7RlL4a5e0PS8VQCne9FRKScrMu5vqCeaDO7HjgROAFYbmZbRl99o8c3MLMpZravmW1vZocCdwMvAnMLOZasm2w9M9J9ymf8lNN4KZ8iIiIipVHocO4zgI2AR4DFaV/HRY+vBnYHZgMvAL8C/g4c7O6rYohX8jRy5MikQ6goymf8lNN4KZ8iIiIipVHQxGLu3mnR7e6twBHrFJHEYvTo0UmHUFGUz/gpp/FSPkVERERKY13XiRYRERERERGpGiqiRURERERERPKkIrpCZS4DI+tG+Yyfchov5VNERESkNFREV6gpU6YkHUJFUT7jp5zGS/kUERERKY2CJhaTZDU1NdHc3Lzm/oABAxg0aFDWtrfddlupwqoKymf8lNN4KZ8iIiIipaEiuodoampiyJBaWltb1mzr27cfL7zQmLWQ7tevXynDq3jKZ/yU03gpnyIiIiKloeHcPURzc3NUQN8M1AM309ra0q5nWkRERERERIpLPdE9Ti0wNOkgREREREREqpJ6oivU+PHjkw6hoiif8VNO46V8ioiIiJSGiugKlWvCMeke5TN+ymm8lE8RERGR0lARXaHOOuuspEOoKMpn/JTTeCmfIiIiIqWhIlpEREREREQkTyqiRURERERERPKkIrpCLViwIOkQKoryGT/lNF7Kp4iIiEhpqIiuUBMmTKCpqYmGhgYaGhpobGxMOqQebcKECUmHUHGU03gpnyIiIiKloXWiK9T555/PkCG1tLa2JB1KRZg2bVrSIVQc5TReyqeIiIhIaagnukL16dMnKqBvBuqBSxOOqGfT8kHxU07jpXyKiIiIlIaK6IpXCwwFdkg6EBERERERkR5PRbSIiIiIiIhInlREV6iZM2cmHUJFmTx5ctIhVBzlNF7Kp4iIiEhpqIiuUK2trUmHUFFaWjRBW9yU03gpnyIiIiKloSK6Qp1xxhlJh1BRLr744qRDqDjKabyUTxEREZHSUBEtIiIiIiIikicV0SIiIiIiIiJ5+ljSAUh8mpqaaG5uBuCpp55KOJrK0tzczIABA5IOo6Iop/FSPkVERERKQz3RFaKpqYkhQ2oZNmwYw4YN49vf/nbSIVWUU089NekQKo5yGi/lU0rNzLYxs9+ZWbOZtZjZP81saNJxiYiIFJuK6ArR3NxMa2sLcDNQD6iIjtOkSZOSDqHiKKfxUj6llMxsE2A+sBI4HKgFfgC8n2RcIiIipaDh3BWnFhgKHAD8POFYKsfQoepciZtyGi/lU0rsPKDJ3U9L2/ZqUsGIiIiUknqiRUREpFCjgKfN7A4ze8vMGszstC6fJSIiUgFURIuIiEihdiRcN/QCMJIw9OlaM/taolGJiIiUgIroivVI0gFUlBkzZiQdQsVRTuOlfEqJ1QD17v4jd/+nu/8K+BVwRsJxiYiIFJ2uia5Yi5IOoKI0NDTwjW98I+kwKopyGi/lU0rsDaAxY1sj8KWunjhu3Dg23njjdttGjx7N6NGj44tOREQkzaxZs5g1a1a7bUuWLOn2/lREV6yTgT8nHUTFmD59etIhVBzlNF7Kp5TYfGBIxrYh5DG52NSpUzURnoiIlFS2f9Y2NDQwbNiwbu1Pw7lFRESkUFOB/czsfDPbycxOAE4DpiUcl4iISNGpiBYREZGCuPvTwBeB0cCzwAXAd939tkQDExERKQEN5xYREZGCuft9wH1JxyEiIlJq6omuWFclHUBFqaurSzqEiqOcxkv5FBERESkNFdEVa2TSAVSUsWPHJh1CxVFO46V8Vh8zG2pmn0q7f4yZ3W1mPzaz9ZKMTUREpJKpiK5Yn+q6ieRt5Ej9UyJuymm8lM+qdAPwCQAz2xG4DWgBvgJMSTAuERGRiqYiWkREpGf6BPBMdPsrwN/c/QTCGofHJhWUiIhIpSuoiI6WsnjKzJaa2VtmdpeZfSJLu0vMbLGZtZjZn8xs5/hCFhEREcBYex4/jLWTfL0GDEgkIhERkSpQaE/0QcB1wL6EE3Zv4EEzWz/VwMzOBcYC3wL2AZYDc3V9Vqk9nXQAFeXuu+9OOoSKo5zGS/msSk8DF5rZ14ARwB+j7TsAbyUWlYiISIUrqIh29yPd/Xfu3ujuzxKGjA0ChqU1+y5wqbvf6+7PAScB2wBfiClmycvjSQdQUWbNmpV0CBVHOY2X8lmVvgcMBaYBl7v7y9H2LwOPJRaViIhIhVvXdaI3ARx4D8DMdgC2Av6SauDuS83sSWA4cMc6Hk/ydhbwZNJBVIzbb7896RAqjnIaL+Wz+rj7v8g+i+R4YHWJwxEREaka3Z5YzMwM+Bkwz92fjzZvRSiqM4eRvRU9JiIiIjExs03M7DQzu8LMNo02fxLYIsm4REREKtm6zM59PeFE/dU4AjnyyCOpq6tr9zV8+PAO1/k9+OCD1NXVdXj+mWeeyYwZM9pta2hooK6ujubm5nbbJ06cyOTJk9tta2pqoq6ujgULFrTbft111zF+/Ph221paWqirq2PevHntts+aNYtTTjmlQ2zHH3/8Or+OcePGdWgLMHPmzIwtbwB1wOKM7Q9mff64ceNK+joq5eeh16HXoddROa9j5MiR7Lnnnu3OP6eddlqHduXGzHYHXgLOBc4hjA4D+BJwRVJxiYiIVDpz98KfZDYNGAUc5O5Nadt3AP4D7BkNM0ttfwT4h7t3qATNbChQX19fz9ChQwt/BVWioaGBYcOGAfWES+AagGGk8tbx8VuAMZ3cb/98ERFZa+3fVIa5e0PS8fx/9u49Pqrq3P/4ZwUikAugRpGroK0arUpBj3LxVjEimgmtniqVXkRPtUegooJ6QAkVPAW5iIqtbanWotH+tIckikAVrYJolWhrNWCrYhS8RZQMiUDCrN8fa4a5ZAIBJtnJnu/79ZpXZvbsmf3MgyZ5stZ6VjLGmGeACmvtFGNMEDjZWvueMWYo8Ii1tr+3EcbTz3sREWlLDuRn/T6PRIcL6CLgnNgCGsBa+z7wCXBuzPldcd281eSkVd3vdQC+kmykSw6McppaymdaOpXk3+w3oSVUIiIiLWZf94m+D7gc+AFQa4zpEb51jjntLtyWG4XGmBOBh4CPgNJUBS3NkazXjOyvgoICr0PwHeU0tZTPtLQD6Jrk+DHA560ci4iISNrY15Hoa3A/sJ/HLbqN3L4fOcFaOwe3l/T9uPbQXYALrLU7UxCvNNtQrwPwlTFjxngdgu8op6mlfKalMuA2Y0xm+LE1xvQDZgNPeBeWiIiIv+3TFlfW2mYV3dbaYqB4P+IRERGR5rkBeBz4DPcH67/ipnGvBaZ6GJeIiIivHeg+0SIiIuIBa+1W4DxjzHDgJCAH12jsGW8jExER8bcD2eJK2rQNXgfgK4nb6siBU05TS/lMX9ba1dba+6y1c1RAi4iItDyNRPvWk14H4Ctz5sxh+PDhXofhK8ppaimf6cEYM7G551pr727JWERERNKVimjfGg9c6XUQvvHoo496HYLvKKeppXymjUnNPM8CKqJFRERagIpo3+rkdQC+kpWV5XUIvqOcppbymR6stQO8jkFERCTdaU20iIiIiIiISDNpJFpERKSdMMbMB2611taG7zfJWnt9K4UlIiKSVjQS7VuPeB2Ar0yePNnrEHxHOU0t5TNtfBvIjLm/p5uIiIi0AI1E+1ae1wH4Sr9+/bwOwXeU09RSPtODtfacZPdFRESk9Wgk2rcKvA7AVyZMmOB1CL6jnKaW8pl+jDG/N8bkJjmebYz5vRcxiYiIpAMV0SIiIu3Tj4EuSY53AX7UyrGIiIikDU3nFhERaUeMMV0BE77lGmO2xzzdARgFfOZFbCIiIulAI9G+tdnrAHxl/fr1XofgO8ppaimfaeUrYAtggXeAL2Nu1cDvgUWeRSciIuJzKqJ9q8TrAHxlypQpXofgO8ppaimfaeUc4FzcSPQlwHdibsOBftbaWd6FJyIiAtZar0NoMZrO3c5VVlbGfY36MfB6q8fjV/fee6/XIfiOcppaymf6sNb+FcAYMwD40Fob8jgkERERAILBIFOnzqW8fA319dlkZtZSWDiMWbNuJDe3US/MdktFdLv1MZDB2LFjm3heW1ylkrYPSj3lNLWUz/Rjrf3AGNPdGPMfwOEkzC6z1j7kTWQiIpKOgsEgQ4ZcTGXl9YRCxbgJU5ZFi1awatXFrF37hG8KaRXR7dZXQAhYAuQDy4BbPY1IRERajzGmEHgYyAFqcGukIyygIlpERFrN1KlzwwX0yJijhlBoJJWVlmnT5rFwYbFX4aWU1kS3e/nAIGCA14GIiEjrmodrIpZjre1urT045naI18GJiEh6KS9fQyh0ftLnQqGRlJWtaeWIWo6KaN8q9zoAX5k9e7bXIfiOcppaymda6g3cba2t8zoQY8zNxpiQMWa+17GIiEjrs9ZSX5+Nm8KdjKG+Pss3zcZURPvWTq8D8JW6Os9/R/Ud5TS1lM+0tAI4xesgjDGnAj8F/u51LCIi4g1jDJmZtcSvLIplycysxZimiuz2RUW0b13sdQC+MmPGDK9D8B3lNLWUz7T0FHCnMabYGHOxMSYQe2uNAIwxObjmHFfhmnWIiEiaKiwcRkbGiqTPZWQsJxAY3soRtRw1FhMREWmffhv+eluS5yzQoRViWASUW2tXGWPU3VJEJI3NmnUjq1ZdTGWlDTcXc925MzKWk5+/gJkzn/A6xJRRES0iItIOWWs9nU1mjLkMGEgbmFIuIiLey83NZe3aJ5g2bR5lZfOpr88iM7OOQGAYM2f6Z3srUBHtY0GvA/CV6upq8vK093YqKaeppXxKazLG9AHuAkZYa+v35bWTJk2iW7duccfGjBnDmDFjUhihiIh4ITc3l4ULi1m40DUbaytroEtKSigpKYk7tnXr1v1+PxXRvvUbrwPwlXHjxlFWVuZ1GL6inKaW8pmejDHZwFlAP+Cg2OestXe34KUHA4cBFSb6G1IH4ExjzHigk22iBeuCBQsYNGhQC4YmIiJtQVspoCH5H2srKioYPHjwfr2fimjf+h7wutdB+EZxcbHXIfiOcppaymf6McZ8G1gGZAHZwBYgD6gDPgNasoh+Bjgx4diDQCXwy6YKaBERad/a0uiyl9Sd27cGeB2Ar2jUJPWU09RSPtPSAqAcOBj4GjgdOBJYB9zYkhe21tZaa9+OvQG1wBfW2sqWvLaIiLSuYDDIxInTGTBgBH37jmbAgBFMnDidYDB9l49qJFpERKR9Gghcba0NGWN24aZQv2eMmQL8AfhzK8ej0WcREZ8JBoMMGXIxlZXXEwoVE+m4vWjRClatupi1a/3VMKy5NBItIiLSPtUDofD9z3DrogG2An1bOxhr7Xestde39nVFRKTlTJ06N1xAR7asAjCEQiOprJzEtGnzvAzPMyqifet5rwPwlcWLF3sdgu8op6mlfKal14FTw/f/CvzCGHM5rmv2Pz2LSkREfKO8fA2h0PlJnwuFRlJWtqaVI2obVET71kavA/CViooKr0PwHeU0tZTPtPQ/wMfh+1OBL4Ff4bpm/9SroERExB+stdTXZxMdgU5kqK/PIh17SWpNtG/9BNc8VVJh0aJFXofgO8ppaimf6cda+1rM/c+AkR6GIyIiPhDbfdsYQ2ZmLa7lRbJC2pKZWZuW3bo1Ei0iIiIiIpKm9tR9u7BwGBkZK5K+LiNjOYHA8FaOtm3QSLSIiEg7ZIx5nz10xLbWHtWK4YiISDu0t+7bK1c+yKpVP6Gy0sY0F7NkZCwnP38BM2c+4Wn8XlERLbtVVVVRXV29+3FeXh79+vXbwytERMRDdyU8zgS+jZvWfWfrhyMiIu1NfPftiEj3bcvs2b9h7donmDZtHmVl86mvzyIzs45AYBgzZ6bn9lagItrH9q3dfFVVFccem8/27XW7j3XunMWGDZUqpIFAIEBZWZnXYfiKcppaymf6sdYuTHbcGHMtcEorhyMiIu2Q675dnPQ51317PgsXFodv8Wum05nWRPtWwT6dXV1dHS6glwDrgCVs314XNzKdzsaPH+91CL6jnKaW8ikxngYu9joIERFp2/an+7YKaEcj0b514n6+Lh8YlMpAfKGgYN/+KCF7p5ymlvIpMS4BtngdhIiItG3qvr3/VESLiIi0Q8aY14lvLGaAI3D7RP+3J0GJiEi7Ulg4jEWLViSsiXbSufv23uxzEW2MOQOYDAwGegKjrbVlMc8/APw44WXLrbWjDiRQERERibM04XEI+Bx43lq73oN4RESknZk160ZWrbpY3bf30f6sic4G3sD9lbuprTWeBnrg/iJ+BDBmv6KTA/Ca1wH4ytKlib+ryoFSTlNL+Uw/1toZCbfbrbW/VgEtIiLNlZuby9q1TzB+/Cv0719A795F9O9fwPjxr7B2bfp2396bfR6JttYuB5YDmKYnyO+w1n5+IIHJgVrrdQC+UlJSwujRo70Ow1eU09RSPtOPMaY3roHYMcBOYAPwJ2vtl54GJiIi7Upubq66b++jlurOfbYx5lNjzHpjzH3GmENa6DrSpAleB+Arjz32mNch+I5ymlrKZ3oxxvw38C5ur+ixwDjgV8BHxpgx4XOMMebb3kUpIiLtjQro5mmJIvpp4EfAd4ApwFnAsj2MWouIiEgzGWMuBO4G7gV6W2u7W2u7A72B+4E/GGOGAw8Dhd5FKiIi4k8p785trf1TzMO3jDFv4v5afjbwXKqvJyIikmYmA7+01k6LPWit/Ri43hhTB/wF+AS4xYP4REREfK2lpnPvZq19H6gGvrGn80aNGkUgEIi7DRkypFGznJUrVxIIBBq9/tprr2Xx4sVxxyoqKggEAlRXV8cdnz59OrNnz447VlVVRSAQYP36+H4s99xzD5MnT447VldXRyAQYPXq1XHHS0pKuOKKKxrFdumllx7w55g0aVKjc50HEx5/DASAzQnHVyZ99aRJkxp9DigBihudm4rP4Zd/D30OfQ59Dv98joKCAgYOHBj38+eqq65qdF4bMgj44x6e/yPQCTjLWvtB64QkIiKSPoy1TTXYbsaLjQmRsMVVknP6AB8ARdbaJ5M8PwhYt27dOgYNGrTfsfhdRUUFgwcPBtbhfn96GLcMrqnHZwIv7uH5CmAwkbw3fv/459PdFVdcwQMPPOB1GL6inKaW8pla0e+JDLbWVngdTyxjTC1worX2vSaePwp401qb3bqR7Zl+3ouISFtyID/r93kk2hiTbYw52RgzMHzoqPDjvuHn5hhjTjPGHGmMORe3j+U7wIp9vZYciBO9DsBXCgoKvA7Bd5TT1FI+08pbQNEenh8dPkdERERawP5M5z4FeB03ZGmBebhhyxnALuAkoBS31cZvgVeBM6219akIWJprqNcB+MqYMdrqPNWU09RSPtPKImCWMea/jTG7e5sYYzoaY64FZgL3eRadiIiIz+3PPtF/Zc/F98j9D0dERET2xFr7B2PMibju3P9rjHkXMMBRQA5wt7X2QQ9DFBGRNk77QR+YFm8sJiIiIqllrb0RN+XoQVwX7o/D94dZa5vqRCkiImksGAwyceJ0BgwYQd++oxkwYAQTJ04nGAx6HVq7oyLatzZ4HYCvNO5gLgdKOU0t5TP9WGtfttb+3Fo7Knz7ubX2Za/jEhGRticYDDJkyMUsWjSEjRv/wqZNpWzc+BcWLRrCkCEXt81C+l//ghdf9DqKpFRE+1ajRuhyAObMmeN1CL6jnKaW8ikiIiJNmTp1LpWV1xMKjcStAAIwhEIjqaycxLRp87wMzwmFYO1auPlmyM+HY46B667zOqqkVET71nivA/CVRx991OsQfEc5TS3lU0RERJpSXr6GUOj8pM+FQiMpK1vTyhGFff01lJfDVVdBz54wdCgsXgxDhsDSpfDCC97EtRf73FhM2otOXgfgK1lZWV6H4DvKaWopnyIiIpKMtZb6+myiI9CJDPX1Wa3XbOzzz+HJJ6G0FFaudIX0McfAj38MgYAroDt0aPk4DoCKaBEREREREZ8yxpCZWYvbnThZkWzJzKxt2QL6nXdc0VxaCi+95I4NGQLFxa5wPu64lrt2C1ARLSIi0k6F94k+GzgaeMRaGzTG9AJqrLXbPA1ORETajMLCYSxatCK8JjpeRsZyAoHhqb3grl3wyivRwnnDBujSBc47D373O7jwQujRI7XXbEVaE+1bj3gdgK9MnjzZ6xB8RzlNLeUz/RhjjgTeBEqBRcBh4aduAuZ6FZeIiLQt1lpmzbqR/Pz5ZGQ8jRuRBrBkZDxNfv4CZs684cAvVFcHZWVw5ZXQqxcMGwYPPOC+Ll0K1dWuoB43rl0X0KCRaB/L8zoAX+nXr5/XIfiOcppaymdaWgi8BpwMfBFz/P+A33oSkYiItAnBYJCpU+dSXr6G+vpsMjNrOf/8UzjjjBdZvnw+9fVZZGbWEQgMY+bMJ8jNzd2/C332WXR981/+4tY3H3usW99cVASnn97m1zfvDxXRvlUAPOR1EL4xYcIEr0PwHeU0tZTPtHQGMNRauzNhHdtGoLcnEYmIiOcie0K7La2KceugLb/97Qry8+fzj3/8mZycnP1fA71hQ3Sa9tq17tjQoW59c1GRK6J9TkW0iIhI+5QBJPvzfh8g2MqxiIhIGxG/J3REZE9oy7Rp81i4sLj5b7hrF7z8crRwfued+PXNF10Ehx+e6o/RpmlNtIiISPu0Ergu5rE1xuQAM4BlLXlhY8wtxpi/GWNqjDGfGmP+zxhzTEteU0RE9s5am5o9oevqouuXe/aE4cPhwQfd19LS+PXNaVZAg4poH9vsdQC+sn79eq9D8B3lNLWUz7R0AzDMGPM20BnXUXIjbir3TS187TOAe4DTgBFAJrDSGNOlha8rIiIJgsEgEydOZ8CAEfTpU8SHH35Nc/aEbuSzz2DxYjclOy8PRo9207WvuALWrIGPP3bPBwKQldWSH6nN03Ru3yrxOgBfmTJlCmVlZV6H4SvKaWopn+nHWvuRMeZk4DLgJCAHWAw8bK39uoWvPSr2sTHmJ8BnwGBgdUteW0REopKvfx5Bs/eEXr/ejSiXlcWvb54xwxXTx2iSUTIqotuwqqoqqqurAaisrNzHV/8YeP2AY4i9bl5eXtp2AL733nu9DsF3lNPUUj7Tk7W2AVjidRxAd9xvbFu8DkREJJ0kX/88DFgBNN4TuqN5iutO6QeTJ7vCObK+uaDAjTJfdBEcdlij10k8FdFtVFVVFccem8/27XX7+Q4HusXVx0AGY8eO3X2kc+csNmyoTMtCOh0/c0tTTlNL+UwPxphAc8+11rbK1ATjhjPuAlZba99ujWuKiIjj1j8XJxy9EbgYCAEX0IWvKWAFRfyKQMbzHPp4vVvHXFgIc+fCiBGukJZmUxHdRlVXV4cL6CVAPq5HzK2tGMFXuP/xItevZPv2sVRXV+uXdRER7yxt5nmW5J27W8J9wPG4oQ8REWlB1lq2bdvG1KlzKStbzYcf7qDxtO1cDudXXMQkRnMZ51FLZ0J8cnAeOT8ZD//5n3DaaZCh9lj7S0V0m5cPDAL2dTp3qq8vIiJes9a2qd94jDH3AqOAM6y1HzfnNZMmTaJbt25xx8aMGcOYMWNaIEIRkfYvGAwydepcysvXsGNHJ6qr/0V9/QKgGDgP93dTOI71BCijiFJO52UshopOuXS6/ZdQVMQRaby+uaSkhJKS+J5RW7du3e/3UxHtW+VeB+Ars2fP5qabWrrZbXpRTlNL+ZTWFi6gi4CzrLVVzX3dggULGDRIf5wVEWmOxo3DioHxwAVksIuh9CHAf1LEPziGf1FLFispYBy/52nTmcuuXs+pkyd7+hnagmR/rK2oqGDw4MH79X4qon1rp9cB+Epd3f6uTZemKKeppXymJ2PMucAk3LQhcNOW7rLWPtPC170PGAMEgFpjTI/wU1uttdtb8toiIukksXFYFi9wHgMp4gou4kkOo5pPOIhyzuF65vEsI9hOZzIylpOfv4CZM5/w+BP4U5uaFiapdLHXAfjKjBkzvA7Bd5TT1FI+048x5r+B5UAQWBi+1QDLjDHXtvDlrwG6As8Dm2Nu32/h64qIpIXIPs7l5Ws4LHQyV/I7yiikmhdYyvc4jVf4HVdxOmvpxWf8lNN5irvZmXEe/fsXMH78K6xd+wS5ubkefxJ/0ki0iIhI+/Q/wCRrbez+ZncbY9aEn1vUUhdua2uzRUT8oKamhmnT5lFetpq+tQ2cU7OBR3bWchq9sRjWMIxpHEUZT/FvEtc3FwOWvn1H8P77f/Eg+vSiIlpERKR96o4biU60EpjdyrGIiMh+2N00bOnzHLn5PS7adSor2cg3eY9aOrGCrlzBPTzFRXxBHjAdeA8aFdGQkbGcoqIzWvsjpCX9Jdm3gl4H4CvV1dVeh+A7ymlqKZ9pqQz4bpLjRcCTrRyLiIjso+AnnzDthDMYfM9LvPrhqzy/6yPG8hLP0Z0LmUEeX3IxP+MhjggX0OD2gJ4PPE2kKzdYMjKeDq+BvsGTz5JuVET71m+adVZlZSUVFRVUVnq1hVb7MG7cOK9D8B3lNLWUz7T0NjDVGPOUMWZa+PYkMBX4pzFmYuTmcZwiIhLxySd8fffd/HPAMWT27MXCD//OKWzmNxzOaaylF5u5moNZxq1spwuNi+Zc4HHgMTIzT6Jnz0KtgfaApnP71veA1/fw/MdABmPHjm2leNq34uJir0PwHeU0tZTPtHQl8CVwfPgW8VX4uQgL3N2KcYmISIS12LffZuf/+398/Ovf0f/TTRwEfMG3+D3foIyneJdvAKOB03HfsrMBE36DXOAJYB6umM6iQ4f3ufba7zJz5j3k5ORgjElyYWlJKqJ9a8Benv8KCAFLcDujLANubemg2i3taZp6Lh3iGwAAIABJREFUymlqKZ/px1q7t2/0IiLihYYG6p55hpdvmcFR/3yD/g3bqcewjiHcxmCW8QO+4Pu4wvmb4RfV4gpok3AfXCFdHL4fom/fAhYu1K4cXlIRnfbygUG4rUVFRERERGSfbdsGK1dCaSmhJ58ka8sW8ulOGYdSxnE8ywR2UASMwO0GmFgsDwNWACMT7sfLyFhBIDC8lT6UNEVFtIiISDtk3Py9S4BzgMNJ6HNirf2eF3GJiKSNjz+G8nIoLcU++yxmxw42H3IYD2/rwOPM41W+wjIUmAsEaDxVO7ZYvhG4OHzODbhv7yHggvD5loyM5eHmYU+06seUxtRYzLee9zoAX1m8eLHXIfiOcppaymdaugv4I279zjZga8JNRERSyVp46y244w447TTo1YvQNdew9tk13BI6hKPpTe8tDzBl50n8jUlYXgIKiBbOsaPPEN80LAe39vll4AI6dKghJ+cmcnNPVfOwNkgj0b610esAfKWiooIrr7xy7ydKsymnqaV8pqUfAt+z1i7zOhAREd9qaIA1a6C0FMrK4N13sdnZvH54b+7t0IPSXXewZcejQC/gUtyocmSXnGzcmGVT07YTm4ZlkJv7BVdccRG33349Xbt2BcBaq+ZhbYyKaN/6CfCM10H4xqJFi7wOwXeU09RSPtPSVuA9r4MQEfGdbdtgxQpXOD/1FGzZAj17QmEhdb/8JcNv+xWvV/bFFc0vA9fjpmyPJDraDNHiualp25FCejoZGcs57rj5vPzyc41GmlVAtz2azi0iItI+FQPTjTFdvA5ERKTd27wZ7r8fRo2CQw+FSy6B11+Ha66BV16Bjz6C++/n5hfe5O8bJgMf4YrgNcRP2YZo0Rz52tS07eF07DiMI48cwfjxr/Dyy3/WVO12QiPRIiIi7dOfgDHAZ8aYjUB97JPWWu17JiLSlMj65sg07b/9DTp0gDPOgF/+EgIBOProRi8rL19DKDQd+FX4SLIp25HR5qtxxbMFHg/fd9O2MzM3c+WVhcyeffPuadvSfqiIbkOqqqqorq4GoLJSW06JiMge/QEYDCwBPiXaqUZERJJpaIDVq6OF83vvQXY2jBwJ48dHR6GbYK2lvj62aIbkU7Zj1zrXAzdjTANZWYeTl5dBIDCUWbNu1KhzO6Yiuo2oqqri2GPz2b69LkXvOC9F7yMAgUCAsrIyr8PwFeU0tZTPtHQhcL61drXXgYiItFnBoFvfXFYWv745EICiIjjnHOjcudlvl5mZWDTHTtluvNbZmKfIz1/Iyy//mZycHK1v9gkV0W1EdXV1uIBeAuQDy4BbD+AdC4DXUxGaAOPHj/c6BN9RTlNL+UxLHwI1XgchItLmbN7siuayMnj2Wdi5E048EX72M1c4Dx4MGc1rDVVTU8O0aXMpLX2BL76oobb2K+Ap9mXK9pw5WuvsNyqi25x8YBBwoNO5T0xBLBJRUFDgdQi+o5ymlvKZlm4A5hhjrrHWbvQ6GBERz1gL//ynK5pLS+HVV6Prm2fPdqPORx3V7LerqalhypRZPPzwk2zb9jUwG9cIbBpwLzALN6U7UjS7KdtQT3Z2D03ZTgMqokVERNqnJUAW8K4xpo7GjcUO8SQqEZHW0NAAL74YLZzffx9yctz65okT3frmQ5r/bTC+cK4FegKnAJcR3cZqLTAFN4V7HrAA9224IzCQa67pxX333aEp22lARbSIiEj7dJ3XAYiItKrI+ubI/s1ffgm9esWvb+7UaR/eLsjkyTOTFM7gNj+I7P08D7er4NzwVxP+CtGO3JblywtUQKeJfS6ijTFnAJNxHUF7AqOttWUJ5/wCuArojts87WfW2n8feLjSfK95HYCvLF26lNGjR3sdhq8op6mlfKYfa+0fvI5BRKTFbdoE5eWucF61Krq++dpro+ub97FwdcXzLBYvfpyGhsNoXDiD6y8Uu41V5Gvitczur/X1WVhrVUingeatqI+XDbwB/DdJttMwxtwEjAd+CvwHru/7CmPMQQcQp+yztV4H4CslJSVeh+A7ymlqKZ/pzRjT2RjTNfbmdUwiIvvFWnjzTZg5E049Ffr0cdtP7dgBc+a4ban+8Q+4/XY45ZR9KqCttWzatIn+/c/g/vs309AwDJgObArfCnDTs5NtYxX52tRugpbMzFoV0Glin0eirbXLgeUAJvl/JT8HbrfWPhk+50e4/StHA3/a/1Bl30wAXvE6CN947LHHvA7Bd5TT1FI+048xJhvX7eb7QLKNTTu0bkQiIvupvj5+/+bI+uYLLoDrrnPrmw8+eJ/e0lpX7AaDQaZMuYOHHy4PNwlrAH6NawgGrnC+DzeinAFEtptNto1V7F7Q8TIylhMIDN+nGKX9SumaaGPMAOAI4NnIMWttjTHmFWAIKqJFRERSZQ5wDvAz4I/AtUBv3H4rN3sYl4jI3tXURNc3L1vm1jf37h1d33z22fu0vhkS1zjvwBXFO4AeQFfctO1/44rgX9N04fwB8Xs/R7axit3OaiSRtdAZGU+Tn38XM2c+sd/pkPYl1Y3FjsD9V/VpwvFPw8+JiIhIahQCP7LWPm+MeQB40Vr7b2PMB8DlwMPehicikmDTpmg37eeec+ubTzrJTdcuKoJBg/Y6PTsywhwrGAxy3XW38eCDS7H2cFzBfCPwC9w4nsF12b4TyGPvhXMRMAO4lfhtrH4BbKdjx8lYO4XOnfPIy8ugqOgMZs58QttZpZH9WRPdIkaNGkUgEIi7DRkyhKVLl8adt3LlSgKBQKPXX3vttSxevDjuWEVFBYFAgOrq6rjj06dPZ/bs2XHHqqqqCAQCrF+/Pu74Pffcw+TJk+OO1dXVEQgEWL16ddzxkpISrrjiikaxXXrppc3+HPBLYHHCsQpcV8BkHkx4/DEQADYnHF/ZxOsnAasTjpUA9yc9+7nnnot/V5//e+hz6HPoc/j/cxQUFDBw4MC4nz9XXXVVo/PaoEOA98L3a8KPwX1TP9OTiEREYlkbv365Tx+YMMFN377zTjdt++9/h1/8ImmDMGst1lpqamq45pqbyM09gYyMo8nIOCru1q3biTzwwAqsPQs4HrfO+R9ADm6t80e4ads5RNc1DwP6EC2cq3CF84vAUuBs3KSeYcBycnODXH31KGpqXmPnzjdpaHiTYHAVGzc+y8KFxSqg003kP879uQEhIBDzeED42EkJ5z0PLGjiPQYBdt26dTadrVu3zgIW1ln3HWfJAT4+I8Xv5+JL13+nn/zkJ16H4DvKaWopn6kV/Z7MIHsAPydb8ob7DfGs8P1ngLnh+xOBj7yOL0m8+nkvkg527rT22WetnTjR2v79rQVrc3Ot/f73rX34YWu3bIk7PRQKxd22bt1qr756is3JOd7CAAv9LPS1cGqS2+kWfhS+DbVwbvgWsvAdC4XhWyD8++y5Fm618LSFGgvnhN/jKQtbLdxs4UQL37Jwms3NHWyvvvpmu3XrVo+SKS3pQH7Wp3Q6t7X2fWPMJ8C54R/uhDuEngYsSuW1ZG9OxP0lTVKhoKDA6xB8RzlNLeUzLT0AnAz8FTeNqdwYMx7IBK73MjARSTM1NbB8eXR981dfuVHnQMDdEtY3B4NBbrxxJo888mS42VdkinYofP8IXIfsbCCI2/An2TTvy3BbUlmi/RUj50VGnSMio88nE13XvBT4X9yIswWyyc09iB/84DzmzLmFrl210YEktz/7RGcD3yD6X+hRxpiTgS3W2g+Bu4Bpxph/AxuB23FzKEpTErE001Bcp0FJhTFjxngdgu8op6mlfKYfa+2CmPvPGGPycaO9/7bW/sO7yEQkLXz0Ufz65vp6OPlkmDjRFc7h9c2hUMht+2QtmzdvZsSIMaxfv5H4QjkiWcH8L9yU7GRiO2vXJjxXi/t9uCr8OLFR2Mu4YjoLyOXgg4O8+eYT9O7de//yIWllf0aiTwGew/25xhJdrPsHYJy1do4xJgu3qLY7bjj0AmvtzhTEKyIiIklYazfi/ngtIpJ6Nry+ubTU3SoqoGNHOOssmDcPCguhf39suFg+/8Rzeeut92PeoAFX7GbjNhZINrKcWDDHjjAnSuysnVgwR0adVwPbaNwo7CUgg44d3+WqqwLMmXOL1jVLs+3PPtF/ZS8Nyay1xUDx/oUkIiIiTTHGDAEOtdY+GXPsR7jfELNx8xMnWGt3eBSiiPhFfT288EJ0/+YPPoCuXd3+zTfcgB05Eg4+OLwX86zw1lLB8IuPAA6LebNq4AzcFlPJRpaTFczJRpgTXxPprD2Q+IL5Btw2VtcCrwLluJYRnYBccnLqufzyAu6883EVz7LPUr3FlbQZG7wOwFdWr17N8OHDvQ7DV5TT1FI+08ptuIadTwIYY07EbevwIFAJTMZt0VDsSXQi0r7V1MDTT0fXN2/d6tY3FxVhCwupGTSIm26dy8NXz2Lbtmm4rZ8AeuL+jvc1rlhOHGl+FbfCc08jy8kK5tgR5kSxW1LdiSucX8MVzDfjSp2pGJNBVlYPDj3UhLejukHrneWAqIj2rSf3foo025w5c1SgpJhymlrKZ1oZiJuTGHEZ8Iq19r8AjDEf4oZhils/NBFplz78MLq++fnnob4eO3AgTJxI7YgRTPj9Eyy5v5yGRWXhF0TWM3cGvgDOIlo0v0rjkeYQbpVnYrOvRMkK5tgR5kSRKdqRBmG/wI1O55KT05nLLy/Y3SDMWuvWZoukgIpo3xoPXOl1EL7x6KOPeh2C7yinqaV8ppWDgU9jHp8FPB3z+FWgb6tGJCLti7Xw979jly6F8nJMRQW2Y0d2DBnC/EP7c/8nX1P1xhZ4YzHc/nvgICAPtyX9fxBd2bkB6E20aI4Uy1kJFzTAZ0AX9jyynKxg3kD8CHNsN2+ACUBnjOlKTk7TnbVVQEsqqYj2rU57P0WaLSsr8YeBHCjlNLWUz7TyKTAA+NAYcxCuI/f0mOdzic6vbFHGmGtxcymPAP6OW4v9amtcW0SaJ7KvrWlowD7/PA1PPEHNwyXk1QapwbCMLpRxCE83dGLrixtx/zvnAl/iiuHuwDG4QvgN3GqRiBrg6JjHscVyol64Kd97GlluqmC+iUihnJ0dHWFOXMusQllai4po2SeVlZW77+fl5dGvXz8PoxERSUvLgF8aY24CRuNa074Y8/xJwLstHYQx5lLcDh0/Bf4GTAJWGGOOsdZWt/T1RSSetXb3123btvHzn99G2R+Xct6ubQSoYxTb6Y7lEzpQRhalHMNfyaKerbhR5kjjL4MrZiNNwLbiRpotrqiO/NHW4ibG1BEvUiwnFrTn4f7e9w57Hlnec8GsQlnaAhXR0kwfAxmMHTt295HOnbPYsKFShbSISOu6Ffgz8FfcUM6PE7aRHAesbIU4JgH3W2sfAjDGXANcGL7+nFa4vkhas9ZSU1PDTTfdwZIlpdTWumK2LzsIsIMx7OB+dnAQlgq6cBfdKKU7b9ADOJZosXxS+H7sWuYgrgnYIeHHkcL5c+Knan8FfI/46dmRYvkQ4m0IH38Q1/SrM27EexdjxxawaNFMjSxLu7HHraqkPXskxe/3FW6dyxJgHbCE7dvrqK5Oj8GGyZMnex2C7yinqaV8pg9rbbW19kzcENDB1tr/SzjlP3HddlqMMSYTGAw8GxOXBZ4BhrTktUXSVaRoHjfuOjIzjyIjoy/du3+L++//C9+sDXIbDazjU6r4jAXUAAdzPUfSj+8xmJOZQYA36IX729smXJEcDN+vIrqWuQvQDdcE7GvcSHQd0RHn3kCf8C0XV4RXAW+Hb/fiiuVc3Oj25+HbJ7h+h59gzGFkZx/E1VefQ03Nq/zxj3fTtWtXjDFxN5G2SiPRvpXXQu+bj1t+l1402p56ymlqKZ/px1q7tYnjW1rh8nlAB+IbnBF+fGwrXF/ElyJTsiP3t23bxuTJs3jkkcj+y7uATmTSjRFsJsDBBHiLI9nJVjqwjL7M4SCeJoMaeuMK160kH1m2uGI5i8ZrmbcSbQL2F1zhbIAeuJ30InbhRpX/FzfIEpmeXYwbae5BdvYOxo49v9EaZhXJ0p6piPatAuAhr4PwjQkTJngdgu8op6mlfIqItE81NTUxhXItrjA14a8dcI2+OtONIBeQRYAGRvEm3djFB9RQRg6lHMkLbKeenriieAvREeXYkeVaogUyCfdj1zLX4grngbht6V8kfoDmG7hegl+H47yRaBMyywkn9GLFij/Qq1cvFcviSyqiRUREZF9V435z7pFwvAdu6KtJkyZNolu3bnHHxowZw5gxY1IaoEhbEwqFMMbsHmG+7rrbeOihpezaFSJSKLui9FAinbH7cgIBPqKIdzmbGjKxrCOX+RxCKfn8fXcX7UNwhXNioZz4NXFkuTbmfuxa5l24wjnSBGwNUIpb2mdwe0N3Bg4nJ6d+d/OvnJwcMjK0WlTanpKSEkpKSuKObd2adEJXs6iIFhERkX1ira03xqwDzgXKAIwbbjoXuHtPr12wYAGDBqXfsiBJL5Fp2Zs2bWLkyB/x1lvv4grQDrgCNYTbjrQz0X2XNwDD+TZvECCXIt7h22xgJ4bnyeI6TqCMTnxET1zhnAlsZ8+Fcm3C18SR5V0x92Mbf70ffu4jYEr4fQ+nY8dt/PCHBdx1V7G6ZUu7kuyPtRUVFQwePHi/3k9FtG9t3vsp0mzr16/nuOOO8zoMX1FOU0v5FA/MBx4MF9ORLa6ycL+Bi6SNyD7M27ZtY8qUWTGdskO44vgwXPHcA1eYfoFrynUM8Hcy+Yiz+JIiqgjwOv3YwVd0ZBnd+CXHs5zDqGEbruD+BDdaHdsVe0+F8sEJX5ONLFvcLiwdiK5lPpysrB388Icjd48wq9mXSJSKaN8q2fsp0mxTpkyhrKzM6zB8RTlNLeVTWpu19k/GmDzgF7jq4A3gfGvt595GJtIyYpt+BYNBfv7z21iypIyGhhCuOAY4HNiJm54d2Xf5HeL3X+5NN7ZwAa9RxKdcwFt0o4EPOIil9KKULF5gAA1U4YrfBqJFc+wI80nA6vD19lQoN+Cahhn2NrJsrd1dKKtgFmmaimjf+jHwutdB+Ma9997rdQi+o5ymlvIpXrDW3gfc53UcIgcqMpocWzjGji4//PCTbNsWaaLVgCtIDyI6JfoL4CziC+bIvstuG6l+fE2AjRTRwFl8EV7f3Jl59KWUw/gH23CNvT7BTdOG+LXLJxE/whzbFXspbhsp2FOhHBlRjnzWxEJZhbNI86iI9q2W2uIqPWn7oNRTTlNL+RQR2bvE0eTrrruNP/4xMppscNObI2uXbfh2BJCNm+bsGn65LtTHEDu6HFswu/foxrfZSRFbKeJDBlLDTgzPcTA/5wjKOYqPqAG+nfA+kWnZsdtJxW4l9RLREeZIV+yDAcMJJ/Rm+fIH6d27d5OFMqhYFjlQKqJFRERExLdqamoSRpMtrsjdRXQ0mfDjL4k2na8h2vQLXJF7BvBvXBOvTTHnHQ1YMsnlbLZRxKcE+Ii+NPAVGTzFYdxBP1bQQA3/iZuWfTSuEI4tlGOnZUfiimwnFVs09wC+4vjje7Fy5UP07NmzUVdsFcoiLUdFtIiIiIj4QmSkORgMJjT5iowmZ4fPDBI/mgzRIjny+A3iG7UGcVOlDwk/zgIs3chlFO9RxOdcQDVdCbGRzvyZnpRxHC+wlQaOIzraHDstO7FQDhFdvxxp9hXZTqoH2dn1jB17PrNn39xoqzgRaT0qon2r3OsAfGX27NncdNNNXofhK8ppaimfIpKOrLW7C+b4dcuRadgAZxMdTY74F/GjyRCdik349VnhW+RxNyL7MB/J5wSopojPOZMvyQRe41DupBdlDOQfHAIU4LaM6kb8llKJ07JDNFUod+3aVc2+RNogFdG+tdPrAHylrq7O6xB8RzlNLeVTRPwscS1ztGiuxRWhsSPNQdw0bEPj0WRwBXHsaHLkWLeYx+AadUWfH8QnFLGZIuo4mc/YSQarOIKJdKOcm9nEY7jC/C1cwfwO0X2XvyA6smyJn5a9leOP78nKlQ/Rq1cvNfsSaQdURPvWxcD/eR2Eb8yYMcPrEHxHOU0t5VNE/KDpYjl2LXNss68Q0YI54l+4EeXE0eSISLfrrbgO1hHxjw8ixNlAER8R4EP6UMeXHMRTnM4sDmE5XxPkcNzo8p3Ed8r+BDf6XYwbYT5i977LkRHmyOdNXMssIm2fimgRERER8UwwGGTy5Fk8/HB5TLEMrkDuQeO1zLFFc6RgjrDAoTGPY0eTYw0luudy5L1q6U4eo9hMEVWMZBNdeYv3OYjHOZgyevMi9TSwE7id6D7MkcI+tlN2Biec0Gt3p2xIPqKsUWaR9klFtIiIiIi0mMia3thR5sjjzZs3c+KJI/nyyy5Ei+UOuIZfED/CDPFFc2LBHDm/NuFYbKEcMZBIc68jyaWILyniS87kZToCr5LFnfSglO68yYnAP4CvcQVz0/sw5+bmanRZJA2oiPatoNcB+Ep1dTV5edp7O5WU09RSPkWkLQkGg0ydOpfS0r9SXf0ldXU1uOnNmbhCdCeusN0FnEN8kXsZMDfJuyYWzckKZnCjzFXh+7F7LUffZzDrKOJYAlRyMu+zA1hFFyZwMOV0YhOdYt7/b7gp2YeTk1PP5ZcXMGfOLeTk5CTdh1mjyyL+pyLat37jdQC+Mm7cOMrKyrwOw1eU09RSPkWkrQgGgwwZcjFvv30N1r4IdMKtYb4RWARsIzra/G/ip2OD62p9X5J3TlY0xxbMEQOB1eHrOAcxgHN4mSK+pJA6+rCLLbzNU+Qyi2+yOjuLwstHcued/8N9ubkAcV2xd0egAllEUBHtqaqqKqqrqwGorEz8K+mB+h7weorfM30VFxd7HYLvKKeppXyKSFsxdepcKisnYe3LQL/w0cuAtQmP7yT5dOwMoKkdBxKL5sYFs9uL+QYO5kVG8TgBtjKS1+iK5X06UZp5CDvOH8FVD97D2EMOYSxarywi+0ZFtEeqqqo49th8tm9vqW1pBrTQ+6anQYMGeR2C7yinqaV8iojXIlO477vvcUKhYmBezLPnEz9FuwD4FcmnY1tgGPBBkucSi2ZXMMNrQDn9qaGIWgL8kDPZTkfgtYwsnhs8nHMXzqb/aadxrdYri8gBUhHtkerq6nABvQTIB5YBt3oblIiIiMg+iEx53rRpEyeddCFbtvwP8Ez42UhXbJPkcQaugE42HXsFbup3EfEjzJBYNBvqGMzPCbCTIuo4iTrqMzrAud+hw3e/iy0s5JQ+fTglZZ9YRERFdBuQDwyicdMLERERkbYhtsP2tm3bmDr1TkpLX4hpGrYL+DXwSsyrEmfbxT6OjDafTOPp2DNwAwtLcXsvl+E6Y7vu3gcxhe/QQBE7CJgv6WXrsd27w0Xfg6IiMs8/H8LrmkVEWoLms/jW814H4CuLFy/2OgTfUU5TS/kUkVSrqalh4sTpHHnk2eTmDqZDh3wyM4+na9eTuOeeE6mqyqCuLgs4E+gLXIDbO/lc3GjyMKBP+Jbs8Y24wvta4Du4kelq4BNgAjAEY54nN7cLk34coO7+Wwhdcgrbcz7naT7k6gHZ9Pr5tfDcc5jPP8f88Y9wySUqoEWkxamI9q2NXgfgKxUVFV6H4DvKaWopnyKSCpHCuW/f4XTv/m3uuedbVFUdRG3tNEKhvuzadRquc/Y/cU3CpuP2TY5ssZcNTAbmAyfhpmq/jRtdPjHh8YvA48CbwDqgDx07ZnH11ZexdevrhP5dxq5536dmcC7zl9xLl6uvxlRVYW6+Gd58E/Puu7BgAZx9NnTU5EoRaT36juNbPyG6JkkO1KJFi7wOwXeU09RSPkVkb2K3bGpqevbmzR/T0DATN5X6Htz07OtxnbWvxzUHG0m0aVhig7BaIAd4InyOBXYAQeAmovtE1+NGm7tgTK7bf3nMCOZedjPZzz4Lw4bBP/8JBx0E554LixZBYSH06tWySRIRaQYV0SIiIiI+Elss19TUMG3aPMrL17BjRye2bfsQazsQChm2b/8aY2DXru3AveFXD8UVzDm46dnzgWJc8TwdVzCDaxKW2CAsMmV7Ba7QLo5EBBiMWcb48a+wcGHx7gKe7dvddOyyMih7CH4zGw45BC68EIqLoaBA07NFpM1RES0iIiLSzjVVLG/fXkdDw3xcR+tLcIXw/cA1uPXIvYBLcQXzAtw06zuJn54d+RopmCHaJCy2Qdh84OrwV4srpF0xn5GxjPz8u5g16wnMli2wbBmmtBRWrIBt2+Coo+Cyy6CoyI1Ca3q2iLRh+g4lIiIi0g5FCufS0r+Gp2HHFsuzcSPKQ3HF7HTip2UnTs+2RAvmHOKnZ0e+RgrmyIjzB0QbhF2MK6D/gZuqPRWYjDE59OmTxVXnfIspx51D58JCWL0adu2C//gPuOUWVzgffzyYyFZYIiJtm4roFKqqqqK6unr34x07dtCpU6ekjysrW3pLq3l7P0WaLRAIUFZW5nUYvqKcppbyKeJ/0fXLcxMKZ0vjYjmybnlG+NVriE7LjnyNTM+OFK+xBXPi9OzI19iC+UWi21E9jhuBfgk4iMwOO/hF4FQmHZVHp+XL4aF7oFMnt775vvvgoou0vllE2i0V0SlSVVXFscfms3177B6IHXD7Jjb1uCUVAK+30rX8b/z48V6H4DvKaWopnyL+FAwGmTp17u5p2tXV/6K+fgHxhXNkGjZEi+XIyLIhfpQ52fRsGz4vtmBOnJ4dO0378Zj7QWA8xmTRxeRwQacvmNg/h+FfbiHj//7g1jdfdBH84hdufXNOTkukSUSkVamITpHq6upwAb0EyAeW4f4yu7fHLeXEFnzv9FNQUOB1CL6jnKaW8iniP8FgkCFDLqay8npCoWJccTye+PXLyYrl2JHlSIG8t+nZI4kfZf418dOzZwFfA5Po0KEjnTsfRl5eBpeddwHTT/kGnVeuhBUrMLW1sPNo+MEP3DTtoUO1vlnWG05wAAAgAElEQVREfEff1VIuHxgEVDbzsYiIiEhjU6fODRfQI8NHko0yQ+NiOXFkeSSNp2UnTs+ONAJ7AjfVuwZjbiUjowOdO+dx6KHdGT06wO23X0/Xzz/HLl3qOmr/fj78LgSnnQZTp0IgoPXNIuJ7KqJFRERE2qDy8jXhEWjYc+GcrFiOHVm2RBuO/ZSmp2fPBzLIzNzMlVcWMnv2zXTt2hW7axfmtdegtBSGDIG338Z06gQjRsCvf+2ma/fs2cLZEBFpOzJS/YbGmOnGmFDC7e1UX0f25jWvA/CVpUuXeh2C7yinqaV8iviLtZb6+tiiOXaUGaLFMrhieT7wNK5Yno9bNpaDG1l+GbiADh1qyMmZQU7O52RlzaJDh4/o2HEyHToMIzv7rxx5ZIgJE07niy9e4lcLbqPriy/CT3+K6dMHTj8dfvMbOPVU+POfoboannwS/uu/VECLSNppqZHofwLnEv3O39BC15EmrfU6AF8pKSlh9OjRXofhK8ppaimfIv5ijCEzM3a0GZoeZY6dhj2TDh120aXLTRhzGzk5PenUaTuBwHluKnbXroAr0o0x8V+/+AKeegp+/GNYuRJqa+Eb34DLL3fTtLW+WUQEaLkiusFa+3kLvbc0ywTgFa+D8I3HHnvM6xB8RzlNLeVTxH8KC4eyaNGKmDXRTRfOHTtC796dKSpKXiwnihwz774LpaWY0lJYswasdeubp01zhXN+vtY3i4gkaKki+pvGmE3AdtyQ6C3W2g9b6FoiIiIivpC4pVWHDo9i7XysvRDIxa1fnkhm5hTy8vonHWWO1aiADoXgb39z65vLyuDtt93+zeed59Y3FxbCEUe0xkcVEWm3WqKIfhn4CbAB6IlrI/mCMeZb1traPbxOREREJC1Za9m2bVvCllYGqMEVzbfEFM3DmDnzHnJycpKOMjfy9dfw7LOuaC4vh08+gbw81xBs5ky3f3N29t7fR0REgBYooq21K2Ie/tMY8zfgA+D7wAOpvp54q7IyulXXjh076NSp0+7HeXl59OvXz4uwRERE2qzIFOvYUef6+mxqat4nGPxf3FTtiK7Ag+za9TSXXPIyd989o3kXiTT+KiuDFSugrg6++U0YOza6vrlDhxb4dCIi/pfy7tyJrLVbgXeAb+zpvFGjRhEIBOJuQ4YMadRxduXKlQQCgUavv/baa1m8eHHcsYqKCgKBANXV1XHHp0+fzuzZs+OOVVVVEQgEWL9+fdzxe+65h8mTJ8cdq6urIxAIsHr16iSfpDjJsUtp3C37zSTnAfwSWJxwrAKY18T5DyY8/hgIAAsSjq9s4vWTgMTPUQLc38T5z8VcJ4OxY8cyePBgBg8ezNChZ+y+P3jwYI4++ptUVVVFP0Ur/3uUlJRwxRVXNPoEl1566T7/dxX7Pu35c8Ty+nNE7rf3zxHh9ee44oorfPE5oPX/PQoKChg4cGDcz5+rrrqq0XkiByIYDDJx4nQGDBhB376jOfLIs+nf/wwWLTqdjRv/wqZNpQSDhwOjkr4+FBpJeflLe77Iv/4Fc+fCmWdCjx4wbpwbdb71Vjdte8MGuPNOOOMMFdAiIgfCWtuiN9z+CluA8U08Pwiw69ats+3ZunXrLGBhnXVdOZZ4/Pi/W+l6S8LHbk947J5v7/+uEY888ojXIfiOcppaymdqRb+nM8i28M/JdLn55ef9/qipqbEnnHCezch42kIo/HP0VgtPhe/b8PFAzOPGt969AzYUCkXfeNcua196ydqbb7Y2P9+d1LmztYWF1v72t9Z+/LF3H1pEpI07kJ/1KZ/ObYy5EyjHTeHuDcwA6nHDm9JqhgL3tcJ18nG/F1UmPPaXMWPGeB2C7yinqaV8SmsxxhwJ3Ap8BzgC2AQ8DMyy1tZ7GVtbNXXq3PA659hp2i/hfkWKiN0HOtk6Z0tmZi1m+3Z45pno+uZPP3XrmwsL4Y47XIMwrW8WEWlRLdFYrA/wCHAo8DlurvDp1tovWuBaIiIi0rqOw1V5/wW8C3wL+B2QBUzxMK42x1q39rm8fE24UdjuZ4BsGhfLsftAR+XxOQFzBz/P2OQK5sj65h/+EIqKYMgQTc8WEWlFLdFYTMMhIiIiPmVdA9HYJqIbjTFzgWtIsyI6UiTHSmwW1rHjNqqrQ8QXzE2NOkf2gQ7xTY4mQDlFlDKUlzA2hD3sNPjpba5wPu64Fv50IiLSlJbaJ1o8t8HrAHxl9erVDB8+3OswfEU5TS3lUzzWHdf/xPcSi+TMzFoKC4cxa9aNAEm2qLLAcBoXzPGjzhns4jTeJMC3KOIH5LOV7WTwYpdD+NPQCym8fwE5Rx/dip9URESaoiLat570OgBfmTNnjgqUFFNOU0v5FK8YY74BjAeu9zqWVEg2uhwRDAaTFsmLFq1g1aqLGT58cJK1zwYYATxNfOftG+nMaEbwEkVsopAn6cFnfEY31nTPpv+vfk3nwkLO0/pmEZE2R0W0b40HrvQ6CN949NFHvQ7Bd5TT1FI+5UAZY/4XuGkPp1gg31r7TsxreuOqw8estb9vznUmTZpEt27d4o6NGTPG0+Z4expdzs3N3X1e8gZhhlBoJJWVlqqqWwmF7khyheg07cM4lQtZRhGlFLCaLFbxbscs/ty5J8/m9KPPJRdw+x2T6RJzXREROTAlJSWUlMT3ud66det+v5+KaN/q5HUAvpKVleV1CL6jnKaW8ikpMBd4YC/nvBe5Y4zpBawCVltrr27uRRYsWMCgQS2zi8OeRpGbsrfR5bVrn9hdSDduEBYVCp1PXd1MknXWPobNBDiT72ZcxumhWgAqOnXjL6ecybl3z+boQYO4xlp+to+xi4hI8yT7Y21FRQWDBw/er/dTES1tRlVVFdXV1bsf5+Xl0a9fPw8jEhFJH+FdNJq1k0Z4BHoV8CowriXj2pvmjiI3ZW+jy9OmzWPhwmKstdTXJ+uoHZEBBAFLBiFO4xWKKKWIUo5jA3V0YU2nbDLuvRt74YWc0qMHp8ReUQW0iEi7oSJa2oSqqiqOPTaf7dvrdh/r3DmLDRsqVUiLiLQh4RHo54H3cd24D48UgNbaT1szln0ZRW7KnkeXR1JWNp+FC12Rm5nZ9D7OXail8KAazv96JBfyRnh982GUU8gU5rDK7OLK//o7540b12QZLiIi7UOG1wFIS3nE6wD2SXV1dbiAXgKsA5awfXtd3Mi0lyZPnux1CL6jnKaW8imt6DzgKOBc4ENgM/Bx+Gurih9FjpSmkVHkSUybNm+Pr9/76LKhvj4Lay0AhYXDyMiI7u51GJ9xBb9nKUVUcyiPff0BZx+0mj9wJkNZTU8+5ip+x1MZmfQ//lfMnHnDAX9mERHxnopo38rzOoD9lA8MCn9tOzQannrKaWopn9JarLV/sNZ2SLhlWGs7tHYsbhT5/KTPuVHkNXt8ffzocjKWzMza3VOtZ826kQuOup0pZhyrGcYnHMHvuIpD+Te/6tGPbevWcVj1J2yaeAIf9y+mZ+/v0b9/AePHv9KsUXEREWkfNJ3btwqAh7wOwjcmTJjgdQi+o5ymlvIp6WZfRpH3tN64sHAYixatSFgT7WRkLKfooqGwZg2UlpJbWsqT/36HnR3/xvOZB3Njp5N5Ibcrw757DjNn3kBOuEheuLCYhQv3r9GZiIi0fSqiRUREpN3Z2xrlxFHkpsyadSOr/j979x5nVV3vf/z1hvCColaYmonijaZfKkGp5LU0NMqxslLKLC/H7EgWHbGbCV6yoLyDnS6oGTbqOZ4EzWtZnjC0E6MdTw5aiY7lddKQQIzg8/tjrYE9mz3D7Jm195pZ+/18PPZjZq/93Wt99mc2rP3Z3+/6fu85hra2WDcsfHNWcIRmcsJWczn6+n/A7PPhDW+Ao46Cb3+bTQ47jInDh/OejRTJLqDNzIrJRbSZmZkNShvrRW5uPnCj+xgxYgSLFt3EzC+cy+qf/BuHrXiRg199gc1iLWvesCdDPvhBOPpo2HdfGNp1xLqLZDOzxuQiurDqPr9LoS1ZsoQ3v/nNeYdRKM5ptpxPa0SVepEhGDLkDpqaLuGCC27qeQdLlqwbpn3B/feDRLzznejoM6G5maF77lmPl2FmZoOMJxYrrJa8AyiUs846K+8QCsc5zZbzaY2osxd5ypQH2GWXiey449E9T+S1Zg0sXAjTpsGYMdDUBOedB9ttB1ddBc8+i371KzjzTHABbWZm3XBPdGF9Engw7yAKY/bs2XmHUDjOabacT2tUI0aM6HkirxUr4O67Yf58uPVW6OhIiub0+mYOPxw23zyf4M3MbFByEd0P7e3t69YxbmtryzmacoN1iauuSvM6cuTI3Jbx8fJB2XNOs+V8mpVco/zcc3DLLbBgQVJAr1qV9Dqfcgo0N8N++8EQD8YzM7O+cRHdR+3t7YwZ08SqVSvzDqWgngGGcPzxx6/bstlmw3n00TYXC2Zm1lXEuuubWbAA0uubOeAAuOCCpHDeY4+8ozQzs4JwEd1HHR0daQE9D2gCbgO+lm9QhfI3YC3r89vGqlXH09HR4SLazMy6ioB3vQuWL4cjjkiub37f+2DbbfOOzMzMCshjmfqtCRgHjM47kDK35B1ARjrz25RrFDNnzsz1+EXknGbL+bSGNmQI3HVXcr3zf/0XfOpTLqDNzKxm3BNdWP/IO4BCWbnSw/az5pxmy/m0hrf33nlHYGZmDcI90YV1TN4BFMq5556bdwiF45xmy/k0MzMzqw8X0WZmZmZmZma95CLazMzMzMzMrJdcRBfW8rwDKJTO9cAtO85ptpxPMzMzs/pwEV1Y38s7gEI56aST8g6hcJzTbDmfZmZmZvVR2Nm5n3vuORYuXLjuviT22msvli9f30M7cuTIAq85/CHgwbyD6KK9vb1Lb9mrr77KpptuCkBbW1teYfXKjBkz8g6hcJzTbDmfZmZmZvVR2CL62GM/zr33/rzLtqFDN2HNmvVLP2222XAefbStoIX0wFq3ur29nTFjmli1qnQZnqHAmrxCqsq4cePyDqFwnNNsOZ9mZmZm9VHY4dwvvvgScCLwEvASQ4fukRbQ84DFwDxWrVrp6wjrpKOjIy2gO/N/PkkBXXrfzMzMzMxsYCtsT3RiU2AbAKTOl9oEuMcmP535b+vmvpmZmZmZ2cBV2J5o+2XeARTK3Llz8w6hcJzTbDmfZmZmZvXhIrqwnsg7gEJpbW3NO4TCcU6z5XyamZmZ1YeL6ML6VN4BFMqcOXPyDqFwnNNsOZ9mZmZm9eEi2szMzMzMzKyXXESbmZmZmZmZ9ZKLaDMzMzMzM7NeKvgSVxvX1rZ+aaVXX32VTTfdtNv7I0eOZNSoUXWNr+8uyjuAmujP36u9vb3LuuDVPN7c3MyCBQsyfS39iSeL/eetFjltZO95z3uYOXPmuvsD7e9tZmZmVhQNXEQ/Awzh+OOPL9k2FFjT7f3NNhvOo4+2DZIPphOBB/MOIkP9+3u1t7czZkwTq1at7NPjU6ZMyfTV9Dee/u5/IMg6p42svb2de+/9FePHj1+3baD9vc3MzMyKooGHc/8NWAvMAxYD55MUYN3dn8eqVSu79OwNbHvlHUDG+vf36ujoSAvKvj0+ceLETF9Nf+Pp7/4Hgqxz2sg6OjpYvfpVBvLf28zMzKwoGrgnulMTMA5o28h9Gxj6+/fq7+NZq3U8fv82Fv+9zczMzGqtgXuizczMzMzMzKrjIrqwfpt3AIVy88035x1C4TinZmZmZjYY1ayIlnS6pKWSXpF0v6R31OpYVskteQdQKKWzHls2nFOzwU/SJpIekrRW0t55xzNYtbS05B3CgOS8dM+5qcx56Z5zk62aFNGSjiVZY2k68Dbgd8CdkkbW4nhWyVZ5B1Ao2267bd4hFI5zalYIs4A/A5F3IIOZP9xW5rx0z7mpzHnpnnOTrVr1RE8FvhsR10bEEuA0YCVwUo2OZ2ZmZnUk6b3Ae4AzAeUcjpmZWd1kXkRLGgaMB37euS0iAvgZMCHr45mZmVl9SdoO+B5wPPBKzuGYmZnVVS16okcCQ4HnyrY/B2xfg+P14O8ko8z+TMTq+h7azMysuK4GroyIB/MOxMzMrN4GwjrRmwG0tbVtrF11O91sU2BeeoM1azofuY1kTeH7qry/NLl32220tbWxdOnSfu6v1vcfy/n4eedrY8ev7vH77ruPlpYW1q5dS6chQ4b0+X5/4+nv/vsbfxb377vvPq677rrcjl+k+939vbP+f7WRlORuszzjqCdJ3wC+2EOTIFmM/EhgS6BzdsDeDuWuyfm+CJYtW0Zra2veYQw4zkv3nJvKnJfuOTcb6s+5XslI6+ykw7lXAsdExIKS7dcAW0fEB8vafwy4DjMzs4Hn4xHx47yDqAdJrwdev5FmS4EbgfeXbR8K/BO4LiJO7Gb/Pt+bmdlAVPW5PvMiGkDS/cADEfG59L6AduDyiPhWWdvXA0cATwCrMg/GzMysepsBuwB3RsRfc45lQJH0JrouAfFG4E7gGOA3EfF0N8/z+d7MzAaSPp/ra1VEfxS4hmRW7t+QzNb9YeDNEfFC5gc0MzOzXEjamaSHemxE/G/e8ZiZmdVaTa6Jjogb0zWhzwO2Ax4CjnABbWZmVkheJ9rMzBpGTXqizczMzMzMzIqoFktcmZmZmZmZmRWSi2gzMzMzMzOzXsqliJb0WknXSVom6SVJP5C0xUaec7WktWW32+oV80Aj6XRJSyW9Iul+Se/YSPtDJS2WtErSY5I+Wa9YB4Nq8inpkArvxTWS3lDPmAcqSQdJWiDpL2lumnvxHL8/e1BtTv0e7ZmkL0v6jaSXJT0n6SeS9uzF8/w+zYik+ZKeTP/PfVrStZJ2yDuuPEnaOf089LiklZL+IGlGunRow5P0FUn3SVoh6cW848lLtZ//GkVfPnsUXV/PdY1A0mmSfpfWossk/VrSkdXsI6+e6B8DTcBhwPuAg4Hv9uJ5t5NMVLZ9eptcqwAHMknHAhcB04G3Ab8D7kwnc6vUfhfgVuDnwD7AZcAPJL2nHvEOdNXmMxXAHqx/L+4QEc/XOtZBYguSyQT/lV5MNuT3Z69UldOU36PdOwi4AtgPOBwYBtwlafPunuD3aebuAT4C7Al8CNgN+I9cI8rfmwEB/wK8hWRlk9OAr+cZ1AAyjGSN8u/kHUhe+vh5pVH05TxZdFWf6xrIU8AXgXHAeJJz0nxJTb3dQd0nFpP0ZuARYHxEPJhuOwL4KfCmiHi2m+ddDWwdER+qW7ADlCqvw/0UyTrcsyq0nwm8NyL2LtnWQpLPSXUKe8DqQz4PIfnH9tqIeLmuwQ4yktYCH4iIBT208fuzCr3Mqd+jVUg/gD4PHBwRC7tp4/dpDUk6CvgJsGlErMk7noFC0pnAaRGxe96xDBTpCJBLIuJ1ecdSb9V+XmlUvTlPNqLenOsamaS/AmdGxNW9aZ9HT/QE4KXOAjr1M5JvjfbbyHMPTYcjLJF0paRG/A90GMk3Jj/v3BbJNyE/I8ltJfunj5e6s4f2DaOP+YSkt+ChdBjiXZLeWdtIC83vz9rwe7T3tiE5B/U0RNTv0xpJz+UfB+5zAb2Bbej5fWkNoh+fV8w69eZc13AkDZF0HDAcWNTb5+VRRG9P8i3IOulJ88X0se7cDpwAvBs4CzgEuC39Fq6RjASGAs+VbX+O7vO3fTftt5K0abbhDTp9yeczwKeBY0iGIT4F/FLS2FoFWXB+f2bP79FeSs8hlwILI+KRHpr6fZoxSd+U9HegA9gJ+EDOIQ0oknYHpgD/nncsNiD05fOKGVDVua5hSHqrpOXAq8CVwAcjYklvn59ZES3pG9pwIpvySW36fDF7RNwYEbdGxO/T4RnvB/YFDs3qNZj1RkQ8FhHfj4gHI+L+iDgZ+DXJ9WtmufN7tCpXklx/elzegQx2ffgcMAsYC7wHWAP8KJfAa6wvn48k7UjSeXBDRFyVT+S1V+vPjma2js91G1pCMsfJviRzLVybXnbcK6/JMJBvAxsbQ/448CzQZYZYSUOB16WP9UpELJXUAewO/KK6UAe1DpIPG9uVbd+O7vP3bDftX46IV7MNb9DpSz4r+Q1wQFZBNRi/P+vD79EykmYDk4CDIuKZjTT3+3Tjevs5AICIeJFkFNofJS0BnpK0X0Q8UMMY81BVXiS9kWROg4UR8elaBjYAVJWbBpfV5xVrMFWe6xpGRPyT9f+/PChpX+BzwGd68/zMiuiI+Cvw1421k7QI2EbS20quiz6M5Pq9Xp84Jb0JeD3JsMWGERGrJS0mydkCWDdE4zDg8m6etgh4b9m2iVQx7r+o+pjPSsbSYO/FDPn9WR9+j5ZIP1QcDRwSEe29eIrfpxvR288B3Ria/izc0Phq8pL2QN8D/A9wUi3jGgj6+Z5pKBl+XrEG0odzXSMbQhXnoCx7onslIpZIuhP4vqTPAJuQTL/eUjozd/qt9BcjYr6SNaSnAzeRfNu2OzATeIxkYpdGczFwTfqf6W9IhmgOB66BZHgU8MaI6FzD9N+B09PZZa8i+Q/3wyTfSlmV+ZT0OWAp8HtgM5LlSN5FMiSx4aX/Xncn+WIMYFdJ+wAvRsRTfn9Wr9qc+j3aM0lXkiyR2AyskNTZs7MsIlalbS4EdvT7NHvpt/3vABYCL5G8t88D/kADfymR9kD/kuTf7lnAGzqnfYmI8utgG46knUhGLe4MDE3/DwT4Y0SsyC+yuurx80oj29h5Mr/I8tObc12jSs/xtwPtwAiSyS0PIflyvHciou43ktnh5gHLSE6g3weGl7VZA5yQ/r4ZcAdJAb2KpOv9O8C2ecQ/EG4k6+A9AbxC8qHj7SWPXQ3cU9b+YGBx2v4PwCfyfg0D6VZNPoFpaQ5XAC+QzJR5cN6vYaDc0v+E1qb/hktvV1XKZ7rN788Mc+r36EbzWSmX6845lXKabvP7NJv8vzV9T74ArAT+BMwmWcs89/hyzMsnK7wn1wJr8o5tINzSf5OV/t021P9tPX1eaeTbxs6TjXjrzbmuUW/AD0jqyVdI6su7gHdXs4+6rxNtZmZmZmZmNljlscSVmZmZmZmZ2aDkItrMzMzMzMysl1xEm5mZmZmZmfWSi2gzMzMzMzOzXnIRbWZmZmZmZtZLLqLNzMzMzMzMeslFtJmZmZmZmVkvuYg2MzMzMzMz6yUX0WZmZmZmZma95CLazMzMzAYNSYdIWitpq7xjqYakX0i6OMP9XS3pv7LaX54kLZV0Rsn9tZKa84zJrCcuos3MzMxsQEiLpzXpz/LbGknnpE0j10B70EOR/0Hga3WOZYikqZL+V9Irkl6UdJukd9YzjpJ4PinppQoPvR34Xr3jMesrF9FmZmZmNlBsD+yQ/vw8sAzYrmT7t/MKTNKw3jYlKfJVujEi/hYRKzIPrGc3AGcDlwBvBg4BngJ+mVNPb2duuoiIv0bEqhziMesTF9FmZmZmNiBExPOdN5ICOiLihZLtK0uav13S/0haIek+SXuU7kvS0ZIWpz2wf5R0jqQhJY/vJGm+pOWSlkm6QdIbSh6fLulBSSdLehx4Jd0uSV+W9LiklWmbY9LHdgbuSXfxUtp7flX6WJfh3JI2kTRTUrukVZIek3Ri+tgQST8oOcaS0uHOvSHpWOAY4BMRcXVEPBkRD0fEp4EFwA8kbZ623WBouKRLJP2i5P4Rkn4l6SVJHZJukbRryeM7pz3wH5R0T/p3eUjS/unjhwBXAVuXjywoH85d4bW8Kf37vCTpr5JuTnPd+fihkh6Q9Pe0za8k7VRNvsyq4SLazMzMzAYbARcAU4HxwD9JCrTkQekg4Ies74H9NPBJ4Kvp4yIpJLcBDgIOB3YFri87zu7Ah0iGYo9Nt30FOB44FXhLeowfpcdsJylcAfYg6T3/XDev4UfAscCUNMZTgL+njw0h6TE+BmgCzgW+LunDG0/NOpOBRyPitgqPXQSMBN6zkX2U9hpvkT5vHPBuYA3wkwrPuQCYBewDPAb8OP3y4tckowteJhld0KuRBZJeA9xJ8qXKAcA7geXAHZJeI2loGscvgLcC+5MMDR+wQ/5t8HtN3gGYmZmZmVUpgK9ExEIASd8EbpW0SUT8AzgH+EZEzEvbP5n2es4Czicpmv8fsEtEPJ3u4wTg95LGR8Ti9HnDSHpyX0zbbAJ8GTgsIh5I2zyRFtCfjohfSXox3f5CRLxcKXhJewIfSffT2dv7xLoXF/FPksK505PpdcwfBf6zlznaE2jr5rG2kja9EhHlPdWnAM9LektEPFLy0Lci4o60zXTg/4DdI+IxSetGF/T2uMBxgCLi1JJjnwy8BBwKLAa2An4aEU+kTR6tYv9mVXMRbWZmZmaD0cMlvz+T/nwD8GeSXtB3Sjq7pM1QYBNJm5H0/D7VWUADRESbpL+R9Px2FtFPdhbQqd2B4cDdaW92p2FAaxWx70PSe/7f3TWQdDpwIjAK2BzYBHiwimNA2XXZFfyj1zuSdgfOA/Yj6cUeQvJlxiigtIgu/7uI5O/yWG+PVWZvYA9Jy8u2bwrsFhE/k/RD4C5JdwM/A26MiGf7eDyzjXIRbWZmZmaD0eqS3zuH7nZeqrglSW90pSWgXq3iGOUTgW2Z/pwEPF32WDX7faWnByUdB3yLZLj6/STDl88C9q3iGH8g+UKgkrekPzt7bNeyYcFdPpHarcBSkmHnT5Pk+vckxX2pnv4ufbEl8FvgYxVifAEgIk6SdBlwJMkQ+fMlvSciftOP45p1y0W0mZmZmRVNKzAmIh6v9KCkNmAnSTtGxF/SbW8huUb69z3s9xGSYnnnzqHkFXT27g7tYT8PkxSWh7B+IrJS7wTui4jvlsS8Ww/7q6QFuE7S+yLip2WP/RvwF5JeW0iK0f9X1mYs6WuR9DqSod8nR8R96bYDKxxzY9ch/4Oe81JJK8kw9hci4u/dNYqI3wG/A2ZK+jVJ0e0i2mrCE4uZmZmZ2WBTaZhy6bbzgBPSGZuVuDsAACAASURBVLnfIunNko6VdD5ARPyM5Frd6yS9TdK+JBOR/SIiuh0ynRZx3wYukXSCpF3T50+R9Im02ZMkxeRRkkZK2qLCfp4ErgWuUjKL+C5K1pf+SNrkDySzj0+UtIek84B3VJEfIuJ6YD7wQ0knpbNn7y3puyQ96R+PiDVp83vS431C0u6SZpBM0tXpJeCvwKmSdpP0bpJJxsqL5o0NH38C2FLSuyW9vnN28I24DugA5ks6MM3VoZIuk/TG9P6FkvaXNErSRJJJ3R7pebdmfeci2szMzMwGm0o9nuu2RcRdwPtJZp/+DbCIZGboJ0raN5MUh/cCdwF/JJnEqucDR3yNZHKyL5EUareTFKVL08efBqYD3wSeBa7oZlenkUwSNodkoq/vkVxvDfBdkqHo15MM535d2q5aHwYuJHntS4CHSGYbf1tErLseO83X+cBMknxtSfKlQufjQTJMejxJL/pFwJkVjrexv8si4N9J1q9+HpjWzfNKn/MKcDDJzOc3keT8+yTXRL8MrCS5xv0/SYan/ztwRUR8r2JGzDKg5N+EmZmZmZkVmaSxJEO450bEF/OOx2ywck+0mZmZmVkDiIiHgMOAFZJG5x2P2WDlnmgzMzMzswKQ9ARwT0SclHcsZkXmnmizGpI0TtICSX+VtELSw5KmlLV5s6Q7JC1P210raWQ3+ztZ0iOSXpH0WPm+ytoeLunnkv4m6WVJvy2ZsKSzzZclLZL0fMk+L6l0fEnbS/qepMclrZT0R0kXpTN2mpmZWf761DsmaQdJ0yXtnXVAZkXkJa7MaiSdHXIBydIM5wF/B3YD3lTSZkfgVyQTm3wJGEEyycZbJe0bEf8saftp4DvAf5BM6HEQcLmkzSPiW2XHPhH4AclEKV8G1gBjgJ3KwhwPPEiyDMZykvUkTwUmSRqbTuZBOrPo/cDmwJXAU8A+wBTg0HQ/ZmZmNji9kWQytKXA/+Yci9mA5yLarAYkjSCZ1fKWiPhID02/SlKYji1Zp/J/gLuBT5EUwkjaDLgg3d+x6XPnShoKfE3S9yJiWdp2Z2A2cFlEfKGnOCPiwxViv5+kUD8KuDHd3ExSgL8vIu4oaftSevx90vUZzczMbPDZ2NJUZlbCw7nNauPjwBtIimQkDZdU6QT1IeDWzgIaICJ+DjwGfLSk3btIlre4suz5c0iWoXhfybbPkPzbnp4ee4P1KTfiSZKT6TYl27ZKfz5f1vbZ9OcrVR7DzMyssNL1jP8nvVTqD5JOlTRD0tqSNpukl1A9n152dbOkHSWtlXROSbsZ6bYxkm6UtExSh6RLJW3ai1hGS/qPkkvLFkmaVPL4ISTLWgVwTXqsNZJOyDgtZoXhItqsNg4jWbtwJ0lLSIZyvyzpys4TnqQ3khTav63w/N8Abyu53/n74rJ2i4G1ZW0PI1kL8n2SngI6r7U+r5tCHkmvl7SdpIOAy4F/Ar8safLfJCfXyyTtl57kJwFfAX4SEY/1lAwzM7NGIemtwJ3ASOAc4GpgBvABul6zPBc4A7gD+CKwGvgp3a+ZfCOwCcnlXz9Nn/vdjcTyBpI1st9DMkrtKyTrKy+QdHTarC2NU+n+jgc+QXLuN7MKPJzbrDb2AIYB84Hvk5zwDiU54W1N0lO9Q9r2mQrPfwZ4naRhEbE6bbsmIjpKG0XEakl/JbmWqfTYa4CrgJkk1zZ9CDgbGEraO95J0nZlMTwFTC4tjCOiTdKpwLdJTsadrgFO6SEPZmZmjeb89OeBJZdq3QT8X2cDSfuQfBaYHRFnpJu/I2kesFc3+/1TRHyopO1y4DOSvh0R/9fNc74MbJvGsig99g9IPhtcDMyPiOcl3U4yf8uiiPhxH16zWUNxT7RZbWxJcq3zNRExNSJujojPk3zDe5yk3dLHAV6t8PxV6c/NS37+o5tjrSpp13nsbYBzIuLciPhJRHyC5Jvuz1UY3v0icDjwfuBrQAfJBGfl/gI8QPJFwAdIJjc7nqRQNzMza3iShgATSUZplV6q9ShJ73SnSSQ9zFeU7eJSKl+fHCSXcJW6Im07acPm67wX+E1nAZ3GsgL4HrCLpLf0+ILMrCL3RJvVRuc1wteXbf8x8GlgAsnwKUiGVZXbrGw/r5AM4apkM7pek/wKMLzCsVuAI0iGfi/s3Jj2dN+T3r1N0j3AfZKej4jbACQdANwK7BsRD6ZtF6Tfgp8jaW5ELOkmPjMzs0axLckX23+s8NijJEUtwCiSy7H+VKFNd8r3+ad0H7v08JydSVbXKNdW8vgjPTzfzCpwT7RZbTyd/nyubHvnxFyvZf0Q6h3Y0A7Ai2mBS9p2aPn6zZKGAa8vOd7Gjq302N1Kv61+hmSYWadTgWdLCuhOC0j+H3lnT/s0MzOzzPVpTWgz6z8X0Wa10TkB2I5l2zuvXX4+Ip4GXgDeXuH5+wIPldx/iKQALm/7DpJ/x6Vtuzv2jiQn3Bc2FjxJ7/bWJfe3I7meutyw9KdHtZiZmSXn2FdI5icp9+aS358kOX/v1kObcuX73D3dxxM9POdJYEyF7U0lj4MLcrOquIg2q40bSYrek8u2/wvJ7Jv3pvdvAt4vaV3BK+kwYE/Wr9EMyXDrF0mWryr1GWAFySydnW4oP3Y6K/eJ6T4Wp9uGSyq9lrqz7TEkvdX/U7L5MWA7SQeXNf8YyYm3vIfazMys4UTEWpJrnz8g6U2d2yU1kVwr3el2knP1GV33wOepXNAKOL1s2xlp29t7COk2YF9J+5XEsgXJCLOlEdE5lHtF+nMbzGyj3HtkVgMR8ZCkq4AT0yHX95Ks9XwMcGFEdK6vfCHwYeCXki4jmdDrTOB3JDNfd+5vlaSvAbMl3Uhygj6YpIj9SkT8raTtfEk/B74sadt0Xx8kGXJ9askQ8T2An0m6gWRJrLUkPdsfBx4nWeqq02ySIvwWSbNJvrk+FDgOuDMiSgtuMzOzRjYdOBJYKOlKklFbU0hm594bICJ+J6kF+FdJ2wC/JlmisrxnutRoSfNJJgp9J8n5el5EPNzDc74JTAbukHQ5yZfpnyK5FvpDJe3+BPwNOE3S30mK6gci4okqXrdZw1CER2+Y1YKkoSTrMZ5IMoz7SZKlLK4oa9dEsszEgSQzcN8KnBkRGwy7lnQy8G/AaJKlqK4o31/abjhwAXAs8DqSiUq+GRHXl7R5fdrmYGAnkpP8k+nxL4yIF8v2uUfafj9ge5Jrr28EZkTEKszMzAwASQeSnNv3Av4MzCL5LHBORAxN22xCssLFx0kuo/o5SW/zn0nOreel7aaTrOP8FpLlsyYC/wTmAWdFxD9Kjvs48IuIKB2Ntkt6nMPT4/wvcG5E3FEW8/uBb5CMhnsNcGJEXJtVTsyKxEW0mZmZmVmNdRbDnUV0D+3WUrmI3rb8C24zy0dV10RLOk3S7yQtS2+/lnRkWZvzJD0taaWkuyXtnm3IZmZmVkuSDpK0QNJfJK2V1Fyhjc/3ZmbWkKqdWOwp4IvAOGA8yWRH89PhqEj6Isk1H6eSzC68ArgzHa5iZmZmg8MWJLP+/ysVJjny+d7MzBpZVROLRcRPyzadLekzwP4ki7Z/Djg/Im4FkHQCyVq1H6DrTMNmZmY2QKXXSt4B62b3L+fzvVnf9OY6yuhlOzPLSZ+XuJI0RNJxwHDg15JGk0w29PPONhHxMvAAMKG/gZqZmVn+fL4365uIODciNtqBFRFDI+L8sucN9fXQZgNH1UtcSXorsIhkdr/lwAcj4lFJE0i+NXuu7CnPkZxsu9vf64EjSBaK9wy/ZmY2EGwG7EKyhNtfc45loNken+/NzGzw6/O5vi/rRC8B9gG2Jlnf9lpJB/dhP52OAK7rx/PNzMxq5ePAj/MOoiB8vjczs4Go6nN91UV0RPwTeDy9+6CkfUmujZoFCNiOrt9Obwc82MMunwCYN28eTU1N1YZj3Zg6dSqXXHJJ3mEUhvOZPec0W85nttra2jj++OMhPUdZF8/i832m/O+3Muele85NZc5L9wZDbiKC9773C7zwQvdxbrvtVG6//WIqT9dRnf6c6/vSE11uCLBpRCyV9CxwGMki7kjaCtgPmNPD81cBNDU1MW7cuAzCMYCtt97a+cyQ85k95zRbzmfNeNhxGZ/vs+d/v5U5L91zbipzXro3WHKzxRbDeOGFt5F8V1su2GKLYYwfPz7rw1Z9rq92negL07Ujd5b0VknfAA4B5qVNLiWZsfsoSXsB1wJ/BuZXG5j1z0MPPZR3CIXifGbPOc2W82lZkrSFpH0kjU037Zre3ym97/O9mZll7qijDmDIkDsrPjZkyB00Nx9Y54gqq7Yn+g3AD4EdgGUk30BPjIh7ACJilqThwHeBbYBfAe+NiH9kF7L1xrbbbpt3CIXifGbPOc2W82kZezvwC9YvtXNRuv2HwEk+35uZWS18/etncs89x9DWFqxdeyRJj3QwZMgdNDVdwgUX3JR3iED160Sf0os2M4AZfYzHMrLjjjvmHUKhOJ/Zc06z5XxaliLiXjYyWs3nezMzy9qIESNYtOgmzj77IhYsuJjVq4czbNhKmpsP4IILbmLEiBF5hwhkc020DUCTJ0/OO4RCcT6z55xmy/k0G7z877cy56V7zk1lzkv3BlNuRowYwWWXzeCyy5LJxrKYRCxrioh8A5DGAYsXL148KC52NzOz4mttbe2cuGR8RLTmHU8R+HxvZmYDSX/O9VVNLGaDx8KFC/MOoVCcz+w5p9lyPs3MzMzqw0V0Qc2aNSvvEArF+cyec5ot59PMzMysPlxEF9T111+fdwiF4nxmzznNlvNpZmZmVh8uogtq+PDheYdQKM5n9pzTbDmfZmZmZvXhItrMzMzMzMysl1xEm5mZmZmZmfWSi+iCmjZtWt4hFIrzmT3nNFvOp5mZmVl9uIguqFGjRuUdQqE4n9lzTrPlfJqZmZnVh4vogvrsZz+bdwiF4nxmzznNlvNpZmZmVh8uos3MzMzMzMx6yUW0mZmZmZmZWS+5iC6oJUuW5B1CoTif2XNOs+V8mpmZmdWHi+iCOuuss/IOoVCcz+w5p9lyPs3MzMzqw0V0Qc2ePTvvEArF+cyec5ot59PMzMysPlxEF5SXu8mW85k95zRbzqeZmZlZfbiINjMzMzMzM+slF9FmZmZmZmZmveQiuqBmzpyZdwiF4nxmzznNlvNpZmZmVh8uogtq5cqVeYdQKM5n9pzTbDmfZmZmZvXhIrqgzj333LxDKBTnM3vOabacTzMzM7P6cBFtZmZmZmZm1ksuos3MzMzMzMx6yUV0QXV0dOQdQqE4n9lzTrPlfJqZmZnVh4vogjrppJPyDqFQnM/sOafZcj7NzMzM6sNFdEHNmDEj7xAKxfnMnnOaLefTzMzMrD5cRBfUuHHj8g6hUJzP7Dmn2XI+zczMzOrDRbSZmZmZmZlZL7mINjMzMzMzM+slF9EFNXfu3LxDKBTnM3vOabacTzMzM7P6cBFdUK2trXmHUCjOZ/ac02w5n2ZmZmb14SK6oObMmZN3CIXifGbPOc2W82n1JGmIpPMlPS5ppaQ/Sjo777jMzMzq4TV5B2BmZmaDzpeATwMnAI8AbweukfS3iJida2RmZmY15iK6QbS3t9PR0bHu/siRIxk1alSOEZmZ2SA2AZgfEXek99slfQzYN8eYzMzM6sJFdANob29nzJgmVq1auW7bZpsN59FH21xIm5lZX/wa+BdJe0TEHyTtAxwATM05LjMzs5rzNdEF1dzcvO73jo6OtICeBywG5rFq1couPdPWs9J8Wjac02w5n1Zn3wRuAJZI+gfJyeXSiLg+37DMzMxqzz3RBTVlypQKW5uAcfUOpRAq59P6wznNlvNpdXYs8DHgOJJroscCl0l6OiJ+lGtkZmZmNeYiuqAmTpyYdwiF4nxmzznNlvNpdTYL+EZE/Ed6//eSdgG+DPRYRE+dOpWtt966y7bJkyczefLkGoRpZmYGLS0ttLS0dNm2bNmyPu+vqiJa0peBDwJvBl4huSbqixHxWEmbq4FPlj31joiY1OcozczMbCAZDqwp27aWXlwmdskllzBunEdFmZlZ/VT6sra1tZXx48f3aX/V9kQfBFwB/DZ97jeAuyQ1RcQrJe1uBz4FKL3/ap+iMzMzs4HoFuBsSX8Gfk9yrdBU4Ae5RmVmZlYHVU0sFhGTIuJHEdEWEQ+TFMqjgPIS/tWIeCEink9vfe8rtz65+eab8w6hUJzP7Dmn2XI+rc6mAP8JzCG5JnoW8B3gnDyDMjMzq4f+zs69DRDAi2XbD5X0nKQlkq6U9Lp+HseqVD7m3/rH+cyec5ot59PqKSJWRMQXImJ0RGwREXtExPSI+GfesZmZmdVanycWkyTgUmBhRDxS8tDtwE3AUmA3kiHft0maEBHRn2Ct92644Ya8QygU5zN7zmm2nE8zMzOz+ujP7NxXAm8BDijdGBE3ltz9vaSHgT8BhwK/6MfxrIL29vYN1nseOXIko0aNyikiMzMzMzOz4urTcG5Js4FJwKER8UxPbSNiKdAB7N5Tu0mTJtHc3NzlNmHChA2u87vrrrtobm7e4Pmnn346c+fO7bKttbWV5ubmDYrM6dOnM3PmzC7b2tvbaW5uZsmSJV22X3HFFUybNq3LtpUrV9Lc3MzChQu7bG9paeHEE0/cILZjjz22Jq/j85//PLvttjvjx4/vchs9elfuueeeDfadDBxY75VXXhkQr6Mofw+/Dr8Ov47B+TomTpzI2LFju5x/TjnllA3amZmZmQGo2hHWaQF9NHBIRDzei/ZvAp4Ejo6IWys8Pg5YvHjxYi95UaX107LPA5rSrW3A8ZTmc327xSQTqLYC43HOzcwqK1n2YnxEtOYdTxH4fG9mZgNJf871VfVES7oS+DjwMWCFpO3S22bp41tImiVpP0k7SzoMuBl4DLizmmNZNZpIiuNxdBbTM2bMyDGe4qnU02X945xmy/k0MzMzq49qh3OfBmwF/BJ4uuT20fTxNcDewHzgUeD7wP8AB0fE6gzitV7af//98w6hUCZOnJh3CIXjnGbL+TQzMzOrj6omFouIHovuiFgFHNmviCwTRx7pP0OWJk+enHcIheOcZsv5NDMzM6uP/q4TbWZmZmZmZtYwXESbmZmZmZmZ9ZKL6IJ68MEH8w6hUMqX1bH+c06z5XyamZmZ1YeL6IK69tpr8w6hUGbNmpV3CIXjnGbL+TQzMzOrj6omFrPB45Of/CStrclyZ21tbTlHM/hdf/31eYdQOM5ptpxPMzMzs/pwEV04zwBDOPnkk/MOpFCGDx+edwiF45xmy/k0MzMzqw8P5y6cvwFrgXnA4vR2fq4RmZmZmZmZFYV7ogurCRiX/u7h3GZmZmZmZllwT3RhXZp3AIUybdq0vEMoHOc0W86nmZmZWX24iC6s7fMOoFBGjRqVdwiF45xmy/k0MzMzqw8X0YV1XN4BFMpnP/vZvEMoHOc0W86nmZmZWX24iDYzMzMzMzPrJRfRZmZmZmZmZr3kIrqwluYdQKEsWbIk7xAKxznNlvNpZmZmVh8uogvr8rwDKJSzzjor7xAKxznNlvNpZmZmVh8uogvLH6izNHv27LxDKBznNFvOp5mZmVl9uIgurB3yDqBQvHxQ9pzTbDmfZmZmZvXhItrMzMzMzMysl1xEm5mZmZmZmfWSi+jCuibvAApl5syZeYdQOM5ptpxPMzMzs/pwEV1Yq/IOoFBWrlyZdwiF45xmy/k0MzMzqw8X0YV1Wt4BFMq5556bdwiF45xmy/k0MzMzqw8X0WZmZmZmZma95CLazMzMzMzMrJdcRBfWS3kHUCgdHR15h1A4zmm2nE8zMzOz+nARXVjn5R1AoZx00kl5h1A4zmm2nE+rN0lvlPQjSR2SVkr6naRxecdlZmZWa6/JOwCrlVPzDqBQZsyYkXcIheOcZsv5tHqStA1wH/Bz4AigA9gDD4MyM7MG4CK6sJryDqBQxo1z50rWnNNsOZ9WZ18C2iPilJJtT+YVjJmZWT15OLeZmZlV6yjgt5JulPScpFZJp2z0WWZmZgXgItrMzMyqtSvwGeBRYCLwHeBySZ/INSozM7M6cBFdWDfnHUChzJ07N+8QCsc5zZbzaXU2BFgcEV+LiN9FxPeB7wOn5RyXmZlZzfma6MJakncAhdLa2srJJ5+cdxiF4pxmy/m0OnsGaCvb1gZ8aGNPnDp1KltvvXWXbZMnT2by5MnZRWdmZlaipaWFlpaWLtuWLVvW5/25iC6sL+UdQKHMmTMn7xAKxznNlvNpdXYfMKZs2xh6MbnYJZdc4onwzMysrip9Wdva2sr48eP7tD8P5zYzM7NqXQLsL+nLknaT9DHgFGB2znGZmZnVnHuiB7D29nY6Ojq6bHv11VfZdNNNAWhrKx9JZ2ZmVnsR8VtJHwS+CXwNWAp8LiKuzzcyMzOz2nMRPUC1t7czZkwTq1atLHtkKLAmj5DMzMzWiYjbgNvyjsPMzKzePJx7gOro6EgL6HnA4vR2PkkBPa/kfnem1jzGRtLc3Jx3CIXjnGbL+TQzMzOrDxfRA14TMC69jS7bNrq7JwEfrXFcjWXKlCl5h1A4zmm2nM/GI2mcpL1K7h8t6WZJF0raJM/YzMzMisxFdGFNyDuAQpk4cWLeIRSOc5ot57MhfRfYE0DSrsD1wErgI8CsHOMyMzMrNBfRZmZmg9OewEPp7x8B/jsiPgZ8Cjgmr6DMzMyKrqoiOl3K4jeSXpb0nKSfSNqzQrvzJD0taaWkuyXtnl3IZmZmBoj15/HDWT/J11PAyFwiMjMzawDV9kQfBFwB7Edywh4G3CVp884Gkr4ITAFOBfYFVgB3+vqsevtF3gEUys0335x3CIXjnGbL+WxIvwXOlvQJ4BDgp+n20cBzuUVlZmZWcFUV0RExKSJ+FBFtEfEwyZCxUcD4kmafA86PiFsj4v+AE4A3Ah/IKGbrlTvzDqBQWlpa8g6hcJzTbDmfDenzJLNMzga+HhF/TLd/GPh1blGZmZkVXH/Xid4GCOBFAEmjge2Bn3c2iIiXJT1AMtPVjf08nvXaN/MOoFBuuOGGvEMoHOc0W85n44mI/wX2qvDQNJL1EM3MzKwG+lxESxJwKbAwIh5JN29PUlSXDyN7Ln3MBrD29nY6Ojq6bBs5ciSjRo3KKSIzM+uJpG1Iep53A74VES8CbyE57/4lz9jMzMyKqj+zc19JcqI+LotAJk2aRHNzc5fbhAkTNrjO76677qK5uXmD559++unMnTu3y7bW1laam5s3KAynT5/OzJkzu2xrb2+nubmZJUuWdNl+xRVXMG3atC7bVq5cSXNzMwsXLuyyvaWlhRNPPHGD2I499th+vQ5oBZqB5WXbb9rg+dD5WpdWeOzSLvdeeeWVda+jvb2dMWOaGD9+fJfbmDFNtLe3Z/I6ivL38Ovw6/DrKNbrmDhxImPHju1y/jnllFM2aDfQSNob+APwReBMktFhAB8CvpFXXGZmZkWniKj+SdJs4CjgoIhoL9k+GvgTMDYdZta5/ZfAgxExtcK+xgGLFy9ezLhx46p/BQXV2trK+PHjgcUkl7wBXAccX7Kt/H6lNpW2tQLjKc35+uPNA5rS57UBx+O/jZk1mvX/JzI+IlrzjqcSST8DWiPiLEnLgX0i4nFJ7wR+HBG75BthVz7fm5nZQNKfc33VPdFpAX008K7SAhogIpYCzwKHlbTfimQ2b09yUlcz+vi8JpJCexzri2mr1NNl/eOcZsv5bEjvAL5bYftf8CVUZmZmNVPVNdGSrgQmk4wtXiFpu/ShZRGxKv39UpIlN/4IPAGcD/wZmJ9JxNZL++cdQKFMnDgx7xAKxznNlvPZkF4FtqqwfU/ghTrHYmZm1jCq7Yk+jeSE/Uvg6ZLbRzsbRMQskrWkvws8AGwOvDci/pFBvNZrR+YdQKFMnjw57xAKxznNlvPZkBYA50galt4PSaOAmVSeNMPMzMwyUFVPdET0quiOiBn0fTyxmZmZbdy/Af8JPE/yhfW9JMO4FwFfzTEuMzOzQuvvOtFmZmaWg4hYBrxH0oHA3sCWJBON/SzfyMzMzIqtP0tc2YD2YN4BFEr5sjrWf85ptpzPxhURCyPiyoiY5QLazMys9twTXVjXAifnHURhzJo1iwMPPDDvMArFOc2W89kYJJ3R27YRcXktYzEzM2tULqIL68K8AyiU66+/Pu8QCsc5zZbz2TCm9rJdAC6izczMasBFdGFtnncAhTJ8+PC8Qygc5zRbzmdjiIjRecdgZmbW6HxNtJmZmZmZmVkvuSfazMxskJB0MfC1iFiR/t6tiPhCncIyMzNrKO6JLqxL8w6gUKZNm5Z3CIXjnGbL+WwYbwOGlfze083MzMxqwD3RhbV93gEUyqhRo/IOoXCc02w5n40hIt5V6XczM7OBJiKQlHcYNeGe6MI6Lu8ACuWzn/1s3iEUjnOaLeez8Ui6StKICtu3kHRVHjGZmVljW758OWecMZ3Row9np50+wOjRh3PGGdNZvnx53qFlykW0mZnZ4PRJKi/FsDlwQp1jMTOzBrd8+XImTDiGOXMm8MQTd/OXv8zniSfuZs6cCUyYcEyhCmkX0WZmZoOIpK0kbQ0IGJHe77y9FpgEPJ9vlGZm1mi++tVv09b2BdauPZLkFAUg1q49kra2qZx99kV5hpcpF9GFtTTvAAplyZIleYdQOM5ptpzPhvI34EUggMeAl0puHcBVwJzcojMzs4Z0yy33sXbtERUfW7v2SBYsuK/OEdWOi+jCujzvAArlrLPOyjuEwnFOs+V8NpR3AYeRfM3/YeDdJbcDgVER8fX8wjMzs0YTEaxevQXre6DLidWrhxMR9QyrZjw7d2Ft/AN1W1tbxd9tQ7Nnz847hMJxTrPlfDaOiLgXQNJo4KmIWJtzSGZm1uAkMWzYCpJBUpUK6WDYsBWFma3bRXRh7dDDY88AQzj++OPrFcyg4ghdtAAAIABJREFU5+WDsuecZsv5bDwR8aSkbSTtC7yBstFlEXFtPpGZmVkjOuqoA5gz5870muiuhgy5g+bmA3OIqjZcRDekvwFrgXlAU7rtNuBruUVkZmbVkXQUcB2wJfAyydf/nQJwEW1mZnXz9a+fyT33HENbW5RMLhYMGXIHTU2XcMEFN+UdYmZ8TXRDawLGpbfROcdiZmZVuohkErEtI2KbiHhtye11eQdnZmaNZcSIESxadBNTpjzALrtMZMcdj2aXXSYyZcoDLFp0EyNGjMg7xMy4iC6sa/IOoFBmzpyZdwiF45xmy/lsSDsCl0fEyrwDkfQlSWslXZx3LGZmlp8RI0Zw2WUzWLr0bp566maWLr2byy6bUagCGlxEF9iqvAMolJUrc/+MWjjOabacz4Z0J/D2vIOQ9A7gVOB3ecdiZmYDR1EmEavE10QX1ml5B1Ao5557bt4hFI5zmi3nsyH9FPiWpLcADwOrSx+MiAW1DkDSliQTbJyCJ9YwM7MG4SLazMxscPp++vOcCo8FMLQOMcwBbomIeyS5iDYzs4bgItrMzGwQiohcL8mSdBwwlgEwpNzMzKyeXEQX1kt5B1AoHR0djBw5Mu8wCsU5zZbzafUk6U3ApcDhEbF6Y+1LTZ06la233rrLtsmTJzN58uQMIzQzM1uvpaWFlpaWLtuWLVvW5/25iC6s84DD8g6iME466SQWLKj55YUNxTnNlvPZmCRtARwCjAI2KX0sIi6v4aHHA9sCrVo/c8xQ4GBJU4BNIyIqPfGSSy5h3LhxNQzNzMysq0pf1ra2tjJ+/Pg+7c9FdGGdmncAhTJjxoy8Qygc5zRbzmfjkfQ24DZgOLAF8CIwElgJPA/Usoj+GbBX2bZrgDbgm90V0GZmZkXgIrqwmvIOoFDca5I95zRbzmdDugS4hWQ5hmXA/iQzdM8DLqvlgSNiBfBI6TZJK4C/RkRbLY9tZmaWN68TbWZmNjiNBS6KiLXAGpIh1E8BZwEX5hCPe5/NzKwhuCfazMxscFoNrE1/f57kuug2kl7pneodTES8u97HNDMzy4N7ogvr5rwDKJS5c+fmHULhOKfZcj4b0oPAO9Lf7wXOk/Rxklmz/y+3qMzMzArORXRhLck7gEJpbW3NO4TCcU6z5Xw2pK8Az6S/f5VkbcPvkMya7dklzczMasTDuQvrS3kHUChz5szJO4TCcU6z5Xw2noj4bcnvzwNH5hiOmZlZw3BPtJmZmZmZmVkvuSfazMxsEJK0lB5mxI6IXesYjpmZWcNwEW1mZjY4XVp2fxjwNpJh3d+qfzhmZmaNwcO5C2tq3gEUSnNzc94hFI5zmi3ns/FExGVlt29HxMeBc4AxecdnZmZWVC6iC+ujeQdQKFOmTMk7hMJxTrPlfFqJ24Fj8g7CzMysqFxEF9aEvAMolIkTJ+YdQuE4p9lyPq3Eh4EX8w7CzMysqHxNtJmZ2SAk6UG6TiwmYHuSdaL/NZegzMzMGkDVRbSkg4BpwHhgB+ADEbGg5PGrgU+WPe2OiJjUn0DNzMysi5vL7q8FXgB+GRFLcojHzMysIfRlOPcWwEMk33J3t7TG7cB2JN+Ibw9M7lN01g+/yDuAQrn55vLPqtZfzmm2nM/GExHnlt3Oj4h/dwFtZmZWW1UX0RFxR0ScExHzSYaOVfJqRLwQEc+nt2X9C9Oqd2feARRKS0tL3iEUjnOaLeez8UjaUdIZkmZLuljSpyW9Nu+4zMzMiq5W10QfKuk54CXgHuDsiPAkJ3X1zbwDKJQbbrgh7xAKxznNlvPZWCT9K3AxsAnwcrp5K+BiSadERIskAWMj4sG84jQzMyuiWszOfTtwAvBu4CzgEOC29GRuZmZm/SDpfcDlwGxgx4jYJiK2AXYEvgv8UNKBwHXAUflFamZmVkyZ90RHxI0ld38v6WHgT8Ch+EJdMzOz/poGfDMizi7dGBHPAF+QtBK4G3gW+HIO8ZmZmRVazdeJjoilQAewe0/tJk2aRHNzc5fbhAkTNpgs56677qK5uXmD559++unMnTu3y7bW1laam5vp6Ojosn369OnMnDmzy7b29naam5tZsqTrfCxXXHEF06ZN67Jt5cqVNDc3s3Dhwi7bW1paOPHEEzeI7dhjj+3X64BWoBlYXrb9pg2en6QaYGmFxy4tu/9Kut+FZdtbgOxfR1H+Hn4dfh1+HcV6HRMnTmTs2LFdzj+nnHLKBu0GkHHAj3p4/EfApsAhEfFkfUIyMzNrHIroboLtXjxZWkvZElcV2rwJeBI4OiJurfD4OGDx4sWLGTduXJ9jKZrW1lbGjx8PLCb5vATJyLzjS7aV3y9tcxSwoA/PK93WCozHfxs48cQTufrqq/MOo1Cc02w5n9la/38w4yOiNe94SklaAewVEY938/iuwMMRsUV9I+uZz/dmZjaQ9OdcX3VPtKQtJO0jaWy6adf0/k7pY7Mk7SdpZ0mHkaxj+RieLrrO9s87gEKZOHFi3iEUjnOaLeezofweOLqHxz+QtjEzM7Ma6Ms10W8nubY50ttF6fYfkqwdvTfJxGLbAE+TFM/nRMTqfkdrVTgy7wAKZfJkL3WeNec0W85nQ5kDfEfSq8D3IuKfAJJeA3wauIDkfGxmZmY1UHURHRH30nMPtqs3MzOzGomIH0rai2R27m9I+hMgYFdgS+DyiLgmxxDNzMwKrVbrRJuZmVmNRMSZkv4TmAzskW7+b6AlIu7PLzIzM7Piq/ns3JaXB/MOoFDKZwS2/nNOs+V8Np6IuD8iPhcRk9Lb51xAm5lZLfVnUuqqrFkD990Ht24wL/WA4CK6sK7NO4BCmTVrVt4hFI5zmi3n08zMzGph+fLlnHHGdEaPPpyddvoAo0cfzhlnTGf58vLld/tp5Uq4+WY46STYYQc48EC48MJsj5ERD+curIH5hhusrr/++rxDKBznNFvOp5mZmfVXRCBp3f3ly5czYcIxtLV9gbVrZ5BMwRHMmXMn99xzDIsW3cSIESP6fsDnnkt6m+fPh7vvhlWroKkJTj4Zjj4a9t23vy+pJlxEDxDt7e10dHSsu9/W1tbPPW7ez+dbqeHDh+cdQuE4p9lyPs3MzKwvli9fzle/+m1uueU+Vq/egmHDVnDUUQfw9a+fyVe/+u20gC6dO1qsXXskbW3B2WdfxGWXzej9wSLg0UeTonn+fLj/fpDggAPggguguRn22GPj+8mZi+gBoL29nTFjmli1amXeoZiZmZmZWYPYWE/z8uX/TLdvaO3aI1mw4GIuu2wjB1mzBhYtWl84/+EPMHw4HHEEXH01TJoE226b7QurMRfRA0BHR0daQM8DmtKttwFfyy8oMzMb8NK1oQ8FdgN+HBHLJb0ReDki/p5rcGZmNuD11NP8yCNrGT78WySFdSVi9erhGwwBB2DFimR49vz5yXDtjg7Ybrukp/nii+Gww2DzwTty1hOLDShNwLj0Nrqf+7q0/+HYOtOmTcs7hMJxTrPlfDYeSTsDD/9/9u48PKry7OP49wl7NlSCoCjiUgGtSqHaglvdAEEmtLZVLNaqrfIW0KICtrWCClVwQUSttkVti9JNS4IbuLayuBRqrRpcwSggElmSEBKSzPP+8cyQmclkZWZOcub3ua65Mjlzzpx7bg6ZuefZgALgPiD8Nf504A6v4hIRkfZj6dKVBIMj4j5m7blUVm4FGpqR29Kp0666AnrLFvj972HMGMjLg29/G15/HX7yE9cSvWkT/Pa3cN557bqABrVE+1hvrwPwlb59+3odgu8op4mlfKal+cC/gROALyO2/wP4nScRiYhIu2Gtpbo6i8Zamrt27czu3c8SDJ5b79EM8ww/OaU/3Haba3F+7TU3vvmUU2D2bNfqfNRRSX0NXlER7VsXeh2Ar0yePNnrEHxHOU0s5TMtnQoMs9buielGtwHo40lEIiLSLoS7YHfqtAvX0hyvkLb06JFLTs48iorcGOgMggxjJWOZz/mdnqXfogrIyqob3zx6tGuF9jkV0SIiIu1TBtAhzvZDgAQv3ikiIu1dvFm4c3M7kJHRQEtzxrOMHfstZv18An/98dV0f/lyztz9JQcE97AzM5tuF1wA55/vxjd37erBK/KOimgREZH2aTnwM+CK0O/WGJMN3ISbnTJpjDE/B74NDAB2A6uA6dba95N5XhERaTlrLeXl5XFn4TbmH3TufDXV1TZUSLvtB5nH+Emv2fzqvb507Hcbl1dVwbHHYsdcAmPH0v3EEyEjfafXUhHtW+txE5RJIqxbt44BAwZ4HYavKKeJpXympWuBZcaYd4GuwGPAV4ASYFySz30qsAA3JrsjcCuw3Bgz0Fq7O8nnFhGRJsS2OpeWrqes7FYgehZua7/Dnj2W44+bT8+SWzizfCcjqjYxqGonZksGZndP+PWvIT8fjjyywdHT6UZFtG/dA5zvdRC+MW3aNAoLC70Ow1eU08RSPtOPtfYzY8wJuEkwjgeygYXAo8kuZK21oyJ/N8b8CPgCGAKsSOa5RUSkcfHXfj4biPrTTQdqGMYq8u1KvvPuKxxesxublYUZPcIVzaNHQ48eHryCtk9FtG9N8zoAX7n33nu9DsF3lNPEUj7Tk7W2BljkdRzAfriZabZ5HYiISLqrv/azBdws3FmUM5zl5FPAaJ4ijy/ZxEG82PlA+i25D5OG45tbQ0W0bx3kdQC+ouWDEk85TSzlMz0YYwLN3ddam5KuCcZNDX43sMJa+24qzikiIg1zaz/P3Pt7bz5nDO8T4DzO5nm6UsXbHMuDXEkB+fybIRx24AjGjx7tXdDtjIpoERGR9mNJM/ezxJ+5OxnuB44BTk7R+UREpAHWWqr3ZHIM75JPAQEK+SavUYvhFTrxc26lkAAfc+TeYzIyniEQOMXDqNsfFdEiIiLthLW2TU2Faoy5FzfI7lRr7ebmHDNlyhS6d+8etW3cuHGMG5fsudBERHyspgZWroSCAlZ88Tz9WEo5WTzLSC5mIk9zKtu4AugPHBE6yJKR8SwDB85j1qzHPQw++RYvXszixYujtu3cubPVz6ci2rceQbNzJ86cOXOYPn2612H4inKaWMqnpFqogM4HTrfWFjf3uHnz5jF4sN6fRET2WXk5LFtG9eOPU/WPJWRX7mZLRhde6JDF40znRaZTReT45seByeTk3Ehubh86daogEDiZWbMeJycnx6tXkRLxvqxdu3YtQ4YMadXzqYj2rUqvA/CViooKr0PwHeU0sZTP9GSMOQuYAgwMbSoC7rbWPp/k896PW0YrAOwyxvQKPbTTWqs3IBGRZNm8GQoL3e2FF6CqivVdsvlbVT5LmMKa4NexwXJgBG7BhNGE137OyFjBwIGbWL36JbKzs3FTWkhrqIj2rQleB+ArN910k9ch+I5ymljKZ/oxxvwUmA/8PfQT4JvA08aYKdba+5J4+gm4cdcvx2y/FPhjEs8rIpJerIV33nFFc0EBvP46dOgAp54Kt93GTf/5iJsXjSYYtf5zLrAc1+o8M+1anVNBRbSIiEj79AtgirU2cn2ze4wxK0OPJa2Ibmtjs0VEfKWmBlasqCucP/6Yyk6debHTfjy7/9d4ObMbZltndswrZOPGEoLBe+I8SQ7wMD16DOfjj5eo1TnBVESLiIi0T/sBz8bZvhyYk+JYRERkX5SVwbJlrnB+6inYto0dWTksNdn8OaMPz1ffy57qfKgoh+3nw8argZHAt3HdteMxVFdnpu41pBF9k+xb270OwFdKSkq8DsF3lNPEUj7TUiHu01OsfODJFMciIiIttWkTPPggjBoFeXnwve/Bm29SdfnlXHjESeRV/Jkflv+Yp4O/Zw9jccXyHcA1uIURMoBduNE18Vg6ddqlVugkUBHtWzd7HYCvXHbZZV6H4DvKaWIpn2npXeCXxpinjDE3hG5PAr8E3jbGXBW+eRyniIiAG9/89tswezacdBL06QMTJ0JlJcydCx99BG+9xdTKbvxtw03U2lHAKtwkYWErY34/GVgW93QZGc9q/eckUXdu37rC6wB8ZebMmV6H4DvKaWIpn2npcly3o2NCt7AdocfCLBBvwJyIiCRbeHxzQYG7rV8P2dlw7rlw1VXYc8/F9OgBgLUWAyxdupJgcCbuz3cWdd21Y38HuA44P/TYSOpm4k6P9Z+9oiLatwY2vYs0m9Y0TTzlNLGUz/RjrT3c6xhERCSO8PjmggI3vnn7dtfqHAhAIEDpkCHccMu9LP3VI1RNW0x5+adAZzIze7Jr12fs2pVNXaEc7q5tQrfI38FNIPY4cCdwFx06VHDooZmaiTvJ1J1bRERERERkX2zaBA884FqYw+Ob33oLJk2CN96g7N13uapjHoddeRs9Dj6FBQtOYsOGJ9i8uZqysjmUlb3Ili21lJfPxdos6sY5x3bXjtd9OweYSUbGNfz0p2ezfv1zzJ8/UwV0EqklWkREpB0ybqaY7wJnAAcS88W4tfY7XsQlIpIWwuObw920//1vt37z6ae78c2BABx+OGVlZUydOouHHvoH1dXzQgcPw3W9noGbJCz2/qu4Qnkk9btrh3+vxU0uFt19e/Zsdd9OBbVE+9YSrwPwlYULF3odgu8op4mlfKalu4E/AYcD5cDOmJuIiCRSTQ289BL87Gdw5JFw/PGuYD7iCFi0CLZuhRdegKuvpiwvjwkTrqdHjyE8+OBmqqvnA6OJnihsZQP3rwPuAp4BsnHdtV8FTqFjx5EcemgVJ5ywgMMOO5s+ffLp1284kya9xurV6r6dKmqJ9q11XgfgK2vXruXyyy9vekdpNuU0sZTPtHQx8B1r7dNeByIi4ltlZfDss661+emno8c35+fDt74FXbrEHFLG0KHn8847BwPzceOVRxI9MVhD9yF2nDNk0qHDeiZO/Da33HItubm5e89lrdUSVh5QEe1b13sdgK/cd999XofgO8ppYimfaWkn8LHXQYiI+M7GjVBY6Arnl16CPXtcq/OkSa5wHjwYGilcf/nLOygqmoIrgkcADxB/orCG7kN4nLMT5NBDhzN//k31zqUC2hvqzi0iItI+zQRmGGO6eR2IiEi7Zq2bBOyWW+DEE+GQQ2DyZKiuhttvd8tS/fe/cPPNMGRIgwV0WVkZV101g/vvf5xgcASudTmDugIZoicGa+h+tIyMZVrvuY1RS7SIiEj79FdgHPCFMWYDUB35oLVW656JiDSkuhpeecW1NhcWwoYNkJPjZteeMsX93H//Zj9daWkpw4Z9l3ff/RnWvkl08RwukGMnCrsWNz9kMOb+uWi957ZNRbRHiouLKSkpAaCoqMjjaJovMu6wvLw8+vbt61FEIiJp6w/AEGARsIW6Zg4REYmntDR6fPOOHa7VOXJ8c+fOLXi6Um644Q4KCv7Fpk2bqKmZh5sx+y6ii+fYGbYfB+4AZtGhQy3duk3HmC5kZvakouJ64Eaysw+iS5dKrffcRqmI9kBxcTH9+w+ksrIiiWeZAvwzoc/YUNxdu2by3ntFvi6kA4EAhYWFXofhK8ppYimfaWk0MMJau8LrQERE2qzPPnMtzYWF8OKLrgX6hBPgqqtc4fy1rzU6vjmStZby8nKmTp3Fo48+SXn5bmAObubsnrgCGuIXz3/HFdd3ARl06rSJyy8fw5w51++dKCxykjBNGNa2qYj2QElJSagQXQQMBJ4GfpXgs3w/wc8XL26AIiorx1NSUuLrInrSpEleh+A7ymliKZ9p6VOg1OsgRETalPD45nA37TVroGNHt37znXe6VufDDmv205WVlfHLX95OQcG/KCnZTkXFDuBg4OvAhbgCegrRk4c1Vjx/zmWXncftt/+9XutyZNGsArptUxHtqYHAYCAZ3bmHJuE5w8Jxp4/hw4d7HYLvKKeJpXympWuBucaYCdbaDV4HIyLimepq+Ne/6mbU/uQTyM1145qvvdb93G+/Fj1lWVkZU6fO5qGHnqC6ejauWP4arjAeh+uOPRI3A/fM0M/w7Nr1l6jq2PFz/u//vsPs2depa7YPqIgWERFpnxYBmcBHxpgK6k8sdoAnUYmIpEJpKTzzjCucw+ObDz20bnzz6ae3aHyztW5aCWMMGzdu5PjjR7Nt2/G4dZ5fBa7BFc4Aw4HfhO6H13eOnDwMIpeoMuYpfvrTN5g/f2brX6+0KSqiRURE2qefeR2AiEhKffpp3fjml15yLdCDBsHVV7vCedCgZo9vBjcx2LRps3nssWfYtauWYLAGqMLNkP0ArhU53No8A7gfVzCHZ96Guhm4YycPM6H7T3HMMfdodm2fafE60caYU40xhcaYjcaYoDEmEGefm40xm4wxFcaY54wxRyUmXGm+l7wOwFeWLFnidQi+o5wmlvKZfqy1f2js5nV8IiL7zFp488269Zn79oWf/QyCQbjrLrcs1X/+AzNnNjlBmLUWay2lpaVMmDCdnJxj6d79eB588F+Ulc0gGOwFHACcDhyKK4SzQkeH13uuoP6yVeGf4S7cr+FaqvOBUzjhhHtZvVqza/tNi4to3FX0JvBT4iynYYyZDkwCrgBOwl1py4wxze9PIQkQf7F2aZ3Fixd7HYLvKKeJpXymN2NMV2NMbuTN65hERFqluhqef97Nnn344a44vvNOOPpoWLwYtm6F556DSZOiJggLd8cOF8uxBXNGxpFkZBxB9+7H8eCD/6K8/Ou4gnkG8BbQN3T/MyCP+K3NJwOHUDfz9l3A8aGfzwDZuC7cyzHmCo49NotXXvmbCmgfanF3bmvts8CzACb+tHFXA7dYa58M7fND3PqVY4G/tj5UaZnbvA7AV/7yl794HYLvKKeJpXymH2NMFm5tle8DPeLs0iG1EYmItNLOndHjm3fudOOb8/PdGOcGxjfXnzk7dsGCINAL1waYCxwd2h6eGAxgBPXHOjfU2nwdroX5JtzKOuGZt6uB64FrycrqRV5eBvn5p2p9Zx9L6JhoY8zhQG/ghfA2a22pMeY13HTRKqJFREQSYy5wBvB/wJ+AiUAf4ErcpzkRkbYrPL65oABeftm1QH/tazBliiucGxnfXFZWxtVX38gf/lBAMDgHWAF0wa3VDO47xHDBHH6OC4kulu+PeCyT6LHOw4he5/lKXLFsgSXArbg/sxbIIienhosuGsXtt/+C7OxsLU+VBhI9sVhv3NW0JWb7ltBj0g4VFRVF/RQRkTZhDPBDa+3LxpiHgVestR8aYz4BfgA86m14IiIRrIX//tcVzQUFbixzx45wxhkwbx6MGePGPDf6FJZNmzZx3HEj2b69BrgXNwY59rjIgjkssnAOj28OC98Ptz6fQF3RHNvavIesrN7k5fUkEDiFWbOuJTdXI2jSTWvGRCfFqFGjCAQCUbehQ4fWmyxn+fLlBAL15jJj4sSJLFy4MGrb2rVrCQQClJSURG2fMWMGc+bMidpWXFxMIBBg3bp1UdsXLFjA1KlTo7ZVVFQQCARYsWJF1PbFixdz6aWX1ovtggsuaGDSnylxtk0EFsZsWwsEgLKY7fFm+Qu/1vVxHrs75vfdoeddEbN9MXApsBnIYPz48QwZMoTx48fHec7Vcba1v38Pv1xXeh16HXodLX8dw4cPZ9CgQVHvPz/+8Y/r7dcGHQB8HLpfGvod3B/10zyJSEQk0p49bnzz5MnQr59raZ43DwYMcOObS0pg+XKYOLHBAjp6XPPhHHLIULZvH4z7k3cusBI3jjnyNhzXuhy+NTQxWHh8c+xY5wdwrc+v4lqi/wPsYf/9LRs3vkBZ2Yts2PAC99xzkwrodBU5+L6lN9xAg0DE74eHth0fs9/LwLwGnmMwYNesWWPTxZo1ayxgYY11X8stivm9udsa22dMK4+Lt21RaPstcfZxr8Xv/34/+tGPvA7Bd5TTxFI+E6vu7zSD7T68TybzhpsJ5/TQ/eeBO0L3rwI+8zq+OPGm3fu9SFrascPaxYutvfBCa7t3dx8Y+/a1dvJka597ztqqqkYPDwaDdufOnfbKK6fZrKz+Fg61cGLoNsDCMAtnWghYCIY+80beAqHPqGfF3IIWbrRwiYVnLJRaOMPCNy38LeL+UxZ2Wphh4WwLw23HjsfaCRN+bktLS1OUREmFfXmvT2h3bmvtemPM58BZoTd3QjOEfgO4L5HnkqZ8M4HPNRD32Sd9u3MPHz7c6xB8RzlNLOUzLT2M63P4T9xskkuNMZOATsA1XgYmImmmuDh6fHNNDQwe7MY35+fDCSdEjW8OFyLhscNlZWVMmzabRx99kvLyXbg2ud64rtdnUDd2+X3cPIqGupmzI7tl7z0DrnX5k4ht8SYGC49vvhmoCd0mY0w3MjJyyczcw0UXncPtt/9dE4RJlBYX0aHZQI+i7mo+whhzArDNWvsprs/wDcaYD4ENwC24fhUFCYlYmmmk1wH4yrhx47wOwXeU08RSPtOPtXZexP3njTHhbzw/tNa+5V1kIuJ7NrR+c3h885tvQqdObnzz3Xe7icEOPbSuWAbKSkv52c9u5E9/KqSmJkhdKRHEFb29cd2ug7hVcg3wAbAxfFLcxGHh4jk8+VdssQzRBXN5aFts4Rw5MVhnLrpoNHPn/pzc3Nxw7xlNECYNak1L9NeBl3BXnQXuDG3/A3CZtXauMSYTeBDYD3gFONdauycB8YqIiEgc1toNuC+vRUQSb88e+Oc/XdFcWOhm1+7eHUaPhuuvh5Ejsbm5lJWVxSmWg0At0Bm3BnOkMuqKZqgrnC3Rq/eFW5+HAcXAINyEX1fiyo3yiH1jC+ZC3FxAk4GuGJNLdnZnLrronL2FcyQVz9KU1qwT/U+amJDMWjsTt9K4iIiIJJAxZijQw1r7ZMS2H+I+NWbhPjVOttZWeRSiiPjFjh1u/eaCAveztNRNADZ2LOTnEzzlFMqrqlxX7B/fHOqKXUP9YrkM17Z2NHXFclhsa3O4cI7ssh02DFc8rwBuB67FjSC1QBVujsWwyIK5GxddFGDu3J/v7Zboc33rAAAgAElEQVStQln2RaKXuJI24z+4Xn2SCCtWrOCUU07xOgxfUU4TS/lMKzfiJux8EsAYcxxuWYdHcJNXTAU2oS+zRaQ1PvmkbnzzP/8JNTXYwYPhmmsgP5+NPXow8txLeGfBUuJ3xY5XLH8A7KSuWA5rqLU5LNzqHDYIN3P2ROAN3FhmQueu4vLLz+euu26sN35ZBbMkmopo3/ojcLnXQfjG3LlzVaAkmHKaWMpnWhmE66cYdiHwmrX2JwDGmE9xrdIzUx+aiLQ71ro1mwsKsAUFmP/+F9upE1VDh3J7zyN4cHMFG9eWwNrfw8zf4Tqk9saNTy7FdcUOd1KNVyxb6lbgy4w5eUOtzeHCOdzqHO6q/R51rc9rcAsDbWW//cp4550XOfjgg1udBpGWUBHtW7/2OgBf+fOf/+x1CL6jnCaW8plW9ge2RPx+OvBMxO9vAIemNCIRaV/27MG+9JIrnAsLydi4ke1k8DRdKeAAnq3uQtm/1uOK5WxgO9ALKAFOpa6V+U1cxxdouFgOF8o7gW5xgonX2hwunMNF87+BpbhxzdMJd9POytrG+PEjorppi6SCimjfivdHSlorMzP2m1PZV8ppYimfaWULrvnlU2NMZ9zYnRkRj+cA1akIxBgzETcFbm/gv7ix2G+k4twi0rTwLNPWWszOnex+/HHevfUOjv74A3IJsoEOFNCNAvrzCpnUsAM3ljmyWH4v4v4bRI9fzqSuYG6sWB4GPAf0of6Y6IZam8OF8/VAFyCHrKwuUUWzummLV1REi4iItC9PA7cZY6YDY3GLpL4S8fjxwEfJDsIYcwFuhY4rgNeBKcAyY8zR1tqSZJ9fROqz1lJaWsr06b9m0aICeuwqJZ/d5LOb06gKlbuZ3E4uBfThf1QD38B1x26oWC4L3Q+Pd4780nZrzO8NFcuDcFM5vEL92bmbam3eww9+MDzuLNoiXlERLSIi0r78CngC+Ceu6eaSmGUkLwOWpyCOKcCD1to/AhhjJgCjQ+efm4Lzi6Q9ay1lZWVcffWNLFpUSE1NFYOpIZ8MVrCNQexhD/AiuVxFFks5g41spG7ir8ju2PGKZQt0D903wBfUb2WOLJgbKpbDhfJKoCB0jsgiO7Jo7rq3aFZrs7RVKqJ9627c5GKSCFOnTuX222/3OgxfUU4TS/lMH6FW3tOMMd2Bcmttbcwu3yN6wdSEM8Z0AoYQMQGHtdYaY54Hhibz3CLpyFrrumQbQ1lZGVOnzubRRwvYtaucTljOoJa7qSXAdg6llu104Cn6MpuOLGMIZWzAtTbvoK5YjuyO3VixHNk9+2DgIOoK4F64RQHCGiuWw4VyL7Ky9nDRRedw++2/0Eza0i6piPat3l4H4Ct9+/b1OgTfUU4TS/lMP9banQ1s35aC0+cBHYie4IzQ7/1TcH4RX4kauxwqIktLS5kyZQZ/+lMhNTXhpaRqgA7sx/7ks40AlZxLBbnUsp4uPM6BFNCbFVRRw0HA57gu16XAkUQXyxDdHbuhYnkXda3N5+CmYAhPIBZ2FG5ahLqu2HDg3q7YscWyCmVp71RE+9aFXgfgK5MnT/Y6BN9RThNL+RQRaR+CwWCcFuUKXEuxpW7tZYubUCsPqOUwviCfGgIEOY3/0QnLG2Qxlx4U0o//UYYrZi2wDVcQdw/93B83fQLUn/grXCA3VCzXUtc9+73Q9keA9aFzAXxJuHDOzq7WGGbxPRXRIiIi0lIluE/WvWK298I1fTVoypQpdO/ePWrbuHHjGDduXEIDFGlLNm7cyIgRF/POO+txRbJrUXZrLe/B9SCsxS0llYcrSnszhB4E+Ix8PuQEKqjC8CIHMJneLOUINrE/rmA+AOhE/UI5/HMH8B3cUlKRxXJkd+zGiuVaYHMo5pmEC+bMzCouvnhk1BJTamWWtmjx4sUsXrw4atvOnXE7dDWLimgRERFpEWtttTFmDXAWUAhg3Cfns4B7Gjt23rx5DB48OPlBinggduzy1VffyB//+ATBILhC+QBcodwNOAn4gMilpDozjDNYQ4BKAqzhEGrYRkeeIotZfJVnyaScA3GFcw+il5SKVyhH/jwet5TUHupP/BXujh2kqWI5Ozt7b6Gsglnai3hf1q5du5YhQ4a06vlURPvWetzSoZII69atY8CAAV6H4SvKaWIpn+KBu4BHQsV0eImrTFzTlYjvRXbLrpsdO3LssgE64z5ux665/F/crNhl7McGRvEl+XzKSN4gl1o+JpO/0ZNC+rGC/UPrN/cANuDGHYcL58glpeIVyvtH/LweuBVYAyzBdRrJCMUV7o7de2937Dlzrt/bHVvFskg0FdG+dQ9wvtdB+Ma0adMoLCz0OgxfUU4TS/mUVLPW/tUYkwfcjOsT+iYwwlq71dvIRJIjGAyyefPmON2yw8WyG7vsWpozcctEHY1b/zhyzeXP6EcGATaTz2ecxrt0xPI62czhKArpxtscgJunLxOoInocc2QLc+SSUvEK5fB/xy9CcV4Xes79AcOxx/bh2WcfoU+fPntfpwpmkaapiPataV4H4Cv33nuv1yH4jnKaWMqneMFaez9wv9dxiCRS5EzZ0UVzuGCO7JYdWSxHtjR/iCt8PwX2w9CNwewgn53kU8zxlFGF4QWymMTRLCWPTewIPffnwMnUtTBHTvoVHsMcHr/8PtFLStXQWKEc7mpurSUjIyOJWRTxNxXRKVBcXExJScne34uKihrZO1EOSsE50oeWD0o85TSxlE8Rkdax1jYwU3YtdUVzT9x8erHdssPFcnRLMxxAZ4KcwW7yeY8AFfShim104El6cjP7s4yTKWc90QV4ZLfsl6kbuxw56Re4leTWhs47DddKfSAdO5Zz8cXDufvumWRnZ9crlDWWWSQxVEQnWXFxMf37D6SysqLpnUVEREQkacKtzGVlZUybNptFiwrYtascVzRHzpQN0UUzwBvEK5adTMCyP5mMYjv5vM1ISsghyMd0468cQQF9WcEOaumPazH+gOjiOHw/slv2KlwLc3isdXjSr/AY5oPIyqreuxazlpQSSQ0V0UlWUlISKqAXAQNDW58GfuVdUCIiIiI+Ey6QY4UL5kcffZLy8t24YtVSVzTn4GbKfp+Gi+Ygrtt2ZujY7kA2sIt+bCU/dDuVHXQEXuNgbqMPBQziHb6Pm+l6Gw23KIcn+bLUH7/cC9jBMccczPLlf+Tggw/e2y0b1Kos4gUNhkiZgbjZsgcDh6fgfI+k4BzpY86cOV6H4DvKaWIpnyKSDsJLSIVvpaWlTJgwnZycY8nIOJKMjCNibv3o3v2rPPjgS5SXZ+GK10zgDNxkYKfiWpM34lqXN+JamIupK5ozcYX2TqACQwVf53Nu4S3e4i3W8wG38REVZDGRwzmY7/JNFvBr+vEObwP34dZczsGNow6vufwF8BquZfkgsrIO4IorxrFz5zsEg59QW7ueYPBdamtXYm0R77zzAn369MEYQ0ZGBsYYFdAiHlFLtG9Veh2Ar1RUqDt+oimniaV8iohf1Y1XXhpqSQ63OIe7OPcGskK3WKW4VubIdqMPqCuaP8MtHRVuXc4M7WNwRa6bEbszQc6kM/l8yhg+pQ+7+ZLOPMVQZvIFy6hgFwfiCuQ1oeeNnPBrBuFxyx06lHHJJSOZN29Go2suq6VZpO1SEe1bE7wOwFduuukmr0PwHeU0sZRPEfGD2C7ZmzZt4rjjRrJ9ezfqF8pluAK5sSLzTdx6zHvPQHTR7LpkO5HLSMH+9GQ0leTzGSPYSA41fERH/kIPCjiElVRTSxVulbdwsRwu7D+joQm/NG5ZpP1TES0iIiIiniktLWXatF/HtDRn4Lo5V+K6XscrlMMtyg2x1HXHDgsvFwV1RfMwXPftXRxOLvl8Sj6fcgpb6UiQ18jiVnpRQA/e5VrgD0B4neiGi+WcnJy9Y5fVmiziLyqiRURERCRlrLWUl5fzy1/ezj/+8SKffbYRN8lXuKW5A25SrZtD2+MVyuEW5aZsJbqIhsii2XAwXyeLfF4mny18lVepxPACufyUw1jKFD5nCa5oLgVuws2K3YusrCrGjx/B3Lk/39stu6Eu2SLiLyqifWu71wH4SklJCXl5eU3vKM2mnCaW8ikibUW4S7YxZu/9cNFcUPAvtm4tYffucuB2XBfo04huab4QWI0rqBsqlCNblJvSJ+r5u3AMZ1JAPpsYwxscTC1fks2THMWNbGM5hl10xBXqdwNdMaYXmZl1RXNOTo4KZJE0piLat24GzvI6CN+47LLLKCws9DoMX1FOE0v5FBEvucm/ZvHYY8+wa1ctwWANUA10wa2JXI0rmlfgJt+6HzczdTb1W5pHhPbtSeOFcrhFuTG9gCIOoIbR7CCfHYzgT2QT5EP2YzG5FNCRVWRRSxA4lI4dy7nshyO4664bo8Yvq2gWkTAV0b51hdcB+MrMmTO9DsF3lNPEUj5FxAvh8cwLF/6dmpqeuFmo7wN247pk34dbzmk+rmjuC1QB5wJ3Ur+lOVyohif8aqxQHoQrysvjPnoEleSHCudTKKcDllfpwmxyKSCbInIwpjtZWXv48Q+GM2fO9eTm5qpYFpEmqYj2rYFeB+ArgwcP9joE31FOE0v5FJFUKSsr2zueeePGzVh7MnAyMA7XDbsvdV2yI4vmu3BdpMNDTyJnxo4VLqAbK5Tfwy0j9W9gKYYKTqSKfCoIUMFXqaYSeJ5uTKAHT7I/n3MA2dnV/OAHw3lV3bJFpJVURIuIiIhIPeGZpSPHNU+dOouHHvoH1dWzceOZF+CKY3DdsO+IuR9ZNGcSPZa5oZbmZbii/ATgAWAi8AawFNfCXbcMVhemcha1jKWKMWYbvW0NwQMOwIy5CBsI0OWccxidnc3oiGdX0Swi+0pFtIiIiEiaCxfMpaWl3HDDnRQU/JOSku1UVJQDnXHLOe0BTsV1zX4V15I8ElfohgvTzDj3w0VzRejnMKIL5diW5ptwLcwPAFcCbwFrgKOArRzZfQdvzLyC/V55BZYtw+zahT3qKEz+xRAIkDFsGHTUR1wRSZ4MrwOQZFnidQC+snDhQq9D8B3lNLGUTxGJJ9yKHO9+WVkZV111I4cd9i1ycobQocNA9ttvCAsWfJXi4gwqKjKBucChwFDcZGCbcIXzClwLcwauOI4slGPvRxbNh+C6aN8FHE9dS/OZoX1LgM+B6bgW6hsw5u8c162UW/Z7hw8O3sQHZe+x/zXXYDZtwtxwA7zzDub99+GOO+C001RAi0jSqYj2rXVeB+Ara9eu9ToE31FOE0v5FJGw0tJSrrpqBocffjZ9+pxHbu7x5OZ+nYMOGkVu7vHk5HyNrKxB5OYez4IFx1Fc3Jldu35NMPg9rF0AvI0byzwD1wp8DfAZrot2Vugs4fHMlrrieFkD9yOL5mLczNtXhJ67GpgNPIkxORxyyGFMnvxDdm5fQ3DVwwSn5xMcCG/tfp0bdn/GUYOPwzzwAGzaBKtXw/XXwzHHgLpoi0gKqYj2reu9DsBX7rvvPq9D8B3lNLGUT5H0E9myHC6cDzvsW/TocSILFpzEhg1PsHlzNWVlcygre5EtW2opK5tBeXlPdu/+Gq5l+W1ckTwSWIUrlFdSVzSvBIbjiucM6o9nXoabhbsY1w37uDj3I4tmi2uhng78nQ4dqsjONkyYEGDH5gI+/c213FO5mdyBAzHDhmEWLoSTToInnoAvv4SlS+EnP4HevZOUVRGRpqm/i4iIiEg74WbGvoOlS1dSVdWF8vJPsbYDlZUV1NSEZ78ehiuKZ1BXIIfvrw79vCO0/U5gZui4cCtz5LjmyOI53OocOZ45fM4lwK3Azbh1oWtwhXJn3LrQ0zGmGxkZuXTr1pHx4y9gzpzryamqwjz9NBQUwBFHQEUFfOUrMH48BAIwbBh06JCMVIqItJqKaBEREZF2oLS0lGHDvktR0TUEg9cC3wXm4ArjcOE8D9cKDK4VeWbM/TtwBfVvQtuzqCuYYycAC2+LLJ6vA87HTfgVnvjrVVwxnQnksP/+Zfzvf8/Rp0+fva3lkbN8mw8/hMJCOO88WLkSrIVvfhN+9SvIz4cBA9Q9W0TaNBXRIiIiIm1UZMvz1q3b2LXrFuq3Mt+JK5zDrcmmgfsQv1u2De0X2cr8ScT9yOLZAn/HFc3VuJbnarKyetGjRxljx57DrFnXkpOTA4SWkwoG4bXXMAUFrsW5qAi6doVzzoEHH3TFtLpni0g7oiI6wYqLiykpKdn7e1FRkUeRTAH+6dG5/ScQCFBYWOh1GL6inCaW8iniP9EtzzOBc4BRoUfDLcuRxTJEF8Wx9yMfjyyYl+GK8chW5leoW2oq3GU7XDzfBWTQqVMJl112Hrff/guys7Oj11/evRteeMEVzUuXwpYtkJcHY8bAr3/tCuisLERE2iMV0QlUXFxM//4DqaysaHrnpPu+1wH4yqRJk7wOwXeU08RSPkX8oeGW54ZamSF+a/LIBu7H65YdLpJHAo/junxXANtxE5V2Aq7BmAwyMw8kLy+DQGAYs2dft7fFGYCSEnjySVc4L19eN7754otdN+2hQzW+WUR8QUV0ApWUlIQK6EXAwNDWp4FfeRDNUA/O6V/Dhw/3OgTfUU4TS/kUaf/KysoYOvT8Blqe47UsxyucI7tdh8dNByPuX0H9luVqXLF8LVlZvcjLyyA/fyS33HINubm59cY1R7U4f/CBK5oLCmDVKje+eehQuPHGuvHNIiI+oyI6KQYCg0P3verOLSIiIu2FtZZf/vKOUAEd2/Ic1lArc2ThHNmaPIsOHWrp1m06xnQhM7MnFRU3Y20HgsFfsmdPNV265IValscye/Z19btlQ9Tvxlp49dW6wnndurrxzb/9rRvf3KtXstIkItImqIgWERER8UBk1+3q6iw+//yjUAs01G9thoZbmc8lsnDu2BH69OlKfv45e1uTgahW5PD9ei3L8ezeDc8/Xze++YsvoGdPVzDfdpsroDMzE5YXEZG2LiPRT2iMmWGMCcbc3k30eaQpL3kdgK8sWbLE6xB8RzlNLOVTpP2w1u7tun3ffUPZsOE5Nm5cQm3tkcRveQ7LwRXLrwHnkpm5m5yc68nJOZGDDrqIfv1WcdVV5/Dll8+wYcMLzJ8/c28BDTEtyqH7DRbQW7fCww/D2LHQo4dbs/mVV+CSS2DFCti8GR56yHXZVgEtImkmWS3RbwNnUfdOUJOk80iDluG+pZZEWLx4MWPHjvU6DF9RThNL+RRp22JbnUtL11NWdiuu+3VYYy3PI0Pbs8nI+AYDB65i1aq/x21lbrX3348e3wxufPPMma5Y7t9/355fRMQnklVE11hrtybpuaVZbvM6AF/5y1/+4nUIvqOcJpbyKdJ21Z8wzABnUzdpWFjkOGeoa3m+E5hFVlZnevbsSCBwMrNmPR41M3arCujaWnjttbrC+b33oFs31z3797+H0aM1vllEJI5kFdFfMcZsBCqB1cDPrbWfJulcIiIiIm1W9IRhEH/SMGhJy3OrVVTUjW9+8sm68c1jxsDcuXD22eqeLSLShGQU0a8CPwLeAw4CZgL/MsZ81Vq7KwnnExEREWmzli5dGTFhGMSfNAzqWp7voGPHafTqdQSdOlXEbXlukS++qFu/+bnn3ERh/fvDj37kuml/4xtav1lEpAUSXkRbayNnwHjbGPM68AnwfeDhRJ9P2oaiouilvKqqqujSpcve3/Py8ujbt2+qwxIREfGUtZbq6nitzrFdt8NyyMj4Jj/9qeHuu2e0fpzze+/VddNevdptGzYMbrrJTRKm8c0iIq2W8Nm5Y1lrdwLvA0c1tt+oUaMIBAJRt6FDh9abcXb58uUEAoF6x0+cOJGFCxdGbVu7di2BQICSkpKo7TNmzGDOnDlR24qLiwkEAqxbty5q+4IFC5g6dWrUtoqKCgKBACtWrIja/uyzzzbyCuPNlj0lzraJwMKYbWuBAFAWs/3xOMeHX2u8ScXujvl9d+h5V8RsXwxcGuf4BXG2PQXA+PHjGTJkyN7bsGEnR/3ev/9AnnrqqZT+eyxevJhLL63/Oi644IIWX1eRz5Pq6yqRryOS168jfL+9v44wr1/HpZde6ovXAan/9xg+fDiDBg2Kev/58Y9/XG8/kdYwxtCpU7jVOdJ1wF3A0xGPWTIynmHgwHnMmnVtywro2lpYuRKmTYMBA9xt5kzXVXvhQvj8czer9tSpKqBFRPaVtTapNyAb2AZMauDxwYBds2aNbe/WrFljAQtrLNjQbVEztjVnn5YeNzvF51sU2r7Gwi0x29w+7fnf+LHHHvM6BN9RThNL+Uysur/nDLZJfp9Ml5uf3u9bavLkG21GxjMR753hW6mFS2xOzhDbp0/A9ut3tr3qqhm2tLS0eU+8a5e1S5ZYe+ml1vbs6Z70wAOtvfxyawsL3eMiIhLXvrzXJ7w7tzHmdmAprgt3H+AmoBrXvCkpE9s9LNkG4j4fARTF2da+jRs3zusQfEc5TSzlU1LFGHMY8CvgTKA3sBF4FJhtra32MrZUs7bxZaXCj8+efR0vvng+RUU2NLmYwbU6r2DgwE2sXv0S2dnZzWt5/uILWLoUCgvrxjcPGACXXea6aWt8s4hI0iVjYrFDgMeAHsBWXF/hb1prv0zCuURERCS1BuCqwJ8AHwFfBX4PZALTPIwrJWLXe+7UaRdjxpzM7NnXkZOT0+Djy5c/wpw5v6Ww8C6qqzNbNmHYunVubHNhYd345pNPduOb8/Ph6KOT/8JFRGSvZEwspuYQERERn7JuAtHISUQ3GGPuACbg8yI6/nrPlvvuW8aLL57P8uWPMHz4jxp4/EesXv048+fPbLIFm9paVyyHC+f333frN48Y4cY3n3eeG+ssIiKeSPrEYuKV/3gdgK/ETmYk+045TSzlUzy2H27+E1+LXu85XAQbgsGRFBVNYdSoSxt9/IYb7nRb4hXQFRWwZInrln3QQXDqqfCnP8Fpp7lC+ssv4R//gEsvVQEtIuIxFdG+9UevA/CVuXPneh2C7yiniaV8ileMMUcBk4AHvI4lEayNnUW7jlvveUTcx4LBkbz99sZGHy8sXBm9ccsW17IcCECPHvDtb8Orr7pCetUq2LQJfvc7GDPGtUSLiEibkIwx0dIm/NrrAHzlz3/+s9ch+I5ymljKp+wrY8ytwPRGdrHAQGvt+xHH9AGeAf5irX2oOeeZMmUK3bt3j9o2btw4TyfHa2qcMzS23nMda/dr5HFD9Z5u2HffxSxd6rpqv/oqGOPGN99yixvf/JWvJPz1iYiku8WLF7N4cfQ81zt37mz186mI9i19Y51ImZmZXofgO8ppYimfkgB3AA83sc/H4TvGmIOBF4EV1torm3uSefPmMXhwclZuaHKscRxNjXNevdpN/BW93nP8cxizo97jGdQyjFUEKOC7XzyPOfZYyMx045sfeghGj1b3bBGRJIv3Ze3atWsZMmRIq55PRbR4pri4mJKSkqhteXl59O3b16OIRETSV2gVjWatpBFqgX4ReAO4LJlxNaU5rciNiR7nHBYex2y54YY7mT9/JgBjxpzMffcti9nXych4lq9+tQ//+98yugZP5RyeI58CzuNJelLC5+zPx/0HcPhtN8NZZ6l7tohIO6YiWjxRXFxM//4DqaysiNretWsm771XpEJaRKSNCrVAvwysx83GfWC49ddauyWVsTS3FbkxbpzzzLiPuXHMdzF/vvu94fWen+WUo26jYPwY3rzpYr5RXko39vAOx/B7Lmep6UXZwKdZtfoJaEZhLyIibZsmFvOtu70OoFElJSWhAnoRsCZ0W0RlZUW91um2YOrUqV6H4DvKaWIpn5JC5wBHAGcBnwKbgM2hnynV1GzZ4dmwG9L0OGdDdXXm3snGcnJyWL36cSZNeo1+h53D6QeeyW37Hc2HB17Byx+8wn7Tp3PK8Uez7JTTOaPPMEb0OYrf9lvDiZN3surVJ5rVMi4iIm2fWqJ9q7fXATTTQCA5Y+MSSS3jiaecJpbyKalirf0D8Aev44CWtSLH0/Q4Z0unTrvqxlnX1pLz5pvM71TO/E6fwCcfuvHNZ4yA/FkwejQd8/IYC4yldWO0RUSk7VMR7VsXeh2Ar0yePNnrEHxHOU0s5VPSTUtakRsrZJsa5/zdc09y6zMXFMCTT7r1mnv3dstO3X23G9/ctWv8CFRAi4j4kopoERERaXda3IrcgHjjnHuxmXxzGxdlPsZpD5XBb6rgmGPgiivcMlQnnggZGhEnIpKuVESLiIhIu9RUK3IgcEqTz5GTk8PqVX9nwU9/TsenJnP2rm0Mrt5OEEPwhGGY73wHAgE46qhkvAQREWmHVET71nraw1jj9mLdunUMGDDA6zB8RTlNLOVT0lFjs2UPHDiPWbMeb/jgmhpYtQoKCsgpKOAXH30EWVnYMSMgP5+MUaPIyMtL1UsREZF2RH2RfOserwPwlWnTpnkdgu8op4mlfEo6ipotu99w+vTJp1+/4Uya9Fr85a3Ky+GJJ+CSS9y45tNPh8cec+Oan3oKSkowjz8OP/whqIAWEZEGqCXat/SBOpHuvfder0PwHeU0sZRPSVc5OTnMnz+T+fMbmA1782ZYutRNDPbCC1BVBcceC1de6bppa3yziIi0kIrofVRcXLx3XeOioiKPo4l0kNcBJERkfsPy8vJSvpyPlg9KPOU0sZRPkdBs2NbCu++6ormgAF5/3RXJp54Kt97qCucjj/Q6VBERacdURO+D4uJi+vcfSGVlhdeh+FJD+e3aNZP33itS0SAiIk4wCK+84ormwkIIjW9m5EiYNAlGjYIePbyOUkREfEJF9D4oKSkJFXiLgIHA08CvvA3KR+rnF6CIysrxlJSUqIgWERHHGBg/HmprXUvzPffAmWc2uH6ziIjIvtAgoIQYiJsJ+3CvA4nwiNcBJFA4v4OpK6ZTa86cOZ6c18+U08RSPiWtGeNm2lKdhqAAABVlSURBVP7sM3jgAdfyrAJaRESSRC3RvlXpdQC+UlGhLvuJppwmlvIpae/QQ72OQERE0oRaon1rgtcB+MpNN93kdQi+o5wmlvIpIiIikhoqokVERERERESaSUW0iIiIiIiISDOpiPat7V4H4Cuxa1XLvlNOE0v5FBEREUkNFdG+dbPXAfjKZZdd5nUIvqOcJpbyKSIiIpIavpqdu6ioiJdffjlqW2ZmJscdd1zUtry8vCbXGC4uLq7XstOc49qOK7wOoJ6ioqK499uDmTNneh2C7yiniaV8ioiIiKSGr4roQOB8PvxwHca4l2VtbeiRYNR+Xbtm8t57RQ0WxMXFxfTvP5DKyooWHde2eLOecnybgQzGjx/vdSCtNnjwYK9D8B3lNLGUTxEREZHU8FV3brdO6i+wdg/W7gEexhXQi4A1odsiKisrGh0/WFJSEiqgW3acNGQH9f8dbvE0IhERERERkdbwVUt0wwYCrWmlae1xEl9kPttXd24RERERERHwWUu0RFridQC+snDhQq9D8B3lNLGUTxEREZHUUBHtW+u8DsBX1q5d63UIvqOcJpbyKSIiIpIaKqJ963qvA/CV++67z+sQfEc5TSzlU0RERCQ1VESLiIiIiIiINJOKaBEREREREZFmUhEtIiIiIiIi0kxpssRV4hQVFcW93/ZMAf7pdRCtEs5rY/mNfayqqoouXbo0+DtAXl4effv2jdpWXFwctfZ3Q8dNmjSJwsLClr2QNij29UL8vKRCIBDwRU7bCj/ksy1dnyIiIiINURHdbJuBDMaPH+91IM30fa8DaIXm5LihfToAtY38Dl27ZvLee0V7P5AXFxfTv/9AKisrmjzud797sCUvpE2K/3rr5yVVJk2alNLz+V17z2dbuz5FREREGqLu3M22AwgCi4A1odstnkbUuKFeB9AKsTmOl9+G/h1qY46rjdlnEZWVFVGtXCUlJaEP7E0fd8wxxyT6xaZc/dcbPy+pMnz48JSf08/aez7b2vUpIiIi0hC1RLfYQGBw6H5b7s7dnoVz3Fh+4/07xB4XuU9Lztfc49orv78+ad90fYqIiEjbppZoERERERERkWZSEe1bL3kdgK+89JLymWhLlizxOgRfUT5FREREUiNpRbQxZqIxZr0xZrcx5lVjzInJOpfE84jXAfjKI4884nUIvjNnzhyvQ/AV5VO8YIzpbIx50xgTNMYc73U87dXixYu9DqFNUl4aptzEp7w0TLlJrKQU0caYC4A7gRnA14D/AsuMMXnJOJ/Ec4DXAfjKAQcon4nWs2dPr0PwFeVTPDIX+AywXgfSnunDbXzKS8OUm/iUl4YpN4mVrJboKcCD1to/WmvXAROACuCyJJ1PREREUsgYcy5wDnAdYDwOR0REJGUSXkQbYzoBQ4AXwtustRZ4nva57pKIiIhEMMb0An4LjAd2exyOiIhISiVjias8oAOwJWb7FqB/Es4XYzOwNnR/Q/JPJyIikn4eBu631v7HGHOY18GIiIikUltYJ7orQFHRvq+53KNHDzZtegh4KOaRp6lbA3i92/L001HnzMjIIBgMuj3Wr49z3MpmbGvOPqk67k3g0XYQZ6qOq//vXv/fueHj3nzzTR59NJzP6Osl3u/N3ZbK4+Jf103/f0hWnCtXrtyb0/aYz7Z2XHvPZ2PXZyLeH1oq4pxdU35yjxhjbgWmN7KLxS3kPRLIBsKz2TW3K3fC3u/9ZufOnaxdu7bpHdOM8tIw5SY+5aVhyk19+/Jeb1xP68QJdeeuAM631hZGbH8E6G6t/XbM/hdRV+2JiIi0JT+w1j7mdRCpYIzpAfRoYrf1wF+B82K2dwBqgEettZc28Px6vxcRkbaoxe/1CS+iAYwxrwKvWWuvDv1ugGLgHmvt7TH79gBG4PpeVyY8GBERkZbrCvQDlllrv/Q4ljbFGHMIkBux6WBgGXA+8Lq1dlMDx+n9XkRE2pJWv9cnq4j+Pm6h4gnA67jZur8LDLDWbk34CUVERMQToTHR64FB1tq3vI5HREQk2ZIyJtpa+9fQmtA3A71wA3RHqIAWERHxJa0TLSIiaSMpLdEiIiIiIiIifpTwdaJFRERERERE/EpFtIiIiIiIiEgzeVJEG2P2N8Y8aozZaYzZboz5vTEmq4ljHjbGBGNuT6cq5rbGGDPRGLPeGLPbGPOqMebEJvb/ljFmjTGm0hjzvjHmklTF2h60JJ/GmNPjXIu1xpgDUxlzW2WMOdUYU2iM2RjKTaAZx+j6bERLc6prtHHGmJ8bY143xpQaY7YYY/5hjDm6GcfpOk0QY0yBMeaT0N/cTcaYPxpjDvI6Li8ZYw4LfR762BhTYYz5wBgzM7R0aNozxvzCGLPSGLPLGLPN63i80tLPf+miNZ89/K6173XpwBgzwRjz31AtutMYs8oYM7Ilz+FVS/RjwEDgLGA0cBrwYDOOewY3UVnv0G1csgJsy4wxFwB3AjOArwH/BZaFJnOLt38/4EngBeAEYD7we2PMOamIt61raT5DLPAV6q7Fg6y1XyQ71nYiCzeZ4E9pxmRDuj6bpUU5DdE12rBTgQXAN4CzgU7AcmNMt4YO0HWacC8C3wOOBr4DHAn8zdOIvDcAMMBPgGNwK5tMAGZ7GVQb0gm3RvlvvA7EK638vJIuWvM+6Xctfq9LI58C04HBwBDce1KBMWZgc58g5ROLGWMGAO8CQ6y1/wltGwE8BRxirf28geMeBrpba7+TsmDbKBN/He5Pcetwz42z/xzgXGvt8RHbFuPyOSpFYbdZrcjn6bj/bPtba0tTGmw7Y4wJAmOttYWN7KPrswWamVNdoy0Q+gD6BXCatXZFA/voOk0iY8wY4B9AF2ttrdfxtBXGmOuACdbao7yOpa0I9QCZZ609wOtYUq2ln1fSVXPeJ9NRc97r0pkx5kvgOmvtw83Z34uW6KHA9nABHfI87lujbzRx7LdC3RHWGWPuN8ak4x/QTrhvTF4Ib7Pum5DncbmN55uhxyMta2T/tNHKfIJrLXgz1A1xuTFmWHIj9TVdn8mha7T59sO9BzXWRVTXaZKE3st/AKxUAV3PfjR+XUqa2IfPKyJhzXmvSzvGmAxjzIVAJrC6ucd5UUT3xn0LslfoTXNb6LGGPAP8EDgTmAacDjwd+hYuneQBHYAtMdu30HD+ejewf64xpktiw2t3WpPPzcCVwPm4boifAi8bYwYlK0if0/WZeLpGmyn0HnI3sMJa+24ju+o6TTBjzG3GmHKgBDgUGOtxSG2KMeYoYBLwgNexSJvQms8rIkCL3uvShjHmq8aYMqAKuB/4trV2XXOPT1gRbYy51dSfyCZ2UptWD2a31v7VWvuktfadUPeM84CTgG8l6jWINIe19n1r7e+stf+x1r5qrb0cWIUbvybiOV2jLXI/bvzphV4H0t614nPAXGAQcA5QC/zJk8CTrDWfj4wxfXCNB3+x1j7kTeTJl+zPjiKyl97r6luHm+PkJNxcC38MDTtulo4JDOQOoKk+5B8DnwNRM8QaYzoAB4QeaxZr7XpjTAlwFPBSy0Jt10pwHzZ6xWzvRcP5+7yB/UuttVWJDa/daU0+43kdODlRQaUZXZ+poWs0hjHmXmAUcKq1dnMTu+s6bVpzPwcAYK3dhuuF9qExZh3wqTHmG9ba15IYoxdalBdjzMG4OQ1WWGuvTGZgbUCLcpPmEvV5RdJMC9/r0oa1toa6vy//McacBFwN/F9zjk9YEW2t/RL4sqn9jDGrgf2MMV+LGBd9Fm78XrPfOI0xhwA9cN0W04a1ttoYswaXs0LY20XjLOCeBg5bDZwbs204Lej371etzGc8g0izazGBdH2mhq7RCKEPFfnA6dba4mYcouu0Cc39HNCADqGfvusa35K8hFqgXwTeAC5LZlxtwT5eM2klgZ9XJI204r0unWXQgvegRLZEN4u1dp0xZhnwO2PM/wGdcdOvL46cmTv0rfR0a22BcWtIzwAex33bdhQwB3gfN7FLurkLeCT0x/R1XBfNTOARcN2jgIOtteE1TB8AJoZml30I9wf3u7hvpaSF+TTGXA2sB94BuuKWIzkD1yUx7YX+vx6F+2IM4AhjzAnANmvtp7o+W66lOdU12jhjzP24JRIDwC5jTLhlZ6e1tjK0z6+BPrpOEy/0bf+JwApgO+7avhn4gDT+UiLUAv0y7v/uNODA8LQv1trYcbBpxxhzKK7X4mFAh9DfQIAPrbW7vIsspRr9vJLOmnqf9C4y7zTnvS5dhd7jnwGKgRzc5Jan474cbx5rbcpvuNnhFgE7cW+gvwMyY/apBX4Yut8VeBZXQFfimt5/A/T0Iv62cMOtg7cB2I370PH1iMceBl6M2f80YE1o/w+Ai71+DW3p1pJ8AlNDOdwFbMXNlHma16+hrdxCf4SCof/DkbeH4uUztE3XZwJzqmu0yXzGy+Xe95x4OQ1t03WamPx/NXRNbgUqgI+Ae3FrmXsen4d5uSTONRkEar2OrS3cQv8n4/2/Tau/bY19XknnW1Pvk+l4a857XbregN/j6snduPpyOXBmS54j5etEi4iIiIiIiLRXXixxJSIiIiIiItIuqYgWERERERERaSYV0SIiIiIiIiLNpCJaREREREREpJlURIuIiIiIiIg0k4poERERERERkWZSES0iIiIiIiLSTCqiRURERERERJpJRbSIiIiIiIhIM6mIFhEREZF2wxhzujEmaIzJ9TqWljDGvGSMuSuBz/ewMeaJRD2fl4wx640xV0X8HjTGBLyMSaQxKqJFREREpE0IFU+1oZ+xt1pjzI2hXa2ngTaikSL/28CvUhxLhjFmijHmLWPMbmPMNmPM08aYYamMIyKeS4wx2+M89HXgt6mOR6S1VESLiIiISFvRGzgo9PNnwE6gV8T2O7wKzBjT6f/bu/9YLcs6juPvD+Ap88yaOf+oAIOD2bEpRhkjDYZprp8rNOwHNMVBW26t9VMzKTAVzTHn3MSMRkZhsxWlZcigIjQtEEeAosNzNMmBeIyfRtq3P77Xc7x9fM45z0O249HPazt7zrmv676u+7nunT++z/d7X0+zXckgX9WDEfF0ROx7yS+sf7cAlwALgeOBycBjwO8HKdNbW5sXiIhdEfHMIFyP2SFxEG1mZmZmLwsRsaP2QwbQERE7K8f3V7q/S9JfJO2TtFbSuOpYkj4maV3JwD4s6VJJwyrtIyUtl7RH0j8l3SLpmEr7XEn3SZolaRtwoByXpIskbZO0v/SZVtpGA6vKED0le764tL2gnFtSm6QFkh6V9IykrZLOK23DJN1UmeOBarlzMyRNB6YBMyLihxHRHREbI2IO8CvgJkmHl74vKg2XtFDS6srfH5C0RlKPpCcl/VrSmEr76JKB/7ikVeW+bJA0sbRPBhYDr6+vLKgv527wXt5S7k+PpF2SflnWutY+RdI9kvaWPmskjWxlvcxa4SDazMzMzIYaAZcBXwImAM+SAVo2SqcBS3g+AzsH+BzwzdIuMpB8A3Aa8H5gDLCsbp4O4BNkKfb4cuxi4LPAbKCzzHFzmfNRMnAFGEdmz7/Yx3u4GZgOXFiu8QJgb2kbRmaMpwFvB74DfFfS2QMvTa9PAQ9GxG8atF0DHA2cMcAY1azxEeW8dwJTgeeAXzQ45zLgKuAkYCvwk/LhxV1kdcFusrqgqcoCSSOA35EfqrwXmATsAe6QNELS8HIdq4F3ABPJ0vCXbcm/DX0jBvsCzMzMzMxaFMDFEfEnAElXArdJaouIg8ClwBUR8ePSv7tkPa8C5pNB8wnAsRGxvYwxE9gkaUJErCvnHUZmcp8qfdqAi4DTI+Ke0qerBNBzImKNpKfK8Z0RsbvRxUs6DjinjFPL9nb1vrmIZ8nAuaa7PMf8SeDWJtfoOGBLH21bKn2aEhH1meoLgB2SOiNic6Xp6oi4o/SZC/wN6IiIrZJ6qwuanRc4F1BEzK7MPQvoAaYA64Ajgdsjoqt0ebCF8c1a5iDazMzMzIaijZXf/1FejwH+TmZBJ0m6pNJnONAm6bVk5vexWgANEBFbJD1NZn5rQXR3LYAuOoDXAXeWbHbNYcD6Fq79JDJ7/se+Okj6AnAeMAo4HGgD7mthDqh7LruBg00PJHUA84D3kFnsYeSHGaOAahBdf19E3petzc5V50RgnKQ9dcdfA4yNiJWSlgArJN0JrAR+FhFPHOJ8ZgNyEG1mZmZmQ9G/K7/XSndrjyq2k9noRl8B9a8W5qjfCKy9vH4Q2F7X1sq4B/prlHQucDVZrv5nsnz5a8ApLczxEPmBQCOd5bWWsf0PLw646zdSuw14hCw7306u9SYyuK/q774cinbgr8CnG1zjToCIOF/StcBZZIn8fElnRMS9/8O8Zn1yEG1mZmZmrzTrgbdFxLZGjZK2ACMlvTkiHi/HOslnpDf1M+5mMlgeXSslb6CW3R3ezzgbycByMs9vRFY1CVgbEYsq1zy2n/Ea+SmwVNKHIuL2urYvA4+TWVvIYPSEuj7jKe9F0lFk6fesiFhbjp3aYM6BnkM+SP/r0sh6sox9Z0Ts7atTRNwP3A8skHQXGXQ7iLb/C28sZmZmZmZDTaMy5eqxecDMsiN3p6TjJU2XNB8gIlaSz+oulXSypFPIjchWR0SfJdMliPsesFDSTEljyvkXSppRunWTweRHJB0t6YgG43QDPwIWK3cRP1b5/dLnlC4PkbuPnylpnKR5wLtbWB8iYhmwHFgi6fyye/aJkhaRmfTPRMRzpfuqMt8MSR2Svk1u0lXTA+wCZksaK2kquclYfdA8UPl4F9AuaaqkN9Z2Bx/AUuBJYLmkU8taTZF0raQ3lb8vlzRR0ihJZ5Kbum3uf1izQ+cg2szMzMyGmkYZz95jEbEC+DC5+/S9wN3kztBdlf4fJYPDPwArgIfJTaz6nzjiW+TmZN8gA7XfkkHpI6V9OzAXuBJ4Ariuj6E+T24Sdj250deN5PPWAIvIUvRlZDn3UaVfq84GLiff+wPABnK38ZMjovd57LJe84EF5Hq1kx8q1NqDLJOeQGbRrwG+0mC+ge7L3cAN5PdX7wC+2sd51XMOAO8jdz7/Obnm3yefid4N7Cefcb+VLE+/AbguIm5suCJmLwHl/4SZmZmZmb2SSRpPlnD/ICK+PtjXYzZUORNtZmZmZvYqEBEbgNOBfZLeOtjXYzZUORNtZmZmZmZm1iRnos3MzMzMzMya5CDazMzMzMzMrEkOos3MzMzMzMya5CDazMzMzMzMrEkOos3MzMzMzMya5CDazMzMzMzMrEkOos3MzMzMzMya5CDazMzMzMzMrEkOos3MzMzMzMya9F83VDCn8aKtV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9" r="50000" b="26200"/>
          <a:stretch/>
        </p:blipFill>
        <p:spPr bwMode="auto">
          <a:xfrm>
            <a:off x="612775" y="614148"/>
            <a:ext cx="3574389" cy="259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2" t="50155" b="25366"/>
          <a:stretch/>
        </p:blipFill>
        <p:spPr bwMode="auto">
          <a:xfrm>
            <a:off x="460375" y="3502924"/>
            <a:ext cx="3675456" cy="26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8" r="50000" b="-715"/>
          <a:stretch/>
        </p:blipFill>
        <p:spPr bwMode="auto">
          <a:xfrm>
            <a:off x="5283244" y="614148"/>
            <a:ext cx="3574389" cy="292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金融数据分析导论\homework\分组作业2\下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1" t="74664" r="771" b="-360"/>
          <a:stretch/>
        </p:blipFill>
        <p:spPr bwMode="auto">
          <a:xfrm>
            <a:off x="5186149" y="3502924"/>
            <a:ext cx="3616402" cy="27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86B9A4-BF64-48F0-A266-25395BE9EEAB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x8r0j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/HyvSDFCSLQhBAAApBEAACcAAAB1bml2ZXJzYWwvZmxhc2hfcHVibGlzaGluZ19zZXR0aW5ncy54bWzVWN1S4zYUvs9TaNzZy8XAAqVMEoYGZ8hsSLKJ6S7T6WQU+yRWkSVXksNmr/o0+2B9kh5F5I9fUYYdOlwEH5/znV99x3b1+GvOyRSUZlLUgp2t7YCASGTKxKQWXMTN94cB0YaKlHIpoBYIGZDjeqValCPOdDYAY1BVE4QR+qgwtSAzpjgKw+vr6y2mC2XvSl4axNdbiczDQoEGYUCFBacz/DGzAnRQr1QIqTrRuUxLDoSlGIJgNjrKm5zqLAid2ogmVxMlS5E2JJeKqMmoFvx0eGL/FjoO6pTlIGxyuo5CKzZHNE2ZjYfyAfsGJAM2yTDwne29gFyz1GS14MP2rsVB/fAuzhzdZUEtTkNiOsLcOMjB0JQa6i6dRwVjUFhX0HWjSkDQDdmapoGvZilwonQmaM6SGO8QW6tacBoP+1Ez6kedRjS86LddqN4WcStuR142g3brNBp2unE0GJ7F5+1nG8XRl/gZRs+NzBu+0T3vnXQuh5+jXwet2M/F2WUv6rdbnY/DuNttx63eymrewLVWVcPNrldxOmSp1nuLo19QMWvLibzVXw0GzxynagKxbDKcxDHlGgLyZwGTTyXlzMzsdOLRvAIoTnQBienbyasFdpqCFZwDxLhwHFdzvX+wnOvdg8ON3EPnf5XXfWFWqTE0yfAAmMX8rksWWmMpNkbXXpOR5OkyIchHkHZoDmvnenDFRBM1dwIyxh5wTPVEMcoDwgymniyNdTnShpk5kzTXNQliIWMBOR/cKUWSUYX56XX5TdXt2U3qv3ekAf2HK4QTPaTaX/TUR/mzLHlKZrIknF0BMZLgSJQ5/pcBWScPMlYyn0uR4AzRnGEmUwbXkB77OLpEF3mJlrZzHIzz8FfJvpERjKVCXKBTZGGUM+3wt54FXFCtV6B0EeM7dwRbndPoyzubIE2nFOnseeA4SJAX5jXwKeYuJLrgXGI11yCwMgktNcz7k7J0ruaTprfvjE7nTbeNnINiuxnG4zDxRoIjz8TNKvAATKggUvAZoQlOoLYjNGWy1Chxw+Kg9X8K0JkSJuahTvBkojOVgvJB297Z/bC3f/Dz4S9HW+E/f39//6jRDdP2OLXeHNU2Hl1O3pa3FuETdg8sHD+rW2vnCaNHls8Tlo+soDu2Talye5rSO+Hev4pv2P8uQ1ZDy9z3E/l837xFHh9EJ/3GGelHg4t2PDjyGdyOJFiwJMPJH9tHSR+b7kWM7Yi84G3VfRR7/eg3L0BsoNfx9nPb6Xol/NFzNdrd1lvba15LkiqBm+l/odrBJTpxGxvXKGc5w6P2w/jxJWz10PF/OdH9EMp50bOj46tXohygKsmwo682BW+e0l+zvG+pYu5q+bK38XZXDe/9FmDv5EywHOtoH6+WHxDq+3vb+L54761KBdE2v6zUK/8CUEsDBBQAAgAIAPx8r0glWy5YugIAAFMKAAAhAAAAdW5pdmVyc2FsL2ZsYXNoX3NraW5fc2V0dGluZ3MueG1slVZtT9swEP6+X1F13wl7LZNMJSidhMQGGojvTnJNrDp2ZDtl/ffzOTZx2qTpekKq757nfL63QvSWieWH2Yxkkkv1DMYwUWjUBN2M5dfztDFGiotMCgPCXAipKsrny48/3YckDjnFkjtQ53I2NIPumoX7nEPxd3xboIwRMlnVVOwfZCEvUpptCyUbkU+GVu5rUJyJrUVe/lis1qMXcKbNvYGqF9P6CuU8Sq1Aa8CQvq9RJlmcpsDDTZfucyanu+r06w9oO6aZcbSbTyhjtJoW0E/y1Q3KOF5Y7/2qLFBOEwz8NRb65TPKKJTTPai+87uvKKMMWTf1//RIrWSBCe1zThfxncMlze34YVSXKJMEfBBeNFkFnx731rsI5L/Gc09wXJXkT5jXg4WARU85LI1qgCTh1Np0Kd8eG2PnA5YbyrUFxKoO9GSDfqKNDm76ug73B96YyGNfXtNBXiVvKli1AUfu+voOv1rdul0RO33XRREq2HllFGKn7JC/bV6PkJGyQz5zlsOj4Psj+KGl5YQa31JfzdPpt1YQ1B5zbw2nYMWbHnBydXS1VwRMJXNYagznhVWAZSOJ07UhJUcxEUF3rKCGSfELcenePUaT5MDgW224sYhhhsNQv7kY7ZaO6+XO0+3Y/ih0b2vPM2N3+PWcGkOzsrI/Sno+8zw7JNbNPBlm4Ja0cFD3YiMjjgtsjFRRtQX1IiXX51KENHA2WLazNQYnSZQEkgxnmXgnQ+kXTZWCWtuqMQht09e1uJIVJbd/5pXBG+TB6Is2Ym2pprT+BGX8HR5pfBMAVVkZurY9tJaq4YZx2EGY/Ujhnjz2NqJtl4413I15gI2JW85rDnoyGqOuJf2m6Hol9tM3DBBebVjDjNYy3faGpto9rDf4YQl3IffWclhm2HvxHnNn30o9x9Z+nECrxH8m/wFQSwMEFAACAAgA/HyvSLQdQ970AwAAtRAAACYAAAB1bml2ZXJzYWwvaHRtbF9wdWJsaXNoaW5nX3NldHRpbmdzLnhtbNVY3XLiNhS+5yk07uzl4iS7m6YMkKHETJglQMHpbqbTYYQtsBpZciUZlr3q0/TB+iQ9svgNCRHd3bQdLsDH53zn79M5NtXLTylDMyIVFbzmnZZPPER4JGLKpzXvNmy9vvCQ0pjHmAlOah4XHrqsl6pZPmZUJUOiNagqBDBcVTJd8xKts4rvz+fzMlWZNHcFyzXgq3IkUj+TRBGuifQzhhfwpRcZUV69VEKoakU3Is4ZQTSGEDg10WF2rVPm+VZrjKP7qRQ5j5uCCYnkdFzzvrtomM9KxyJd0ZRwk5uqg9CIdQXHMTXhYDaknwlKCJ0mEPfpyVsPzWmsk5r35uTM4IC+v49ToNsksMFpCsiG66WDlGgcY43tpfUoyYRIKCtRdS1zAqA7si1NTT7ptcCK4gXHKY1CuINMqWreVTgaBK1gEHSbweh20LGhOluE7bATONkMO+2rYNTthcFwdB3edI42CoOP4RFGx0bmDN/s3fQb3bvRh+DHYTt0c3F91w8GnXb3/Sjs9Tphu7+xKhq41aqqv9v1KrBD5HK7t8D8DPNFR0zFg/4qouHIMSynJBQtCkycYKaIh37LyPSnHDOqF4adcDLvCckaKiORHhjm1TzDJm8DZwEhLqDjhtfvzte8Pju/2Mndt/43eT0WZhVrjaMEDoBe8XdbstKaCL5DXXONxoLF64QmUGQGuTQkxcxDVENu0fquNhXQLcqg/Mb2tDzhei+5KMESIlbb8mUdzWmM6r90hSbqV5uaFT2lOlh1yUX5g8hZjBYiR4zeE6QFgibnKfxKCNoeB2giRVpIGVYaKUZjgmaUzEl86eLoDlykOViaXjCirYffc/oZjclESMAleAZjFeRUWfzyUcAZVmoDilcxvrKHqt29Cj6+MgnieIZhQB0HDtQgaaa/BT6G3LkAF4wJqOYWBFQmwrkiRX9iGhdqLmk6+07wrGi6aWQBCu2mEI/FhBsRUJby5XB3AIwwR4KzBcIRMFAZCs2oyBVILFkstPpHAVpTRHkR6hRWKDiTMZEuaCenZ2/evjv//uKHStn/648/Xx80Ws7OPsPGmx2ezYPrxtnywWp7xu6JFeJm9WCRPGN0YJ08Y3lgqezZtoRMzWmK98J9fLku5/n+hKz6Zp4+PpqLDfIyk3kYNAbNazQIhredcFhxoWJXIChBlACXJ+Zxz8WmdxtCgQMneFNHF8X+IPjZCRBa4nRg3dx2e04Jv3dcdmZb9bc2ldPaw5LDrvlfqHZhLU7tDobFyGhK4fC82MT7kvnz1IH+8tH1IkPk8POdHTFfa4gQLKMEevTN+vrvj92vWrD/Ug3s1fqlaectqeo/+k5dAvnuXw310t9QSwMEFAACAAgA/HyvSJb/i7mMAQAADQYAAB8AAAB1bml2ZXJzYWwvaHRtbF9za2luX3NldHRpbmdzLmpzjZTLbsIwEEX3fEXkbitEn2m7Q4VKlVhUandVFyYMIcKxLdtJSRH/3ox5xY4DeDb4cnznEdnrXlQvkpDoJVrb33b/4e6tBqgZVcC1q7MOPUedaJbN4CvLgWUciIeU+6MHeXMkQsaEW9Np9Ym2uuFHBP4zp0w3cRmwUAFNhw6XAfA3oK1Ch/+c1nZtbVtqzHlaGCN4PxHcADd9LlROLUOu3uxqdujBogR1Bp3TBBzT2K4u8uj4EGM0uUTkkvJqIlLRn9JkmSpR8FlX/kUlQdVffLkFBs/x69ixY5k27wZyP/H4CaOblAq0hl3exzFGEGZ0CqzhO7DrBOoYtxvy6DLTmdnTwxuMJi1pCq0pPQ0xXIzXXq1pxhhtzsDKbIm7WwyHYLQC1bIa3WM4oJCFvOADSiVSnEgLbc/8gDJBZxlPd6kHGEEOi0XbrukdG7Xlj4hzhYR3hRah25d3PR2he+9p5mDo5NVe3kkoL7swrwho8uQb5NRi/GcE998RocbQZJHXr0Nd7Y9f1xnv3uYfUEsDBBQAAgAIAPx8r0g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D8fK9IU+sRKmoAAABtAAAAHAAAAHVuaXZlcnNhbC9sb2NhbF9zZXR0aW5ncy54bWyzsa/IzVEoSy0qzszPs1Uy1DNQUkjNS85PycxLt1UKDXHTtVBSKC5JzEtJzMnPS7VVystXUrC347LJyU9OzAlOLSkBKixWKMhJrEwtCknNBTJKUv0Sc4EqnYqAulJTFJzzS4uKU5X07bgA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Px8r0iCFTPKwgcAAOkdAAApAAAAdW5pdmVyc2FsL3NraW5fY3VzdG9taXphdGlvbl9zZXR0aW5ncy54bWytWdtu4zgSfd+vIDwYYPYlvsi3DNxe6EInQjuyx1KS7l0sDNpiYiGS6JFod2fgh/ma/bD9kilSUiwpjiN1JkIHrWKdU0XWhaQyip+8UN/FnAXeH4R7LLQp5174GI//gdBozXwWzSMaUx43j5J7L3TZNzN8YEIG0piT0CWRq4vReNxCE/mDhgN1aAzhrat1O2jQxR08RAbu6TB2qRiXig5jRqetj5olioQ3omsa8tOso2Zh9DXADGMacTN06fexUtTODxVncBUR1wO9eNzviueQWT0YXfGgbrs36OFDR1UUpY/0ntE2WofB4HKgthFudXst5aANO0pHQe1er33ZP7QHnZ4Cb5PLPrB08WUfdQfdbsc4dHAH0EhVNaOjHwbKZbutgjU8vNQPk4k2aLVQu91Wusah11cmWguBtgIcqjIUC6gYiqb0D6qmtocKmugTbdI9YAP39R4adnC/1Tp0NU1ptY6Le5xdfrmO0srTyZbzHcKTITg5KnKreSK5RutdFIGyQ4OtTzhFnvupoS1Uy8DGUp/dLmzcSDNTZnGmlzlUlCZCEIckoGOZ2CGXaY9+WbPt8z9HTTmSqUmH8hWRl0tXVjvOWXixZiEHqouQRQHxG+OfkqRJp1QFyfY0qoN7IGt6NDeQP1VhqS1IZHjOgdYs2JLwecoe2cWKrJ8eI7YL3Upubp63NPK98Am0W5cDHZ815HsxNzkNCv7hoXiqw7YQz5gK9/pYPJWQPllRP7PYkj81cEeT769ICbr3Yo9LqNoWzznoljzSYgCGqnjOY0KwUozaQDzvgzj9zkFdEXXfOavuk2caFY0kffIsim1327r5tI3Yo1jsIu79QL/gfAZtJ3wUHrbEUwkkJigMVopSumxy/kZJMX0t95JRAFYguPnmkook5VyDJnczV62vy+nsarbUzKvGWE+qEomy/KXTH35v9/rQuVJcRSb7Rp1Oi1xIkvVa1bgsZzGbLoEQT5cW/uI0xuJ3bejs1pmaFm6M0//UJpgv8F1jLH5Xgd4uFthylvbUNPDStJfWzJHrMsUONhrjr2yHNmRPEWdo79FviG8ogvbsRRTFvufKAdGyvXBHK9gzFuq9aV0tndlsai+xZWSSxhiHLjIi8g3SoT7RQrXxAjgiAlvoj8GXMv6SAam+X5vk2ry6nsI/Rzhy7T1ufPjHf8CbObYgfjSsALzBtq1e4aU2+wKRg4yb1QTNPkOifa4J+optyAxsV4BZ6p15pTrmzBLJtcC2szD1l8xakxCx0H9GZL0GHILdY++xXQwSkWzUTXIsrm3Ixr/dQlqb6vRECiecyAtlMj96ewpeRG6lSEFZ6dgQsfrt1vz3cqKaUzh3QfCM2f3SkVUv7BEoj5BxRHyfiWmAaeLuSbimaEXXZAcp9gxqrudKtS2ByQtnft95fyDC09L6Oa1KONt9+fniw96ZzhTayj2JwmolVmIrdIbXUw7gYAmuw36+5e/NJbceF3+XI3/D7Oaqbb85tSox+vi8Si78wKRsyHu8gI0R2oHmsVogfAMZAz0wIJ5fC2haEzCX3h9ohMRtpRaBNUs5LIY+QHMHsSg4cgcxqkdxjzXbdMSq05U4kFYAy+gleXA6d8S1wadwWXvJnxV9YNAjfEr2EFmQe3GSUBc/Zq9uomSdWPTLfGtPiSxw6zG5B4JjvheIk3k12tsbnK1m0o4LS3LPdr4re5/vPcmWDKHaBcnKbPP3z4eIBVLqkzgrtmRT+NcHHUmmuEjs5u+8FXhtrC7066WuWjoWp0VR6n51HKS58Gzq2MupqgkGyPeA8PUGNqQHcYavzpWc9gw8UYEvXV6bkmi9+f+f/6tOU/InkaJU+mtdHqhi0cfwC99/LMZp/N8KPI6qFaHypSIwPSxn0OpnZ5kN6VqqjqPq1zeQMLbMD7aL1pUOH3mSG3XxGdqIPMo1xjckeoI25DDm1yWS0xcJwmv7cLxD7LjvhbQm/MN9XUzeMedL1TDk5QoKxffWT8n26CKC0u8oyIdbVg0+/Vq1oFGVKKnr8fqccqvIegLUZfJ+rMr9yZ3jRXC8scKNmO144QIc8oj5c/Hp4PW3MlAQXzpWPh3zSNyZsre8Rrxh39LYjR+IH4NaXlRWnYMPc3GqTCmLsrL2gsIdy83zppKy4h3zoUXqyXRy1EV5GaXrmvy0ljfwInvlOZz406Gc60dhWd+i3/kr/ZywrG+LfWMGV4zXPpWH8tDse4dGory8SuxAh4YEhG6qk70VdYQHU/HdK85NJBUUNQPm0rHc/xwvoGk5C1ne4eYbHo/Cl538RmBWz3Z6oyoNHNO3eT5/R9zjPn07ueU8oATzSy3fT1VAqnOqBJLvs+XFSKSIP2/ppwbcNsh6E4hP5w2UcnxqiOVMPoG/hdtm/Uy0sxxSenMeGsh+Ltt5LZOh6OL1TLGk2M+DRs1X6zRqnovQKKV9O4DhLljRCEMOeNDl0ggVhXn1Tfal404ezkq4N0bzBHwD3CHcOLJKyAkKiSXPNlm1JC/58WDnc8+ne5q1qpwgtzjn5z+KoTrOJ7fKp/SB59M7ldSugrTXHXOx2ANz8jdR8n6TN1IaqVl0nKxiOfsT3SrbfI4+ntiOsjYt0j3foRkvRb15whTovrX6o2Z+m4Ue9erPWGUZQIHvzb/m/gVQSwMEFAACAAgA/HyvSM4o6/6FRQAAtqcAABcAAAB1bml2ZXJzYWwvdW5pdmVyc2FsLnBuZ+y9eViSW/cG3Nxbp+mUppZpnfKkkpJZqaVYp9KOZqYl5khJSoOzOTJl53QqRGlQyeNAZWpmYk7gCDYgpSapGSoqBRkpIuEAKAIfnvc3lBnX+/3xDdf3+UeWXc/ee+217n3vtdaz9rOvHztqv3zpuqVz5sxZ/vvhg65z5iwEzZkz/+K/Fqn+J7PW4qbqr7kRrva/zSE26/arflkA2++0f86cYtxPk6cXqn5fEnrYI2LOnBXPp/7MpYc8PDNnTp7j7wf3n4jxFfScLgiExVp8Qfxqe0l/38uCy3+2WvTVAPqkj5a3HPNab/bbhRPz3rVhlhqQPIuL7147N/Ks6/Zvb8QbHboOGhnn7nZ6cr3lQfHIaBcjgsADAcwjGN7mpUW7LqDmp0eUMB+n7VKOC5B9k0wbc0lhVWMRaqygPT2EUhnHTbQgUlCiBIj01tz5y7bXzfnuR1PrPr5Zdhs2uJTazVRs3m28R7N2xge3hxIX3ecG4gs4I4XkXte48wKdU5fmLtKe/uP94PKDTB28TMFDK3iD+k2Vu98ksTrXfP+g6kdSyMY9DFnNC7n06TPj4zM+MrDsIC+WDUSPOwJAJqcDZhrxUjxN+1rzCOh1hM/INnin+YzCr5uPcXZS+P2NoG45OuL4GzHc/7teInbelZ5AGINmnNfJjPhsDQLOViF9pJzoYlJIE58sqJUVT5qLO6Oaml/OpDHv+1NNhDH0vWAhnC0bSiUIYxlwsEVwd8VE1YtjNgHUIzPNWPvhrtAyTkTVs5E8W3n/QI8QJTEGo+NuXSCcGW8kzKTx1mUZj6XYjdlSLL6Ozs6eg+TtZVdi2u+JxojRtfzgTetYHCqLBFThIJqM/GROqJTJSSVlNr+L2MgPXb7B+ixoeX82DhRXHtIdggAGk3ucEUWCdBuS43OOaGLhq5nUabooCYwQAyNx83b4Dun1cSRUpbyg1WwpHTUGg2DqSeCoeocW8Nl6ikgCzqonUZ7oahIEVWF7C7sD6W8c3gwWZzauGbSU7/CbYf4VB+fbm4CgV/yTE0WagF3ZD7HHhN2VEeQmrFuqqJ3IwtBP3rNCViI0ssJqFdevK5Ncd1EsjEGsMU5VMXuUxFGU0KOun7QOoG6ZyZLNtLoWDINShm0nFN8vvbKKdf9BoH7MW6UO87pmWrEz3AgxaePQpsjhC0gcuODAbTsazMtonaweJEfrxwXyhhfsPUrFzmQ305a63zGMf+3AMEjPSgofBQL2QeGTtSk5Aoa4luS3E5xot2SPj6iTQnYW6RTY5gFA2f9KxFPogkF4IP4aDSp2vDWTbb2nbBsoZHT2HjfvpZcCzWS/7MA0U5IDheOdwdm1SpjGQzkcUR9U5pYR5CUT9i9lVCR2WBC1nJtHbUASG1JE7OUNeRC7mZY0/ux7QxosGVt4bPAAVjNdgNwNhT+eF0To7tXKLC5UnpBQ/sxAceKU14WFg4GE1foSJokukDATuRjXMuWJ8aimTmj1we16pZDkmXrnnVL1zrOyPkb/vPjWjKu20eyudJKdcreuceZV7a9zTLUaNakz0tG25kucNQO0e1FRAR4wmDUhy/m7Ll5q/9OeoLZ9c8bcJzhz+++fqStZZqhqjHGekZbWwvaJloxxju3dW/q41DzLmbH1uxHO/CftYc1zOuhpm79/5pTHIg1VY9rWGWk7wTyUHU0ZyUwB6szI1XV1t6ZGp2JC1I4O7G/6k845sv77Dm6Yq+XCubStbxMOCLYdHtp2rftj/XcSOO74D5rXPjBfo5dgHvS99PtUxjkuypeemQkYp8JUmjkGXFFeurGydGP47e+l3/bqP2g+dqv5SMy25jKz7/VnpdoraHmc2zPvNSpU/lZr+bb58sfmyy+dgr9ue+zc+3EeAVI7OdxYwPSFB/X9MnfJ4Y0orRfCP6U9N+Q9D1RKyRWdaelkKI9MG3d0EUXWIyT2xnCXO+EWbNkYTzZYRV3PiT4YEDwFIyNLnUCxyHb3NEn5yyYHYbbHJYf3zVvdcWffZNLLppUqyc0Xbv3jNUix+Oq0qWfORf7Tt8u8tPF7MxrIcNd2E+shqlLRnlvkYuVXvWBLKGjJ4EgpUbrzocNit0V3kRmCaTvnMUSWs0vfYYPQpgUahIYj/r9+B9bdT/Kl1gFPOSTV0COH76bca8t+nbFlxDX6eUTLc/ORA6f1YenfCBLP33VXao37rcHF4f2e1apVDEhJ+c7I9Zc4I3sGtkg2qfrcJzpXYRJQYZUQVwtz6TP5BvV3sufSeLEarkmu85g3ZwbGKTMVJpguWytXLsmwn4dxfh5k9jwoCbZuw23z998uq7F1lrg99S4O++alLDmDAspCNxs8Wp0yHSOu81P8MbLUSwuaN8+l5e132/NwxxxBxEyixY889NHNWbDlWNq+T9F4TUKDq7/RdP3lLDJu1JCYzP23bH88unjMf04XvTNg2qD/21MA+KQof5tb6o5p0D52/m7JkTD26ht1sVvu/q9BO6cZ1BLXRfuvGQZc+T8jUprPrEizIv1fKFJf/uqYgfw8MM56+OVAfeL6ApmQqhwAKFAyseB4Tw7L5vmCHaXPMM7++SXJ369JWMdTy4/z18SIaFru5OAeT5svdfOjG5vBcWK0ndHAL/FTLHIsZ9WZ9x10HY9praE6x/jedvOKKBMDxpimq3pxZy90Wpnsy94SeXPfJ0nij2Z2Yk/j0fdXtHxP2og7oM/bM/lgRL0kK4Zz3X/xxxZB8iVO213jDSd0LonD/rozjZLy3j1PaTaOJ1WNfHqdDi8c8nZH1cuQVYc3mgMeS0+kGjt+T913Wz2Ozose6q707Kk8NxYglhWff9tXsuYYYt2JnD+M578BNQ9OM6N3VGaEAgcCR4PGP96WIIzhpPfdZZDkfFN8phrLvy/hZ4wgR8khbF+b4Zeb7SE9lcRJrDM6unJQtQUscuu/2zCnDGdePd3f9OFlMLNxzidxK9djJD3W4kfNLQLa1mfV3sHz0jxO0/JKTng0TPcE8uMbC8ObeTft+2N8CvZaaN4NUwpWC8d1FgbW5J1NLjZtdJ6yWsqKR8v2ySxLG79t/mSy4ZO1/mkNzJS5aY1N9gVmRRfgACsu8lCeRIewUb/vrMZ90Y5Jw0M+qbfVTPiUVXvTuO0tQw1oJCz5GtMtQCxZI6kOijyX/LeghL/0bYyH4sBKm4tu1+qDAAcZbfn/a9YA/DR/3vrCHf8NkTUXrUFWtX6RsG5Yd7TuAaWrOJJ2IfmOYHXBnpVGMC4qe1WiW6Eof9R3t21ImxrdxDJNGm2qTvboXIG0DzQbbiAjT7Xkrjw24B6YNXAgldNxHzsGuj8iKvrxAr3jXB6uY7+adjo57urj1Kah9Yf8k69XIza6JJfwh7Ym1fr4lQeIT+6Qxeq3VBFuNj1+wjnu8Wjb9OD57tt9PinhVhLdQ1CN63mem6yMf+bKLbk5/TJvzh1mT3DNQRtwQb1/W6QdPWJQIJddG5JZSl59vFVU8GPJKj7u4L3F2ThU+Ngu+Kzhfyq5sPBBk/U7J3ov9SBlIGeCNYz5pQzNaG2Ckhm16uhFw5rutBG8v77xFQAcTVppvOfd1jz7p5XEU9iSUp/dPryOQ0MUMrPoiM2QOSKNnKtGoqZ1PCluD1i7/urwoNebDdwJl4N2c2NfDjQ7XQ+ceDAuBt0LI2gS7KiOwcWc9j5LdUIlHU/wFhe+WNrIN1VyFJznV6LG794/kJXppP9CQ9Jj6qb/bqexLTdnwpT+uxqAh2Z4fiwJ6dsDeafn76vUS887CgKXEAHaXDOyowY1e3WJH/xxXaTVUXXri/v2FzwcwHSZOPRKW7g+bqA9Mz2L5kQLVi4ZuHlAo6R49c6ldL7v3GriSYF7ji/xDdc6/H98Gm6T6bS4I+z8zcbalONrCaLVw1DksZZNjGM17p+q/MySQlgGvUrzJFsHVsVQJHreZCQRa7OFHdFh8WNCC12R05iBC2tzfFoKFCSFb8fUH0ccc9lNt0x1wm2NyLjp8Xht4m87wVezBgrnfTq2DmZOYKHUbCGVmtt4MdZXKY/3inGaN13+1Ty2WmhSRZy0/qQChIsOOfoxvpGxqzHCmvhjnNdZpW6P2PvpZOUdjw86BRu4fR1pbreZmfsfv/GWaEOvDBgBRZRcQd+wC2VoInxc8Rx/NBaBD2epkcrRKPjouGV2Bqtciv3NFLwTPKU1q0DPTs9i111D5g5cp5xS54u2H9NQMoo6M77bjIdfcCkLAthCy/2URp95d05okCJko6NOOREa903pjupwVHNehSMjsD4RsBB6hWdFHPKWBAZPbMw7ucQz8jr+aVFjz9YqfYnOq6alAFBKToPr9MjIYbkuWa9y0CtdZSvnsSOBcbjXj+6rDNeDvC8LW2gIWv6odX/K3LP6sKhpVk7ywqnWQVCcUQzCT+ZqKsrn88En6x3HAabpO4osUw3YMDW0/Mr/daQtyYqiMdmh82Lrm5A4YBsGP1oED2lvwPfq7xVWdmf9mIpPmdIaXJOgwcCFtoeIxVURPuM6BfuLZCVDgoWI+zIR4YoaEIgAtxopNCf98LIHO0xBmai2xVY+vFLqubFzNZM9fRVL1E+4otyQuxv50oU2pSts04c/MnYj78NpDW3H+6zxrNc/1nFTzkmP1rAXV3UKvX6ufJByLR3kJN9j+/Jc24An4TNqkvCrmoUpAqwmV5wz4NwCXYS1QbHPJFWm6Q3Mk5H88G51ThO90L7b0/G9ytm64I6sl0FNP5T0I0HZ0hqiJh7UIp/YYvTjqRKL9lQ+hmMkad6ScIn04GgE5YUsuR7KGtUjMD0QvTWxI0E6wP4DDz593PJjDtieF+7/O331wg9VHHNKdJJ+uIYwTydHkEt/i1ZWgRHEval8BK7FIHaDzVo1s3/45YkNoS73/vbe9GFdU2DNl2fGoBvnWAPN58ZjfITQdXQSUWqND2R8GBfizNQQUvDCJqsNwlzJU6xEmcE3AGkb+jZQhvw/ZrdnucTZbYrdgHfSJ170KXAq4po194PUeEMRxu6pMdt4w5vsXVqHJlQOQIE11+ATc3y1wklly0z6k4NF6XrH1ThhtxrSMfR1QE0C/6ruod8rhI6dMvpq/S0aQrlH2PX7kT5ETXr4Ekm+mu3sz9bcYbNg2Y3sGI/xSAgHlP24qSbZBlN/8um6ApMCd7Bd/x4TkGoB9+/0//FGdtQ9paIvta7qlqlDdQzwNb/qhWOnReEt3dpoWCAOyd39KdxDEu+ogspFRpIav+ii23Wv4CWq/TCyj5Nv+9EQ7F8/0OQkNN9jbA11O6urWh1vg+I4MaqVOaZAqBGHSAZVNsET7gf3LKUZCpPkRh8FOYPp4LSkhmbL5hg2gz9xUYy9plIxKE8zP42+i4dUZyNTr9SLgem+AajHeJi9jja5PP/UBs0s0fUhN/0TZcIR3ZCfnwyJmiof90jMmgUTathZtfU42mQZ9u1OwXXib9EdO7MXNFGSkaP7D7WxcK67wLfqMW8q2IZepXTUyxFdIFtyfejqlgolRc2+IQesgp9Z0zH6+4CMWIbl05e+bjFudmJB/T+T8B1CuKxwVSIr0XVHsCyZMKGC6OTNwsb+1S9/TC4ZROOwxrYFu2sPwvGtpmCs3rCruGWxJk1Ad2gedOyzSHns4qpXvcqH/GwX5hS+zUBd1OfjxknNWxI4sXPYcDmz1tbfW3kDX0JeadxVNlHSo8hNedipmVM9aGFyMBqJPkr47DsSkZKmCUYYO6bkTM/zJK97mO9iKvG1UBGmRrxgNeEo6qVjJ5TtA/pg7XtLD3gBh8+jgzQXfi7bkgi9Br0OxdC3mxy0QHrKTXGS8PYNipeaPzbwVfdfgk8TFtwP7PY/9JHCvI5H0wfeQGvIAd12urBknMtbu86YQXydUCa1Y7IjaZ9BjBS+QqmOLxsy+c4bZUaDbcPAhpcq9W0YaVEFHjK3+y7X9PjFWMzrFjEUdJQ8JlYXKTlkqToBuyZhaoJY9vonLspxZyPHbo3GVMZSHUZv0CsYFDlrwQlrsWMFQ80mZZC8OwKOFbkOIyF79AAA7nEmTuQq5jdl1waCfP/Sp6Mx+Nf2nQPhXepEySt07J7IXRDlM1bJX6yZCW2lS0NzDG9wDaSmeU5qYtHQrqoXhSGOp9q2klV2r3r7G9B3N7XxKuBQf/+BRCIPdkSNM2JTfh3emVx33NkmcoxyR6SJdv8YRGoFeRs5tEir3vpVcPKMfjzwMZf7Fc5LDr+vWa0m7s1wl3POGmyMx6gzpaYBRpZ8aUEzYK6ajSW2HZgEnrf6obq4fFak/7tFasjp4f0ErHlSFcFrbneflK82FZ2EIMfaHWMeaom01RCCVkuXBuilvV7smUilXMIe0WR7TRjoRSQTTBvVyf4E6xmQheMU0/W8bEbfHJDodgtYZPeV1l/qBt4Veo1Yf968IYUzcnh/88cANWvNvN9tbbS2M2j8Y7sxIxIoSQpCbloH2EyI4VyvhgApUk6PdVbcQL7bZHTNQRBxjXIDXloqaIPYUrQknSQniCc7JIE/ymI1imSsYLo+qwspcQZ326GVQayHUixygm7ts2Eda3NexdFJHUibd5ei+HXjgLNsc/KPqdcyyCe8kqwHhFHDuPXbLxnqZW/B/rITU3PSYJ2s/BcgRR9iEdJbM2EOTqgnFDt7k5FUoC4XHqYstiEylzZWvO6wJZFbt5PIw+YUpm+qvqw+6EUkd3UOt+xlIqtnVJusSQjTLYYgaMj6AaYlMUo3CL633vIvhdgzX5euzbxubfpBMP+vO0djFqrB1pLqWwmUfkNuVKwVHLBJ9sRzyTp2empcm99OsIOdUYcWwWUZyTEwpM+/pgkVd0SOPHRde+EZgA+XQQnFsvrdkWLZUcJgEA2m+3zUZI5nvA55jUHAZHR1WXgF8lTrKMnrHt/mkLNkM16NlnzcwjvJ3eDNSa4n3VeJDd6XeQ+SaUFFABAz5Ybc8akM/47shi9mjJK4cLnoUH+nw1uwXXDc9XESJ8LndJdtkiEkzyBgsM0Xw9aqFRQHA07bM+IFXHW0zG14vmvHkiNseik1UYzKbPMr9uFp0GDJf4nCxwxNuQCwT718FHDUngbzmruOvIYWjAiq0nVFEFnuojSXmBqkOo+/wK7blbAP7tzUf/UnWmQXPKKeDaX1jR74Y8LVrJRTqlx1V1FrxZJFiemVDAwjatBlgOiV0ske+pwz1NZahqa+6Xcc8Doqd+zJ039YZmr/Cw5/SY3jF9N+zevvX9+AyrY61Ip3CMRPreWLlx5qYWJqKnwhxgEYhqEmNDIAMWZwXnn6UNhjwXNslwyVBEbUg0Sgey47SPiaEC9Rp++QrfzFRD80EODCksWRJOsSZRh+fZjk0PkzrXrQbjTAD1ki60ctMv/xvPMKHLrDt6zK8dO4Imhrzd6eQZwnsHVCVnWZiYXuf9azZSsNMawBW8OHyC44Gl24KnAhlLWWvKbPzwtpVSuwVFQI+kVDJVUlyHXyUUaUVxjV5Ut98QuBk+3F/Fq3fYP69HYtgijGU2cdGxKNHd1goY4vw/g/k8GZdST8HX1ux4Rk3LpeUFidSPqNFHRBUjkUNP9o5LJgSa86Dlya5W8Q2sAprdWgQE7HYUY5qK5HrTH58MeHE5VR+epyAcfccyp4x1WK+DD6Bzop0lbgz2cWD5cAPbKl1u3QPeDdjtRMNV5H60/rcc7zVltaq5vfh5RrXjcuLUjNUpd07b/yutKWEvMqGkEz8B3aQIjqpWjpz3sLKq4NCmFxGBXB6OuSxkEyzBekJ+lENyC6UbIz44o13TLnczhZ50VvOXevhHf+FV1N9vNkuEfEEM7E4bXijz85taZcqpeHtr60TQsrYk8RW7UN6PNnsYAVDb0mCFJKzYnVDIOljIrX4BckJOvqz2N9AZCkpCRAUg4wVGL1K7M2S51FmMfTK/BH5rlcJLmlF3uaO9ApG7H3zShaeMN1+jHv4+GgBYYOLWDXenF/XrFwYsmXMELYtjCZaJcJSD/240340g5FsWos4nqcWTDbn6IuxfDJq9xbfJPW+Dz7TiDQHjds1sCIzPFDAB2azxVb1QY/rgnER8lEO8bAj8Rkti9Jj4kT2lfqyMo0s+VB9IYWQyAU7k1WvpW0hNEER/T5/rYjI4hRdVnod9uSjDEvTvpUClYbnPEy0kHjbpk5vDQ8wi1AG8E18oLg8DQ4NdxcoSfRYvKVoFplJA3W7Z78SICS4TtwSQU9qG7JqM3vRnec1b0BGj8BSHrgvLGB7gSwZMHRYmAQji8G+uD4L8RivbsiX0LhskRWkmZGG77e3qUrOA8d8kZRkUuDyU5lK2xsZJyLF70FJKbmo4NNW+PVABjxSNN+h4m2bKXpedb9N9jLOygT+GQJ0CmEGeQPm4xOzkDeVHUO8dcha/WdTb6fblqtkRzGKvxzwwb3aoKP72rnwz7qZlFlTLPB+daD5KvugcF2ZlZyjdGYV7LR410seHS9/IjtBxsKE4wica+xruEf2//ehX/EAiNIkrEMUCoYkZRUICAHXQEYjanLLQ8ANO2fmMafnGslfzASWbA1r2Cv7NmOpa2kOHOHFtTCcyqORJY5Q3Dy7D+xfOfG9oqifgyD9KiMylbIf2cGCXEFQB9mYWgOVE8tylwKLDHn5rloiwnP9GhnlB/2y9kyfAJZMoYNLwYCVdhjeRZ3kshBctnFetI5URVRihXSIrknuVHZNVhZf0gBEqjI0HPfK+5At8kwrS4EdS8bKa5hC9JXX9vxpPBBINAIhy9ypk7IoeX+GjdEu3yKO0HFNqQxoaByqG8g3feZHn0Na8KxO1gjU4Bi1h5BscJoY7Jb+Gvj6oLWOxAa59oEvqjIK7Ky7E+OmfjQYKsee7WesxqKWpLTdEv/QE3ep9yV6zyfcZPou+XHcg2siTk2i9SwX+vSv3NssmI8xkdz+hzjsI5ohGMsUQ1zOBoFWK9QecYX1ZljKg/jv+TwKSN1yEh1bYrRXX2jrl+tjz2VCFA95KouW7At547IcsvGeLV5gDtgAwkbrTSmeKuebFQFgwz0j5W5TxQb25dqvy3eaWqaD1rjk891CLjLpivv1/kYZ4M7C7a8WT1zdddUXcjxfoO5U52U05btgsVl9k8T6+wiDYIDcMnhfaJ86QnEdEmeWM5PxzDEt5gK57EbC7Y8yVjwTo6F51dvIlds4h0pMv+2PLaub90xhGney+HDW55MsZdB3q3pdUPxh9Z35BmG+agsuGPNywzdamDpbaSpZFsGrzeCMS30DZxfVCvu8t9tpVeuGvr4PNHeX0bg9qL+x6eXHl2Ujpxk/DxNHXvmM2yVkwOF5N6u/DlhBqoxSlZfYy9XtTO31SBgGBoZy3bLpPq600RyWpQFH6ps5xdRUR6JSfaAuUsCnTaitr4Q/jU4OKXXtpiSz4M89MWZqseOBs2suP/WHsb5odbVibewn7op5q4zlKZNLv9PCuu4O5Tmplmbp094Cp9d/0l5Vz5jbQUS9mCGCq7x9f9BXWBUvb8C5m1tn/V9bZ5lucq1UUnwasbCO84yQ9A9X92B4wSTUFnz4RnKy0Ys/pPaOmzjJKMiJsn6m9LEJ811U5W27YCimpI4QTmTSPEecnr/2oJdk+70cTREKQ5ZrExXpMGyPJAffoKctFFIuQU4xMfNBYv1EaHFEJG0y936U8wgSstEFn1TNYX+qxnTtRM+3+Vj5SChbqpcuH2EYUuIU4Dk/c5A0sfunDqk9MNV95vxwxGVfXmcttCR+c3fewP68s/2MguUuCJ9X+4kVjOrOvkPfGjmSXn+pHfAeL50Z/dkqPl3i38jZi/++epr+KdoSTW7pz928uNW2/zRjJoHSgBkvOFop9FhRsFGN8S6YNSTGXJNJ/tgwtR9NT51D+/AB/LzkrMu9NJ3+opBDc3iEWMb7rjrDxrerbL2ncewkXS/44X365+6+NJxhIAYftVKmE8bECW40fI+fLr690wRkrzbtQYykDvPBESbvOEX2i+r95pjqI+DgMABj6ZmeOz7Ge7zia1Z4AsXlCcy+nLQGJkpTUCmjBW2Eq403Aq9Limcarbv+2bvY8oJXpgFu2u75fP1pZc0CRd62aXAg7XdPRhGK+Qvx0CCTa6//FgsyOZbPNehFpVE9iUAKRX/lQOppdZMDBS4s9EfrmiRUKq4nHVSAus+Wk3oR45adIuD2OkKSa4wpFoYJCGblOJ94/qDepzEBxJBEy04IsfgvRCtlAmNnCyQtg4v7PWRo+cJUgx/jOZHLfTJU5qT6MhC1jsKU79xVMyhRnt0VvbvEek9RKEksvHMCF8wYk8Bb/EMqpStJRQbC+MX653sQSvlEkRPVSR/yOnQPW2Wftzne/Bg1IS8A1SbqaByJ5ytRS/aIzkMJzzJmdWr2LuUrijpj+MnnWbJgxoHVWsAwRrRyTmduyqQJiplgOAMhUAmF9SzIajxPvIGTw1o4ePJCSaVMtafJAjbyzIVgLI/Topw6ElSAUoxQnC2eZfqXKM1kNFoTSfBzQqm7LH9e3ucInDMHRiGS7KlWL8nyPJfyjQTq9cSwuRR66fq+qsEdD344JDEr71vEw2m6/54Xeba+23KIX1HGdz6r8G+cR6ByrOaWkXH/U9R/UhAqzwa7PFgID4EwV1fYLidW6B5u9AykXWW1RX0giCAB7nBusHJD1UTIaj+CfBgkSpwFTWKCb57wVHzQyGDa4RXHnl313pnRIAxzs9frzT/fsuPMpHc/zNwIU/AIgs7TRR7HRoNgdySC6JO9mEvuZWJ7kojEPfORMrDdDBi6O+nRCYfMqTnH0ZaMJjAMDRjCY4kMMChdv1WyHNwjZthaak3g8Zgk53CNlUAjgzcMxSVaWgr4x9coiVzgvhRGVyc5LfMiDReRxTQX5PwV7p+wPeew6Dnp/L2rMLujCEmOJAkEXT35QzlmYJYZuUSfvcJBBFexPCJ8IiuVfQNTR23eEqDefl0+tr1ahHk5xmRABOWQxMQPd4o0aU/lGJ3RE6o/P43WHwz+bdylf/P1ytpLQXaQw2eXA6TXA4jehiBllvYvvw+Z9NR/v4CAJgnZHWqovvAZn/VKNe7kmIJEmn3LrwTMwFfjeZ7sR3wWS4LSJfNlzIM13EBqpBNOsi+HdHT0OC0kPdQ6i2pmHC763I5i2MD4pq9gP59IY1XEQU888/Mz8w08y+ZUJEOTnDTXq8yTgcF2M8VCloxb6BFUiwLh6/WH94hoUixv2wHB9Yb+DajNtB4JE2CKpyhP2qlLHiNunMcXe2yDqATDdTh3UmZ4t8DTd/zr4/KYrpHbbcbinErV50XKnXQhEYMw5Ik7n0g8BfyMQwf8w5eHHWivQisP/7SPqmEU6p5vdA7EIjECelL30R5uFuSbo2WEuSDvsBI/Vo67LF2Zm9AcklYGmqpHCQUdRLX54h0VaukDK7zzypZNdMq2VGk/DiGokq3iPvhcaT2ZPni0TI+baClv09DP/jtUHYhuJa40uK8ZK/JIonJnDx9v7fUxzZD2ZqZAqR1tnbiL2U9zjUHQaYCg2G5HOc7QCmUYuntpnJ5uVu+y4oh2ck8Jq715KsK+CtL+mONKX37zaDv4wg7nXfgqN6a2AhNf/9JnSt+CCrQyutm59IWBTWP0K1H324M8jrXqbSKEzYrisu53mROBCtIeJsxWnWViMhYS3BZQXJLQYp0+qDUdTvFfEKC+N5hmQYhXS9apiENkkSf/cBKGlHtt0byzjvQtJij9AdTGpkzg0bYfkDfhl78ncIOrNAZ2JaS6gIiAmygVC9ysE9PMKSDJuGuoXBlfIofAfy3WL/qLZGl79wtHJWlB1tQ2MFwNmKCT3doPAAGkSQjgYRcPXI7qNswfIBqa3KIa8kxELXxRwv2c3fn5pz1pmrm8RWBTBz3LMCJBU3aMXoyB6bLmzpO1EpIjDDW4cU8/ocutn9PFyuMxIN7j76/c+j9JoMBqyFZ/ErE3VEYNMmfY7Xh9j9b/gyQC4vkrbu6JfRzYw+j+In1JzM6hh1hLNPlK9EQ1382Ufz3zH81OU7cYxKvmH8pyWOp77Mg2mJLozWMkQNJ/1jTdwZrgnsq321aMtkHUfTtF47FLlnIy6VLvzxfiVcgDH1GcgqmpHve+L10B5bayIZS9yEOvzHA46+CxEWIPkCO7eYGhve/3ZH3MwR25IHm8hVO7w/oT9wYHkHb5tscvxxXCSfGPDYNVK1ur/7QAsXcUCVvPKFx5FMs9JtjGytMRgepXvPY0noL1xxIrqE3B8SeeEe+aAh7l20EYgwuMe/G7+q2mX5i5f3e6vIoYmToPCB1soRjXskxx3RvJSBcRbEBNn9zRpqyts9vUWpMcye3va57mpi1vsMq3nb8tq0L6tdGBl0f7f0/bZ7kLLfA0ZVPpjUb7O6q5DxdYi0bLMUwzoh0CkAq96IGBTFSecXN4O3fOyHvdzOWH943L8HxfTnT14vGMrdWTo70s51VKDJJpHt0juxp/DA+jPh6mDrv5duIxaJLqsgv2+BL/fqQx1MHHHInAP+cT4ARn7eGjetbfauCyWW6hZvCDqhiz1/WSDsZqNSBon9iGF3l5jCUcvMHq5GM6UOU5IvuTg3x641xec4PjjSEvo16kfi7SvwjX6U9udNw/ORlav0fty4tSPpbXeXrQ8G19bcvLVibpialfeqmSeJiVQCqu0tdmsmF9bPFr3OXbNuhLk9KSv2kcmy8a4cbAAV4CCp2TKhUCCln6uqeLXvBiJrE0hkTJEc1+QmvTpG+UqRfQFBO8gosemOgNws6rA2XeMfNE5VusOWKps51YB2uuuT6kHGl5GlkwFoWCNjrl5KXoIpEJxfY2fLTrPxoeb+43fw+BTiXxht2NMEdm5c99dLCpX9jw06+OAw8XTFn9omsHv0ZiK8bXvOD4F0VfUWM56TaG8a7/HMOI+x50MV3jCjYX9+eD+lThXBJxptYBirBZj4mlWB+V+qNyu/72eHUVJl1qFd3aMSnqHFYsA09C/q1VNo6/9XVduEC1HgjhDjUXVk6kU4dT6+GQGRdTPBUfNC8mDgjtk5mxPMNQehJrn5RF7PZqWkJUZu+yuBmwoLUW3VoORNdCBpJYzwO7qkqF/OLFANFUXEP1c7K0k2ks5BrO/nc1jvFzKXp4Nw16PqGMoyjxsGwbSKVIVJv7JvE0hhuFShxJ0xoNPY89vEENsjZVj765YPxjEH1Wtj7EzSYRoZLzSjeEHb/2vUUPBM5/nQlKtStpmoqW1RGyHOiBUCwSahPKuZlcf5KNyc32kbwrcS6X+9idS/r8jGMGOrTkyKr2hcSmUQP+9uvSzOkf1O2nn7seYHFYVBqrgeFyUlo1rteYWgcXMQOYwNrR1t7WLop+x2NXlon+f/65cUaZ++UcVYvZRNWWDJw/Ef5lzxjEFQltKmIl+v3K6bFMMSzUoeJ8yvx4fjXiDRZrEiVH9xzsn8tzVnjb5c/7V6tUW5ghxR88MuBeXP2hHkJFF2Ln24rXT3y0HRTvDR2CT270ZR5XBUDJqwPzi5Fkfaaf7v2t7Gn5lbRo7AB5S08q3GrTdKN5ZPxdPr55n7HvuyywIKd2d1YZbCwU6fvfHJW4WesDMc6W3AU6kWdV1745/oUO5LjKeKSQdez9cXCcJsZkwN1nGUZJSo3Lxhog7u1A+xN0syUDzSSOBFVS0vROpOj8v1QpSJHJJI4EU71gDoeQpzWkcn8rb6Mcmm4Nz5zn+xUdhAwMmSr9rtawUFClnpEWx4S6eRwqpydQ4AHQgredDm2MmtxsMALwAjccG7tRUpKfjGmEIjgTKQ3ZHbYYpiqQMrmMLDaYeQzwygeCep+CJQzbex+OI/70kChwKpWYLiDtfWYMyRVzyAAcISpmSJ4fp2zmwWPPZrQVHG0+qBoXV9AdU//VgjdTAxMsM171ljscNfgDRi5my+QuVy069Rv5gKI5CD/h/+ezfrMsdKetNPfUsb4oqMuCNLKDecJVXqH/L2KO3uzzXupparV8XJU5elYYFpIDiYK7HCuZjpySVcSVfklGxxHKjF3uEfRCCIztfaHPW5bibnOGpQk8MnOf7nX/n5qxZI/X0k9zi/kkWzJKYQZj/rF0/7Rof8RgK1MEyZf2njudJsWNuxIMZplsfSl4QEuwDSsRyG3YTWys5MDZQd13mJeS+EAb25VmG6b5t2w9DYhTTBG1yUXN+adZdxbFbEMn7LPMkh4cz36rz6pzvU1/0LqVOVPnvg3Jpu7TZVNhbyOiG9guXl+niEIWBA+fNZgO3uBX2QEBCUG5MuywT9mTkpOyubbdWarz/bxclvNhw5MnYoLrkhsnugcavrW13uCmI9hQE84Bh+Yx8v8waG4qUwaz+ekVdwS3aljbB9IFR8+NQmGGd1xSTb0rzvbvuOu1Nou6OPuLaG9Swx/QEP7RLG9V1Ky8Srxjqlbipc4I9rlN1k36mK33v0B506d59MCJ/nOo//74F9whVVE9aQ5OQvKMPu6M6xqA3PyVYX/7Qy0YgQ6aqya7eo75+aJzPVs+SzTbPZmPomN73wF+mvtd5k83cY6Ugl3avOVj+bZ+tDOb4fsOHUqbREHZo16p0kAIz3Hvlsa95c1Xfz57+cqJyIged+ngwkqT7Hv/l/+n67WgZpdvw0JyhcFvC201Fhy+FTukjMoZ8CMSnNY3lQGCzupcoewX+Xry2FufUD0N2n2P+J1IgErDv0zuTS224/qFO6cY3CeqJwlna9z9j7Tvqlwx4XMOaZ6KO3XGz+ueJixp++y//+f7kk7ElBEVUwMTCVd3dFiGJo0kW07kd3+fKXtoOOiZRmV8VKPJEK/tDOJIGoxUFM6VPglpj8HD14Jkr4f+PQ6fcq7+235C0bM5OOQajXve0gpG9AKHpo46Hm2M6cJ/EmigqaPKL/7RPB3G6rhfFbDigKbFOjS1sbtq2z5Uy6Iy/PXaT4zdepQ1GhYa83I4m3/wfJLVnFBq6PolcqrOuX19lQEmOkx/R3nVNM4I5DOj5284/050jP/vXir+YPTHd9iDEN64rOP7UKFKtqDgNuK8gioiYE1H7ky2dowfaWULunaOsR/rq/48k7G4onKuIkrr50js4RKGVUpK5Bi+P7B0Wxrb8jNNLP3NqAUQsP3jOT/XpvG06JKaQXp4w3ulJLjc3WYiSUlyvNXPlAMArzySc4ta/rOVxOcJFo4fya9baianQfcK5M1dg+BcK8jU7I85v9YkStMQMpxgjJ2TCViqCZ6yFOjHhlsDOsKOhimXbBZOeqsHH30ILDAyCtMW9kDPhZs7MPdE7a+2Ln7aDXj3M+dFH2JjkTTYLDsLlZYfp/UE63U9mOTMJGeA5TRVscCWFbsp/PtvNEoGT/gJ4DMaC/u9A/eZRnOv7qWEJTzCQTQYRZKA/39AIeyV2GfbafcP4Zt/cKzVY67hWkD3XBUuoSjYAmcGgmG6702re8LVIZPkFpLeyDdaIAhlEo5kqhZGIYuRneju8HwbnljN5R67qkOXZuJY12TfY7AQBNkgewEahHADedyvnJ53+eX/zjdb0MjApjfvQI/kMCIBI705pxKo9BhgNUyjrmiF1NnuCLbMJDcA44PhufDk1MEUV6/d/XaX/RE2I13UO3PadwJGjun8s2CipETljLXUqWsCl9FF73IqZXAut+NouysuohN1rkzv5pRUfMJTUL60nSKdND2s+HSN4brs5uwQsmhj7n4ZnojC1rur3QdcaLBIEfrIyc44T52fNCf5wiqGJwZifdhm76/cwXPcr1LWvOvdJT+maO3eqZ2jeb6717u1BUvy3AUdeIjXNbZ3etsYAQJddbJaI8aTpqtW/g5l2Pu0K5A7suj8Uz73lNosE9rBqOtVjBdzgQsOynqf9x7v3lgw4XDVRuUz2nfvvAqij+uSRD8gXinuZ2FaXACgLLvYEtKe3xrBm0amkiuQRP9g4Kcj4VNWHwN/XyLahpwIyS8PxYufF2BghPeiEtkCvlvMroWjVe10gxzOaIHjqhXrZkEVpIjhBLQAJAZ2pT+4HMTCTtCH3PMwRAx0BZ3P6wNUx8E2MAidVCR2i4aVi7L7D50mIbVgg/amXUqowEoTkyXgUN9FCKsWlBrK4NeF9INiOsXBlSjup277atH6e34Iy6epFuljM1LW6SoQCFVn/5G7zga0clpQDkwDixT8R350HIL2BmGBPuY1xxB/1oU+pQoIzee0ShL9y4a+MFLxLX++0QeEEsjufXiCBUN7exeu6s7KTLqjcCyrWmaUqd4LGhFTjr0YfTDH1IdDPnhweiIbtPT/8aznRjBeBk3ZB39zXvbbSqKTRJ/2B9h6K/7R/iN+Dada4TIH0FRFVZPOJ9z35NJvHirMLBARfZV/+5877vO/WTukW+z+KGUKVqeCqUaHjnneEca8RTOF7aj6rlTdD/zmvdiJSl7pFPUMybCoRE5iD1B41sg42DtawSBVEffZ8dW8lDj4BnCiE3Cp8qR7mkwbno9dVzGZ97qG/s+SVI5bR7PDmUaNE2u6qArR82meTEn9qy+cWmBnTofBrt0Jctg49z/rV0gdJU+GsbbfjPk00sO9qoB6wzjm4TGP6o5+K4nfRh+ms3+R54f10DYXbkqmHpITXWl8YYlh/fNy1ZXzZX9DFomp2lBvG3G3h4v2JoVwxngX9Hy1RaUVCFl4oGb9noeU5XA7hBycM+6oYgBwIswYYSufAxKdcLt1WNT8Hujh7wFO2xyndhsidgHMk/2qxpno4M8J81XWZ+43p0GSw53QQy5jvbUxI48OoNFcgAKvUNn+wySoHhoCL0DYru0wR2CjBR8YKOVcrjNY0UUd7fXvS40mg3t4c/x9ph3QV1Zh27r8MG5kg4oridiTfZ9IPhafSSHoWjFJ7lIy10vVt3aIWaVFSKpVIEhlAUSCAUomawT/Gu9WZlmYeH7wSJ9WgiaILDkVCH15MXO+ui9uS9LU14F7QoK5FNtbd75BEtu8Dop6opPdEtbr88LxbvdLuaYE7WAsQTf+9uwHCDJvrOjaFEQ6/4CbNBUWXW7Q6PhPK5QICtW3nYGxUa2uVjXy2ljULdzgRfwFbiOrUObxZDoQRfjelLUNpEEvJPEpxME/p/DaqPQYZBCKXZ4p6I3yUx8jt4BW8VOkHMnkE8r+2XVvUNmBBg5Mlbt0V23Dwfnah1imwpVEaI/4F/Zy7ByzzDtvnOQo2LAQSiho9fUJaNefiitA03VvFcoHYT81Yt52X++3SknSCNJ3vgFSgWTiAAQcwNcFc8WJWWCmsV3dtc+QLZJuLujK3ugNoxg3g51x/Z1s+vPGfSa5vCqZAmaeJfDJMmSRKoz1VPEXNra3/gxjx2ykDeaIxFQWY5MpmaSPMj+lQ7Nz+vnrqXvKNcCVSPXelN6IN6wHu7fn4pDRJV8gR43Nmo9Pl1d6vON8VZMnXhY6BMMIFKH/sB2NT7Pu/KRdNnc4RnJtRTdiUhOCTsSRIOh1xdew6ZkyPMqhMPx+8MyLZvFp4+2aRKK9+wiFVVTFX1fWOENGgR+w3ufrJ+YN+uI6qqaokxA73yKapfZOLwQx4MK/0wIcvE7CixMzqCcqU3Ja8M32d/rJJXjM8krF50Xzt8jR8HZzSoZqglRXi71RDiOUVFIacLyy+nVQzlDYY8L/0ykd2gVFodUUw198gzO6YYA3POEIpXl2+iU/qiVsVkCgLqk7aaUo8nBLgonKmd3dgVrdL99kP8ZeH+0xmV540evzs5eZSl77aEzrCJIcSfaNriotog3qj2hDAa24FgJrIGQor7V5DUL/asZHbYULfpboj6aBA28ct4b7Zlr97N1beY5xU2nbvvGBz30XCFdUd09tIlRilQXhBzrn/ryj7aBmmBGW1OP5Kh6SA2cHl7comJVrDpemIF6o/6fo97nUVMP/bjIcm5K0n995ujHRasuH05Xqx5Sk33/3y3px4D4r41SzduAfTmb56rC/GR1lc4nYjpM5y45rKYo+27rzUsLtmx3UHMGZbuxdSBe9dAsXGbhMguXWbjMwmUWLrNwmYXLLFxm4TILl1m4zMJlFi6zcJmFyyxcZuEyC5dZuMzCZRYus3CZhcssXGbhMguXWbjMwmUWLrNwmYXLLFxm4TILl1m4zMJlFi6zcJmFyyxcZuEyC5dZuMzCZRYus3CZhcssXGbhMguXWbjMwmUWLrNwmYXLLFxm4TILl1m4zMJlFi6zcPl/OVymLqBw4U2ZKfTpkhfCf6lMlfLbjXioPuzM9HvK/d+P8wiQ2rF3Xlre/JjPKrPlLuBEH5hMejlJKVYZ7+/Lt58G6CuPv5j2+aFXdREMG3KcfIxZbjslz9Cvq6hrVA2joqa+2HTO2uOieMR2z0yXr+Tt/g8uRkEOlC4MZusYzXD1i+IH37D6nw8C/xkX9jAzLE2po8W4ybv2/7eLbeqQVCkNCKacmWl6qh+OO1TqnzSmqFV/7QPzNXoJ5kHfd7Cv+T+Qvrx0Y2XpxvDb67+X79V/MvlbzUditjWXzXCrjtX8Gb/k+t+fcz2G+K3W8m3z5Y/Nl186BX9v3S3qmx/WJBTVDDcMFEDkAwNrCNIXAwf0J94MPF2sn9HjruuuC9GF6QpvdZ3H0Tq1vuuh4sR8JHAX/eh5JhTTa0yhjOYABe0+NC4O2aWo7mXrFkUPDAULOSNbbcdfDciFaOUgpjnI2Vc3RFeSo/jtS8XyA9+b43K8/uT7xaU+f0YfLtbucbMmtURoMK3IvsF4b7+5XFMcOplxUdZL4/FAkspSYxuvirBu2V+ljWNTECByLuD5FCFS6IVUythoViR1/HUIUQ89KSooYiA+me/teWcq4e3h3oviNWdWd6IFFyDVW2WK2Ov8oAbzrFLx5NQnUWt5cTJQUTpWlwuyow9/zsYRSTbNB2w2wHNiotwk3kncN9YCW8V46k3s12Knxp98u5vprid0HUokjvQ7o+M6ltAi7cgRRBa30kb8jFabwIgISuFW4OQ/ARseRtdwN7jnME3JSG59ItkH6NAmRSUHisaI0bX8AYZPMCNyhXKhXqf9B500Ks9GWDkB/7huYQDc1I9VzZYPJeZEDmoxryO5cYLYJVouv5Lm7VKA4prf6ZyjR71EBu5NjXks0n42nD+YGZcjJRZU8cJ1Ny8m6StKTQ7ofMUBT7bNL77WN3W3b2A/s6HhJivCZFe0zVBMEm48NQWuRajW+6xbZPGslCE2xNz/iLGNNgJBc3hVHABYOuZ/3CuFzCiuCB7CxwJ2eqGKu8wamqVCsAYpyCWcHqGp3OAfCW/2DOsiaul1LX1vuFqmeVeI4O1lpuYFsZ3sSiQ/4+4Vbu+N2ia6k847rklgFrsi8G49EVYrbEsrCR6VrxK/gmnjrlWEDzvoxP4O+s4dqEFZOldAi7BpOM0UYBgft0aV4xcIPU/Yhe1GGo1VbX2FYfBlBr2+oF7blS6r6tHOP/UbLmCdbzJ84lWp4x9ARY+susK9OBbg1VndfzXi9s1B5Av5lbaW4rLwixcR1QpXD5UJThpRGh8NVerSN3l0SSZQ9i893339Ubfn+2okXN2fqo7rtr3sNhqKCCZX8mWZSSUYwdStA53PesqlWM3INgk6A7TfhVTudqXaOpYY0QF8H8nwAYDyDE5BEESAQ57eOx/0iW3BO1qTjOD61XqNn6UrRFE+1IP2dEs8V3tDnuCqPLDRGfU1l9D31QzGvhLyreTRAy+HIuXVpAkUx0CYvS2qkyityeVE9MAtSFsNl7Z0EEdreiFNEQCQhY4LAlQxklbbAqyNpFa4rzed+mh+NIWNXNz+2TKI2steOJxq8fU1XruefFw54iEJeXuTNvDb8B6h0hEy0fq0L48zsg7DiLkuy5XMTWw17wVcxK+k6HwgI6mQt6LwMUrgEJtrTmH7NutVioWiTp5uiNMbX2M9dohQpMO+INTqIlIFNiCyjtUoKMom1dFHVEmUWD8YxW56DwujEg7Fvkr4mgne6VQgZVFx+xsi116k1xS1MJ6ZCfm6wXwWWyHer6w3VenR/4C+mBR01dpos3WaoLrmrY3Da3HW3TbZtcsmGIY4f0gEgzzwT3oFql6OfWnV8FLcPRqya1UOzBrocoQcXqV5T351/ZjshWC0L0AjVQ5q+6UMnWVn57m/moEc1Q8uayxuKpT+c7FSVB1NeNWJuthOHO0hquxHScZ7zPesYEXLdFJuZ3xNh97zVUTnDGaKrJbLJr2Ee4h7d6A30Lfnyf41//Tp5MZcFTzmuyPsituLlnlrjebit5PxFXSx4sJFeOdWFipEX/tmZE2yNcWzpTMcU1IclJCSIZCphCx3LfMpQg95/q7Dur+qR3y9P5v82zUoSwLqurqeFiYM38ZqYB4QDI44mqPya788+8mdZ7tbMyVvGwiClo+129tOtPzRbKz3N14OlKCHrCVZ8K/UrCiKj8HRkQqTTojF2rIjVJCsk9FbWyuVhFDljRDF8MBtwuRHlsKkYiiKAxcZP41az/c10yZrMhNsJchl2Tw0m5XApxe/gA5KgujauM0UfRy0jZsouAkJFEZghXRBvYTLHk4XMwJakiQ3JLITCL2TiKR9XcFnzb4kZKJb6MBeQz2Wf9Vqa4XsBABEQIo7qyXr6aEv0w4xKgnwb/aHjSEbe1lmx7+UI3cjUw8AlBx2Vrope7w5eqhXkst/4ZdZUSQWMvup+lP3FkAEXQ40pF7jy9cg8q7X2UC/bCzWUebrdalsyIwueDHvXsWo0jdp9U5TE1ziPYXwrwMQnzQkdWqrNK/1jhl9fhauwE+2lrDECbEsYD3fGMTSqZKW+vgd829k5Nig9XAE/2+2QtP5bFmvZIWxDetyGri+3O06cj8Tw6BgE24N9+EhlLwngxIPibCLdCkX4qRDXoOXWvjnPtDty6h8LRZ2xyCClE40HokVInvBTUIDyZxozy8khIy3MaK7Dfms3pDQH6WSLCJkp+yXCOT84Ruc0sIvGYrKod32794JzJEev2XQMJDeqzUfkRd1SbK0bzfVd+st6/MqigDbWMZN0ugPVRxzijIxBMHNcruRrero8qBjs+F+7i35m+6bCUfiO4CW5/1DcqVYWbAVSfM+Hxye9Ui6bH02QuWDNtfeHExoGFv+JT/eSovATzL5i7lJONIPq5t23eMN8xtG4lxZmSbepY7mDtgJjXeEIOximb348LhMUvjFngINWUlR4eog5V+BtPf5vvvvvMrTrAgLvLkfjm6VKqYu3HZLLxxMRMo0H8jDMh+phOmQ8BowDJNDn6kKPpUY3FMVufC+EiOkkZDPo+TdQJvKTHQwD4wg7u1F9qZf6Ryx4FuN6n612R2Dbjw+WAgAMTVTBX/EepoxHRorgjUuixRZcqq8S5I9yadOtGcUbk+0ZTV2c3Ped9LNwvGVPWAEib4BF9GGYfRDE+ntbJhytcQJ6O+OUFBXGvb/LN50NCwg621T46n1RMNd8/mv0y3c9RVfrrrryzroQ+MT7xfbVkwUsicKC/iG+y6gfk5C/dwBKuL1dScwtD35vhOUc26G6JFh3vgXxNdfRgUtAo3eW5nj+FwcwuhXDZ1X4AwZ6HWoO/fKIi4f3g1R3rMV+A+1OYPYecx1Hj080oS15++dvfiy2hPIKk7ERZnL36T2LBFvtI2TBzhvTyYzxE/MGmBVPRiGantUTjKU3vJm4WSzccPrS1X9/OOEibftkZyqYgblabVifLJ1zHuDwnuDK0JMfchyXL67p/dzZRdP63x1sPIcGjne2fvT6I3b27K55fJQ+I7kTV+Znuf/vj+PAHIQVQr+iHxXS4fBr0+MHu+JHr+Uher7nItHCyeELTeZPiGwqronNkko2qcqfFVItVwcXxfmhfyw10fj4iNNwmloMo4T8UWPUFw1Uqty5961lgIPcP9LvFg5ZwyxQYwQTCRUZvpfKKDkUR8CMIwKhqKtN3sSqwwm+OZJrZv+IpiMf3Onztu6rSDR9T8aGC0Or50IA70Kky7w/uC4fFnZsiCADXeizS27WgGv8AkZHXkiFJSj7SV03dp3o8Ukzbtt+CryLXPfsW7QvypqN+yDd7c5P7E9JNL51a7zMSuYBnP/s7cygjdgMMgCxxFZ4vVU0fqCKZj6ytts5beLzBvf/wSRPmv3WiftytifUflqMrxf0snTipi83A02rgfy+N6izqECoK1FrROd+MeAysEUopd9Ha2cerXIN7YvxU38PJ7D9nd5FwTYyGVXhmX2by2yv8kEfXnY01z1S6gnwu7nDiKZwTtwZm3r4IiQH9UTGfvCsdcrX4eZULPb5t1LwFpjmrjfkcUSjAKFIeN6nvPI3JU/nf4F6ivq1CSI7h0SZWW1hZtndVOVMip1AkN1Jis/6Cs+DKxUvF+ZnAUDx5Hue/ZbmaLMqd4lNNikXwLkfLrv0WNuiPowJ/cHwXtSD4yUUJXXv84lxDtafJky4l03Qtrl0BUybJbESpcbqf+cTJULTvTreKSqvL8Nrt3sfzGmPjlf5FfuAQm0u23j80qHzS9a0xg0dd/M1BeBvQcbWloYzWdlkfIawrBlFzxuaPjDhWzukx7li28jW+h8VTTjDiRO6lZWENEQRh9KFSwwlstqgtKMQNWaBIvg7hjW+WYnIIRAnJgsh8h2/fNF48oPNheL+Fqf8he9yG1VrXiR8iE2aw3L/+W3lwdZizugWm6oJJQekc9mRlQQpBqSQcduryRVoMWjaZF8B0BUfBUM/bTZfx826XmUEkr/9pKqgPdTAdF+oSRNLvFvR23WcqO7hVFtpU9XrvAU6HgYg6pVfpxjD9dGnlsAylPxa84QT37vKIbRpkW4WmM0RqR6q2KT+X6mdLM9R1VuiP5Gq1fXv3aXt68Siir41OUMedzmNp5CGmWjYJFDVioTbRscRFaxHkN0kLi4XD94NBotiY5uZEhlVSst4oRwNlwE2MoYOy7QJOQBQVwbqyh5X2ptr6lQZobndvThS/ne9cq62CwbxrfT2aOwwcsln80k62MtPyFfj5GixiVywzwSUjjl2PsNaDwVlqwbTINlVcbh6s8VW00I2ZOv2d5yGmTyCmdkGZs7MnWZk5aMkkE3vqgSCS15X7otD3Xut0kEHYlFiV73WdrRz8mCldzNW62+WtShHos4muS8z9hP4emirNTNbWGZlbpCo6TNWVyXRbJAdrXUmvkXkkmSSlBCCXgqrow2tZ3iEdC96iF/uZ8YoWTz9vamczUOGAdHECTyO41hoR8k0yJoQvxxYIDVoZtkRtBQq0/mBSDZcUW16fkuHi9AFdvq3hSs6cahRrPdapi8xaAv8YV9vDzQWH4B/0UklID8LbpHjip+5ej7XWT+Zm17Br/gJjkFXR3lzutoFHjGDZU+PMdkL1aFXnneleWOq2S+MHb7KZH0/kusRIbFS+sJKiZSTt181d6YDU1vbQP2+qA7vHGa08PoFRahj9yHBSyrDfwJWZQ7XiGVjOs4aBJk3U+tIBIVQ/vaTHzO/j+2GnS152fR+925z//ckPn9cH9GqoYzljGKfWwi8yf7l7WX7ouwNZ8njW0gIRY8QhS2Du8IU9X1a/e/zlFMwhwImZb9YB+wsTm9S/8p9kEuHp1jDiXzvu/9+Wx2d6WD1K+nZl/mRZ/XxXZP8Tq2RZ/3vA/f/2vqo+DZ57GPCHUbCsx9Xrv6/96Iryt172/VLbcNwza09SxHYde5HTGi8wt/gu4nO2qyq5jv3safR7GOMx3I5HE5flOvvPv8j2PR+Xu3Vj3uNRdZMM3UGLvqmxIdfsa7zv77VM/w4qHuef4KyZ0MQODp6ueyzimhCQBQSwMEFAACAAgA/HyvSJF1CYhMAAAAawAAABsAAAB1bml2ZXJzYWwvdW5pdmVyc2FsLnBuZy54bWyzsa/IzVEoSy0qzszPs1Uy1DNQsrfj5bIpKEoty0wtV6gAigEFIUBJodJWycQIwS3PTCnJAKowMDFACGakZqZnlNgqmVsgBPWBZgIAUEsBAgAAFAACAAgA/HyvSOlu22TkAwAAdA4AAB0AAAAAAAAAAQAAAAAAAAAAAHVuaXZlcnNhbC9jb21tb25fbWVzc2FnZXMubG5nUEsBAgAAFAACAAgA/HyvSDFCSLQhBAAApBEAACcAAAAAAAAAAQAAAAAAHwQAAHVuaXZlcnNhbC9mbGFzaF9wdWJsaXNoaW5nX3NldHRpbmdzLnhtbFBLAQIAABQAAgAIAPx8r0glWy5YugIAAFMKAAAhAAAAAAAAAAEAAAAAAIUIAAB1bml2ZXJzYWwvZmxhc2hfc2tpbl9zZXR0aW5ncy54bWxQSwECAAAUAAIACAD8fK9ItB1D3vQDAAC1EAAAJgAAAAAAAAABAAAAAAB+CwAAdW5pdmVyc2FsL2h0bWxfcHVibGlzaGluZ19zZXR0aW5ncy54bWxQSwECAAAUAAIACAD8fK9Ilv+LuYwBAAANBgAAHwAAAAAAAAABAAAAAAC2DwAAdW5pdmVyc2FsL2h0bWxfc2tpbl9zZXR0aW5ncy5qc1BLAQIAABQAAgAIAPx8r0ga2uo7qgAAAB8BAAAaAAAAAAAAAAEAAAAAAH8RAAB1bml2ZXJzYWwvaTE4bl9wcmVzZXRzLnhtbFBLAQIAABQAAgAIAPx8r0hT6xEqagAAAG0AAAAcAAAAAAAAAAEAAAAAAGESAAB1bml2ZXJzYWwvbG9jYWxfc2V0dGluZ3MueG1sUEsBAgAAFAACAAgAg5n1RM6CCTfsAgAAiAgAABQAAAAAAAAAAQAAAAAABRMAAHVuaXZlcnNhbC9wbGF5ZXIueG1sUEsBAgAAFAACAAgA/HyvSIIVM8rCBwAA6R0AACkAAAAAAAAAAQAAAAAAIxYAAHVuaXZlcnNhbC9za2luX2N1c3RvbWl6YXRpb25fc2V0dGluZ3MueG1sUEsBAgAAFAACAAgA/HyvSM4o6/6FRQAAtqcAABcAAAAAAAAAAAAAAAAALB4AAHVuaXZlcnNhbC91bml2ZXJzYWwucG5nUEsBAgAAFAACAAgA/HyvSJF1CYhMAAAAawAAABsAAAAAAAAAAQAAAAAA5mMAAHVuaXZlcnNhbC91bml2ZXJzYWwucG5nLnhtbFBLBQYAAAAACwALAEkDAABrZAAAAAA="/>
  <p:tag name="ISPRING_PRESENTATION_TITLE" val="毕业答辩（动态）"/>
  <p:tag name="ISPRING_RESOURCE_PATHS_HASH_PRESENTER" val="79e881c610305f2c3f479d262fdf602ade56a82"/>
</p:tagLst>
</file>

<file path=ppt/theme/theme1.xml><?xml version="1.0" encoding="utf-8"?>
<a:theme xmlns:a="http://schemas.openxmlformats.org/drawingml/2006/main" name="Office 主题​​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787</Words>
  <Application>Microsoft Macintosh PowerPoint</Application>
  <PresentationFormat>宽屏</PresentationFormat>
  <Paragraphs>115</Paragraphs>
  <Slides>31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 Black</vt:lpstr>
      <vt:lpstr>Calibri</vt:lpstr>
      <vt:lpstr>Microsoft YaHei</vt:lpstr>
      <vt:lpstr>Microsoft YaHei UI</vt:lpstr>
      <vt:lpstr>等线</vt:lpstr>
      <vt:lpstr>黑体</vt:lpstr>
      <vt:lpstr>宋体</vt:lpstr>
      <vt:lpstr>微软雅黑</vt:lpstr>
      <vt:lpstr>微软雅黑 Light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毕业答辩（动态）</dc:title>
  <dc:creator>王鱼</dc:creator>
  <cp:lastModifiedBy>王瑞康</cp:lastModifiedBy>
  <cp:revision>236</cp:revision>
  <cp:lastPrinted>2016-10-19T05:20:20Z</cp:lastPrinted>
  <dcterms:created xsi:type="dcterms:W3CDTF">2016-05-27T09:03:56Z</dcterms:created>
  <dcterms:modified xsi:type="dcterms:W3CDTF">2016-12-27T13:40:59Z</dcterms:modified>
</cp:coreProperties>
</file>