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6" r:id="rId3"/>
    <p:sldId id="264" r:id="rId4"/>
    <p:sldId id="266" r:id="rId5"/>
    <p:sldId id="265" r:id="rId6"/>
    <p:sldId id="267" r:id="rId7"/>
    <p:sldId id="262" r:id="rId8"/>
    <p:sldId id="268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2908"/>
  </p:normalViewPr>
  <p:slideViewPr>
    <p:cSldViewPr snapToGrid="0" snapToObjects="1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39350" y="188641"/>
            <a:ext cx="11713301" cy="6552728"/>
          </a:xfrm>
          <a:prstGeom prst="roundRect">
            <a:avLst>
              <a:gd name="adj" fmla="val 15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196754"/>
            <a:ext cx="10363200" cy="2592287"/>
          </a:xfrm>
        </p:spPr>
        <p:txBody>
          <a:bodyPr lIns="36000" rIns="36000">
            <a:normAutofit/>
          </a:bodyPr>
          <a:lstStyle>
            <a:lvl1pPr algn="ctr">
              <a:spcBef>
                <a:spcPts val="1200"/>
              </a:spcBef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1424" y="3886200"/>
            <a:ext cx="1036915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54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82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302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966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677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6088" indent="0">
              <a:buNone/>
              <a:defRPr/>
            </a:lvl2pPr>
            <a:lvl3pPr marL="892175" indent="0"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7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403" y="1883964"/>
            <a:ext cx="10753195" cy="428134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719403" y="634678"/>
            <a:ext cx="10753195" cy="850106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5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68760"/>
            <a:ext cx="5198368" cy="4857403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</a:defRPr>
            </a:lvl1pPr>
            <a:lvl2pPr marL="0" indent="0">
              <a:buNone/>
              <a:defRPr sz="1500" baseline="0"/>
            </a:lvl2pPr>
            <a:lvl3pPr marL="358775" indent="0">
              <a:buNone/>
              <a:defRPr sz="1400" baseline="0"/>
            </a:lvl3pPr>
            <a:lvl4pPr marL="631825" indent="0">
              <a:buNone/>
              <a:defRPr sz="1200" baseline="0"/>
            </a:lvl4pPr>
            <a:lvl5pPr marL="804863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6384032" y="1268760"/>
            <a:ext cx="5192779" cy="4857403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accent3"/>
                </a:solidFill>
              </a:defRPr>
            </a:lvl1pPr>
            <a:lvl2pPr marL="0" indent="0">
              <a:buNone/>
              <a:defRPr sz="1500" baseline="0"/>
            </a:lvl2pPr>
            <a:lvl3pPr marL="358775" indent="0">
              <a:buNone/>
              <a:defRPr sz="1400" baseline="0"/>
            </a:lvl3pPr>
            <a:lvl4pPr marL="631825" indent="0">
              <a:buNone/>
              <a:defRPr sz="1200" baseline="0"/>
            </a:lvl4pPr>
            <a:lvl5pPr marL="804863" indent="0">
              <a:buNone/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226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39350" y="188641"/>
            <a:ext cx="11713301" cy="6552728"/>
          </a:xfrm>
          <a:prstGeom prst="roundRect">
            <a:avLst>
              <a:gd name="adj" fmla="val 15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84856" y="1628800"/>
            <a:ext cx="9119656" cy="1944216"/>
          </a:xfrm>
        </p:spPr>
        <p:txBody>
          <a:bodyPr anchor="t">
            <a:noAutofit/>
          </a:bodyPr>
          <a:lstStyle>
            <a:lvl1pPr algn="l"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84856" y="3645027"/>
            <a:ext cx="9119656" cy="121215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82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024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540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2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99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945216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392" y="1268761"/>
            <a:ext cx="10945216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552384" y="6453339"/>
            <a:ext cx="1212619" cy="268139"/>
          </a:xfrm>
          <a:prstGeom prst="rect">
            <a:avLst/>
          </a:prstGeom>
        </p:spPr>
        <p:txBody>
          <a:bodyPr vert="horz" lIns="91440" tIns="45720" rIns="36000" bIns="45720" rtlCol="0" anchor="b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B572-BE8C-B043-80CB-7BC953416194}" type="datetimeFigureOut">
              <a:rPr kumimoji="1" lang="zh-TW" altLang="en-US" smtClean="0"/>
              <a:t>2016/8/4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3392" y="6453339"/>
            <a:ext cx="8832981" cy="268139"/>
          </a:xfrm>
          <a:prstGeom prst="rect">
            <a:avLst/>
          </a:prstGeom>
        </p:spPr>
        <p:txBody>
          <a:bodyPr vert="horz" lIns="91440" tIns="45720" rIns="36000" bIns="45720" rtlCol="0" anchor="b" anchorCtr="0"/>
          <a:lstStyle>
            <a:lvl1pPr algn="l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896533" y="6453339"/>
            <a:ext cx="685867" cy="268139"/>
          </a:xfrm>
          <a:prstGeom prst="rect">
            <a:avLst/>
          </a:prstGeom>
        </p:spPr>
        <p:txBody>
          <a:bodyPr vert="horz" lIns="36000" tIns="45720" rIns="36000" bIns="45720" rtlCol="0" anchor="b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55BB-92BD-2B4F-AEF4-C86FC6A480F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89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1200"/>
        </a:spcBef>
        <a:buFont typeface="Arial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1200"/>
        </a:spcBef>
        <a:buFont typeface="Arial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1200"/>
        </a:spcBef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12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1200"/>
        </a:spcBef>
        <a:buFont typeface="Arial" pitchFamily="34" charset="0"/>
        <a:buChar char="»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RC 101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Week 2</a:t>
            </a:r>
          </a:p>
          <a:p>
            <a:r>
              <a:rPr kumimoji="1" lang="zh-TW" altLang="en-US" dirty="0" smtClean="0"/>
              <a:t>呂奕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139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321" r="5543" b="2403"/>
          <a:stretch/>
        </p:blipFill>
        <p:spPr>
          <a:xfrm>
            <a:off x="4835236" y="1115474"/>
            <a:ext cx="6123709" cy="44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558" y="2516098"/>
            <a:ext cx="916600" cy="163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9318" y="2197173"/>
            <a:ext cx="2135431" cy="2276801"/>
          </a:xfrm>
          <a:prstGeom prst="rect">
            <a:avLst/>
          </a:prstGeom>
        </p:spPr>
      </p:pic>
      <p:pic>
        <p:nvPicPr>
          <p:cNvPr id="5" name="Shape 1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547" y="2516098"/>
            <a:ext cx="916600" cy="16389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1693558" y="2197173"/>
            <a:ext cx="1335760" cy="227680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zh-TW" altLang="en-US" sz="3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139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321" r="5543" b="2403"/>
          <a:stretch/>
        </p:blipFill>
        <p:spPr>
          <a:xfrm>
            <a:off x="4835236" y="1115474"/>
            <a:ext cx="6123709" cy="44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945" y="2045505"/>
            <a:ext cx="916600" cy="16389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圓角矩形 4"/>
          <p:cNvSpPr/>
          <p:nvPr/>
        </p:nvSpPr>
        <p:spPr>
          <a:xfrm>
            <a:off x="7322256" y="5664972"/>
            <a:ext cx="1932707" cy="68561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b="1">
                <a:solidFill>
                  <a:schemeClr val="bg1"/>
                </a:solidFill>
              </a:rPr>
              <a:t>Parser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884697" y="3964418"/>
            <a:ext cx="1216248" cy="68561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</a:rPr>
              <a:t>Data</a:t>
            </a:r>
            <a:endParaRPr kumimoji="1"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7322255" y="342586"/>
            <a:ext cx="1932708" cy="68561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b="1" dirty="0" smtClean="0">
                <a:solidFill>
                  <a:schemeClr val="bg1"/>
                </a:solidFill>
              </a:rPr>
              <a:t>Connector</a:t>
            </a:r>
            <a:endParaRPr kumimoji="1" lang="zh-TW" altLang="en-US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523270" y="2519135"/>
            <a:ext cx="990838" cy="522148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kumimoji="1"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4775381" y="1923221"/>
            <a:ext cx="486616" cy="486616"/>
          </a:xfrm>
          <a:prstGeom prst="ellipse">
            <a:avLst/>
          </a:prstGeom>
          <a:solidFill>
            <a:srgbClr val="21212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smtClean="0">
                <a:solidFill>
                  <a:schemeClr val="bg1"/>
                </a:solidFill>
              </a:rPr>
              <a:t>1</a:t>
            </a:r>
            <a:endParaRPr kumimoji="1"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647451" y="470664"/>
            <a:ext cx="486616" cy="486616"/>
          </a:xfrm>
          <a:prstGeom prst="ellipse">
            <a:avLst/>
          </a:prstGeom>
          <a:solidFill>
            <a:srgbClr val="21212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smtClean="0">
                <a:solidFill>
                  <a:schemeClr val="bg1"/>
                </a:solidFill>
              </a:rPr>
              <a:t>2</a:t>
            </a:r>
            <a:endParaRPr kumimoji="1"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6647451" y="5764473"/>
            <a:ext cx="486616" cy="486616"/>
          </a:xfrm>
          <a:prstGeom prst="ellipse">
            <a:avLst/>
          </a:prstGeom>
          <a:solidFill>
            <a:srgbClr val="21212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bg1"/>
                </a:solidFill>
              </a:rPr>
              <a:t>3</a:t>
            </a:r>
            <a:endParaRPr kumimoji="1"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2150406" y="4063919"/>
            <a:ext cx="486616" cy="486616"/>
          </a:xfrm>
          <a:prstGeom prst="ellipse">
            <a:avLst/>
          </a:prstGeom>
          <a:solidFill>
            <a:srgbClr val="21212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bg1"/>
                </a:solidFill>
              </a:rPr>
              <a:t>4</a:t>
            </a:r>
            <a:endParaRPr kumimoji="1" lang="zh-TW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9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6083" y="3088488"/>
            <a:ext cx="2113688" cy="523070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GET/POST</a:t>
            </a:r>
            <a:endParaRPr kumimoji="1" lang="zh-TW" altLang="en-US" sz="2800" b="1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758545" y="1204557"/>
            <a:ext cx="2074161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html/xml</a:t>
            </a:r>
            <a:endParaRPr kumimoji="1" lang="zh-TW" altLang="en-US" sz="28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047095" y="3088487"/>
            <a:ext cx="1317088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raw</a:t>
            </a:r>
            <a:endParaRPr kumimoji="1" lang="zh-TW" altLang="en-US" sz="28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758545" y="1847097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json</a:t>
            </a:r>
            <a:endParaRPr kumimoji="1" lang="zh-TW" altLang="en-US" sz="28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579017" y="1955191"/>
            <a:ext cx="1373481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endParaRPr kumimoji="1" lang="zh-TW" altLang="en-US" sz="2800" b="1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三角形 1"/>
          <p:cNvSpPr/>
          <p:nvPr/>
        </p:nvSpPr>
        <p:spPr>
          <a:xfrm rot="5400000">
            <a:off x="2641841" y="3232594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0" name="三角形 9"/>
          <p:cNvSpPr/>
          <p:nvPr/>
        </p:nvSpPr>
        <p:spPr>
          <a:xfrm rot="5400000">
            <a:off x="4637565" y="3232595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1" name="左中括弧 10"/>
          <p:cNvSpPr/>
          <p:nvPr/>
        </p:nvSpPr>
        <p:spPr>
          <a:xfrm>
            <a:off x="5165736" y="2216727"/>
            <a:ext cx="111702" cy="2266592"/>
          </a:xfrm>
          <a:prstGeom prst="leftBracket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582909" y="4221783"/>
            <a:ext cx="2092510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non-text</a:t>
            </a:r>
            <a:endParaRPr kumimoji="1" lang="zh-TW" altLang="en-US" sz="2800" b="1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三角形 12"/>
          <p:cNvSpPr/>
          <p:nvPr/>
        </p:nvSpPr>
        <p:spPr>
          <a:xfrm rot="5400000">
            <a:off x="7172947" y="2099299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758545" y="2489637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csv</a:t>
            </a:r>
            <a:endParaRPr kumimoji="1" lang="zh-TW" altLang="en-US" sz="28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758545" y="3132177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is-IS" altLang="zh-TW" sz="28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zh-TW" altLang="en-US" sz="28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1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6083" y="3790614"/>
            <a:ext cx="2113688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GET/POST</a:t>
            </a:r>
            <a:endParaRPr kumimoji="1" lang="zh-TW" altLang="en-US" sz="2800" b="1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758545" y="1906685"/>
            <a:ext cx="2074161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html/xml</a:t>
            </a:r>
            <a:endParaRPr kumimoji="1" lang="zh-TW" altLang="en-US" sz="2800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047095" y="3790615"/>
            <a:ext cx="1317088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raw</a:t>
            </a:r>
            <a:endParaRPr kumimoji="1" lang="zh-TW" altLang="en-US" sz="28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758545" y="2549225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dirty="0" err="1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json</a:t>
            </a:r>
            <a:endParaRPr kumimoji="1" lang="zh-TW" altLang="en-US" sz="2800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287537" y="2657319"/>
            <a:ext cx="1373481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endParaRPr kumimoji="1" lang="zh-TW" altLang="en-US" sz="2800" b="1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三角形 1"/>
          <p:cNvSpPr/>
          <p:nvPr/>
        </p:nvSpPr>
        <p:spPr>
          <a:xfrm rot="5400000">
            <a:off x="2641841" y="3934722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0" name="三角形 9"/>
          <p:cNvSpPr/>
          <p:nvPr/>
        </p:nvSpPr>
        <p:spPr>
          <a:xfrm rot="5400000">
            <a:off x="4513803" y="3934724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1" name="左中括弧 10"/>
          <p:cNvSpPr/>
          <p:nvPr/>
        </p:nvSpPr>
        <p:spPr>
          <a:xfrm>
            <a:off x="4996605" y="2918855"/>
            <a:ext cx="111702" cy="2266592"/>
          </a:xfrm>
          <a:prstGeom prst="leftBracket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287537" y="4923911"/>
            <a:ext cx="2092510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non-text</a:t>
            </a:r>
            <a:endParaRPr kumimoji="1" lang="zh-TW" altLang="en-US" sz="2800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三角形 12"/>
          <p:cNvSpPr/>
          <p:nvPr/>
        </p:nvSpPr>
        <p:spPr>
          <a:xfrm rot="5400000">
            <a:off x="7172947" y="2801427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758545" y="3191765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csv</a:t>
            </a:r>
            <a:endParaRPr kumimoji="1" lang="zh-TW" altLang="en-US" sz="2800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758545" y="3834305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is-IS" altLang="zh-TW" sz="28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zh-TW" altLang="en-US" sz="2800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8433" y="1066800"/>
            <a:ext cx="2052000" cy="5528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smtClean="0">
                <a:solidFill>
                  <a:schemeClr val="bg1"/>
                </a:solidFill>
              </a:rPr>
              <a:t>as = "raw"</a:t>
            </a:r>
            <a:endParaRPr kumimoji="1"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87537" y="1066800"/>
            <a:ext cx="2052000" cy="5528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bg1"/>
                </a:solidFill>
              </a:rPr>
              <a:t>as = "text"</a:t>
            </a:r>
            <a:endParaRPr kumimoji="1"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758545" y="1066800"/>
            <a:ext cx="2052000" cy="5528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 smtClean="0">
                <a:solidFill>
                  <a:schemeClr val="bg1"/>
                </a:solidFill>
              </a:rPr>
              <a:t>as </a:t>
            </a:r>
            <a:r>
              <a:rPr kumimoji="1" lang="en-US" altLang="zh-TW" sz="2400" smtClean="0">
                <a:solidFill>
                  <a:schemeClr val="bg1"/>
                </a:solidFill>
              </a:rPr>
              <a:t>= "parsed"</a:t>
            </a:r>
            <a:endParaRPr kumimoji="1" lang="zh-TW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87537" y="5704421"/>
            <a:ext cx="2052000" cy="5528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 err="1" smtClean="0">
                <a:solidFill>
                  <a:schemeClr val="bg1"/>
                </a:solidFill>
              </a:rPr>
              <a:t>writeBin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()</a:t>
            </a:r>
            <a:endParaRPr kumimoji="1" lang="zh-TW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6083" y="3088488"/>
            <a:ext cx="2113688" cy="523070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800" b="1" dirty="0" smtClean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GET/POST</a:t>
            </a:r>
            <a:endParaRPr kumimoji="1" lang="zh-TW" altLang="en-US" sz="2800" b="1" dirty="0" smtClean="0">
              <a:solidFill>
                <a:schemeClr val="bg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758545" y="1204557"/>
            <a:ext cx="2074161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html/xml</a:t>
            </a:r>
            <a:endParaRPr kumimoji="1" lang="zh-TW" altLang="en-US" sz="28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047095" y="3088487"/>
            <a:ext cx="1317088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raw</a:t>
            </a:r>
            <a:endParaRPr kumimoji="1" lang="zh-TW" altLang="en-US" sz="28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758545" y="1847097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err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json</a:t>
            </a:r>
            <a:endParaRPr kumimoji="1" lang="zh-TW" altLang="en-US" sz="28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579017" y="1955191"/>
            <a:ext cx="1373481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text</a:t>
            </a:r>
            <a:endParaRPr kumimoji="1" lang="zh-TW" altLang="en-US" sz="2800" b="1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三角形 1"/>
          <p:cNvSpPr/>
          <p:nvPr/>
        </p:nvSpPr>
        <p:spPr>
          <a:xfrm rot="5400000">
            <a:off x="2641841" y="3232594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0" name="三角形 9"/>
          <p:cNvSpPr/>
          <p:nvPr/>
        </p:nvSpPr>
        <p:spPr>
          <a:xfrm rot="5400000">
            <a:off x="4637565" y="3232595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1" name="左中括弧 10"/>
          <p:cNvSpPr/>
          <p:nvPr/>
        </p:nvSpPr>
        <p:spPr>
          <a:xfrm>
            <a:off x="5165736" y="2216727"/>
            <a:ext cx="111702" cy="2266592"/>
          </a:xfrm>
          <a:prstGeom prst="leftBracket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582909" y="4221783"/>
            <a:ext cx="2092510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non-text</a:t>
            </a:r>
            <a:endParaRPr kumimoji="1" lang="zh-TW" altLang="en-US" sz="28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三角形 12"/>
          <p:cNvSpPr/>
          <p:nvPr/>
        </p:nvSpPr>
        <p:spPr>
          <a:xfrm rot="5400000">
            <a:off x="7172947" y="2099299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758545" y="2489637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csv</a:t>
            </a:r>
            <a:endParaRPr kumimoji="1" lang="zh-TW" altLang="en-US" sz="28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758545" y="3132177"/>
            <a:ext cx="1134734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is-IS" altLang="zh-TW" sz="2800" b="1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kumimoji="1" lang="zh-TW" altLang="en-US" sz="2800" b="1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3239788" y="3109751"/>
            <a:ext cx="2026222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html text</a:t>
            </a:r>
            <a:endParaRPr kumimoji="1" lang="zh-TW" altLang="en-US" sz="28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三角形 9"/>
          <p:cNvSpPr/>
          <p:nvPr/>
        </p:nvSpPr>
        <p:spPr>
          <a:xfrm rot="5400000">
            <a:off x="2738188" y="3253859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3" name="三角形 12"/>
          <p:cNvSpPr/>
          <p:nvPr/>
        </p:nvSpPr>
        <p:spPr>
          <a:xfrm rot="5400000">
            <a:off x="5434428" y="3253859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48168" y="1809511"/>
            <a:ext cx="2825370" cy="6295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content(as = "text")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5936028" y="3109751"/>
            <a:ext cx="2611077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xml_document</a:t>
            </a:r>
            <a:endParaRPr kumimoji="1" lang="zh-TW" altLang="en-US" sz="28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20232" y="1809511"/>
            <a:ext cx="2572454" cy="6295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rvest</a:t>
            </a:r>
            <a:r>
              <a:rPr kumimoji="1" lang="en-US" altLang="zh-TW" sz="2400" dirty="0">
                <a:solidFill>
                  <a:schemeClr val="bg1"/>
                </a:solidFill>
              </a:rPr>
              <a:t>:</a:t>
            </a:r>
            <a:r>
              <a:rPr kumimoji="1" lang="en-US" altLang="zh-TW" sz="2400" dirty="0">
                <a:solidFill>
                  <a:schemeClr val="bg1"/>
                </a:solidFill>
                <a:sym typeface="Wingdings"/>
              </a:rPr>
              <a:t>:</a:t>
            </a:r>
            <a:r>
              <a:rPr kumimoji="1" lang="en-US" altLang="zh-TW" sz="2400" dirty="0" err="1">
                <a:solidFill>
                  <a:schemeClr val="bg1"/>
                </a:solidFill>
                <a:sym typeface="Wingdings"/>
              </a:rPr>
              <a:t>read_html</a:t>
            </a:r>
            <a:r>
              <a:rPr kumimoji="1" lang="en-US" altLang="zh-TW" sz="2400" dirty="0">
                <a:solidFill>
                  <a:schemeClr val="bg1"/>
                </a:solidFill>
                <a:sym typeface="Wingdings"/>
              </a:rPr>
              <a:t>()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2864729" y="2590801"/>
            <a:ext cx="0" cy="5189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5558943" y="2541815"/>
            <a:ext cx="0" cy="5189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9217121" y="3109751"/>
            <a:ext cx="2611077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xml_nodeset</a:t>
            </a:r>
            <a:endParaRPr kumimoji="1" lang="zh-TW" altLang="en-US" sz="28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三角形 24"/>
          <p:cNvSpPr/>
          <p:nvPr/>
        </p:nvSpPr>
        <p:spPr>
          <a:xfrm rot="5400000">
            <a:off x="8715523" y="3253860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41017" y="1809511"/>
            <a:ext cx="2964340" cy="6295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 err="1">
                <a:solidFill>
                  <a:schemeClr val="bg1"/>
                </a:solidFill>
              </a:rPr>
              <a:t>rvest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:</a:t>
            </a:r>
            <a:r>
              <a:rPr kumimoji="1" lang="en-US" altLang="zh-TW" sz="2400" dirty="0" smtClean="0">
                <a:solidFill>
                  <a:schemeClr val="bg1"/>
                </a:solidFill>
                <a:sym typeface="Wingdings"/>
              </a:rPr>
              <a:t>:</a:t>
            </a:r>
            <a:r>
              <a:rPr kumimoji="1" lang="en-US" altLang="zh-TW" sz="2400" dirty="0" err="1" smtClean="0">
                <a:solidFill>
                  <a:schemeClr val="bg1"/>
                </a:solidFill>
                <a:sym typeface="Wingdings"/>
              </a:rPr>
              <a:t>html_nodes</a:t>
            </a:r>
            <a:r>
              <a:rPr kumimoji="1" lang="en-US" altLang="zh-TW" sz="2400" dirty="0" smtClean="0">
                <a:solidFill>
                  <a:schemeClr val="bg1"/>
                </a:solidFill>
                <a:sym typeface="Wingdings"/>
              </a:rPr>
              <a:t>()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8824657" y="2590801"/>
            <a:ext cx="0" cy="5189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456083" y="3109751"/>
            <a:ext cx="2113688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GET/POST</a:t>
            </a:r>
            <a:endParaRPr kumimoji="1" lang="zh-TW" altLang="en-US" sz="2800" b="1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3350029" y="3109751"/>
            <a:ext cx="2328255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json</a:t>
            </a:r>
            <a:r>
              <a:rPr kumimoji="1" lang="en-US" altLang="zh-TW" sz="28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 string</a:t>
            </a:r>
            <a:endParaRPr kumimoji="1" lang="zh-TW" altLang="en-US" sz="28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三角形 9"/>
          <p:cNvSpPr/>
          <p:nvPr/>
        </p:nvSpPr>
        <p:spPr>
          <a:xfrm rot="5400000">
            <a:off x="2793309" y="3253859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accent1"/>
              </a:solidFill>
            </a:endParaRPr>
          </a:p>
        </p:txBody>
      </p:sp>
      <p:sp>
        <p:nvSpPr>
          <p:cNvPr id="13" name="三角形 12"/>
          <p:cNvSpPr/>
          <p:nvPr/>
        </p:nvSpPr>
        <p:spPr>
          <a:xfrm rot="5400000">
            <a:off x="5901822" y="3253859"/>
            <a:ext cx="333181" cy="23485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zh-TW" altLang="en-US" sz="32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45581" y="1809511"/>
            <a:ext cx="2988000" cy="6295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content(as = "text")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6458543" y="3109751"/>
            <a:ext cx="3420242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list/</a:t>
            </a:r>
            <a:r>
              <a:rPr kumimoji="1" lang="en-US" altLang="zh-TW" sz="2800" b="1" dirty="0" err="1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data.frame</a:t>
            </a:r>
            <a:endParaRPr kumimoji="1" lang="zh-TW" altLang="en-US" sz="28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95789" y="1809511"/>
            <a:ext cx="2988000" cy="6295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 err="1" smtClean="0">
                <a:solidFill>
                  <a:schemeClr val="bg1"/>
                </a:solidFill>
              </a:rPr>
              <a:t>jsonlite</a:t>
            </a:r>
            <a:r>
              <a:rPr kumimoji="1" lang="en-US" altLang="zh-TW" sz="2400" dirty="0">
                <a:solidFill>
                  <a:schemeClr val="bg1"/>
                </a:solidFill>
              </a:rPr>
              <a:t>::</a:t>
            </a:r>
            <a:r>
              <a:rPr kumimoji="1" lang="en-US" altLang="zh-TW" sz="2400" dirty="0" err="1" smtClean="0">
                <a:solidFill>
                  <a:schemeClr val="bg1"/>
                </a:solidFill>
              </a:rPr>
              <a:t>fromJSON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()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2946371" y="2590801"/>
            <a:ext cx="0" cy="5189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6016143" y="2541815"/>
            <a:ext cx="0" cy="51895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456083" y="3109751"/>
            <a:ext cx="2113688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GET/POST</a:t>
            </a:r>
            <a:endParaRPr kumimoji="1" lang="zh-TW" altLang="en-US" sz="2800" b="1" dirty="0" smtClean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450595" y="4154779"/>
            <a:ext cx="2328255" cy="523072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list</a:t>
            </a:r>
            <a:endParaRPr kumimoji="1" lang="zh-TW" altLang="en-US" sz="2800" b="1" dirty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" name="直線箭頭接點 2"/>
          <p:cNvCxnSpPr/>
          <p:nvPr/>
        </p:nvCxnSpPr>
        <p:spPr>
          <a:xfrm>
            <a:off x="2939581" y="4407308"/>
            <a:ext cx="3279182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939581" y="3640993"/>
            <a:ext cx="0" cy="77532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581" y="4677851"/>
            <a:ext cx="3240000" cy="62955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content(as = </a:t>
            </a:r>
            <a:r>
              <a:rPr kumimoji="1" lang="en-US" altLang="zh-TW" sz="2400" dirty="0" smtClean="0">
                <a:solidFill>
                  <a:schemeClr val="bg1"/>
                </a:solidFill>
              </a:rPr>
              <a:t>"parsed")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612593" y="2873933"/>
            <a:ext cx="1408193" cy="930623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kumimoji="1" lang="en-US" altLang="zh-TW" sz="60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endParaRPr kumimoji="1" lang="zh-TW" altLang="en-US" sz="60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4852577" y="2873933"/>
            <a:ext cx="1408193" cy="930623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kumimoji="1" lang="en-US" altLang="zh-TW" sz="6000" dirty="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endParaRPr kumimoji="1" lang="zh-TW" altLang="en-US" sz="60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092562" y="2873933"/>
            <a:ext cx="1408193" cy="930623"/>
          </a:xfrm>
          <a:prstGeom prst="roundRect">
            <a:avLst>
              <a:gd name="adj" fmla="val 686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kumimoji="1" lang="en-US" altLang="zh-TW" sz="6000" smtClean="0">
                <a:solidFill>
                  <a:schemeClr val="accent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TW" altLang="en-US" sz="6000" dirty="0" smtClean="0">
              <a:solidFill>
                <a:schemeClr val="accent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" name="直線箭頭接點 5"/>
          <p:cNvCxnSpPr>
            <a:stCxn id="2" idx="3"/>
            <a:endCxn id="3" idx="1"/>
          </p:cNvCxnSpPr>
          <p:nvPr/>
        </p:nvCxnSpPr>
        <p:spPr>
          <a:xfrm>
            <a:off x="3020786" y="3339245"/>
            <a:ext cx="183179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箭頭接點 6"/>
          <p:cNvCxnSpPr/>
          <p:nvPr/>
        </p:nvCxnSpPr>
        <p:spPr>
          <a:xfrm>
            <a:off x="6260770" y="3339245"/>
            <a:ext cx="1831791" cy="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3324359" y="2571803"/>
            <a:ext cx="1224643" cy="7184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TW" sz="3200" b="1" smtClean="0">
                <a:latin typeface="Consolas" charset="0"/>
                <a:ea typeface="Consolas" charset="0"/>
                <a:cs typeface="Consolas" charset="0"/>
              </a:rPr>
              <a:t>%&gt;%</a:t>
            </a:r>
            <a:endParaRPr kumimoji="1" lang="zh-TW" altLang="en-US" sz="32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26513" y="2571803"/>
            <a:ext cx="1224643" cy="7184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TW" sz="3200" b="1" smtClean="0">
                <a:latin typeface="Consolas" charset="0"/>
                <a:ea typeface="Consolas" charset="0"/>
                <a:cs typeface="Consolas" charset="0"/>
              </a:rPr>
              <a:t>%&gt;%</a:t>
            </a:r>
            <a:endParaRPr kumimoji="1" lang="zh-TW" altLang="en-US" sz="32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3" b="34528"/>
          <a:stretch/>
        </p:blipFill>
        <p:spPr>
          <a:xfrm>
            <a:off x="1270588" y="1269242"/>
            <a:ext cx="2039663" cy="94169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3" b="34528"/>
          <a:stretch/>
        </p:blipFill>
        <p:spPr>
          <a:xfrm>
            <a:off x="3737534" y="1269242"/>
            <a:ext cx="2039663" cy="94169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3" b="34528"/>
          <a:stretch/>
        </p:blipFill>
        <p:spPr>
          <a:xfrm>
            <a:off x="6204480" y="1269242"/>
            <a:ext cx="2039663" cy="94169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3" b="34528"/>
          <a:stretch/>
        </p:blipFill>
        <p:spPr>
          <a:xfrm>
            <a:off x="8671425" y="1269242"/>
            <a:ext cx="2039663" cy="94169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977107" y="1026022"/>
            <a:ext cx="1224643" cy="7184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TW" sz="3200" b="1" dirty="0" smtClean="0">
                <a:latin typeface="Consolas" charset="0"/>
                <a:ea typeface="Consolas" charset="0"/>
                <a:cs typeface="Consolas" charset="0"/>
              </a:rPr>
              <a:t>%&gt;%</a:t>
            </a:r>
            <a:endParaRPr kumimoji="1" lang="zh-TW" altLang="en-US" sz="32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11285" y="1026022"/>
            <a:ext cx="1224643" cy="7184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TW" sz="3200" b="1" dirty="0" smtClean="0">
                <a:latin typeface="Consolas" charset="0"/>
                <a:ea typeface="Consolas" charset="0"/>
                <a:cs typeface="Consolas" charset="0"/>
              </a:rPr>
              <a:t>%&gt;%</a:t>
            </a:r>
            <a:endParaRPr kumimoji="1" lang="zh-TW" altLang="en-US" sz="32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845463" y="1026022"/>
            <a:ext cx="1224643" cy="71845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TW" sz="3200" b="1" dirty="0" smtClean="0">
                <a:latin typeface="Consolas" charset="0"/>
                <a:ea typeface="Consolas" charset="0"/>
                <a:cs typeface="Consolas" charset="0"/>
              </a:rPr>
              <a:t>%&gt;%</a:t>
            </a:r>
            <a:endParaRPr kumimoji="1" lang="zh-TW" altLang="en-US" sz="32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1236500" y="2256264"/>
            <a:ext cx="2108539" cy="395785"/>
            <a:chOff x="1236500" y="2256264"/>
            <a:chExt cx="2108539" cy="395785"/>
          </a:xfrm>
        </p:grpSpPr>
        <p:sp>
          <p:nvSpPr>
            <p:cNvPr id="18" name="圓角矩形 17"/>
            <p:cNvSpPr/>
            <p:nvPr/>
          </p:nvSpPr>
          <p:spPr>
            <a:xfrm>
              <a:off x="1236500" y="2256264"/>
              <a:ext cx="1008000" cy="395785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zh-TW" sz="2000" b="1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input</a:t>
              </a:r>
              <a:endParaRPr kumimoji="1" lang="zh-TW" altLang="en-US" sz="20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2337039" y="2256264"/>
              <a:ext cx="1008000" cy="395785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zh-TW" sz="2000" b="1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output</a:t>
              </a:r>
              <a:endParaRPr kumimoji="1" lang="zh-TW" altLang="en-US" sz="20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671425" y="3536712"/>
            <a:ext cx="2108539" cy="395785"/>
            <a:chOff x="1236500" y="2256264"/>
            <a:chExt cx="2108539" cy="395785"/>
          </a:xfrm>
        </p:grpSpPr>
        <p:sp>
          <p:nvSpPr>
            <p:cNvPr id="23" name="圓角矩形 22"/>
            <p:cNvSpPr/>
            <p:nvPr/>
          </p:nvSpPr>
          <p:spPr>
            <a:xfrm>
              <a:off x="1236500" y="2256264"/>
              <a:ext cx="1008000" cy="395785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zh-TW" sz="2000" b="1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input</a:t>
              </a:r>
              <a:endParaRPr kumimoji="1" lang="zh-TW" altLang="en-US" sz="20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2337039" y="2256264"/>
              <a:ext cx="1008000" cy="395785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zh-TW" sz="2000" b="1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output</a:t>
              </a:r>
              <a:endParaRPr kumimoji="1" lang="zh-TW" altLang="en-US" sz="20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3714808" y="2652049"/>
            <a:ext cx="2108539" cy="395785"/>
            <a:chOff x="1236500" y="2256264"/>
            <a:chExt cx="2108539" cy="395785"/>
          </a:xfrm>
        </p:grpSpPr>
        <p:sp>
          <p:nvSpPr>
            <p:cNvPr id="26" name="圓角矩形 25"/>
            <p:cNvSpPr/>
            <p:nvPr/>
          </p:nvSpPr>
          <p:spPr>
            <a:xfrm>
              <a:off x="1236500" y="2256264"/>
              <a:ext cx="1008000" cy="395785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zh-TW" sz="2000" b="1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input</a:t>
              </a:r>
              <a:endParaRPr kumimoji="1" lang="zh-TW" altLang="en-US" sz="20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2337039" y="2256264"/>
              <a:ext cx="1008000" cy="395785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zh-TW" sz="2000" b="1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output</a:t>
              </a:r>
              <a:endParaRPr kumimoji="1" lang="zh-TW" altLang="en-US" sz="20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193116" y="3140927"/>
            <a:ext cx="2108539" cy="395785"/>
            <a:chOff x="1236500" y="2256264"/>
            <a:chExt cx="2108539" cy="395785"/>
          </a:xfrm>
        </p:grpSpPr>
        <p:sp>
          <p:nvSpPr>
            <p:cNvPr id="29" name="圓角矩形 28"/>
            <p:cNvSpPr/>
            <p:nvPr/>
          </p:nvSpPr>
          <p:spPr>
            <a:xfrm>
              <a:off x="1236500" y="2256264"/>
              <a:ext cx="1008000" cy="395785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zh-TW" sz="2000" b="1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input</a:t>
              </a:r>
              <a:endParaRPr kumimoji="1" lang="zh-TW" altLang="en-US" sz="20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2337039" y="2256264"/>
              <a:ext cx="1008000" cy="395785"/>
            </a:xfrm>
            <a:prstGeom prst="roundRect">
              <a:avLst/>
            </a:prstGeom>
            <a:solidFill>
              <a:schemeClr val="accent6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en-US" altLang="zh-TW" sz="2000" b="1" dirty="0" smtClean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output</a:t>
              </a:r>
              <a:endParaRPr kumimoji="1" lang="zh-TW" altLang="en-US" sz="2000" b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771988" y="4164506"/>
            <a:ext cx="10487416" cy="55955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TW" sz="2600" b="1" dirty="0" smtClean="0">
                <a:latin typeface="Consolas" charset="0"/>
                <a:ea typeface="Consolas" charset="0"/>
                <a:cs typeface="Consolas" charset="0"/>
              </a:rPr>
              <a:t>f(x</a:t>
            </a:r>
            <a:r>
              <a:rPr kumimoji="1" lang="en-US" altLang="zh-TW" sz="2600" b="1" dirty="0">
                <a:latin typeface="Consolas" charset="0"/>
                <a:ea typeface="Consolas" charset="0"/>
                <a:cs typeface="Consolas" charset="0"/>
              </a:rPr>
              <a:t>, ...) </a:t>
            </a:r>
            <a:r>
              <a:rPr kumimoji="1" lang="en-US" altLang="zh-TW" sz="2600" b="1" dirty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kumimoji="1" lang="en-US" altLang="zh-TW" sz="2600" b="1" dirty="0">
                <a:latin typeface="Consolas" charset="0"/>
                <a:ea typeface="Consolas" charset="0"/>
                <a:cs typeface="Consolas" charset="0"/>
              </a:rPr>
              <a:t> f(x, </a:t>
            </a:r>
            <a:r>
              <a:rPr kumimoji="1" lang="en-US" altLang="zh-TW" sz="2600" b="1" dirty="0" smtClean="0">
                <a:latin typeface="Consolas" charset="0"/>
                <a:ea typeface="Consolas" charset="0"/>
                <a:cs typeface="Consolas" charset="0"/>
              </a:rPr>
              <a:t>...) </a:t>
            </a:r>
            <a:r>
              <a:rPr kumimoji="1" lang="en-US" altLang="zh-TW" sz="26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kumimoji="1" lang="en-US" altLang="zh-TW" sz="2600" b="1" dirty="0" smtClean="0">
                <a:latin typeface="Consolas" charset="0"/>
                <a:ea typeface="Consolas" charset="0"/>
                <a:cs typeface="Consolas" charset="0"/>
              </a:rPr>
              <a:t> f(x</a:t>
            </a:r>
            <a:r>
              <a:rPr kumimoji="1" lang="en-US" altLang="zh-TW" sz="2600" b="1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kumimoji="1" lang="en-US" altLang="zh-TW" sz="2600" b="1" dirty="0" smtClean="0">
                <a:latin typeface="Consolas" charset="0"/>
                <a:ea typeface="Consolas" charset="0"/>
                <a:cs typeface="Consolas" charset="0"/>
              </a:rPr>
              <a:t>...) </a:t>
            </a:r>
            <a:r>
              <a:rPr kumimoji="1" lang="en-US" altLang="zh-TW" sz="2600" b="1" dirty="0" smtClean="0">
                <a:solidFill>
                  <a:schemeClr val="accent5"/>
                </a:solidFill>
                <a:latin typeface="Consolas" charset="0"/>
                <a:ea typeface="Consolas" charset="0"/>
                <a:cs typeface="Consolas" charset="0"/>
              </a:rPr>
              <a:t>%&gt;%</a:t>
            </a:r>
            <a:r>
              <a:rPr kumimoji="1" lang="en-US" altLang="zh-TW" sz="2600" b="1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TW" sz="2600" b="1" dirty="0">
                <a:latin typeface="Consolas" charset="0"/>
                <a:ea typeface="Consolas" charset="0"/>
                <a:cs typeface="Consolas" charset="0"/>
              </a:rPr>
              <a:t>f(x, </a:t>
            </a:r>
            <a:r>
              <a:rPr kumimoji="1" lang="en-US" altLang="zh-TW" sz="2600" b="1" dirty="0" smtClean="0">
                <a:latin typeface="Consolas" charset="0"/>
                <a:ea typeface="Consolas" charset="0"/>
                <a:cs typeface="Consolas" charset="0"/>
              </a:rPr>
              <a:t>...)</a:t>
            </a:r>
            <a:endParaRPr kumimoji="1" lang="zh-TW" altLang="en-US" sz="2600" b="1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139"/>
          <p:cNvPicPr preferRelativeResize="0"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3321" r="5543" b="2403"/>
          <a:stretch/>
        </p:blipFill>
        <p:spPr>
          <a:xfrm>
            <a:off x="4835236" y="1115474"/>
            <a:ext cx="6123709" cy="44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Shape 1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558" y="2516098"/>
            <a:ext cx="916600" cy="163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29318" y="2197173"/>
            <a:ext cx="2135431" cy="22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自訂 1">
      <a:dk1>
        <a:srgbClr val="3C3C3C"/>
      </a:dk1>
      <a:lt1>
        <a:sysClr val="window" lastClr="FFFFFF"/>
      </a:lt1>
      <a:dk2>
        <a:srgbClr val="5E5E5E"/>
      </a:dk2>
      <a:lt2>
        <a:srgbClr val="EEECE1"/>
      </a:lt2>
      <a:accent1>
        <a:srgbClr val="06CDD2"/>
      </a:accent1>
      <a:accent2>
        <a:srgbClr val="B7E52D"/>
      </a:accent2>
      <a:accent3>
        <a:srgbClr val="FFB42B"/>
      </a:accent3>
      <a:accent4>
        <a:srgbClr val="FF6633"/>
      </a:accent4>
      <a:accent5>
        <a:srgbClr val="FF5454"/>
      </a:accent5>
      <a:accent6>
        <a:srgbClr val="0096FD"/>
      </a:accent6>
      <a:hlink>
        <a:srgbClr val="0000FF"/>
      </a:hlink>
      <a:folHlink>
        <a:srgbClr val="800080"/>
      </a:folHlink>
    </a:clrScheme>
    <a:fontScheme name="文泉驛微米黑">
      <a:majorFont>
        <a:latin typeface="Arial"/>
        <a:ea typeface="文泉驛微米黑"/>
        <a:cs typeface=""/>
      </a:majorFont>
      <a:minorFont>
        <a:latin typeface="Arial"/>
        <a:ea typeface="文泉驛微米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lIns="36000" tIns="36000" rIns="36000" bIns="36000" rtlCol="0" anchor="ctr"/>
      <a:lstStyle>
        <a:defPPr algn="ctr">
          <a:defRPr sz="3200" dirty="0" smtClean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noAutofit/>
      </a:bodyPr>
      <a:lstStyle>
        <a:defPPr algn="ctr">
          <a:lnSpc>
            <a:spcPct val="120000"/>
          </a:lnSpc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佈景主題1" id="{43521F6E-C2D1-454F-890A-7D458936BD86}" vid="{ED3CB1DC-DC44-8840-9F8E-C90D7E3D9F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693</TotalTime>
  <Words>123</Words>
  <Application>Microsoft Office PowerPoint</Application>
  <PresentationFormat>寬螢幕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文泉驛微米黑</vt:lpstr>
      <vt:lpstr>Arial</vt:lpstr>
      <vt:lpstr>Consolas</vt:lpstr>
      <vt:lpstr>Wingdings</vt:lpstr>
      <vt:lpstr>佈景主題1</vt:lpstr>
      <vt:lpstr>RC 101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</dc:creator>
  <cp:lastModifiedBy>呂奕</cp:lastModifiedBy>
  <cp:revision>80</cp:revision>
  <dcterms:created xsi:type="dcterms:W3CDTF">2016-04-22T16:25:41Z</dcterms:created>
  <dcterms:modified xsi:type="dcterms:W3CDTF">2016-08-04T04:18:06Z</dcterms:modified>
</cp:coreProperties>
</file>