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giannakis, Aristos" userId="S::aristos.markogiannakis.1@city.ac.uk::80b87048-f730-4318-af7a-80506484f7c5" providerId="AD" clId="Web-{7FC6EA0B-01F3-4497-89AD-70964EC58061}"/>
    <pc:docChg chg="addSld delSld modSld sldOrd">
      <pc:chgData name="Markogiannakis, Aristos" userId="S::aristos.markogiannakis.1@city.ac.uk::80b87048-f730-4318-af7a-80506484f7c5" providerId="AD" clId="Web-{7FC6EA0B-01F3-4497-89AD-70964EC58061}" dt="2018-06-03T19:59:54.452" v="46"/>
      <pc:docMkLst>
        <pc:docMk/>
      </pc:docMkLst>
      <pc:sldChg chg="addSp delSp modSp del">
        <pc:chgData name="Markogiannakis, Aristos" userId="S::aristos.markogiannakis.1@city.ac.uk::80b87048-f730-4318-af7a-80506484f7c5" providerId="AD" clId="Web-{7FC6EA0B-01F3-4497-89AD-70964EC58061}" dt="2018-06-03T19:57:52.906" v="13"/>
        <pc:sldMkLst>
          <pc:docMk/>
          <pc:sldMk cId="0" sldId="256"/>
        </pc:sldMkLst>
        <pc:spChg chg="add mod">
          <ac:chgData name="Markogiannakis, Aristos" userId="S::aristos.markogiannakis.1@city.ac.uk::80b87048-f730-4318-af7a-80506484f7c5" providerId="AD" clId="Web-{7FC6EA0B-01F3-4497-89AD-70964EC58061}" dt="2018-06-03T19:57:10.984" v="1"/>
          <ac:spMkLst>
            <pc:docMk/>
            <pc:sldMk cId="0" sldId="256"/>
            <ac:spMk id="3" creationId="{0FFEF834-B02A-47EA-A4E9-062E655519DD}"/>
          </ac:spMkLst>
        </pc:spChg>
        <pc:spChg chg="add del mod">
          <ac:chgData name="Markogiannakis, Aristos" userId="S::aristos.markogiannakis.1@city.ac.uk::80b87048-f730-4318-af7a-80506484f7c5" providerId="AD" clId="Web-{7FC6EA0B-01F3-4497-89AD-70964EC58061}" dt="2018-06-03T19:57:21.250" v="4"/>
          <ac:spMkLst>
            <pc:docMk/>
            <pc:sldMk cId="0" sldId="256"/>
            <ac:spMk id="5" creationId="{D6EC3360-DC65-43EE-AF47-712FEAC3BAA5}"/>
          </ac:spMkLst>
        </pc:spChg>
        <pc:spChg chg="add del">
          <ac:chgData name="Markogiannakis, Aristos" userId="S::aristos.markogiannakis.1@city.ac.uk::80b87048-f730-4318-af7a-80506484f7c5" providerId="AD" clId="Web-{7FC6EA0B-01F3-4497-89AD-70964EC58061}" dt="2018-06-03T19:57:49.077" v="12"/>
          <ac:spMkLst>
            <pc:docMk/>
            <pc:sldMk cId="0" sldId="256"/>
            <ac:spMk id="9" creationId="{BEF99740-8611-45A1-ADBC-B35745F36286}"/>
          </ac:spMkLst>
        </pc:spChg>
        <pc:spChg chg="add">
          <ac:chgData name="Markogiannakis, Aristos" userId="S::aristos.markogiannakis.1@city.ac.uk::80b87048-f730-4318-af7a-80506484f7c5" providerId="AD" clId="Web-{7FC6EA0B-01F3-4497-89AD-70964EC58061}" dt="2018-06-03T19:57:11.890" v="3"/>
          <ac:spMkLst>
            <pc:docMk/>
            <pc:sldMk cId="0" sldId="256"/>
            <ac:spMk id="11" creationId="{E4C73CAD-AA0C-4133-B13A-96AFBDFFEAB3}"/>
          </ac:spMkLst>
        </pc:spChg>
        <pc:spChg chg="add">
          <ac:chgData name="Markogiannakis, Aristos" userId="S::aristos.markogiannakis.1@city.ac.uk::80b87048-f730-4318-af7a-80506484f7c5" providerId="AD" clId="Web-{7FC6EA0B-01F3-4497-89AD-70964EC58061}" dt="2018-06-03T19:57:11.890" v="3"/>
          <ac:spMkLst>
            <pc:docMk/>
            <pc:sldMk cId="0" sldId="256"/>
            <ac:spMk id="12" creationId="{479AC178-CC74-40DD-A741-4E898BF68FBE}"/>
          </ac:spMkLst>
        </pc:spChg>
        <pc:spChg chg="del">
          <ac:chgData name="Markogiannakis, Aristos" userId="S::aristos.markogiannakis.1@city.ac.uk::80b87048-f730-4318-af7a-80506484f7c5" providerId="AD" clId="Web-{7FC6EA0B-01F3-4497-89AD-70964EC58061}" dt="2018-06-03T19:57:11.015" v="2"/>
          <ac:spMkLst>
            <pc:docMk/>
            <pc:sldMk cId="0" sldId="256"/>
            <ac:spMk id="35" creationId="{00000000-0000-0000-0000-000000000000}"/>
          </ac:spMkLst>
        </pc:spChg>
        <pc:spChg chg="del">
          <ac:chgData name="Markogiannakis, Aristos" userId="S::aristos.markogiannakis.1@city.ac.uk::80b87048-f730-4318-af7a-80506484f7c5" providerId="AD" clId="Web-{7FC6EA0B-01F3-4497-89AD-70964EC58061}" dt="2018-06-03T19:57:10.984" v="1"/>
          <ac:spMkLst>
            <pc:docMk/>
            <pc:sldMk cId="0" sldId="256"/>
            <ac:spMk id="36" creationId="{00000000-0000-0000-0000-000000000000}"/>
          </ac:spMkLst>
        </pc:spChg>
        <pc:picChg chg="add">
          <ac:chgData name="Markogiannakis, Aristos" userId="S::aristos.markogiannakis.1@city.ac.uk::80b87048-f730-4318-af7a-80506484f7c5" providerId="AD" clId="Web-{7FC6EA0B-01F3-4497-89AD-70964EC58061}" dt="2018-06-03T19:57:11.890" v="3"/>
          <ac:picMkLst>
            <pc:docMk/>
            <pc:sldMk cId="0" sldId="256"/>
            <ac:picMk id="10" creationId="{D7D00888-13F0-42A1-9758-95FDE19EAC78}"/>
          </ac:picMkLst>
        </pc:picChg>
        <pc:picChg chg="del">
          <ac:chgData name="Markogiannakis, Aristos" userId="S::aristos.markogiannakis.1@city.ac.uk::80b87048-f730-4318-af7a-80506484f7c5" providerId="AD" clId="Web-{7FC6EA0B-01F3-4497-89AD-70964EC58061}" dt="2018-06-03T19:57:10.953" v="0"/>
          <ac:picMkLst>
            <pc:docMk/>
            <pc:sldMk cId="0" sldId="256"/>
            <ac:picMk id="37" creationId="{00000000-0000-0000-0000-000000000000}"/>
          </ac:picMkLst>
        </pc:picChg>
      </pc:sldChg>
      <pc:sldChg chg="ord">
        <pc:chgData name="Markogiannakis, Aristos" userId="S::aristos.markogiannakis.1@city.ac.uk::80b87048-f730-4318-af7a-80506484f7c5" providerId="AD" clId="Web-{7FC6EA0B-01F3-4497-89AD-70964EC58061}" dt="2018-06-03T19:59:54.452" v="46"/>
        <pc:sldMkLst>
          <pc:docMk/>
          <pc:sldMk cId="0" sldId="261"/>
        </pc:sldMkLst>
      </pc:sldChg>
      <pc:sldChg chg="addSp delSp modSp new del ord">
        <pc:chgData name="Markogiannakis, Aristos" userId="S::aristos.markogiannakis.1@city.ac.uk::80b87048-f730-4318-af7a-80506484f7c5" providerId="AD" clId="Web-{7FC6EA0B-01F3-4497-89AD-70964EC58061}" dt="2018-06-03T19:58:30.515" v="20"/>
        <pc:sldMkLst>
          <pc:docMk/>
          <pc:sldMk cId="1043580995" sldId="268"/>
        </pc:sldMkLst>
        <pc:spChg chg="mod">
          <ac:chgData name="Markogiannakis, Aristos" userId="S::aristos.markogiannakis.1@city.ac.uk::80b87048-f730-4318-af7a-80506484f7c5" providerId="AD" clId="Web-{7FC6EA0B-01F3-4497-89AD-70964EC58061}" dt="2018-06-03T19:58:21.452" v="19" actId="20577"/>
          <ac:spMkLst>
            <pc:docMk/>
            <pc:sldMk cId="1043580995" sldId="268"/>
            <ac:spMk id="3" creationId="{EDAACA7A-4FF3-4F34-AA7D-942874F43CBD}"/>
          </ac:spMkLst>
        </pc:spChg>
        <pc:spChg chg="add">
          <ac:chgData name="Markogiannakis, Aristos" userId="S::aristos.markogiannakis.1@city.ac.uk::80b87048-f730-4318-af7a-80506484f7c5" providerId="AD" clId="Web-{7FC6EA0B-01F3-4497-89AD-70964EC58061}" dt="2018-06-03T19:58:02.327" v="16"/>
          <ac:spMkLst>
            <pc:docMk/>
            <pc:sldMk cId="1043580995" sldId="268"/>
            <ac:spMk id="4" creationId="{BEF99740-8611-45A1-ADBC-B35745F36286}"/>
          </ac:spMkLst>
        </pc:spChg>
        <pc:spChg chg="add">
          <ac:chgData name="Markogiannakis, Aristos" userId="S::aristos.markogiannakis.1@city.ac.uk::80b87048-f730-4318-af7a-80506484f7c5" providerId="AD" clId="Web-{7FC6EA0B-01F3-4497-89AD-70964EC58061}" dt="2018-06-03T19:58:02.327" v="16"/>
          <ac:spMkLst>
            <pc:docMk/>
            <pc:sldMk cId="1043580995" sldId="268"/>
            <ac:spMk id="6" creationId="{E4C73CAD-AA0C-4133-B13A-96AFBDFFEAB3}"/>
          </ac:spMkLst>
        </pc:spChg>
        <pc:spChg chg="add">
          <ac:chgData name="Markogiannakis, Aristos" userId="S::aristos.markogiannakis.1@city.ac.uk::80b87048-f730-4318-af7a-80506484f7c5" providerId="AD" clId="Web-{7FC6EA0B-01F3-4497-89AD-70964EC58061}" dt="2018-06-03T19:58:02.327" v="16"/>
          <ac:spMkLst>
            <pc:docMk/>
            <pc:sldMk cId="1043580995" sldId="268"/>
            <ac:spMk id="7" creationId="{479AC178-CC74-40DD-A741-4E898BF68FBE}"/>
          </ac:spMkLst>
        </pc:spChg>
        <pc:picChg chg="add del">
          <ac:chgData name="Markogiannakis, Aristos" userId="S::aristos.markogiannakis.1@city.ac.uk::80b87048-f730-4318-af7a-80506484f7c5" providerId="AD" clId="Web-{7FC6EA0B-01F3-4497-89AD-70964EC58061}" dt="2018-06-03T19:58:08.374" v="17"/>
          <ac:picMkLst>
            <pc:docMk/>
            <pc:sldMk cId="1043580995" sldId="268"/>
            <ac:picMk id="5" creationId="{D7D00888-13F0-42A1-9758-95FDE19EAC78}"/>
          </ac:picMkLst>
        </pc:picChg>
      </pc:sldChg>
      <pc:sldChg chg="addSp modSp new ord">
        <pc:chgData name="Markogiannakis, Aristos" userId="S::aristos.markogiannakis.1@city.ac.uk::80b87048-f730-4318-af7a-80506484f7c5" providerId="AD" clId="Web-{7FC6EA0B-01F3-4497-89AD-70964EC58061}" dt="2018-06-03T19:59:43.983" v="43" actId="20577"/>
        <pc:sldMkLst>
          <pc:docMk/>
          <pc:sldMk cId="2201478474" sldId="268"/>
        </pc:sldMkLst>
        <pc:spChg chg="add mod">
          <ac:chgData name="Markogiannakis, Aristos" userId="S::aristos.markogiannakis.1@city.ac.uk::80b87048-f730-4318-af7a-80506484f7c5" providerId="AD" clId="Web-{7FC6EA0B-01F3-4497-89AD-70964EC58061}" dt="2018-06-03T19:58:45.843" v="24"/>
          <ac:spMkLst>
            <pc:docMk/>
            <pc:sldMk cId="2201478474" sldId="268"/>
            <ac:spMk id="2" creationId="{F696ADED-23BC-41BB-B393-9D373613B504}"/>
          </ac:spMkLst>
        </pc:spChg>
        <pc:spChg chg="add mod">
          <ac:chgData name="Markogiannakis, Aristos" userId="S::aristos.markogiannakis.1@city.ac.uk::80b87048-f730-4318-af7a-80506484f7c5" providerId="AD" clId="Web-{7FC6EA0B-01F3-4497-89AD-70964EC58061}" dt="2018-06-03T19:58:57.577" v="26"/>
          <ac:spMkLst>
            <pc:docMk/>
            <pc:sldMk cId="2201478474" sldId="268"/>
            <ac:spMk id="3" creationId="{68F183B7-4F62-48BD-AB1B-3FDE7128AB24}"/>
          </ac:spMkLst>
        </pc:spChg>
        <pc:spChg chg="add">
          <ac:chgData name="Markogiannakis, Aristos" userId="S::aristos.markogiannakis.1@city.ac.uk::80b87048-f730-4318-af7a-80506484f7c5" providerId="AD" clId="Web-{7FC6EA0B-01F3-4497-89AD-70964EC58061}" dt="2018-06-03T19:59:26.468" v="27"/>
          <ac:spMkLst>
            <pc:docMk/>
            <pc:sldMk cId="2201478474" sldId="268"/>
            <ac:spMk id="4" creationId="{5FC0C198-258C-42A6-BF3B-2907620890B8}"/>
          </ac:spMkLst>
        </pc:spChg>
        <pc:spChg chg="add mod">
          <ac:chgData name="Markogiannakis, Aristos" userId="S::aristos.markogiannakis.1@city.ac.uk::80b87048-f730-4318-af7a-80506484f7c5" providerId="AD" clId="Web-{7FC6EA0B-01F3-4497-89AD-70964EC58061}" dt="2018-06-03T19:59:43.983" v="43" actId="20577"/>
          <ac:spMkLst>
            <pc:docMk/>
            <pc:sldMk cId="2201478474" sldId="268"/>
            <ac:spMk id="6" creationId="{45AA288D-7EDE-46C1-BCC6-0A71044C344A}"/>
          </ac:spMkLst>
        </pc:spChg>
        <pc:spChg chg="add">
          <ac:chgData name="Markogiannakis, Aristos" userId="S::aristos.markogiannakis.1@city.ac.uk::80b87048-f730-4318-af7a-80506484f7c5" providerId="AD" clId="Web-{7FC6EA0B-01F3-4497-89AD-70964EC58061}" dt="2018-06-03T19:59:26.468" v="27"/>
          <ac:spMkLst>
            <pc:docMk/>
            <pc:sldMk cId="2201478474" sldId="268"/>
            <ac:spMk id="7" creationId="{C2608526-E873-493C-A40B-6B68AF27D7F0}"/>
          </ac:spMkLst>
        </pc:spChg>
        <pc:picChg chg="add">
          <ac:chgData name="Markogiannakis, Aristos" userId="S::aristos.markogiannakis.1@city.ac.uk::80b87048-f730-4318-af7a-80506484f7c5" providerId="AD" clId="Web-{7FC6EA0B-01F3-4497-89AD-70964EC58061}" dt="2018-06-03T19:59:26.468" v="27"/>
          <ac:picMkLst>
            <pc:docMk/>
            <pc:sldMk cId="2201478474" sldId="268"/>
            <ac:picMk id="5" creationId="{2E08BE91-ADD2-4CDB-AEA9-23602504A3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console.log will display: I am Global ▶ Method is executed in the context of the IIFE, so this refers to the window • The second console.log will display: I am the Object ▶ Method is executed in the context of the returned object, and in objects, this refers to the object in which it is used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https://developer.mozilla.org/en-US/docs/Web/JavaScript/Reference/Global_Objects/Array›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hape 30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96ADED-23BC-41BB-B393-9D373613B504}"/>
              </a:ext>
            </a:extLst>
          </p:cNvPr>
          <p:cNvSpPr txBox="1"/>
          <p:nvPr/>
        </p:nvSpPr>
        <p:spPr>
          <a:xfrm>
            <a:off x="2286000" y="2343150"/>
            <a:ext cx="45720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183B7-4F62-48BD-AB1B-3FDE7128AB24}"/>
              </a:ext>
            </a:extLst>
          </p:cNvPr>
          <p:cNvSpPr txBox="1"/>
          <p:nvPr/>
        </p:nvSpPr>
        <p:spPr>
          <a:xfrm>
            <a:off x="2286000" y="2343150"/>
            <a:ext cx="45720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 Light"/>
                <a:cs typeface="Calibri Light"/>
              </a:rPr>
              <a:t>​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C0C198-258C-42A6-BF3B-2907620890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42394" y="1745670"/>
            <a:ext cx="12234394" cy="5112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08BE91-ADD2-4CDB-AEA9-23602504A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05" y="238016"/>
            <a:ext cx="3920717" cy="12194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5AA288D-7EDE-46C1-BCC6-0A71044C344A}"/>
              </a:ext>
            </a:extLst>
          </p:cNvPr>
          <p:cNvSpPr>
            <a:spLocks noGrp="1"/>
          </p:cNvSpPr>
          <p:nvPr/>
        </p:nvSpPr>
        <p:spPr>
          <a:xfrm>
            <a:off x="514727" y="2220063"/>
            <a:ext cx="5478379" cy="266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FFFFFF"/>
                </a:solidFill>
                <a:cs typeface="Calibri Light"/>
              </a:rPr>
              <a:t>Design</a:t>
            </a:r>
            <a:r>
              <a:rPr lang="en-US" sz="5400" dirty="0">
                <a:solidFill>
                  <a:srgbClr val="FFFFFF"/>
                </a:solidFill>
                <a:cs typeface="Arial"/>
              </a:rPr>
              <a:t> Patterns</a:t>
            </a:r>
          </a:p>
          <a:p>
            <a:r>
              <a:rPr lang="en-US" sz="5400" dirty="0">
                <a:solidFill>
                  <a:srgbClr val="FFFFFF"/>
                </a:solidFill>
                <a:cs typeface="Arial"/>
              </a:rPr>
              <a:t>Closures</a:t>
            </a:r>
          </a:p>
          <a:p>
            <a:endParaRPr lang="en-US" sz="54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2608526-E873-493C-A40B-6B68AF27D7F0}"/>
              </a:ext>
            </a:extLst>
          </p:cNvPr>
          <p:cNvSpPr>
            <a:spLocks noGrp="1"/>
          </p:cNvSpPr>
          <p:nvPr/>
        </p:nvSpPr>
        <p:spPr>
          <a:xfrm>
            <a:off x="603763" y="4992695"/>
            <a:ext cx="5478380" cy="1860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dirty="0">
                <a:solidFill>
                  <a:srgbClr val="FFFFFF"/>
                </a:solidFill>
                <a:cs typeface="Calibri"/>
              </a:rPr>
              <a:t>Aris </a:t>
            </a:r>
            <a:r>
              <a:rPr lang="en-US" sz="1500" dirty="0" err="1">
                <a:solidFill>
                  <a:srgbClr val="FFFFFF"/>
                </a:solidFill>
                <a:cs typeface="Calibri"/>
              </a:rPr>
              <a:t>Markogiannakis</a:t>
            </a:r>
          </a:p>
          <a:p>
            <a:pPr algn="l"/>
            <a:r>
              <a:rPr lang="en-US" sz="1500" b="1">
                <a:solidFill>
                  <a:srgbClr val="FFFFFF"/>
                </a:solidFill>
                <a:cs typeface="Calibri"/>
              </a:rPr>
              <a:t>City University -  Short Courses</a:t>
            </a:r>
            <a:endParaRPr lang="en-US" sz="150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US" sz="1500" b="1" dirty="0">
                <a:solidFill>
                  <a:srgbClr val="FFFFFF"/>
                </a:solidFill>
                <a:cs typeface="Calibri"/>
              </a:rPr>
              <a:t>CS3606 :  JavaScript 2: Advanced </a:t>
            </a:r>
            <a:r>
              <a:rPr lang="en-US" sz="1500" b="1" dirty="0" err="1">
                <a:solidFill>
                  <a:srgbClr val="FFFFFF"/>
                </a:solidFill>
                <a:cs typeface="Calibri"/>
              </a:rPr>
              <a:t>Javascript</a:t>
            </a:r>
            <a:r>
              <a:rPr lang="en-US" sz="1500" b="1" dirty="0">
                <a:solidFill>
                  <a:srgbClr val="FFFFFF"/>
                </a:solidFill>
                <a:cs typeface="Calibri"/>
              </a:rPr>
              <a:t> for Websites and Web</a:t>
            </a:r>
            <a:endParaRPr lang="en-US" sz="1500" dirty="0">
              <a:solidFill>
                <a:srgbClr val="FFFFFF"/>
              </a:solidFill>
              <a:cs typeface="Calibri"/>
            </a:endParaRPr>
          </a:p>
          <a:p>
            <a:pPr algn="l"/>
            <a:br>
              <a:rPr lang="en-US" sz="1500">
                <a:ea typeface="+mn-lt"/>
                <a:cs typeface="+mn-lt"/>
              </a:rPr>
            </a:br>
            <a:endParaRPr lang="en-US" sz="1500">
              <a:solidFill>
                <a:srgbClr val="FFFFFF"/>
              </a:solidFill>
              <a:cs typeface="Calibri"/>
            </a:endParaRPr>
          </a:p>
          <a:p>
            <a:pPr algn="l"/>
            <a:endParaRPr lang="en-US" sz="15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147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config objects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72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can also use this technique with the revealing module pattern 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By combining it with a configuration object stored within the module, we can create flexible, reusable programs</a:t>
            </a:r>
            <a:endParaRPr sz="2400"/>
          </a:p>
        </p:txBody>
      </p:sp>
      <p:pic>
        <p:nvPicPr>
          <p:cNvPr id="111" name="Shape 111" descr="Screen Shot 2017-10-22 at 20.31.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750" y="1342799"/>
            <a:ext cx="2796825" cy="25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190750" y="4037300"/>
            <a:ext cx="3643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setConfig is public, code outside can change the settings but it can do this via configure()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this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44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use the this keyword within our modules, but it will refer to something completely different, depending on the context it occurs in.</a:t>
            </a:r>
            <a:endParaRPr/>
          </a:p>
        </p:txBody>
      </p:sp>
      <p:pic>
        <p:nvPicPr>
          <p:cNvPr id="119" name="Shape 119" descr="Screen Shot 2017-10-22 at 20.35.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025" y="1432875"/>
            <a:ext cx="41338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Closures - 100% interview question!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05000" y="1312050"/>
            <a:ext cx="79284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time a function is executed by the JavaScript engine, that execution is stored in memory </a:t>
            </a:r>
            <a:endParaRPr sz="180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Any variables/functions defined/created within the function for that execution are stored with it </a:t>
            </a:r>
            <a:endParaRPr sz="180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we call the same function several times, each execution is stored separately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item returned by the function can refer back to that stored execution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They call this a </a:t>
            </a:r>
            <a:r>
              <a:rPr lang="en" sz="1800" b="1"/>
              <a:t>closure</a:t>
            </a:r>
            <a:endParaRPr sz="1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week?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This week we will learn about:</a:t>
            </a:r>
            <a:endParaRPr sz="2800"/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Design Patterns</a:t>
            </a:r>
            <a:endParaRPr sz="2800"/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Closures</a:t>
            </a:r>
            <a:endParaRPr sz="2800"/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Pattern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386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A pattern is a reusable solution that be applied to commonly occurring problems in software design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Or code templates that can be adapted to solve problems in variety of situations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Pattern</a:t>
            </a:r>
            <a:endParaRPr/>
          </a:p>
        </p:txBody>
      </p:sp>
      <p:pic>
        <p:nvPicPr>
          <p:cNvPr id="55" name="Shape 55" descr="Screen Shot 2017-10-22 at 19.52.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96388"/>
            <a:ext cx="39052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 descr="Screen Shot 2017-10-22 at 19.53.5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845775"/>
            <a:ext cx="37143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3006978"/>
            <a:ext cx="43944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We can use its properties and methods throughout our script, which is useful:</a:t>
            </a:r>
            <a:endParaRPr sz="1800"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497600" y="1396403"/>
            <a:ext cx="43944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But it is also possible for code outside the object to change its properties and methods</a:t>
            </a:r>
            <a:endParaRPr sz="1800"/>
          </a:p>
        </p:txBody>
      </p:sp>
      <p:pic>
        <p:nvPicPr>
          <p:cNvPr id="59" name="Shape 59" descr="Screen Shot 2017-10-22 at 19.57.2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175" y="2536911"/>
            <a:ext cx="3905251" cy="113636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634175" y="3772478"/>
            <a:ext cx="43944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We need to ensure robustness, we tend to want to prevent global scope from changing certain elements in our app.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Pattern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44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One of the most common patterns is the Module Pattern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Extension to the object literal pattern and attempts to emulate object oriented language features that are not present in Javascript natively</a:t>
            </a:r>
            <a:endParaRPr sz="2400">
              <a:solidFill>
                <a:srgbClr val="000000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Shape 67" descr="Screen Shot 2017-10-22 at 20.00.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00" y="1200150"/>
            <a:ext cx="32766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349450" y="3450050"/>
            <a:ext cx="3643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The module is contained in the IIFE</a:t>
            </a:r>
            <a:endParaRPr sz="14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The return value of the IIFE is stored in the global variable</a:t>
            </a:r>
            <a:endParaRPr sz="1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Any variables defined inside the IIFE are private and cannot be accessed from global scope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Visibility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65300" cy="372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On our previous example, rate is completely hidden from the global scope.</a:t>
            </a:r>
            <a:endParaRPr sz="240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It can not be changed (</a:t>
            </a:r>
            <a:r>
              <a:rPr lang="en" sz="2400">
                <a:solidFill>
                  <a:srgbClr val="00FF00"/>
                </a:solidFill>
              </a:rPr>
              <a:t>good</a:t>
            </a:r>
            <a:r>
              <a:rPr lang="en" sz="2400"/>
              <a:t>)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It cannot be read (</a:t>
            </a:r>
            <a:r>
              <a:rPr lang="en" sz="2400">
                <a:solidFill>
                  <a:srgbClr val="FF0000"/>
                </a:solidFill>
              </a:rPr>
              <a:t>not always good</a:t>
            </a:r>
            <a:r>
              <a:rPr lang="en" sz="2400"/>
              <a:t>)</a:t>
            </a:r>
            <a:endParaRPr sz="2400"/>
          </a:p>
        </p:txBody>
      </p:sp>
      <p:pic>
        <p:nvPicPr>
          <p:cNvPr id="81" name="Shape 81" descr="Screen Shot 2017-10-22 at 20.14.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988" y="1443563"/>
            <a:ext cx="36290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Revealing Module Pattern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51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the revealing module pattern, ALL methods and properties are defined within the body of the IIFE.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returned object contains references to the methods and properties you want to make public  </a:t>
            </a:r>
            <a:endParaRPr sz="180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Unlike the module pattern, no functions are defined in the returned object</a:t>
            </a:r>
            <a:endParaRPr sz="1800"/>
          </a:p>
        </p:txBody>
      </p:sp>
      <p:pic>
        <p:nvPicPr>
          <p:cNvPr id="88" name="Shape 88" descr="Screen Shot 2017-10-22 at 20.17.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950" y="1259625"/>
            <a:ext cx="36576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09000" y="3542900"/>
            <a:ext cx="4394400" cy="7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Again, we simply use the method/properties of the returned object</a:t>
            </a:r>
            <a:endParaRPr sz="1800"/>
          </a:p>
        </p:txBody>
      </p:sp>
      <p:pic>
        <p:nvPicPr>
          <p:cNvPr id="90" name="Shape 90" descr="Screen Shot 2017-10-22 at 20.20.3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000" y="4392000"/>
            <a:ext cx="36195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Aliases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78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use Aliases as well.</a:t>
            </a:r>
            <a:endParaRPr/>
          </a:p>
        </p:txBody>
      </p:sp>
      <p:pic>
        <p:nvPicPr>
          <p:cNvPr id="97" name="Shape 97" descr="Screen Shot 2017-10-22 at 20.24.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372" y="1248750"/>
            <a:ext cx="3622875" cy="29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78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main benefits of using the revealing module pattern are code manageability and readability:</a:t>
            </a:r>
            <a:endParaRPr sz="180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of the methods are defined in one place 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Methods can easily be made public/private by removing or adding one line to the returned object definition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Short aliases can be provided for the outside code to use, helping to create a fluent interface</a:t>
            </a:r>
            <a:endParaRPr sz="1800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 rot="-323146">
            <a:off x="4931060" y="2397017"/>
            <a:ext cx="3643686" cy="857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Download the Session 4 exercises document from Moodle and do Exercise 1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Swiss</vt:lpstr>
      <vt:lpstr>PowerPoint Presentation</vt:lpstr>
      <vt:lpstr>This week?</vt:lpstr>
      <vt:lpstr>Module Pattern</vt:lpstr>
      <vt:lpstr>Module Pattern</vt:lpstr>
      <vt:lpstr>Module Pattern</vt:lpstr>
      <vt:lpstr>Partial Visibility</vt:lpstr>
      <vt:lpstr>Revealing Module Pattern</vt:lpstr>
      <vt:lpstr>Aliases</vt:lpstr>
      <vt:lpstr>Benefits</vt:lpstr>
      <vt:lpstr>Module config objects</vt:lpstr>
      <vt:lpstr>Modules and this</vt:lpstr>
      <vt:lpstr>Closures - 100% interview question!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6</cp:revision>
  <dcterms:modified xsi:type="dcterms:W3CDTF">2018-06-03T20:00:12Z</dcterms:modified>
</cp:coreProperties>
</file>