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13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9" y="1811869"/>
            <a:ext cx="6130760" cy="963416"/>
          </a:xfrm>
        </p:spPr>
        <p:txBody>
          <a:bodyPr/>
          <a:lstStyle/>
          <a:p>
            <a:r>
              <a:rPr lang="es-MX" dirty="0" smtClean="0"/>
              <a:t>TERMODINAMICA </a:t>
            </a:r>
            <a:endParaRPr lang="es-MX" dirty="0"/>
          </a:p>
        </p:txBody>
      </p:sp>
      <p:sp>
        <p:nvSpPr>
          <p:cNvPr id="4" name="AutoShape 2" descr="Resultado de imagen para upzmg"/>
          <p:cNvSpPr>
            <a:spLocks noChangeAspect="1" noChangeArrowheads="1"/>
          </p:cNvSpPr>
          <p:nvPr/>
        </p:nvSpPr>
        <p:spPr bwMode="auto">
          <a:xfrm>
            <a:off x="155575" y="-884238"/>
            <a:ext cx="18669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sp>
        <p:nvSpPr>
          <p:cNvPr id="7" name="AutoShape 8" descr="Resultado de imagen para upzmg"/>
          <p:cNvSpPr>
            <a:spLocks noGrp="1" noChangeAspect="1" noChangeArrowheads="1"/>
          </p:cNvSpPr>
          <p:nvPr>
            <p:ph type="subTitle" idx="1"/>
          </p:nvPr>
        </p:nvSpPr>
        <p:spPr bwMode="auto">
          <a:xfrm>
            <a:off x="4559298" y="3583906"/>
            <a:ext cx="5178260" cy="15475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r>
              <a:rPr lang="es-MX" dirty="0" smtClean="0"/>
              <a:t>Leonardo Martínez Chávez </a:t>
            </a:r>
          </a:p>
          <a:p>
            <a:r>
              <a:rPr lang="es-MX" dirty="0" smtClean="0"/>
              <a:t>Raúl romero García </a:t>
            </a:r>
          </a:p>
          <a:p>
            <a:r>
              <a:rPr lang="es-MX" dirty="0" smtClean="0"/>
              <a:t>Mecatrónica </a:t>
            </a:r>
          </a:p>
          <a:p>
            <a:r>
              <a:rPr lang="es-MX" dirty="0" smtClean="0"/>
              <a:t>8 “a”</a:t>
            </a:r>
            <a:endParaRPr lang="es-MX"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8" y="2659981"/>
            <a:ext cx="1866900" cy="1847850"/>
          </a:xfrm>
          <a:prstGeom prst="rect">
            <a:avLst/>
          </a:prstGeom>
        </p:spPr>
      </p:pic>
    </p:spTree>
    <p:extLst>
      <p:ext uri="{BB962C8B-B14F-4D97-AF65-F5344CB8AC3E}">
        <p14:creationId xmlns:p14="http://schemas.microsoft.com/office/powerpoint/2010/main" val="23979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295401" y="968763"/>
                <a:ext cx="9601196" cy="3318936"/>
              </a:xfrm>
            </p:spPr>
            <p:txBody>
              <a:bodyPr>
                <a:normAutofit/>
              </a:bodyPr>
              <a:lstStyle/>
              <a:p>
                <a:r>
                  <a:rPr lang="es-MX" dirty="0" smtClean="0"/>
                  <a:t>En la gran Bretaña relación  aun se usa la escala rankiene, en donde la relación  con la escala kelvin es TR= 9/5 TK</a:t>
                </a:r>
              </a:p>
              <a:p>
                <a:r>
                  <a:rPr lang="es-MX" dirty="0" smtClean="0"/>
                  <a:t>R= f+459.67                  R=9.5K/S               R= 5 (/5+49).67</a:t>
                </a:r>
              </a:p>
              <a:p>
                <a:r>
                  <a:rPr lang="es-MX" dirty="0" smtClean="0"/>
                  <a:t>F= R-459.67                  K= 5 R/K               </a:t>
                </a:r>
                <a14:m>
                  <m:oMath xmlns:m="http://schemas.openxmlformats.org/officeDocument/2006/math">
                    <m:r>
                      <a:rPr lang="es-MX" i="1" dirty="0">
                        <a:latin typeface="Cambria Math"/>
                        <a:ea typeface="Cambria Math"/>
                      </a:rPr>
                      <m:t>℃</m:t>
                    </m:r>
                  </m:oMath>
                </a14:m>
                <a:r>
                  <a:rPr lang="es-MX" dirty="0" smtClean="0"/>
                  <a:t>=  5 R/9(R-49)</a:t>
                </a:r>
              </a:p>
              <a:p>
                <a14:m>
                  <m:oMath xmlns:m="http://schemas.openxmlformats.org/officeDocument/2006/math">
                    <m:r>
                      <a:rPr lang="es-MX" i="1" dirty="0">
                        <a:latin typeface="Cambria Math"/>
                        <a:ea typeface="Cambria Math"/>
                      </a:rPr>
                      <m:t>℃</m:t>
                    </m:r>
                  </m:oMath>
                </a14:m>
                <a:r>
                  <a:rPr lang="es-MX" dirty="0" smtClean="0"/>
                  <a:t>= 0</a:t>
                </a:r>
                <a14:m>
                  <m:oMath xmlns:m="http://schemas.openxmlformats.org/officeDocument/2006/math">
                    <m:r>
                      <a:rPr lang="es-MX" i="1" dirty="0">
                        <a:latin typeface="Cambria Math"/>
                        <a:ea typeface="Cambria Math"/>
                      </a:rPr>
                      <m:t>℃</m:t>
                    </m:r>
                  </m:oMath>
                </a14:m>
                <a:r>
                  <a:rPr lang="es-MX" dirty="0" smtClean="0"/>
                  <a:t>  = R=9*</a:t>
                </a:r>
                <a14:m>
                  <m:oMath xmlns:m="http://schemas.openxmlformats.org/officeDocument/2006/math">
                    <m:r>
                      <a:rPr lang="es-MX" i="1" dirty="0">
                        <a:latin typeface="Cambria Math"/>
                        <a:ea typeface="Cambria Math"/>
                      </a:rPr>
                      <m:t>℃</m:t>
                    </m:r>
                  </m:oMath>
                </a14:m>
                <a:r>
                  <a:rPr lang="es-MX" dirty="0" smtClean="0"/>
                  <a:t>/5+491.67= 491.67 Ra</a:t>
                </a:r>
              </a:p>
              <a:p>
                <a14:m>
                  <m:oMath xmlns:m="http://schemas.openxmlformats.org/officeDocument/2006/math">
                    <m:r>
                      <a:rPr lang="es-MX" i="1" dirty="0">
                        <a:latin typeface="Cambria Math"/>
                        <a:ea typeface="Cambria Math"/>
                      </a:rPr>
                      <m:t>℃</m:t>
                    </m:r>
                  </m:oMath>
                </a14:m>
                <a:r>
                  <a:rPr lang="es-MX" dirty="0" smtClean="0"/>
                  <a:t>=100 = R=9*100/5+491.67 = 671.67 Ra</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295401" y="968763"/>
                <a:ext cx="9601196" cy="3318936"/>
              </a:xfrm>
              <a:blipFill rotWithShape="1">
                <a:blip r:embed="rId2"/>
                <a:stretch>
                  <a:fillRect l="-1144" t="-2941"/>
                </a:stretch>
              </a:blipFill>
            </p:spPr>
            <p:txBody>
              <a:bodyPr/>
              <a:lstStyle/>
              <a:p>
                <a:r>
                  <a:rPr lang="es-MX">
                    <a:noFill/>
                  </a:rPr>
                  <a:t> </a:t>
                </a:r>
              </a:p>
            </p:txBody>
          </p:sp>
        </mc:Fallback>
      </mc:AlternateContent>
    </p:spTree>
    <p:extLst>
      <p:ext uri="{BB962C8B-B14F-4D97-AF65-F5344CB8AC3E}">
        <p14:creationId xmlns:p14="http://schemas.microsoft.com/office/powerpoint/2010/main" val="225888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normAutofit fontScale="85000" lnSpcReduction="20000"/>
              </a:bodyPr>
              <a:lstStyle/>
              <a:p>
                <a:r>
                  <a:rPr lang="es-MX" dirty="0" smtClean="0"/>
                  <a:t>Un viaje de hormigon, del tipo que le afecta menos el calor, tiene una longitud de 12m a -5</a:t>
                </a:r>
                <a14:m>
                  <m:oMath xmlns:m="http://schemas.openxmlformats.org/officeDocument/2006/math">
                    <m:r>
                      <a:rPr lang="es-MX" i="1" dirty="0">
                        <a:latin typeface="Cambria Math"/>
                        <a:ea typeface="Cambria Math"/>
                      </a:rPr>
                      <m:t>℃</m:t>
                    </m:r>
                  </m:oMath>
                </a14:m>
                <a:endParaRPr lang="es-MX" dirty="0"/>
              </a:p>
              <a:p>
                <a:r>
                  <a:rPr lang="es-MX" dirty="0" smtClean="0"/>
                  <a:t> en un día de invierno ¿ cuanto medirá en un día de verano a 35</a:t>
                </a:r>
                <a14:m>
                  <m:oMath xmlns:m="http://schemas.openxmlformats.org/officeDocument/2006/math">
                    <m:r>
                      <a:rPr lang="es-MX" i="1" dirty="0">
                        <a:latin typeface="Cambria Math"/>
                        <a:ea typeface="Cambria Math"/>
                      </a:rPr>
                      <m:t>℃</m:t>
                    </m:r>
                  </m:oMath>
                </a14:m>
                <a:r>
                  <a:rPr lang="es-MX" dirty="0" smtClean="0"/>
                  <a:t>? </a:t>
                </a:r>
              </a:p>
              <a:p>
                <a:r>
                  <a:rPr lang="es-MX" dirty="0" smtClean="0"/>
                  <a:t>Coeficiente de una dilatación de hotmigon es: </a:t>
                </a:r>
              </a:p>
              <a:p>
                <a:r>
                  <a:rPr lang="es-MX" dirty="0" smtClean="0"/>
                  <a:t>1X10</a:t>
                </a:r>
                <a14:m>
                  <m:oMath xmlns:m="http://schemas.openxmlformats.org/officeDocument/2006/math">
                    <m:sSup>
                      <m:sSupPr>
                        <m:ctrlPr>
                          <a:rPr lang="es-MX" i="1" smtClean="0">
                            <a:latin typeface="Cambria Math"/>
                          </a:rPr>
                        </m:ctrlPr>
                      </m:sSupPr>
                      <m:e>
                        <m:r>
                          <a:rPr lang="es-MX" b="0" i="1" smtClean="0">
                            <a:latin typeface="Cambria Math"/>
                          </a:rPr>
                          <m:t>1</m:t>
                        </m:r>
                      </m:e>
                      <m:sup>
                        <m:r>
                          <a:rPr lang="es-MX" b="0" i="1" smtClean="0">
                            <a:latin typeface="Cambria Math"/>
                          </a:rPr>
                          <m:t>−5</m:t>
                        </m:r>
                      </m:sup>
                    </m:sSup>
                  </m:oMath>
                </a14:m>
                <a:r>
                  <a:rPr lang="es-MX" dirty="0" smtClean="0"/>
                  <a:t>/</a:t>
                </a:r>
                <a14:m>
                  <m:oMath xmlns:m="http://schemas.openxmlformats.org/officeDocument/2006/math">
                    <m:r>
                      <a:rPr lang="es-MX" i="1" dirty="0" smtClean="0">
                        <a:latin typeface="Cambria Math"/>
                        <a:ea typeface="Cambria Math"/>
                      </a:rPr>
                      <m:t>℃</m:t>
                    </m:r>
                  </m:oMath>
                </a14:m>
                <a:r>
                  <a:rPr lang="es-MX" dirty="0" smtClean="0"/>
                  <a:t> </a:t>
                </a:r>
                <a:endParaRPr lang="es-MX" dirty="0"/>
              </a:p>
              <a:p>
                <a:r>
                  <a:rPr lang="es-MX" dirty="0" smtClean="0"/>
                  <a:t>LF=L0 (1+ coef</a:t>
                </a:r>
                <a:r>
                  <a:rPr lang="es-MX" dirty="0"/>
                  <a:t> </a:t>
                </a:r>
                <a:r>
                  <a:rPr lang="es-MX" dirty="0" smtClean="0"/>
                  <a:t>* variación de temperatura )</a:t>
                </a:r>
              </a:p>
              <a:p>
                <a:r>
                  <a:rPr lang="es-MX" dirty="0" smtClean="0"/>
                  <a:t>LF=  12(1+0.000001(35-(-5))</a:t>
                </a:r>
              </a:p>
              <a:p>
                <a:r>
                  <a:rPr lang="es-MX" dirty="0" smtClean="0"/>
                  <a:t>LF= 12*170.0004</a:t>
                </a:r>
              </a:p>
              <a:p>
                <a:r>
                  <a:rPr lang="es-MX" dirty="0" smtClean="0"/>
                  <a:t>LF= 12.0048m</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762" t="-3486" b="-1468"/>
                </a:stretch>
              </a:blipFill>
            </p:spPr>
            <p:txBody>
              <a:bodyPr/>
              <a:lstStyle/>
              <a:p>
                <a:r>
                  <a:rPr lang="es-MX">
                    <a:noFill/>
                  </a:rPr>
                  <a:t> </a:t>
                </a:r>
              </a:p>
            </p:txBody>
          </p:sp>
        </mc:Fallback>
      </mc:AlternateContent>
    </p:spTree>
    <p:extLst>
      <p:ext uri="{BB962C8B-B14F-4D97-AF65-F5344CB8AC3E}">
        <p14:creationId xmlns:p14="http://schemas.microsoft.com/office/powerpoint/2010/main" val="95501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normAutofit/>
              </a:bodyPr>
              <a:lstStyle/>
              <a:p>
                <a:r>
                  <a:rPr lang="es-MX" dirty="0" smtClean="0"/>
                  <a:t>Un instalador eléctrico, n conoce de los efectos del calor sobre los objetos, tiende en forma  tirante un alambre de cobre de los 100m  de largo, en un día que la temperatura  es de 30</a:t>
                </a:r>
                <a14:m>
                  <m:oMath xmlns:m="http://schemas.openxmlformats.org/officeDocument/2006/math">
                    <m:r>
                      <a:rPr lang="es-MX" i="1" dirty="0">
                        <a:latin typeface="Cambria Math"/>
                        <a:ea typeface="Cambria Math"/>
                      </a:rPr>
                      <m:t>℃</m:t>
                    </m:r>
                    <m:r>
                      <a:rPr lang="es-MX" b="0" i="0" dirty="0" smtClean="0">
                        <a:latin typeface="Cambria Math"/>
                        <a:ea typeface="Cambria Math"/>
                      </a:rPr>
                      <m:t>   </m:t>
                    </m:r>
                  </m:oMath>
                </a14:m>
                <a:r>
                  <a:rPr lang="es-MX" dirty="0" smtClean="0"/>
                  <a:t>obviamente  par que no se cortara </a:t>
                </a:r>
              </a:p>
              <a:p>
                <a:r>
                  <a:rPr lang="es-MX" dirty="0" smtClean="0"/>
                  <a:t>L= 100(1+0.000018/</a:t>
                </a:r>
                <a14:m>
                  <m:oMath xmlns:m="http://schemas.openxmlformats.org/officeDocument/2006/math">
                    <m:r>
                      <a:rPr lang="es-MX" i="1" dirty="0">
                        <a:latin typeface="Cambria Math"/>
                        <a:ea typeface="Cambria Math"/>
                      </a:rPr>
                      <m:t>℃</m:t>
                    </m:r>
                  </m:oMath>
                </a14:m>
                <a:r>
                  <a:rPr lang="es-MX" dirty="0" smtClean="0"/>
                  <a:t>(30-0)</a:t>
                </a:r>
                <a:r>
                  <a:rPr lang="es-MX" dirty="0">
                    <a:ea typeface="Cambria Math"/>
                  </a:rPr>
                  <a:t> </a:t>
                </a:r>
                <a14:m>
                  <m:oMath xmlns:m="http://schemas.openxmlformats.org/officeDocument/2006/math">
                    <m:r>
                      <a:rPr lang="es-MX" i="1" dirty="0">
                        <a:latin typeface="Cambria Math"/>
                        <a:ea typeface="Cambria Math"/>
                      </a:rPr>
                      <m:t>℃</m:t>
                    </m:r>
                  </m:oMath>
                </a14:m>
                <a:endParaRPr lang="es-MX" dirty="0" smtClean="0"/>
              </a:p>
              <a:p>
                <a:r>
                  <a:rPr lang="es-MX" dirty="0" smtClean="0"/>
                  <a:t>L= 100.054m  </a:t>
                </a:r>
              </a:p>
              <a:p>
                <a14:m>
                  <m:oMath xmlns:m="http://schemas.openxmlformats.org/officeDocument/2006/math">
                    <m:r>
                      <a:rPr lang="es-MX" i="1" smtClean="0">
                        <a:latin typeface="Cambria Math"/>
                        <a:ea typeface="Cambria Math"/>
                      </a:rPr>
                      <m:t>∆</m:t>
                    </m:r>
                    <m:r>
                      <m:rPr>
                        <m:sty m:val="p"/>
                      </m:rPr>
                      <a:rPr lang="es-MX" b="0" i="0" smtClean="0">
                        <a:latin typeface="Cambria Math"/>
                        <a:ea typeface="Cambria Math"/>
                      </a:rPr>
                      <m:t>L</m:t>
                    </m:r>
                    <m:r>
                      <a:rPr lang="es-MX" b="0" i="0" smtClean="0">
                        <a:latin typeface="Cambria Math"/>
                        <a:ea typeface="Cambria Math"/>
                      </a:rPr>
                      <m:t> </m:t>
                    </m:r>
                  </m:oMath>
                </a14:m>
                <a:r>
                  <a:rPr lang="es-MX" dirty="0" smtClean="0"/>
                  <a:t>= L-L0 = 0.054m= 54mm</a:t>
                </a:r>
              </a:p>
              <a:p>
                <a:r>
                  <a:rPr lang="es-MX" dirty="0" smtClean="0"/>
                  <a:t>R= 54mm mas largo </a:t>
                </a:r>
                <a:endParaRPr lang="es-MX"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144" t="-2936" r="-1588" b="-2018"/>
                </a:stretch>
              </a:blipFill>
            </p:spPr>
            <p:txBody>
              <a:bodyPr/>
              <a:lstStyle/>
              <a:p>
                <a:r>
                  <a:rPr lang="es-MX">
                    <a:noFill/>
                  </a:rPr>
                  <a:t> </a:t>
                </a:r>
              </a:p>
            </p:txBody>
          </p:sp>
        </mc:Fallback>
      </mc:AlternateContent>
    </p:spTree>
    <p:extLst>
      <p:ext uri="{BB962C8B-B14F-4D97-AF65-F5344CB8AC3E}">
        <p14:creationId xmlns:p14="http://schemas.microsoft.com/office/powerpoint/2010/main" val="308036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calendario</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368" y="2592017"/>
            <a:ext cx="4182727" cy="344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3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INTRODUCCION A LA TERMODINAMICA   </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sz="1600" dirty="0"/>
              <a:t>La termodinámica proviene de dos disciplinas separadas hasta el S.XIX, la</a:t>
            </a:r>
            <a:r>
              <a:rPr lang="es-MX" sz="1600" i="1" dirty="0"/>
              <a:t> </a:t>
            </a:r>
            <a:r>
              <a:rPr lang="es-MX" sz="1600" i="1" dirty="0" smtClean="0"/>
              <a:t>termología </a:t>
            </a:r>
            <a:r>
              <a:rPr lang="es-MX" sz="1600" dirty="0" smtClean="0"/>
              <a:t>y </a:t>
            </a:r>
            <a:r>
              <a:rPr lang="es-MX" sz="1600" dirty="0"/>
              <a:t>la </a:t>
            </a:r>
            <a:r>
              <a:rPr lang="es-MX" sz="1600" i="1" dirty="0"/>
              <a:t>mecánica</a:t>
            </a:r>
            <a:r>
              <a:rPr lang="es-MX" sz="1600" dirty="0"/>
              <a:t>. La primera se encargaba de los fenómenos exclusivamente térmicos y la segunda trataba el movimiento, la fuerza y el trabajo</a:t>
            </a:r>
            <a:r>
              <a:rPr lang="es-MX" sz="1600" dirty="0" smtClean="0"/>
              <a:t>. </a:t>
            </a:r>
          </a:p>
          <a:p>
            <a:pPr marL="0" indent="0">
              <a:buNone/>
            </a:pPr>
            <a:r>
              <a:rPr lang="es-MX" sz="1600" dirty="0"/>
              <a:t>La termodinámica es la parte de la física que estudia las transferencias de </a:t>
            </a:r>
            <a:r>
              <a:rPr lang="es-MX" sz="1600" i="1" dirty="0"/>
              <a:t>calor</a:t>
            </a:r>
            <a:r>
              <a:rPr lang="es-MX" sz="1600" dirty="0"/>
              <a:t>, la conversión de la </a:t>
            </a:r>
            <a:r>
              <a:rPr lang="es-MX" sz="1600" i="1" dirty="0"/>
              <a:t>energía</a:t>
            </a:r>
            <a:r>
              <a:rPr lang="es-MX" sz="1600" dirty="0"/>
              <a:t> y la capacidad de los sistemas para producir </a:t>
            </a:r>
            <a:r>
              <a:rPr lang="es-MX" sz="1600" i="1" dirty="0"/>
              <a:t>trabajo</a:t>
            </a:r>
            <a:r>
              <a:rPr lang="es-MX" sz="1600" dirty="0"/>
              <a:t>. Las leyes de la termodinámica explican los comportamientos globales de los sistemas macroscópicos en situaciones de equilibrio</a:t>
            </a:r>
            <a:r>
              <a:rPr lang="es-MX" sz="1600" dirty="0" smtClean="0"/>
              <a:t>. </a:t>
            </a:r>
          </a:p>
          <a:p>
            <a:pPr marL="0" indent="0">
              <a:buNone/>
            </a:pPr>
            <a:r>
              <a:rPr lang="es-MX" sz="1600" dirty="0" smtClean="0"/>
              <a:t>Teniendo en cuenta estas  características: </a:t>
            </a:r>
          </a:p>
          <a:p>
            <a:r>
              <a:rPr lang="es-MX" sz="1600" dirty="0"/>
              <a:t>Se aplica al estudio de sistemas que contienen muchas partículas y no al estudio de moléculas, átomos o partículas subatómicas</a:t>
            </a:r>
          </a:p>
          <a:p>
            <a:r>
              <a:rPr lang="es-MX" sz="1600" dirty="0"/>
              <a:t>Estudia el sistema en situaciones de equilibrio, que son aquellas a las que sistema tiende a evolucionar y caracterizadas porque en ellas todas las propiedades del sistema quedan determinadas por factores intrínsecos y no por influencias externas previamente aplicadas</a:t>
            </a:r>
          </a:p>
          <a:p>
            <a:r>
              <a:rPr lang="es-MX" sz="1600" dirty="0"/>
              <a:t>Sus postulados son indemostrables, están basados en las experiencias y no en razonamientos teóricos</a:t>
            </a:r>
          </a:p>
          <a:p>
            <a:pPr marL="0" indent="0">
              <a:buNone/>
            </a:pPr>
            <a:endParaRPr lang="es-MX" sz="1600" dirty="0"/>
          </a:p>
        </p:txBody>
      </p:sp>
    </p:spTree>
    <p:extLst>
      <p:ext uri="{BB962C8B-B14F-4D97-AF65-F5344CB8AC3E}">
        <p14:creationId xmlns:p14="http://schemas.microsoft.com/office/powerpoint/2010/main" val="40686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1074821"/>
            <a:ext cx="9601196" cy="4801047"/>
          </a:xfrm>
        </p:spPr>
        <p:txBody>
          <a:bodyPr>
            <a:normAutofit/>
          </a:bodyPr>
          <a:lstStyle/>
          <a:p>
            <a:pPr marL="0" indent="0">
              <a:buNone/>
            </a:pPr>
            <a:r>
              <a:rPr lang="es-MX" sz="1600" dirty="0"/>
              <a:t>Es importante que te familiarices con los conceptos que vamos a introducir a continuación, pues, aunque en una primera aproximación pueden parecer algo abstractos, te permitirían estudiar el comportamiento de sistemas concretos ( un motor, un inflador de aire, </a:t>
            </a:r>
            <a:r>
              <a:rPr lang="es-MX" sz="1600" dirty="0" smtClean="0"/>
              <a:t>etc. </a:t>
            </a:r>
            <a:r>
              <a:rPr lang="es-MX" sz="1600" dirty="0"/>
              <a:t>) con bastante precisión</a:t>
            </a:r>
            <a:r>
              <a:rPr lang="es-MX" sz="1600" dirty="0" smtClean="0"/>
              <a:t>.</a:t>
            </a:r>
          </a:p>
          <a:p>
            <a:pPr marL="0" indent="0">
              <a:buNone/>
            </a:pPr>
            <a:r>
              <a:rPr lang="es-MX" sz="1600" dirty="0" smtClean="0"/>
              <a:t>En la termodinámica tenemos que tener en cuenta el sistema, ya que es la parte  del universo que vamos </a:t>
            </a:r>
            <a:r>
              <a:rPr lang="es-MX" sz="1600" dirty="0" smtClean="0"/>
              <a:t>vamos</a:t>
            </a:r>
            <a:r>
              <a:rPr lang="es-MX" sz="1600" dirty="0" smtClean="0"/>
              <a:t> a estudiar. Por ejemplo un gas, nuestro cuerpo o la </a:t>
            </a:r>
            <a:r>
              <a:rPr lang="es-MX" sz="1600" dirty="0" smtClean="0"/>
              <a:t>atmosfera  </a:t>
            </a:r>
            <a:r>
              <a:rPr lang="es-MX" sz="1600" dirty="0" smtClean="0"/>
              <a:t>son ejemplos que podemos estudiar o tener en cuenta, también tenemos que pensar en el entorno que es todo aquello que no es en el sistema y que se </a:t>
            </a:r>
            <a:r>
              <a:rPr lang="es-MX" sz="1600" dirty="0" smtClean="0"/>
              <a:t>sitúa </a:t>
            </a:r>
            <a:r>
              <a:rPr lang="es-MX" sz="1600" dirty="0" smtClean="0"/>
              <a:t>alrededor de el, se denomina ambiente o entorno. Los sistemas </a:t>
            </a:r>
            <a:r>
              <a:rPr lang="es-MX" sz="1600" dirty="0" smtClean="0"/>
              <a:t>interacción </a:t>
            </a:r>
            <a:r>
              <a:rPr lang="es-MX" sz="1600" dirty="0" smtClean="0"/>
              <a:t>con el entorno transfiriendo masa, energía o las dos cosas. En función de ello los sistemas se clasifican en : </a:t>
            </a:r>
          </a:p>
          <a:p>
            <a:pPr marL="0" indent="0">
              <a:buNone/>
            </a:pPr>
            <a:endParaRPr lang="es-MX" sz="1600" dirty="0" smtClean="0"/>
          </a:p>
          <a:p>
            <a:pPr marL="0" indent="0">
              <a:buNone/>
            </a:pPr>
            <a:endParaRPr lang="es-MX" sz="1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480" y="3207748"/>
            <a:ext cx="5919037" cy="2668120"/>
          </a:xfrm>
          <a:prstGeom prst="rect">
            <a:avLst/>
          </a:prstGeom>
        </p:spPr>
      </p:pic>
    </p:spTree>
    <p:extLst>
      <p:ext uri="{BB962C8B-B14F-4D97-AF65-F5344CB8AC3E}">
        <p14:creationId xmlns:p14="http://schemas.microsoft.com/office/powerpoint/2010/main" val="70318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962526"/>
            <a:ext cx="9601196" cy="4913342"/>
          </a:xfrm>
        </p:spPr>
        <p:txBody>
          <a:bodyPr>
            <a:normAutofit fontScale="92500" lnSpcReduction="10000"/>
          </a:bodyPr>
          <a:lstStyle/>
          <a:p>
            <a:pPr marL="0" indent="0">
              <a:buNone/>
            </a:pPr>
            <a:r>
              <a:rPr lang="es-MX" sz="1600" dirty="0" smtClean="0"/>
              <a:t>En la termodinámica hay variables y estados de ecuaciones  ya que son </a:t>
            </a:r>
            <a:r>
              <a:rPr lang="es-MX" sz="1600" dirty="0"/>
              <a:t>el conjunto de valores que adoptan ciertas variables físicas y químicas y que nos permiten caracterizar el sistema. A las variables de estado también se las llama </a:t>
            </a:r>
            <a:r>
              <a:rPr lang="es-MX" sz="1600" dirty="0" smtClean="0"/>
              <a:t> funciones </a:t>
            </a:r>
            <a:r>
              <a:rPr lang="es-MX" sz="1600" dirty="0"/>
              <a:t>de estado No todos los sistemas termodinámicos tienen el mismo conjunto de variables de estado. </a:t>
            </a:r>
            <a:endParaRPr lang="es-MX" sz="1600" dirty="0" smtClean="0"/>
          </a:p>
          <a:p>
            <a:pPr marL="0" indent="0">
              <a:buNone/>
            </a:pPr>
            <a:r>
              <a:rPr lang="es-MX" sz="1600" dirty="0" smtClean="0"/>
              <a:t>En el caso de los gases son: </a:t>
            </a:r>
          </a:p>
          <a:p>
            <a:r>
              <a:rPr lang="es-MX" sz="1600" dirty="0" smtClean="0"/>
              <a:t>Presión:</a:t>
            </a:r>
          </a:p>
          <a:p>
            <a:r>
              <a:rPr lang="es-MX" sz="1600" dirty="0"/>
              <a:t>u unidad de medida en el Sistema Internacional es el pascal ( </a:t>
            </a:r>
            <a:r>
              <a:rPr lang="es-MX" sz="1600" i="1" dirty="0"/>
              <a:t>Pa</a:t>
            </a:r>
            <a:r>
              <a:rPr lang="es-MX" sz="1600" dirty="0"/>
              <a:t> ) aunque también se suele usar la atmósfera ( </a:t>
            </a:r>
            <a:r>
              <a:rPr lang="es-MX" sz="1600" i="1" dirty="0"/>
              <a:t>atm</a:t>
            </a:r>
            <a:r>
              <a:rPr lang="es-MX" sz="1600" dirty="0"/>
              <a:t> ). 1 </a:t>
            </a:r>
            <a:r>
              <a:rPr lang="es-MX" sz="1600" i="1" dirty="0"/>
              <a:t>atm</a:t>
            </a:r>
            <a:r>
              <a:rPr lang="es-MX" sz="1600" dirty="0"/>
              <a:t> = 101325 </a:t>
            </a:r>
            <a:r>
              <a:rPr lang="es-MX" sz="1600" i="1" dirty="0"/>
              <a:t>Pa</a:t>
            </a:r>
            <a:endParaRPr lang="es-MX" sz="1600" dirty="0"/>
          </a:p>
          <a:p>
            <a:r>
              <a:rPr lang="es-MX" sz="1600" dirty="0" smtClean="0"/>
              <a:t>Volumen:</a:t>
            </a:r>
          </a:p>
          <a:p>
            <a:r>
              <a:rPr lang="es-MX" sz="1600" dirty="0"/>
              <a:t>Su unidad de medida en el Sistema Internacional es metro cúbico (</a:t>
            </a:r>
            <a:r>
              <a:rPr lang="es-MX" sz="1600" i="1" dirty="0"/>
              <a:t> m</a:t>
            </a:r>
            <a:r>
              <a:rPr lang="es-MX" sz="1600" i="1" baseline="30000" dirty="0"/>
              <a:t>3 </a:t>
            </a:r>
            <a:r>
              <a:rPr lang="es-MX" sz="1600" dirty="0"/>
              <a:t>) aunque también se suele usar el litro ( </a:t>
            </a:r>
            <a:r>
              <a:rPr lang="es-MX" sz="1600" i="1" dirty="0"/>
              <a:t>l </a:t>
            </a:r>
            <a:r>
              <a:rPr lang="es-MX" sz="1600" dirty="0"/>
              <a:t>o</a:t>
            </a:r>
            <a:r>
              <a:rPr lang="es-MX" sz="1600" i="1" dirty="0"/>
              <a:t> L</a:t>
            </a:r>
            <a:r>
              <a:rPr lang="es-MX" sz="1600" dirty="0"/>
              <a:t> ). 1 </a:t>
            </a:r>
            <a:r>
              <a:rPr lang="es-MX" sz="1600" i="1" dirty="0"/>
              <a:t>L</a:t>
            </a:r>
            <a:r>
              <a:rPr lang="es-MX" sz="1600" dirty="0"/>
              <a:t> = 1 </a:t>
            </a:r>
            <a:r>
              <a:rPr lang="es-MX" sz="1600" i="1" dirty="0"/>
              <a:t>dm</a:t>
            </a:r>
            <a:r>
              <a:rPr lang="es-MX" sz="1600" i="1" baseline="30000" dirty="0"/>
              <a:t>3 </a:t>
            </a:r>
            <a:r>
              <a:rPr lang="es-MX" sz="1600" dirty="0"/>
              <a:t>=</a:t>
            </a:r>
            <a:r>
              <a:rPr lang="es-MX" sz="1600" baseline="30000" dirty="0"/>
              <a:t> </a:t>
            </a:r>
            <a:r>
              <a:rPr lang="es-MX" sz="1600" dirty="0"/>
              <a:t>10</a:t>
            </a:r>
            <a:r>
              <a:rPr lang="es-MX" sz="1600" baseline="30000" dirty="0"/>
              <a:t>-3</a:t>
            </a:r>
            <a:r>
              <a:rPr lang="es-MX" sz="1600" i="1" dirty="0"/>
              <a:t>m</a:t>
            </a:r>
            <a:r>
              <a:rPr lang="es-MX" sz="1600" i="1" baseline="30000" dirty="0"/>
              <a:t>3</a:t>
            </a:r>
            <a:endParaRPr lang="es-MX" sz="1600" dirty="0"/>
          </a:p>
          <a:p>
            <a:r>
              <a:rPr lang="es-MX" sz="1600" dirty="0" smtClean="0"/>
              <a:t>Masa:</a:t>
            </a:r>
          </a:p>
          <a:p>
            <a:r>
              <a:rPr lang="es-MX" sz="1600" dirty="0"/>
              <a:t>Un mol de una sustancia se compone del número de Avogadro, </a:t>
            </a:r>
            <a:r>
              <a:rPr lang="es-MX" sz="1600" i="1" dirty="0"/>
              <a:t>N</a:t>
            </a:r>
            <a:r>
              <a:rPr lang="es-MX" sz="1600" i="1" baseline="-25000" dirty="0"/>
              <a:t>A</a:t>
            </a:r>
            <a:r>
              <a:rPr lang="es-MX" sz="1600" dirty="0"/>
              <a:t> =  6.023·10</a:t>
            </a:r>
            <a:r>
              <a:rPr lang="es-MX" sz="1600" baseline="30000" dirty="0"/>
              <a:t>23</a:t>
            </a:r>
            <a:r>
              <a:rPr lang="es-MX" sz="1600" dirty="0"/>
              <a:t>  de moléculas de esa sustancia,  y su peso coincide con la masa molecular de la sustancia expresada en gramos. La unidad de medida en el Sistema Internacional para el número de moles es el mol ( </a:t>
            </a:r>
            <a:r>
              <a:rPr lang="es-MX" sz="1600" i="1" dirty="0"/>
              <a:t>mol</a:t>
            </a:r>
            <a:r>
              <a:rPr lang="es-MX" sz="1600" dirty="0"/>
              <a:t> </a:t>
            </a:r>
            <a:r>
              <a:rPr lang="es-MX" sz="1600" dirty="0" smtClean="0"/>
              <a:t>)</a:t>
            </a:r>
            <a:endParaRPr lang="es-MX" sz="1600" dirty="0"/>
          </a:p>
          <a:p>
            <a:r>
              <a:rPr lang="es-MX" sz="1600" dirty="0" smtClean="0"/>
              <a:t>Temperatura:</a:t>
            </a:r>
          </a:p>
          <a:p>
            <a:r>
              <a:rPr lang="es-MX" sz="1600" dirty="0"/>
              <a:t>Su unidad de medida en el Sistema Internacional es el kelvin ( </a:t>
            </a:r>
            <a:r>
              <a:rPr lang="es-MX" sz="1600" i="1" dirty="0"/>
              <a:t>K</a:t>
            </a:r>
            <a:r>
              <a:rPr lang="es-MX" sz="1600" dirty="0"/>
              <a:t> ) aunque también se suele usar el grado centígrado o </a:t>
            </a:r>
            <a:r>
              <a:rPr lang="es-MX" sz="1600" dirty="0" smtClean="0"/>
              <a:t>Celsius </a:t>
            </a:r>
            <a:r>
              <a:rPr lang="es-MX" sz="1600" dirty="0"/>
              <a:t>( </a:t>
            </a:r>
            <a:r>
              <a:rPr lang="es-MX" sz="1600" i="1" dirty="0"/>
              <a:t>ºC</a:t>
            </a:r>
            <a:r>
              <a:rPr lang="es-MX" sz="1600" dirty="0"/>
              <a:t> ). T = </a:t>
            </a:r>
            <a:r>
              <a:rPr lang="es-MX" sz="1600" i="1" dirty="0"/>
              <a:t>t</a:t>
            </a:r>
            <a:r>
              <a:rPr lang="es-MX" sz="1600" i="1" baseline="-25000" dirty="0"/>
              <a:t>C</a:t>
            </a:r>
            <a:r>
              <a:rPr lang="es-MX" sz="1600" dirty="0"/>
              <a:t> + 273.15</a:t>
            </a:r>
          </a:p>
          <a:p>
            <a:pPr marL="0" indent="0">
              <a:buNone/>
            </a:pPr>
            <a:endParaRPr lang="es-MX" dirty="0"/>
          </a:p>
        </p:txBody>
      </p:sp>
    </p:spTree>
    <p:extLst>
      <p:ext uri="{BB962C8B-B14F-4D97-AF65-F5344CB8AC3E}">
        <p14:creationId xmlns:p14="http://schemas.microsoft.com/office/powerpoint/2010/main" val="161708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1042737"/>
            <a:ext cx="9601196" cy="4833131"/>
          </a:xfrm>
        </p:spPr>
        <p:txBody>
          <a:bodyPr>
            <a:normAutofit/>
          </a:bodyPr>
          <a:lstStyle/>
          <a:p>
            <a:pPr marL="0" indent="0">
              <a:buNone/>
            </a:pPr>
            <a:r>
              <a:rPr lang="es-MX" sz="1600" dirty="0" smtClean="0"/>
              <a:t>En termodinámica tenemos que tener en </a:t>
            </a:r>
            <a:r>
              <a:rPr lang="es-MX" sz="1600" dirty="0" smtClean="0"/>
              <a:t>cuenta los </a:t>
            </a:r>
            <a:r>
              <a:rPr lang="es-MX" sz="1600" dirty="0" smtClean="0"/>
              <a:t>gases ideales que no son mas que un gas </a:t>
            </a:r>
            <a:r>
              <a:rPr lang="es-MX" sz="1600" dirty="0" smtClean="0"/>
              <a:t>teórico </a:t>
            </a:r>
            <a:r>
              <a:rPr lang="es-MX" sz="1600" dirty="0" smtClean="0"/>
              <a:t>en el que sus partículas</a:t>
            </a:r>
            <a:r>
              <a:rPr lang="es-MX" sz="1600" dirty="0"/>
              <a:t>, con Un mol de una sustancia se compone del número de Avogadro, </a:t>
            </a:r>
            <a:r>
              <a:rPr lang="es-MX" sz="1600" i="1" dirty="0"/>
              <a:t>N</a:t>
            </a:r>
            <a:r>
              <a:rPr lang="es-MX" sz="1600" i="1" baseline="-25000" dirty="0"/>
              <a:t>A</a:t>
            </a:r>
            <a:r>
              <a:rPr lang="es-MX" sz="1600" dirty="0"/>
              <a:t> =  6.023·10</a:t>
            </a:r>
            <a:r>
              <a:rPr lang="es-MX" sz="1600" baseline="30000" dirty="0"/>
              <a:t>23</a:t>
            </a:r>
            <a:r>
              <a:rPr lang="es-MX" sz="1600" dirty="0"/>
              <a:t>  de moléculas de esa sustancia,  y su peso coincide con la masa molecular de la sustancia expresada en gramos. La unidad de medida en el Sistema Internacional para el número de moles es el mol ( </a:t>
            </a:r>
            <a:r>
              <a:rPr lang="es-MX" sz="1600" i="1" dirty="0"/>
              <a:t>mol</a:t>
            </a:r>
            <a:r>
              <a:rPr lang="es-MX" sz="1600" dirty="0"/>
              <a:t> </a:t>
            </a:r>
            <a:r>
              <a:rPr lang="es-MX" sz="1600" dirty="0" smtClean="0"/>
              <a:t>),  decimos que en un sistema ha alcanzado.</a:t>
            </a:r>
          </a:p>
          <a:p>
            <a:pPr marL="0" indent="0">
              <a:buNone/>
            </a:pPr>
            <a:r>
              <a:rPr lang="es-MX" sz="1600" dirty="0" smtClean="0"/>
              <a:t>También </a:t>
            </a:r>
            <a:r>
              <a:rPr lang="es-MX" sz="1600" dirty="0" smtClean="0"/>
              <a:t>hay variables intensivas y extensivas: </a:t>
            </a:r>
          </a:p>
          <a:p>
            <a:r>
              <a:rPr lang="es-MX" sz="1600" dirty="0"/>
              <a:t>Intensivas: Son aquellas que no dependen del tamaño del sistema. Por ejemplo la presión, la temperatura, la concentración o la </a:t>
            </a:r>
            <a:r>
              <a:rPr lang="es-MX" sz="1600" dirty="0" smtClean="0"/>
              <a:t>densidad </a:t>
            </a:r>
            <a:endParaRPr lang="es-MX" sz="1600" dirty="0"/>
          </a:p>
          <a:p>
            <a:r>
              <a:rPr lang="es-MX" sz="1600" dirty="0"/>
              <a:t>Extensivas: Son aquellas que dependen del tamaño del sistema. Por ejemplo el volumen, la masa o la </a:t>
            </a:r>
            <a:r>
              <a:rPr lang="es-MX" sz="1600" dirty="0" smtClean="0"/>
              <a:t>energía</a:t>
            </a:r>
          </a:p>
          <a:p>
            <a:endParaRPr lang="es-MX" sz="1600" dirty="0"/>
          </a:p>
          <a:p>
            <a:pPr marL="0" indent="0">
              <a:buNone/>
            </a:pPr>
            <a:endParaRPr lang="es-MX" sz="16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889" y="3740683"/>
            <a:ext cx="6230219" cy="1943371"/>
          </a:xfrm>
          <a:prstGeom prst="rect">
            <a:avLst/>
          </a:prstGeom>
        </p:spPr>
      </p:pic>
    </p:spTree>
    <p:extLst>
      <p:ext uri="{BB962C8B-B14F-4D97-AF65-F5344CB8AC3E}">
        <p14:creationId xmlns:p14="http://schemas.microsoft.com/office/powerpoint/2010/main" val="396277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1010653"/>
            <a:ext cx="9601196" cy="4865215"/>
          </a:xfrm>
        </p:spPr>
        <p:txBody>
          <a:bodyPr>
            <a:normAutofit lnSpcReduction="10000"/>
          </a:bodyPr>
          <a:lstStyle/>
          <a:p>
            <a:r>
              <a:rPr lang="es-MX" sz="1600" dirty="0" smtClean="0"/>
              <a:t>Leyes de termodinámica:</a:t>
            </a:r>
          </a:p>
          <a:p>
            <a:r>
              <a:rPr lang="es-MX" sz="1600" dirty="0" smtClean="0"/>
              <a:t>Ley cero de la termología :</a:t>
            </a:r>
          </a:p>
          <a:p>
            <a:pPr marL="0" indent="0">
              <a:buNone/>
            </a:pPr>
            <a:r>
              <a:rPr lang="es-MX" sz="1600" dirty="0"/>
              <a:t>establece que, cuando dos cuerpos están en equilibrio térmico con un tercero, estos están a su vez en equilibrio térmico entre sí</a:t>
            </a:r>
            <a:r>
              <a:rPr lang="es-MX" sz="1600" dirty="0" smtClean="0"/>
              <a:t>.</a:t>
            </a:r>
          </a:p>
          <a:p>
            <a:r>
              <a:rPr lang="es-MX" sz="1600" dirty="0" smtClean="0"/>
              <a:t>Primera ley de la termodinámica:</a:t>
            </a:r>
          </a:p>
          <a:p>
            <a:pPr marL="0" indent="0">
              <a:buNone/>
            </a:pPr>
            <a:r>
              <a:rPr lang="es-MX" sz="1600" dirty="0"/>
              <a:t>La primera ley de la termodinámica relaciona el trabajo y el calor transferido intercambiado en un sistema a través de una nueva variable termodinámica, la energía interna. Dicha energía ni se crea ni se destruye, sólo se transforma</a:t>
            </a:r>
            <a:r>
              <a:rPr lang="es-MX" sz="1600" dirty="0" smtClean="0"/>
              <a:t>.</a:t>
            </a:r>
          </a:p>
          <a:p>
            <a:r>
              <a:rPr lang="es-MX" sz="1600" dirty="0" smtClean="0"/>
              <a:t>Segunda ley de la termodinámica:</a:t>
            </a:r>
          </a:p>
          <a:p>
            <a:pPr marL="0" indent="0">
              <a:buNone/>
            </a:pPr>
            <a:r>
              <a:rPr lang="es-MX" sz="1600" dirty="0" smtClean="0"/>
              <a:t>El </a:t>
            </a:r>
            <a:r>
              <a:rPr lang="es-MX" sz="1600" dirty="0"/>
              <a:t>segundo principio de la termodinámica establece que, si bien todo el trabajo mecánico puede transformarse en calor, no todo el calor puede transformarse en trabajo mecánico</a:t>
            </a:r>
            <a:r>
              <a:rPr lang="es-MX" sz="1600" dirty="0" smtClean="0"/>
              <a:t>.</a:t>
            </a:r>
          </a:p>
          <a:p>
            <a:r>
              <a:rPr lang="es-MX" sz="1600" dirty="0" smtClean="0"/>
              <a:t>Tercera ley de la termodinámica:</a:t>
            </a:r>
          </a:p>
          <a:p>
            <a:pPr marL="0" indent="0">
              <a:buNone/>
            </a:pPr>
            <a:r>
              <a:rPr lang="es-MX" sz="1600" dirty="0" smtClean="0"/>
              <a:t>¿La </a:t>
            </a:r>
            <a:r>
              <a:rPr lang="es-MX" sz="1600" dirty="0"/>
              <a:t>entropía está </a:t>
            </a:r>
            <a:r>
              <a:rPr lang="es-MX" sz="1600" dirty="0" smtClean="0"/>
              <a:t>íntimamente </a:t>
            </a:r>
            <a:r>
              <a:rPr lang="es-MX" sz="1600" dirty="0"/>
              <a:t>relacionada con la</a:t>
            </a:r>
            <a:r>
              <a:rPr lang="es-MX" sz="1600" b="1" dirty="0"/>
              <a:t> tercera ley de la termodinámica</a:t>
            </a:r>
            <a:r>
              <a:rPr lang="es-MX" sz="1600" dirty="0"/>
              <a:t>, mucho menos importante que las otras dos. Fue desarrollada en 1906 por Walther Nernst y su estudio detallado queda fuera de los propósitos de este nivel. Sin embargo, si es importante que sepas que está relacionada con el comportamiento de la entropía cuando nos acercamos al cero absoluto</a:t>
            </a:r>
            <a:r>
              <a:rPr lang="es-MX" sz="1600" dirty="0" smtClean="0"/>
              <a:t>.</a:t>
            </a:r>
          </a:p>
          <a:p>
            <a:r>
              <a:rPr lang="es-MX" sz="1600" dirty="0" smtClean="0"/>
              <a:t>La entropía de </a:t>
            </a:r>
            <a:r>
              <a:rPr lang="es-MX" sz="1600" dirty="0"/>
              <a:t>una </a:t>
            </a:r>
            <a:r>
              <a:rPr lang="es-MX" sz="1600" dirty="0" smtClean="0"/>
              <a:t>sustancia </a:t>
            </a:r>
            <a:r>
              <a:rPr lang="es-MX" sz="1600" dirty="0"/>
              <a:t>pura y cristalina en el cero absoluto es </a:t>
            </a:r>
            <a:r>
              <a:rPr lang="es-MX" sz="1600" dirty="0" smtClean="0"/>
              <a:t>nula</a:t>
            </a:r>
            <a:endParaRPr lang="es-MX" sz="1600" dirty="0"/>
          </a:p>
        </p:txBody>
      </p:sp>
    </p:spTree>
    <p:extLst>
      <p:ext uri="{BB962C8B-B14F-4D97-AF65-F5344CB8AC3E}">
        <p14:creationId xmlns:p14="http://schemas.microsoft.com/office/powerpoint/2010/main" val="210457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Cuestionario</a:t>
            </a:r>
            <a:endParaRPr lang="es-MX" dirty="0"/>
          </a:p>
        </p:txBody>
      </p:sp>
      <p:sp>
        <p:nvSpPr>
          <p:cNvPr id="3" name="2 Marcador de contenido"/>
          <p:cNvSpPr>
            <a:spLocks noGrp="1"/>
          </p:cNvSpPr>
          <p:nvPr>
            <p:ph idx="1"/>
          </p:nvPr>
        </p:nvSpPr>
        <p:spPr>
          <a:xfrm>
            <a:off x="1295401" y="2556931"/>
            <a:ext cx="9653336" cy="3579173"/>
          </a:xfrm>
        </p:spPr>
        <p:txBody>
          <a:bodyPr>
            <a:normAutofit fontScale="92500" lnSpcReduction="20000"/>
          </a:bodyPr>
          <a:lstStyle/>
          <a:p>
            <a:r>
              <a:rPr lang="es-MX" dirty="0" smtClean="0"/>
              <a:t>¿Qué es la termodinámica ?</a:t>
            </a:r>
          </a:p>
          <a:p>
            <a:r>
              <a:rPr lang="es-MX" dirty="0" smtClean="0"/>
              <a:t>R=  es la rama de la física  que estudia a energía  y la transformación entre sus distintas manifestaciones como el calor </a:t>
            </a:r>
          </a:p>
          <a:p>
            <a:r>
              <a:rPr lang="es-MX" dirty="0" smtClean="0"/>
              <a:t>¿ cuantos tipos de medios continuos existen ?</a:t>
            </a:r>
          </a:p>
          <a:p>
            <a:r>
              <a:rPr lang="es-MX" dirty="0" smtClean="0"/>
              <a:t>R=son 3 los cuales son mecánica del solido, de solidos deformables y mecánica de fluidos </a:t>
            </a:r>
          </a:p>
          <a:p>
            <a:r>
              <a:rPr lang="es-MX" dirty="0" smtClean="0"/>
              <a:t>¿ como se clasifican los sistemas termodinámicos ?</a:t>
            </a:r>
          </a:p>
          <a:p>
            <a:r>
              <a:rPr lang="es-MX" dirty="0" smtClean="0"/>
              <a:t>R= aislado: no intercambia su energía en su entorno cerrados: solo cambia energía en su entorno, abierto:  el sistema puede cambiar su temperatura  con su entorno </a:t>
            </a:r>
          </a:p>
          <a:p>
            <a:endParaRPr lang="es-MX" dirty="0" smtClean="0"/>
          </a:p>
          <a:p>
            <a:endParaRPr lang="es-MX" dirty="0"/>
          </a:p>
        </p:txBody>
      </p:sp>
    </p:spTree>
    <p:extLst>
      <p:ext uri="{BB962C8B-B14F-4D97-AF65-F5344CB8AC3E}">
        <p14:creationId xmlns:p14="http://schemas.microsoft.com/office/powerpoint/2010/main" val="305541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 ejemplos de que son termodinámica?</a:t>
            </a:r>
          </a:p>
          <a:p>
            <a:r>
              <a:rPr lang="es-MX" dirty="0" smtClean="0"/>
              <a:t>R= termodinámicas es a presión y no termodinámicas son el trabajó el calor y la transferencia de masa </a:t>
            </a:r>
          </a:p>
          <a:p>
            <a:r>
              <a:rPr lang="es-MX" dirty="0" smtClean="0"/>
              <a:t>¿ cuantas propiedades termodinámicas hay ?</a:t>
            </a:r>
          </a:p>
          <a:p>
            <a:r>
              <a:rPr lang="es-MX" dirty="0" smtClean="0"/>
              <a:t>R= hay dos son extensivas:  las propiedades que dependen con el valor de tamaño del sistema , intensivas : solas que no depende del valor del sistema </a:t>
            </a:r>
            <a:endParaRPr lang="es-MX" dirty="0"/>
          </a:p>
        </p:txBody>
      </p:sp>
    </p:spTree>
    <p:extLst>
      <p:ext uri="{BB962C8B-B14F-4D97-AF65-F5344CB8AC3E}">
        <p14:creationId xmlns:p14="http://schemas.microsoft.com/office/powerpoint/2010/main" val="23313702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178</TotalTime>
  <Words>934</Words>
  <Application>Microsoft Office PowerPoint</Application>
  <PresentationFormat>Personalizado</PresentationFormat>
  <Paragraphs>68</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Orgánico</vt:lpstr>
      <vt:lpstr>TERMODINAMICA </vt:lpstr>
      <vt:lpstr>calendario</vt:lpstr>
      <vt:lpstr>INTRODUCCION A LA TERMODINAMICA   </vt:lpstr>
      <vt:lpstr>Presentación de PowerPoint</vt:lpstr>
      <vt:lpstr>Presentación de PowerPoint</vt:lpstr>
      <vt:lpstr>Presentación de PowerPoint</vt:lpstr>
      <vt:lpstr>Presentación de PowerPoint</vt:lpstr>
      <vt:lpstr>Cuestionario</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TERMODINAMICA</dc:title>
  <dc:creator>BIBLIOTECA15</dc:creator>
  <cp:lastModifiedBy>leonardo martinez chavez</cp:lastModifiedBy>
  <cp:revision>14</cp:revision>
  <dcterms:created xsi:type="dcterms:W3CDTF">2019-02-15T17:51:27Z</dcterms:created>
  <dcterms:modified xsi:type="dcterms:W3CDTF">2019-02-17T20:16:51Z</dcterms:modified>
</cp:coreProperties>
</file>