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3" r:id="rId2"/>
    <p:sldId id="257" r:id="rId3"/>
    <p:sldId id="258" r:id="rId4"/>
    <p:sldId id="262" r:id="rId5"/>
    <p:sldId id="256" r:id="rId6"/>
    <p:sldId id="260" r:id="rId7"/>
    <p:sldId id="261"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858D72D6-8F38-4871-A9E7-E1A0EEE6A890}" type="datetimeFigureOut">
              <a:rPr lang="es-MX" smtClean="0"/>
              <a:t>17/02/2019</a:t>
            </a:fld>
            <a:endParaRPr lang="es-MX"/>
          </a:p>
        </p:txBody>
      </p:sp>
      <p:sp>
        <p:nvSpPr>
          <p:cNvPr id="5" name="Footer Placeholder 4"/>
          <p:cNvSpPr>
            <a:spLocks noGrp="1"/>
          </p:cNvSpPr>
          <p:nvPr>
            <p:ph type="ftr" sz="quarter" idx="11"/>
          </p:nvPr>
        </p:nvSpPr>
        <p:spPr>
          <a:xfrm>
            <a:off x="5332412" y="5883275"/>
            <a:ext cx="4324044" cy="365125"/>
          </a:xfrm>
        </p:spPr>
        <p:txBody>
          <a:bodyPr/>
          <a:lstStyle/>
          <a:p>
            <a:endParaRPr lang="es-MX"/>
          </a:p>
        </p:txBody>
      </p:sp>
      <p:sp>
        <p:nvSpPr>
          <p:cNvPr id="6" name="Slide Number Placeholder 5"/>
          <p:cNvSpPr>
            <a:spLocks noGrp="1"/>
          </p:cNvSpPr>
          <p:nvPr>
            <p:ph type="sldNum" sz="quarter" idx="12"/>
          </p:nvPr>
        </p:nvSpPr>
        <p:spPr/>
        <p:txBody>
          <a:bodyPr/>
          <a:lstStyle/>
          <a:p>
            <a:fld id="{A9B6F676-ECBF-452F-B7A9-8763536FD1D6}" type="slidenum">
              <a:rPr lang="es-MX" smtClean="0"/>
              <a:t>‹Nº›</a:t>
            </a:fld>
            <a:endParaRPr lang="es-MX"/>
          </a:p>
        </p:txBody>
      </p:sp>
    </p:spTree>
    <p:extLst>
      <p:ext uri="{BB962C8B-B14F-4D97-AF65-F5344CB8AC3E}">
        <p14:creationId xmlns:p14="http://schemas.microsoft.com/office/powerpoint/2010/main" val="440852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58D72D6-8F38-4871-A9E7-E1A0EEE6A890}" type="datetimeFigureOut">
              <a:rPr lang="es-MX" smtClean="0"/>
              <a:t>17/02/2019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9B6F676-ECBF-452F-B7A9-8763536FD1D6}" type="slidenum">
              <a:rPr lang="es-MX" smtClean="0"/>
              <a:t>‹Nº›</a:t>
            </a:fld>
            <a:endParaRPr lang="es-MX"/>
          </a:p>
        </p:txBody>
      </p:sp>
    </p:spTree>
    <p:extLst>
      <p:ext uri="{BB962C8B-B14F-4D97-AF65-F5344CB8AC3E}">
        <p14:creationId xmlns:p14="http://schemas.microsoft.com/office/powerpoint/2010/main" val="3807083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58D72D6-8F38-4871-A9E7-E1A0EEE6A890}" type="datetimeFigureOut">
              <a:rPr lang="es-MX" smtClean="0"/>
              <a:t>17/02/2019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9B6F676-ECBF-452F-B7A9-8763536FD1D6}" type="slidenum">
              <a:rPr lang="es-MX" smtClean="0"/>
              <a:t>‹Nº›</a:t>
            </a:fld>
            <a:endParaRPr lang="es-MX"/>
          </a:p>
        </p:txBody>
      </p:sp>
    </p:spTree>
    <p:extLst>
      <p:ext uri="{BB962C8B-B14F-4D97-AF65-F5344CB8AC3E}">
        <p14:creationId xmlns:p14="http://schemas.microsoft.com/office/powerpoint/2010/main" val="61295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58D72D6-8F38-4871-A9E7-E1A0EEE6A890}" type="datetimeFigureOut">
              <a:rPr lang="es-MX" smtClean="0"/>
              <a:t>17/02/2019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9B6F676-ECBF-452F-B7A9-8763536FD1D6}" type="slidenum">
              <a:rPr lang="es-MX" smtClean="0"/>
              <a:t>‹Nº›</a:t>
            </a:fld>
            <a:endParaRPr lang="es-MX"/>
          </a:p>
        </p:txBody>
      </p:sp>
    </p:spTree>
    <p:extLst>
      <p:ext uri="{BB962C8B-B14F-4D97-AF65-F5344CB8AC3E}">
        <p14:creationId xmlns:p14="http://schemas.microsoft.com/office/powerpoint/2010/main" val="3602233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58D72D6-8F38-4871-A9E7-E1A0EEE6A890}" type="datetimeFigureOut">
              <a:rPr lang="es-MX" smtClean="0"/>
              <a:t>17/02/2019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9B6F676-ECBF-452F-B7A9-8763536FD1D6}" type="slidenum">
              <a:rPr lang="es-MX" smtClean="0"/>
              <a:t>‹Nº›</a:t>
            </a:fld>
            <a:endParaRPr lang="es-MX"/>
          </a:p>
        </p:txBody>
      </p:sp>
    </p:spTree>
    <p:extLst>
      <p:ext uri="{BB962C8B-B14F-4D97-AF65-F5344CB8AC3E}">
        <p14:creationId xmlns:p14="http://schemas.microsoft.com/office/powerpoint/2010/main" val="4234443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58D72D6-8F38-4871-A9E7-E1A0EEE6A890}" type="datetimeFigureOut">
              <a:rPr lang="es-MX" smtClean="0"/>
              <a:t>17/02/2019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9B6F676-ECBF-452F-B7A9-8763536FD1D6}" type="slidenum">
              <a:rPr lang="es-MX" smtClean="0"/>
              <a:t>‹Nº›</a:t>
            </a:fld>
            <a:endParaRPr lang="es-MX"/>
          </a:p>
        </p:txBody>
      </p:sp>
    </p:spTree>
    <p:extLst>
      <p:ext uri="{BB962C8B-B14F-4D97-AF65-F5344CB8AC3E}">
        <p14:creationId xmlns:p14="http://schemas.microsoft.com/office/powerpoint/2010/main" val="39538671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58D72D6-8F38-4871-A9E7-E1A0EEE6A890}" type="datetimeFigureOut">
              <a:rPr lang="es-MX" smtClean="0"/>
              <a:t>17/02/2019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9B6F676-ECBF-452F-B7A9-8763536FD1D6}" type="slidenum">
              <a:rPr lang="es-MX" smtClean="0"/>
              <a:t>‹Nº›</a:t>
            </a:fld>
            <a:endParaRPr lang="es-MX"/>
          </a:p>
        </p:txBody>
      </p:sp>
    </p:spTree>
    <p:extLst>
      <p:ext uri="{BB962C8B-B14F-4D97-AF65-F5344CB8AC3E}">
        <p14:creationId xmlns:p14="http://schemas.microsoft.com/office/powerpoint/2010/main" val="3369813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58D72D6-8F38-4871-A9E7-E1A0EEE6A890}" type="datetimeFigureOut">
              <a:rPr lang="es-MX" smtClean="0"/>
              <a:t>17/02/2019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9B6F676-ECBF-452F-B7A9-8763536FD1D6}" type="slidenum">
              <a:rPr lang="es-MX" smtClean="0"/>
              <a:t>‹Nº›</a:t>
            </a:fld>
            <a:endParaRPr lang="es-MX"/>
          </a:p>
        </p:txBody>
      </p:sp>
    </p:spTree>
    <p:extLst>
      <p:ext uri="{BB962C8B-B14F-4D97-AF65-F5344CB8AC3E}">
        <p14:creationId xmlns:p14="http://schemas.microsoft.com/office/powerpoint/2010/main" val="41112039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58D72D6-8F38-4871-A9E7-E1A0EEE6A890}" type="datetimeFigureOut">
              <a:rPr lang="es-MX" smtClean="0"/>
              <a:t>17/02/2019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9B6F676-ECBF-452F-B7A9-8763536FD1D6}" type="slidenum">
              <a:rPr lang="es-MX" smtClean="0"/>
              <a:t>‹Nº›</a:t>
            </a:fld>
            <a:endParaRPr lang="es-MX"/>
          </a:p>
        </p:txBody>
      </p:sp>
    </p:spTree>
    <p:extLst>
      <p:ext uri="{BB962C8B-B14F-4D97-AF65-F5344CB8AC3E}">
        <p14:creationId xmlns:p14="http://schemas.microsoft.com/office/powerpoint/2010/main" val="1164850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58D72D6-8F38-4871-A9E7-E1A0EEE6A890}" type="datetimeFigureOut">
              <a:rPr lang="es-MX" smtClean="0"/>
              <a:t>17/02/2019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10951856" y="5867131"/>
            <a:ext cx="551167" cy="365125"/>
          </a:xfrm>
        </p:spPr>
        <p:txBody>
          <a:bodyPr/>
          <a:lstStyle/>
          <a:p>
            <a:fld id="{A9B6F676-ECBF-452F-B7A9-8763536FD1D6}" type="slidenum">
              <a:rPr lang="es-MX" smtClean="0"/>
              <a:t>‹Nº›</a:t>
            </a:fld>
            <a:endParaRPr lang="es-MX"/>
          </a:p>
        </p:txBody>
      </p:sp>
    </p:spTree>
    <p:extLst>
      <p:ext uri="{BB962C8B-B14F-4D97-AF65-F5344CB8AC3E}">
        <p14:creationId xmlns:p14="http://schemas.microsoft.com/office/powerpoint/2010/main" val="4238973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58D72D6-8F38-4871-A9E7-E1A0EEE6A890}" type="datetimeFigureOut">
              <a:rPr lang="es-MX" smtClean="0"/>
              <a:t>17/02/2019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9B6F676-ECBF-452F-B7A9-8763536FD1D6}" type="slidenum">
              <a:rPr lang="es-MX" smtClean="0"/>
              <a:t>‹Nº›</a:t>
            </a:fld>
            <a:endParaRPr lang="es-MX"/>
          </a:p>
        </p:txBody>
      </p:sp>
    </p:spTree>
    <p:extLst>
      <p:ext uri="{BB962C8B-B14F-4D97-AF65-F5344CB8AC3E}">
        <p14:creationId xmlns:p14="http://schemas.microsoft.com/office/powerpoint/2010/main" val="2675702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58D72D6-8F38-4871-A9E7-E1A0EEE6A890}" type="datetimeFigureOut">
              <a:rPr lang="es-MX" smtClean="0"/>
              <a:t>17/02/2019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9B6F676-ECBF-452F-B7A9-8763536FD1D6}" type="slidenum">
              <a:rPr lang="es-MX" smtClean="0"/>
              <a:t>‹Nº›</a:t>
            </a:fld>
            <a:endParaRPr lang="es-MX"/>
          </a:p>
        </p:txBody>
      </p:sp>
    </p:spTree>
    <p:extLst>
      <p:ext uri="{BB962C8B-B14F-4D97-AF65-F5344CB8AC3E}">
        <p14:creationId xmlns:p14="http://schemas.microsoft.com/office/powerpoint/2010/main" val="1670944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58D72D6-8F38-4871-A9E7-E1A0EEE6A890}" type="datetimeFigureOut">
              <a:rPr lang="es-MX" smtClean="0"/>
              <a:t>17/02/2019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A9B6F676-ECBF-452F-B7A9-8763536FD1D6}" type="slidenum">
              <a:rPr lang="es-MX" smtClean="0"/>
              <a:t>‹Nº›</a:t>
            </a:fld>
            <a:endParaRPr lang="es-MX"/>
          </a:p>
        </p:txBody>
      </p:sp>
    </p:spTree>
    <p:extLst>
      <p:ext uri="{BB962C8B-B14F-4D97-AF65-F5344CB8AC3E}">
        <p14:creationId xmlns:p14="http://schemas.microsoft.com/office/powerpoint/2010/main" val="1606460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58D72D6-8F38-4871-A9E7-E1A0EEE6A890}" type="datetimeFigureOut">
              <a:rPr lang="es-MX" smtClean="0"/>
              <a:t>17/02/2019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A9B6F676-ECBF-452F-B7A9-8763536FD1D6}" type="slidenum">
              <a:rPr lang="es-MX" smtClean="0"/>
              <a:t>‹Nº›</a:t>
            </a:fld>
            <a:endParaRPr lang="es-MX"/>
          </a:p>
        </p:txBody>
      </p:sp>
    </p:spTree>
    <p:extLst>
      <p:ext uri="{BB962C8B-B14F-4D97-AF65-F5344CB8AC3E}">
        <p14:creationId xmlns:p14="http://schemas.microsoft.com/office/powerpoint/2010/main" val="1465754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8D72D6-8F38-4871-A9E7-E1A0EEE6A890}" type="datetimeFigureOut">
              <a:rPr lang="es-MX" smtClean="0"/>
              <a:t>17/02/2019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A9B6F676-ECBF-452F-B7A9-8763536FD1D6}" type="slidenum">
              <a:rPr lang="es-MX" smtClean="0"/>
              <a:t>‹Nº›</a:t>
            </a:fld>
            <a:endParaRPr lang="es-MX"/>
          </a:p>
        </p:txBody>
      </p:sp>
    </p:spTree>
    <p:extLst>
      <p:ext uri="{BB962C8B-B14F-4D97-AF65-F5344CB8AC3E}">
        <p14:creationId xmlns:p14="http://schemas.microsoft.com/office/powerpoint/2010/main" val="1459488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58D72D6-8F38-4871-A9E7-E1A0EEE6A890}" type="datetimeFigureOut">
              <a:rPr lang="es-MX" smtClean="0"/>
              <a:t>17/02/2019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9B6F676-ECBF-452F-B7A9-8763536FD1D6}" type="slidenum">
              <a:rPr lang="es-MX" smtClean="0"/>
              <a:t>‹Nº›</a:t>
            </a:fld>
            <a:endParaRPr lang="es-MX"/>
          </a:p>
        </p:txBody>
      </p:sp>
    </p:spTree>
    <p:extLst>
      <p:ext uri="{BB962C8B-B14F-4D97-AF65-F5344CB8AC3E}">
        <p14:creationId xmlns:p14="http://schemas.microsoft.com/office/powerpoint/2010/main" val="3702354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58D72D6-8F38-4871-A9E7-E1A0EEE6A890}" type="datetimeFigureOut">
              <a:rPr lang="es-MX" smtClean="0"/>
              <a:t>17/02/2019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9B6F676-ECBF-452F-B7A9-8763536FD1D6}" type="slidenum">
              <a:rPr lang="es-MX" smtClean="0"/>
              <a:t>‹Nº›</a:t>
            </a:fld>
            <a:endParaRPr lang="es-MX"/>
          </a:p>
        </p:txBody>
      </p:sp>
    </p:spTree>
    <p:extLst>
      <p:ext uri="{BB962C8B-B14F-4D97-AF65-F5344CB8AC3E}">
        <p14:creationId xmlns:p14="http://schemas.microsoft.com/office/powerpoint/2010/main" val="93965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58D72D6-8F38-4871-A9E7-E1A0EEE6A890}" type="datetimeFigureOut">
              <a:rPr lang="es-MX" smtClean="0"/>
              <a:t>17/02/2019</a:t>
            </a:fld>
            <a:endParaRPr lang="es-MX"/>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B6F676-ECBF-452F-B7A9-8763536FD1D6}" type="slidenum">
              <a:rPr lang="es-MX" smtClean="0"/>
              <a:t>‹Nº›</a:t>
            </a:fld>
            <a:endParaRPr lang="es-MX"/>
          </a:p>
        </p:txBody>
      </p:sp>
    </p:spTree>
    <p:extLst>
      <p:ext uri="{BB962C8B-B14F-4D97-AF65-F5344CB8AC3E}">
        <p14:creationId xmlns:p14="http://schemas.microsoft.com/office/powerpoint/2010/main" val="73537835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412157" y="5056094"/>
            <a:ext cx="6530137" cy="1138518"/>
          </a:xfrm>
        </p:spPr>
        <p:txBody>
          <a:bodyPr>
            <a:normAutofit fontScale="55000" lnSpcReduction="20000"/>
          </a:bodyPr>
          <a:lstStyle/>
          <a:p>
            <a:r>
              <a:rPr lang="es-MX" b="1" dirty="0" smtClean="0"/>
              <a:t>Edgar Moisés Cuevas González</a:t>
            </a:r>
          </a:p>
          <a:p>
            <a:r>
              <a:rPr lang="es-MX" b="1" dirty="0" smtClean="0"/>
              <a:t>Leonardo Martínez Chávez</a:t>
            </a:r>
          </a:p>
          <a:p>
            <a:r>
              <a:rPr lang="es-MX" b="1" dirty="0" smtClean="0"/>
              <a:t>José German Méndez Rodríguez</a:t>
            </a:r>
          </a:p>
          <a:p>
            <a:r>
              <a:rPr lang="es-MX" b="1" dirty="0" smtClean="0"/>
              <a:t>Josué Adrián Moreno Martínez</a:t>
            </a:r>
            <a:endParaRPr lang="es-MX" b="1" dirty="0"/>
          </a:p>
        </p:txBody>
      </p:sp>
      <p:pic>
        <p:nvPicPr>
          <p:cNvPr id="4" name="Imagen 3"/>
          <p:cNvPicPr>
            <a:picLocks noChangeAspect="1"/>
          </p:cNvPicPr>
          <p:nvPr/>
        </p:nvPicPr>
        <p:blipFill>
          <a:blip r:embed="rId2"/>
          <a:stretch>
            <a:fillRect/>
          </a:stretch>
        </p:blipFill>
        <p:spPr>
          <a:xfrm>
            <a:off x="8340999" y="412245"/>
            <a:ext cx="2798307" cy="30482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uadroTexto 4"/>
          <p:cNvSpPr txBox="1"/>
          <p:nvPr/>
        </p:nvSpPr>
        <p:spPr>
          <a:xfrm>
            <a:off x="7575835" y="3796636"/>
            <a:ext cx="3563471" cy="923330"/>
          </a:xfrm>
          <a:prstGeom prst="rect">
            <a:avLst/>
          </a:prstGeom>
          <a:noFill/>
        </p:spPr>
        <p:txBody>
          <a:bodyPr wrap="square" rtlCol="0">
            <a:spAutoFit/>
          </a:bodyPr>
          <a:lstStyle/>
          <a:p>
            <a:r>
              <a:rPr lang="es-MX" dirty="0" smtClean="0"/>
              <a:t>Profesor: Carlos E. Moran Garabito</a:t>
            </a:r>
            <a:br>
              <a:rPr lang="es-MX" dirty="0" smtClean="0"/>
            </a:br>
            <a:r>
              <a:rPr lang="es-MX" dirty="0" smtClean="0"/>
              <a:t/>
            </a:r>
            <a:br>
              <a:rPr lang="es-MX" dirty="0" smtClean="0"/>
            </a:br>
            <a:r>
              <a:rPr lang="es-MX" dirty="0" smtClean="0"/>
              <a:t>8°A Mecatrónica</a:t>
            </a:r>
          </a:p>
        </p:txBody>
      </p:sp>
      <p:sp>
        <p:nvSpPr>
          <p:cNvPr id="6" name="CuadroTexto 5"/>
          <p:cNvSpPr txBox="1"/>
          <p:nvPr/>
        </p:nvSpPr>
        <p:spPr>
          <a:xfrm>
            <a:off x="1896036" y="1151547"/>
            <a:ext cx="3993776" cy="1569660"/>
          </a:xfrm>
          <a:prstGeom prst="rect">
            <a:avLst/>
          </a:prstGeom>
          <a:noFill/>
        </p:spPr>
        <p:txBody>
          <a:bodyPr wrap="square" rtlCol="0">
            <a:spAutoFit/>
          </a:bodyPr>
          <a:lstStyle/>
          <a:p>
            <a:pPr algn="ctr"/>
            <a:r>
              <a:rPr lang="es-MX" sz="3200" b="1" dirty="0" err="1" smtClean="0">
                <a:latin typeface="Algerian" panose="04020705040A02060702" pitchFamily="82" charset="0"/>
              </a:rPr>
              <a:t>Technology</a:t>
            </a:r>
            <a:r>
              <a:rPr lang="es-MX" sz="3200" b="1" dirty="0" smtClean="0">
                <a:latin typeface="Algerian" panose="04020705040A02060702" pitchFamily="82" charset="0"/>
              </a:rPr>
              <a:t> Instruments Of </a:t>
            </a:r>
            <a:r>
              <a:rPr lang="es-MX" sz="3200" b="1" dirty="0" err="1" smtClean="0">
                <a:latin typeface="Algerian" panose="04020705040A02060702" pitchFamily="82" charset="0"/>
              </a:rPr>
              <a:t>Occident</a:t>
            </a:r>
            <a:endParaRPr lang="es-MX" sz="3200" b="1" dirty="0">
              <a:latin typeface="Algerian" panose="04020705040A02060702" pitchFamily="82" charset="0"/>
            </a:endParaRPr>
          </a:p>
        </p:txBody>
      </p:sp>
    </p:spTree>
    <p:extLst>
      <p:ext uri="{BB962C8B-B14F-4D97-AF65-F5344CB8AC3E}">
        <p14:creationId xmlns:p14="http://schemas.microsoft.com/office/powerpoint/2010/main" val="2799225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Metas</a:t>
            </a:r>
            <a:endParaRPr lang="es-MX" dirty="0"/>
          </a:p>
        </p:txBody>
      </p:sp>
      <p:sp>
        <p:nvSpPr>
          <p:cNvPr id="3" name="2 Marcador de contenido"/>
          <p:cNvSpPr>
            <a:spLocks noGrp="1"/>
          </p:cNvSpPr>
          <p:nvPr>
            <p:ph idx="1"/>
          </p:nvPr>
        </p:nvSpPr>
        <p:spPr/>
        <p:txBody>
          <a:bodyPr/>
          <a:lstStyle/>
          <a:p>
            <a:r>
              <a:rPr lang="es-MX" dirty="0" smtClean="0"/>
              <a:t>Elaborar un robot con los conocimientos adquiridos en este cuatrimestre el cual tendremos que llevar acabo en el desarrollo </a:t>
            </a:r>
            <a:r>
              <a:rPr lang="es-MX" dirty="0" smtClean="0"/>
              <a:t>matemático </a:t>
            </a:r>
            <a:r>
              <a:rPr lang="es-MX" dirty="0" smtClean="0"/>
              <a:t>del robot </a:t>
            </a:r>
            <a:r>
              <a:rPr lang="es-MX" dirty="0" smtClean="0"/>
              <a:t>además </a:t>
            </a:r>
            <a:r>
              <a:rPr lang="es-MX" dirty="0" smtClean="0"/>
              <a:t>de los conocimientos ya adquiridos como los componentes </a:t>
            </a:r>
            <a:r>
              <a:rPr lang="es-MX" dirty="0" smtClean="0"/>
              <a:t>mecánicos </a:t>
            </a:r>
            <a:r>
              <a:rPr lang="es-MX" dirty="0" smtClean="0"/>
              <a:t>y </a:t>
            </a:r>
            <a:r>
              <a:rPr lang="es-MX" dirty="0" smtClean="0"/>
              <a:t>electrónicos. </a:t>
            </a:r>
            <a:endParaRPr lang="es-MX" dirty="0"/>
          </a:p>
        </p:txBody>
      </p:sp>
    </p:spTree>
    <p:extLst>
      <p:ext uri="{BB962C8B-B14F-4D97-AF65-F5344CB8AC3E}">
        <p14:creationId xmlns:p14="http://schemas.microsoft.com/office/powerpoint/2010/main" val="108498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Objetivos </a:t>
            </a:r>
            <a:endParaRPr lang="es-MX" dirty="0"/>
          </a:p>
        </p:txBody>
      </p:sp>
      <p:sp>
        <p:nvSpPr>
          <p:cNvPr id="3" name="2 Marcador de contenido"/>
          <p:cNvSpPr>
            <a:spLocks noGrp="1"/>
          </p:cNvSpPr>
          <p:nvPr>
            <p:ph idx="1"/>
          </p:nvPr>
        </p:nvSpPr>
        <p:spPr/>
        <p:txBody>
          <a:bodyPr/>
          <a:lstStyle/>
          <a:p>
            <a:r>
              <a:rPr lang="es-MX" dirty="0" smtClean="0"/>
              <a:t>El objetivo es que el robot </a:t>
            </a:r>
            <a:r>
              <a:rPr lang="es-MX" dirty="0" smtClean="0"/>
              <a:t>esférico  </a:t>
            </a:r>
            <a:r>
              <a:rPr lang="es-MX" dirty="0" smtClean="0"/>
              <a:t>realizado sea de utilidad en diversas </a:t>
            </a:r>
            <a:r>
              <a:rPr lang="es-MX" dirty="0" smtClean="0"/>
              <a:t>áreas </a:t>
            </a:r>
            <a:r>
              <a:rPr lang="es-MX" dirty="0" smtClean="0"/>
              <a:t>y en diferentes campos de trabajo al igual tienen que ser trabajos en los cuales no sean demasiado esfuerzo o trabajo de lo contrarios si se </a:t>
            </a:r>
            <a:r>
              <a:rPr lang="es-MX" dirty="0" smtClean="0"/>
              <a:t>tendrían  </a:t>
            </a:r>
            <a:r>
              <a:rPr lang="es-MX" dirty="0" smtClean="0"/>
              <a:t>que hacer mejoras </a:t>
            </a:r>
            <a:r>
              <a:rPr lang="es-MX" dirty="0" smtClean="0"/>
              <a:t>adaptándose </a:t>
            </a:r>
            <a:r>
              <a:rPr lang="es-MX" dirty="0" smtClean="0"/>
              <a:t>a la </a:t>
            </a:r>
            <a:r>
              <a:rPr lang="es-MX" dirty="0" smtClean="0"/>
              <a:t>situación </a:t>
            </a:r>
            <a:r>
              <a:rPr lang="es-MX" dirty="0" smtClean="0"/>
              <a:t>, al igual el robot esta pensado para cambiarle algunas piezas para poder aprovechas su potencial puesto que un brazo robot </a:t>
            </a:r>
            <a:r>
              <a:rPr lang="es-MX" dirty="0" smtClean="0"/>
              <a:t>podría </a:t>
            </a:r>
            <a:r>
              <a:rPr lang="es-MX" dirty="0" smtClean="0"/>
              <a:t>ser visto de diferentes formas aun no </a:t>
            </a:r>
            <a:r>
              <a:rPr lang="es-MX" dirty="0" smtClean="0"/>
              <a:t>pensadas. </a:t>
            </a:r>
            <a:endParaRPr lang="es-MX" dirty="0"/>
          </a:p>
        </p:txBody>
      </p:sp>
    </p:spTree>
    <p:extLst>
      <p:ext uri="{BB962C8B-B14F-4D97-AF65-F5344CB8AC3E}">
        <p14:creationId xmlns:p14="http://schemas.microsoft.com/office/powerpoint/2010/main" val="1298862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Alcance</a:t>
            </a:r>
            <a:endParaRPr lang="es-MX" dirty="0"/>
          </a:p>
        </p:txBody>
      </p:sp>
      <p:sp>
        <p:nvSpPr>
          <p:cNvPr id="3" name="2 Marcador de contenido"/>
          <p:cNvSpPr>
            <a:spLocks noGrp="1"/>
          </p:cNvSpPr>
          <p:nvPr>
            <p:ph idx="1"/>
          </p:nvPr>
        </p:nvSpPr>
        <p:spPr/>
        <p:txBody>
          <a:bodyPr/>
          <a:lstStyle/>
          <a:p>
            <a:r>
              <a:rPr lang="es-MX" dirty="0" smtClean="0"/>
              <a:t>El desarrollo del robot va bien hemos hecho la base del robot, además el código del robot no ha generado fallas el cual no se ha terminado pero hemos progresado, cabe mencionar que  de acuerdo con lo panificado el robot va </a:t>
            </a:r>
            <a:r>
              <a:rPr lang="es-MX" dirty="0" smtClean="0"/>
              <a:t>concorde </a:t>
            </a:r>
            <a:r>
              <a:rPr lang="es-MX" dirty="0" smtClean="0"/>
              <a:t>con el </a:t>
            </a:r>
            <a:r>
              <a:rPr lang="es-MX" dirty="0" smtClean="0"/>
              <a:t>tiempo. </a:t>
            </a:r>
            <a:endParaRPr lang="es-MX" dirty="0"/>
          </a:p>
        </p:txBody>
      </p:sp>
    </p:spTree>
    <p:extLst>
      <p:ext uri="{BB962C8B-B14F-4D97-AF65-F5344CB8AC3E}">
        <p14:creationId xmlns:p14="http://schemas.microsoft.com/office/powerpoint/2010/main" val="3771844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858982" y="0"/>
            <a:ext cx="10072254" cy="830997"/>
          </a:xfrm>
          <a:prstGeom prst="rect">
            <a:avLst/>
          </a:prstGeom>
          <a:noFill/>
        </p:spPr>
        <p:txBody>
          <a:bodyPr wrap="square" rtlCol="0">
            <a:spAutoFit/>
          </a:bodyPr>
          <a:lstStyle/>
          <a:p>
            <a:pPr algn="ctr"/>
            <a:r>
              <a:rPr lang="es-MX" sz="4800" dirty="0" smtClean="0"/>
              <a:t>Diseño Mecatrónico </a:t>
            </a:r>
            <a:endParaRPr lang="es-MX" sz="4800" dirty="0"/>
          </a:p>
        </p:txBody>
      </p:sp>
      <p:graphicFrame>
        <p:nvGraphicFramePr>
          <p:cNvPr id="9" name="Tabla 8"/>
          <p:cNvGraphicFramePr>
            <a:graphicFrameLocks noGrp="1"/>
          </p:cNvGraphicFramePr>
          <p:nvPr>
            <p:extLst>
              <p:ext uri="{D42A27DB-BD31-4B8C-83A1-F6EECF244321}">
                <p14:modId xmlns:p14="http://schemas.microsoft.com/office/powerpoint/2010/main" val="3746223867"/>
              </p:ext>
            </p:extLst>
          </p:nvPr>
        </p:nvGraphicFramePr>
        <p:xfrm>
          <a:off x="314032" y="2992579"/>
          <a:ext cx="11406912" cy="3322640"/>
        </p:xfrm>
        <a:graphic>
          <a:graphicData uri="http://schemas.openxmlformats.org/drawingml/2006/table">
            <a:tbl>
              <a:tblPr firstRow="1" bandRow="1">
                <a:tableStyleId>{D7AC3CCA-C797-4891-BE02-D94E43425B78}</a:tableStyleId>
              </a:tblPr>
              <a:tblGrid>
                <a:gridCol w="1901152">
                  <a:extLst>
                    <a:ext uri="{9D8B030D-6E8A-4147-A177-3AD203B41FA5}">
                      <a16:colId xmlns:a16="http://schemas.microsoft.com/office/drawing/2014/main" val="1214822983"/>
                    </a:ext>
                  </a:extLst>
                </a:gridCol>
                <a:gridCol w="1901152">
                  <a:extLst>
                    <a:ext uri="{9D8B030D-6E8A-4147-A177-3AD203B41FA5}">
                      <a16:colId xmlns:a16="http://schemas.microsoft.com/office/drawing/2014/main" val="2770790220"/>
                    </a:ext>
                  </a:extLst>
                </a:gridCol>
                <a:gridCol w="1901152">
                  <a:extLst>
                    <a:ext uri="{9D8B030D-6E8A-4147-A177-3AD203B41FA5}">
                      <a16:colId xmlns:a16="http://schemas.microsoft.com/office/drawing/2014/main" val="832740018"/>
                    </a:ext>
                  </a:extLst>
                </a:gridCol>
                <a:gridCol w="1901152">
                  <a:extLst>
                    <a:ext uri="{9D8B030D-6E8A-4147-A177-3AD203B41FA5}">
                      <a16:colId xmlns:a16="http://schemas.microsoft.com/office/drawing/2014/main" val="3880265104"/>
                    </a:ext>
                  </a:extLst>
                </a:gridCol>
                <a:gridCol w="1901152">
                  <a:extLst>
                    <a:ext uri="{9D8B030D-6E8A-4147-A177-3AD203B41FA5}">
                      <a16:colId xmlns:a16="http://schemas.microsoft.com/office/drawing/2014/main" val="158429704"/>
                    </a:ext>
                  </a:extLst>
                </a:gridCol>
                <a:gridCol w="1901152">
                  <a:extLst>
                    <a:ext uri="{9D8B030D-6E8A-4147-A177-3AD203B41FA5}">
                      <a16:colId xmlns:a16="http://schemas.microsoft.com/office/drawing/2014/main" val="1427085322"/>
                    </a:ext>
                  </a:extLst>
                </a:gridCol>
              </a:tblGrid>
              <a:tr h="556314">
                <a:tc rowSpan="5">
                  <a:txBody>
                    <a:bodyPr/>
                    <a:lstStyle/>
                    <a:p>
                      <a:endParaRPr lang="es-MX" dirty="0" smtClean="0"/>
                    </a:p>
                    <a:p>
                      <a:endParaRPr lang="es-MX" dirty="0" smtClean="0"/>
                    </a:p>
                    <a:p>
                      <a:endParaRPr lang="es-MX" dirty="0" smtClean="0"/>
                    </a:p>
                    <a:p>
                      <a:endParaRPr lang="es-MX" dirty="0" smtClean="0"/>
                    </a:p>
                    <a:p>
                      <a:pPr algn="ctr"/>
                      <a:r>
                        <a:rPr lang="es-MX" dirty="0" smtClean="0"/>
                        <a:t>Encargado:</a:t>
                      </a:r>
                      <a:br>
                        <a:rPr lang="es-MX" dirty="0" smtClean="0"/>
                      </a:br>
                      <a:endParaRPr lang="es-MX" dirty="0"/>
                    </a:p>
                  </a:txBody>
                  <a:tcPr/>
                </a:tc>
                <a:tc rowSpan="5">
                  <a:txBody>
                    <a:bodyPr/>
                    <a:lstStyle/>
                    <a:p>
                      <a:endParaRPr lang="es-MX" dirty="0" smtClean="0"/>
                    </a:p>
                    <a:p>
                      <a:endParaRPr lang="es-MX" dirty="0" smtClean="0"/>
                    </a:p>
                    <a:p>
                      <a:endParaRPr lang="es-MX" dirty="0" smtClean="0"/>
                    </a:p>
                    <a:p>
                      <a:endParaRPr lang="es-MX" dirty="0" smtClean="0"/>
                    </a:p>
                    <a:p>
                      <a:pPr algn="ctr"/>
                      <a:r>
                        <a:rPr lang="es-MX" dirty="0" smtClean="0"/>
                        <a:t>Reporte:</a:t>
                      </a:r>
                      <a:br>
                        <a:rPr lang="es-MX" dirty="0" smtClean="0"/>
                      </a:br>
                      <a:r>
                        <a:rPr lang="es-MX" dirty="0" smtClean="0"/>
                        <a:t>Cotización</a:t>
                      </a:r>
                    </a:p>
                  </a:txBody>
                  <a:tcPr/>
                </a:tc>
                <a:tc>
                  <a:txBody>
                    <a:bodyPr/>
                    <a:lstStyle/>
                    <a:p>
                      <a:pPr algn="ctr"/>
                      <a:r>
                        <a:rPr lang="es-MX" dirty="0" smtClean="0"/>
                        <a:t>Avance semana:</a:t>
                      </a:r>
                    </a:p>
                    <a:p>
                      <a:pPr algn="ctr"/>
                      <a:r>
                        <a:rPr lang="es-MX" dirty="0" smtClean="0"/>
                        <a:t>5</a:t>
                      </a:r>
                      <a:endParaRPr lang="es-MX" dirty="0"/>
                    </a:p>
                  </a:txBody>
                  <a:tcPr/>
                </a:tc>
                <a:tc>
                  <a:txBody>
                    <a:bodyPr/>
                    <a:lstStyle/>
                    <a:p>
                      <a:pPr algn="ctr"/>
                      <a:r>
                        <a:rPr lang="es-MX" dirty="0" smtClean="0"/>
                        <a:t>Fecha:</a:t>
                      </a:r>
                      <a:endParaRPr lang="es-MX" dirty="0"/>
                    </a:p>
                  </a:txBody>
                  <a:tcPr/>
                </a:tc>
                <a:tc>
                  <a:txBody>
                    <a:bodyPr/>
                    <a:lstStyle/>
                    <a:p>
                      <a:pPr algn="ctr"/>
                      <a:r>
                        <a:rPr lang="es-MX" dirty="0" smtClean="0"/>
                        <a:t>Cambios:</a:t>
                      </a:r>
                      <a:endParaRPr lang="es-MX" dirty="0"/>
                    </a:p>
                  </a:txBody>
                  <a:tcPr/>
                </a:tc>
                <a:tc rowSpan="5">
                  <a:txBody>
                    <a:bodyPr/>
                    <a:lstStyle/>
                    <a:p>
                      <a:r>
                        <a:rPr lang="es-MX" dirty="0" smtClean="0"/>
                        <a:t>Observaciones:</a:t>
                      </a:r>
                    </a:p>
                    <a:p>
                      <a:r>
                        <a:rPr lang="es-MX" dirty="0" smtClean="0"/>
                        <a:t>Tenemos un conflicto</a:t>
                      </a:r>
                      <a:r>
                        <a:rPr lang="es-MX" baseline="0" dirty="0" smtClean="0"/>
                        <a:t> en el que si comprar los moto reductores o hacerlos </a:t>
                      </a:r>
                      <a:endParaRPr lang="es-MX" dirty="0"/>
                    </a:p>
                  </a:txBody>
                  <a:tcPr/>
                </a:tc>
                <a:extLst>
                  <a:ext uri="{0D108BD9-81ED-4DB2-BD59-A6C34878D82A}">
                    <a16:rowId xmlns:a16="http://schemas.microsoft.com/office/drawing/2014/main" val="3106636504"/>
                  </a:ext>
                </a:extLst>
              </a:tr>
              <a:tr h="564040">
                <a:tc vMerge="1">
                  <a:txBody>
                    <a:bodyPr/>
                    <a:lstStyle/>
                    <a:p>
                      <a:endParaRPr lang="es-MX" dirty="0"/>
                    </a:p>
                  </a:txBody>
                  <a:tcPr/>
                </a:tc>
                <a:tc vMerge="1">
                  <a:txBody>
                    <a:bodyPr/>
                    <a:lstStyle/>
                    <a:p>
                      <a:endParaRPr lang="es-MX" dirty="0"/>
                    </a:p>
                  </a:txBody>
                  <a:tcPr/>
                </a:tc>
                <a:tc>
                  <a:txBody>
                    <a:bodyPr/>
                    <a:lstStyle/>
                    <a:p>
                      <a:r>
                        <a:rPr lang="es-MX" dirty="0" smtClean="0"/>
                        <a:t>Hacer</a:t>
                      </a:r>
                      <a:r>
                        <a:rPr lang="es-MX" baseline="0" dirty="0" smtClean="0"/>
                        <a:t> lista de materiales </a:t>
                      </a:r>
                      <a:endParaRPr lang="es-MX" dirty="0"/>
                    </a:p>
                  </a:txBody>
                  <a:tcPr/>
                </a:tc>
                <a:tc>
                  <a:txBody>
                    <a:bodyPr/>
                    <a:lstStyle/>
                    <a:p>
                      <a:r>
                        <a:rPr lang="es-MX" dirty="0" smtClean="0"/>
                        <a:t>01/02</a:t>
                      </a:r>
                      <a:endParaRPr lang="es-MX" dirty="0"/>
                    </a:p>
                  </a:txBody>
                  <a:tcPr/>
                </a:tc>
                <a:tc>
                  <a:txBody>
                    <a:bodyPr/>
                    <a:lstStyle/>
                    <a:p>
                      <a:pPr algn="ctr"/>
                      <a:r>
                        <a:rPr lang="es-MX" dirty="0" smtClean="0"/>
                        <a:t>no</a:t>
                      </a:r>
                      <a:endParaRPr lang="es-MX" dirty="0"/>
                    </a:p>
                  </a:txBody>
                  <a:tcPr/>
                </a:tc>
                <a:tc vMerge="1">
                  <a:txBody>
                    <a:bodyPr/>
                    <a:lstStyle/>
                    <a:p>
                      <a:endParaRPr lang="es-MX" dirty="0"/>
                    </a:p>
                  </a:txBody>
                  <a:tcPr/>
                </a:tc>
                <a:extLst>
                  <a:ext uri="{0D108BD9-81ED-4DB2-BD59-A6C34878D82A}">
                    <a16:rowId xmlns:a16="http://schemas.microsoft.com/office/drawing/2014/main" val="658739506"/>
                  </a:ext>
                </a:extLst>
              </a:tr>
              <a:tr h="564040">
                <a:tc vMerge="1">
                  <a:txBody>
                    <a:bodyPr/>
                    <a:lstStyle/>
                    <a:p>
                      <a:endParaRPr lang="es-MX" dirty="0"/>
                    </a:p>
                  </a:txBody>
                  <a:tcPr/>
                </a:tc>
                <a:tc vMerge="1">
                  <a:txBody>
                    <a:bodyPr/>
                    <a:lstStyle/>
                    <a:p>
                      <a:endParaRPr lang="es-MX" dirty="0"/>
                    </a:p>
                  </a:txBody>
                  <a:tcPr/>
                </a:tc>
                <a:tc>
                  <a:txBody>
                    <a:bodyPr/>
                    <a:lstStyle/>
                    <a:p>
                      <a:r>
                        <a:rPr lang="es-MX" dirty="0" smtClean="0"/>
                        <a:t>Ver  superficialmente</a:t>
                      </a:r>
                      <a:r>
                        <a:rPr lang="es-MX" baseline="0" dirty="0" smtClean="0"/>
                        <a:t> los precios </a:t>
                      </a:r>
                      <a:endParaRPr lang="es-MX" dirty="0"/>
                    </a:p>
                  </a:txBody>
                  <a:tcPr/>
                </a:tc>
                <a:tc>
                  <a:txBody>
                    <a:bodyPr/>
                    <a:lstStyle/>
                    <a:p>
                      <a:r>
                        <a:rPr lang="es-MX" dirty="0" smtClean="0"/>
                        <a:t>03/02</a:t>
                      </a:r>
                      <a:endParaRPr lang="es-MX" dirty="0"/>
                    </a:p>
                  </a:txBody>
                  <a:tcPr/>
                </a:tc>
                <a:tc>
                  <a:txBody>
                    <a:bodyPr/>
                    <a:lstStyle/>
                    <a:p>
                      <a:pPr algn="ctr"/>
                      <a:r>
                        <a:rPr lang="es-MX" dirty="0" smtClean="0"/>
                        <a:t>no</a:t>
                      </a:r>
                      <a:endParaRPr lang="es-MX" dirty="0"/>
                    </a:p>
                  </a:txBody>
                  <a:tcPr/>
                </a:tc>
                <a:tc vMerge="1">
                  <a:txBody>
                    <a:bodyPr/>
                    <a:lstStyle/>
                    <a:p>
                      <a:endParaRPr lang="es-MX" dirty="0"/>
                    </a:p>
                  </a:txBody>
                  <a:tcPr/>
                </a:tc>
                <a:extLst>
                  <a:ext uri="{0D108BD9-81ED-4DB2-BD59-A6C34878D82A}">
                    <a16:rowId xmlns:a16="http://schemas.microsoft.com/office/drawing/2014/main" val="1789470025"/>
                  </a:ext>
                </a:extLst>
              </a:tr>
              <a:tr h="564040">
                <a:tc vMerge="1">
                  <a:txBody>
                    <a:bodyPr/>
                    <a:lstStyle/>
                    <a:p>
                      <a:endParaRPr lang="es-MX" dirty="0"/>
                    </a:p>
                  </a:txBody>
                  <a:tcPr/>
                </a:tc>
                <a:tc vMerge="1">
                  <a:txBody>
                    <a:bodyPr/>
                    <a:lstStyle/>
                    <a:p>
                      <a:endParaRPr lang="es-MX" dirty="0"/>
                    </a:p>
                  </a:txBody>
                  <a:tcPr/>
                </a:tc>
                <a:tc>
                  <a:txBody>
                    <a:bodyPr/>
                    <a:lstStyle/>
                    <a:p>
                      <a:r>
                        <a:rPr lang="es-MX" dirty="0" smtClean="0"/>
                        <a:t>Seleccionar </a:t>
                      </a:r>
                      <a:endParaRPr lang="es-MX" dirty="0"/>
                    </a:p>
                  </a:txBody>
                  <a:tcPr/>
                </a:tc>
                <a:tc>
                  <a:txBody>
                    <a:bodyPr/>
                    <a:lstStyle/>
                    <a:p>
                      <a:r>
                        <a:rPr lang="es-MX" dirty="0" smtClean="0"/>
                        <a:t>05/02</a:t>
                      </a:r>
                      <a:endParaRPr lang="es-MX" dirty="0"/>
                    </a:p>
                  </a:txBody>
                  <a:tcPr/>
                </a:tc>
                <a:tc>
                  <a:txBody>
                    <a:bodyPr/>
                    <a:lstStyle/>
                    <a:p>
                      <a:pPr algn="ctr"/>
                      <a:r>
                        <a:rPr lang="es-MX" dirty="0" smtClean="0"/>
                        <a:t>Si</a:t>
                      </a:r>
                      <a:endParaRPr lang="es-MX" dirty="0"/>
                    </a:p>
                  </a:txBody>
                  <a:tcPr/>
                </a:tc>
                <a:tc vMerge="1">
                  <a:txBody>
                    <a:bodyPr/>
                    <a:lstStyle/>
                    <a:p>
                      <a:endParaRPr lang="es-MX" dirty="0"/>
                    </a:p>
                  </a:txBody>
                  <a:tcPr/>
                </a:tc>
                <a:extLst>
                  <a:ext uri="{0D108BD9-81ED-4DB2-BD59-A6C34878D82A}">
                    <a16:rowId xmlns:a16="http://schemas.microsoft.com/office/drawing/2014/main" val="4203956989"/>
                  </a:ext>
                </a:extLst>
              </a:tr>
              <a:tr h="564040">
                <a:tc vMerge="1">
                  <a:txBody>
                    <a:bodyPr/>
                    <a:lstStyle/>
                    <a:p>
                      <a:endParaRPr lang="es-MX" dirty="0"/>
                    </a:p>
                  </a:txBody>
                  <a:tcPr/>
                </a:tc>
                <a:tc vMerge="1">
                  <a:txBody>
                    <a:bodyPr/>
                    <a:lstStyle/>
                    <a:p>
                      <a:endParaRPr lang="es-MX" dirty="0"/>
                    </a:p>
                  </a:txBody>
                  <a:tcPr/>
                </a:tc>
                <a:tc>
                  <a:txBody>
                    <a:bodyPr/>
                    <a:lstStyle/>
                    <a:p>
                      <a:r>
                        <a:rPr lang="es-MX" dirty="0" smtClean="0"/>
                        <a:t>Sumar los precios </a:t>
                      </a:r>
                      <a:endParaRPr lang="es-MX" dirty="0"/>
                    </a:p>
                  </a:txBody>
                  <a:tcPr/>
                </a:tc>
                <a:tc>
                  <a:txBody>
                    <a:bodyPr/>
                    <a:lstStyle/>
                    <a:p>
                      <a:r>
                        <a:rPr lang="es-MX" dirty="0" smtClean="0"/>
                        <a:t>06/02</a:t>
                      </a:r>
                      <a:endParaRPr lang="es-MX" dirty="0"/>
                    </a:p>
                  </a:txBody>
                  <a:tcPr/>
                </a:tc>
                <a:tc>
                  <a:txBody>
                    <a:bodyPr/>
                    <a:lstStyle/>
                    <a:p>
                      <a:pPr algn="ctr"/>
                      <a:r>
                        <a:rPr lang="es-MX" dirty="0" smtClean="0"/>
                        <a:t>Si</a:t>
                      </a:r>
                      <a:endParaRPr lang="es-MX" dirty="0"/>
                    </a:p>
                  </a:txBody>
                  <a:tcPr/>
                </a:tc>
                <a:tc vMerge="1">
                  <a:txBody>
                    <a:bodyPr/>
                    <a:lstStyle/>
                    <a:p>
                      <a:endParaRPr lang="es-MX" dirty="0"/>
                    </a:p>
                  </a:txBody>
                  <a:tcPr/>
                </a:tc>
                <a:extLst>
                  <a:ext uri="{0D108BD9-81ED-4DB2-BD59-A6C34878D82A}">
                    <a16:rowId xmlns:a16="http://schemas.microsoft.com/office/drawing/2014/main" val="456720732"/>
                  </a:ext>
                </a:extLst>
              </a:tr>
            </a:tbl>
          </a:graphicData>
        </a:graphic>
      </p:graphicFrame>
    </p:spTree>
    <p:extLst>
      <p:ext uri="{BB962C8B-B14F-4D97-AF65-F5344CB8AC3E}">
        <p14:creationId xmlns:p14="http://schemas.microsoft.com/office/powerpoint/2010/main" val="993176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graphicFrame>
        <p:nvGraphicFramePr>
          <p:cNvPr id="4" name="Tabla 8"/>
          <p:cNvGraphicFramePr>
            <a:graphicFrameLocks noGrp="1"/>
          </p:cNvGraphicFramePr>
          <p:nvPr>
            <p:extLst>
              <p:ext uri="{D42A27DB-BD31-4B8C-83A1-F6EECF244321}">
                <p14:modId xmlns:p14="http://schemas.microsoft.com/office/powerpoint/2010/main" val="2301104672"/>
              </p:ext>
            </p:extLst>
          </p:nvPr>
        </p:nvGraphicFramePr>
        <p:xfrm>
          <a:off x="314032" y="2992579"/>
          <a:ext cx="11406912" cy="3596960"/>
        </p:xfrm>
        <a:graphic>
          <a:graphicData uri="http://schemas.openxmlformats.org/drawingml/2006/table">
            <a:tbl>
              <a:tblPr firstRow="1" bandRow="1">
                <a:tableStyleId>{D7AC3CCA-C797-4891-BE02-D94E43425B78}</a:tableStyleId>
              </a:tblPr>
              <a:tblGrid>
                <a:gridCol w="1901152">
                  <a:extLst>
                    <a:ext uri="{9D8B030D-6E8A-4147-A177-3AD203B41FA5}">
                      <a16:colId xmlns:a16="http://schemas.microsoft.com/office/drawing/2014/main" val="1214822983"/>
                    </a:ext>
                  </a:extLst>
                </a:gridCol>
                <a:gridCol w="1901152">
                  <a:extLst>
                    <a:ext uri="{9D8B030D-6E8A-4147-A177-3AD203B41FA5}">
                      <a16:colId xmlns:a16="http://schemas.microsoft.com/office/drawing/2014/main" val="2770790220"/>
                    </a:ext>
                  </a:extLst>
                </a:gridCol>
                <a:gridCol w="1901152">
                  <a:extLst>
                    <a:ext uri="{9D8B030D-6E8A-4147-A177-3AD203B41FA5}">
                      <a16:colId xmlns:a16="http://schemas.microsoft.com/office/drawing/2014/main" val="832740018"/>
                    </a:ext>
                  </a:extLst>
                </a:gridCol>
                <a:gridCol w="1901152">
                  <a:extLst>
                    <a:ext uri="{9D8B030D-6E8A-4147-A177-3AD203B41FA5}">
                      <a16:colId xmlns:a16="http://schemas.microsoft.com/office/drawing/2014/main" val="3880265104"/>
                    </a:ext>
                  </a:extLst>
                </a:gridCol>
                <a:gridCol w="1901152">
                  <a:extLst>
                    <a:ext uri="{9D8B030D-6E8A-4147-A177-3AD203B41FA5}">
                      <a16:colId xmlns:a16="http://schemas.microsoft.com/office/drawing/2014/main" val="158429704"/>
                    </a:ext>
                  </a:extLst>
                </a:gridCol>
                <a:gridCol w="1901152">
                  <a:extLst>
                    <a:ext uri="{9D8B030D-6E8A-4147-A177-3AD203B41FA5}">
                      <a16:colId xmlns:a16="http://schemas.microsoft.com/office/drawing/2014/main" val="1427085322"/>
                    </a:ext>
                  </a:extLst>
                </a:gridCol>
              </a:tblGrid>
              <a:tr h="556314">
                <a:tc rowSpan="5">
                  <a:txBody>
                    <a:bodyPr/>
                    <a:lstStyle/>
                    <a:p>
                      <a:endParaRPr lang="es-MX" dirty="0" smtClean="0"/>
                    </a:p>
                    <a:p>
                      <a:endParaRPr lang="es-MX" dirty="0" smtClean="0"/>
                    </a:p>
                    <a:p>
                      <a:endParaRPr lang="es-MX" dirty="0" smtClean="0"/>
                    </a:p>
                    <a:p>
                      <a:pPr algn="ctr"/>
                      <a:endParaRPr lang="es-MX" dirty="0" smtClean="0"/>
                    </a:p>
                    <a:p>
                      <a:pPr algn="ctr"/>
                      <a:r>
                        <a:rPr lang="es-MX" dirty="0" smtClean="0"/>
                        <a:t>Encargado</a:t>
                      </a:r>
                      <a:r>
                        <a:rPr lang="es-MX" dirty="0" smtClean="0"/>
                        <a:t>:</a:t>
                      </a:r>
                      <a:br>
                        <a:rPr lang="es-MX" dirty="0" smtClean="0"/>
                      </a:br>
                      <a:r>
                        <a:rPr lang="es-MX" dirty="0" smtClean="0"/>
                        <a:t/>
                      </a:r>
                      <a:br>
                        <a:rPr lang="es-MX" dirty="0" smtClean="0"/>
                      </a:br>
                      <a:r>
                        <a:rPr lang="es-MX" dirty="0" smtClean="0"/>
                        <a:t>Edgar Moisés</a:t>
                      </a:r>
                      <a:r>
                        <a:rPr lang="es-MX" baseline="0" dirty="0" smtClean="0"/>
                        <a:t> Cuevas González</a:t>
                      </a:r>
                      <a:endParaRPr lang="es-MX" dirty="0"/>
                    </a:p>
                  </a:txBody>
                  <a:tcPr/>
                </a:tc>
                <a:tc rowSpan="5">
                  <a:txBody>
                    <a:bodyPr/>
                    <a:lstStyle/>
                    <a:p>
                      <a:endParaRPr lang="es-MX" dirty="0" smtClean="0"/>
                    </a:p>
                    <a:p>
                      <a:endParaRPr lang="es-MX" dirty="0" smtClean="0"/>
                    </a:p>
                    <a:p>
                      <a:endParaRPr lang="es-MX" dirty="0" smtClean="0"/>
                    </a:p>
                    <a:p>
                      <a:endParaRPr lang="es-MX" dirty="0" smtClean="0"/>
                    </a:p>
                    <a:p>
                      <a:r>
                        <a:rPr lang="es-MX" dirty="0" smtClean="0"/>
                        <a:t>Componentes </a:t>
                      </a:r>
                      <a:endParaRPr lang="es-MX" dirty="0" smtClean="0"/>
                    </a:p>
                  </a:txBody>
                  <a:tcPr/>
                </a:tc>
                <a:tc>
                  <a:txBody>
                    <a:bodyPr/>
                    <a:lstStyle/>
                    <a:p>
                      <a:pPr algn="ctr"/>
                      <a:r>
                        <a:rPr lang="es-MX" dirty="0" smtClean="0"/>
                        <a:t>Avance semana:</a:t>
                      </a:r>
                    </a:p>
                    <a:p>
                      <a:pPr algn="ctr"/>
                      <a:r>
                        <a:rPr lang="es-MX" dirty="0" smtClean="0"/>
                        <a:t>5</a:t>
                      </a:r>
                      <a:endParaRPr lang="es-MX" dirty="0"/>
                    </a:p>
                  </a:txBody>
                  <a:tcPr/>
                </a:tc>
                <a:tc>
                  <a:txBody>
                    <a:bodyPr/>
                    <a:lstStyle/>
                    <a:p>
                      <a:pPr algn="ctr"/>
                      <a:r>
                        <a:rPr lang="es-MX" dirty="0" smtClean="0"/>
                        <a:t>Fecha:</a:t>
                      </a:r>
                      <a:endParaRPr lang="es-MX" dirty="0"/>
                    </a:p>
                  </a:txBody>
                  <a:tcPr/>
                </a:tc>
                <a:tc>
                  <a:txBody>
                    <a:bodyPr/>
                    <a:lstStyle/>
                    <a:p>
                      <a:pPr algn="ctr"/>
                      <a:r>
                        <a:rPr lang="es-MX" dirty="0" smtClean="0"/>
                        <a:t>Cambios:</a:t>
                      </a:r>
                      <a:endParaRPr lang="es-MX" dirty="0"/>
                    </a:p>
                  </a:txBody>
                  <a:tcPr/>
                </a:tc>
                <a:tc rowSpan="5">
                  <a:txBody>
                    <a:bodyPr/>
                    <a:lstStyle/>
                    <a:p>
                      <a:r>
                        <a:rPr lang="es-MX" dirty="0" smtClean="0"/>
                        <a:t>Observaciones</a:t>
                      </a:r>
                      <a:r>
                        <a:rPr lang="es-MX" dirty="0" smtClean="0"/>
                        <a:t>:</a:t>
                      </a:r>
                      <a:br>
                        <a:rPr lang="es-MX" dirty="0" smtClean="0"/>
                      </a:br>
                      <a:r>
                        <a:rPr lang="es-MX" dirty="0" smtClean="0"/>
                        <a:t/>
                      </a:r>
                      <a:br>
                        <a:rPr lang="es-MX" dirty="0" smtClean="0"/>
                      </a:br>
                      <a:r>
                        <a:rPr lang="es-MX" dirty="0" smtClean="0"/>
                        <a:t>Se hicieron algunos</a:t>
                      </a:r>
                      <a:r>
                        <a:rPr lang="es-MX" baseline="0" dirty="0" smtClean="0"/>
                        <a:t> cambios al momento de comprar los materiales</a:t>
                      </a:r>
                      <a:endParaRPr lang="es-MX" dirty="0"/>
                    </a:p>
                  </a:txBody>
                  <a:tcPr/>
                </a:tc>
                <a:extLst>
                  <a:ext uri="{0D108BD9-81ED-4DB2-BD59-A6C34878D82A}">
                    <a16:rowId xmlns:a16="http://schemas.microsoft.com/office/drawing/2014/main" val="3106636504"/>
                  </a:ext>
                </a:extLst>
              </a:tr>
              <a:tr h="564040">
                <a:tc vMerge="1">
                  <a:txBody>
                    <a:bodyPr/>
                    <a:lstStyle/>
                    <a:p>
                      <a:endParaRPr lang="es-MX" dirty="0"/>
                    </a:p>
                  </a:txBody>
                  <a:tcPr/>
                </a:tc>
                <a:tc vMerge="1">
                  <a:txBody>
                    <a:bodyPr/>
                    <a:lstStyle/>
                    <a:p>
                      <a:endParaRPr lang="es-MX" dirty="0"/>
                    </a:p>
                  </a:txBody>
                  <a:tcPr/>
                </a:tc>
                <a:tc>
                  <a:txBody>
                    <a:bodyPr/>
                    <a:lstStyle/>
                    <a:p>
                      <a:r>
                        <a:rPr lang="es-MX" dirty="0" smtClean="0"/>
                        <a:t>Listado De Materiales (Actualizada)</a:t>
                      </a:r>
                      <a:endParaRPr lang="es-MX"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dirty="0" smtClean="0"/>
                        <a:t>13/02/2019</a:t>
                      </a:r>
                    </a:p>
                  </a:txBody>
                  <a:tcPr/>
                </a:tc>
                <a:tc>
                  <a:txBody>
                    <a:bodyPr/>
                    <a:lstStyle/>
                    <a:p>
                      <a:pPr algn="ctr"/>
                      <a:r>
                        <a:rPr lang="es-MX" dirty="0" smtClean="0"/>
                        <a:t>Si</a:t>
                      </a:r>
                      <a:endParaRPr lang="es-MX" dirty="0"/>
                    </a:p>
                  </a:txBody>
                  <a:tcPr/>
                </a:tc>
                <a:tc vMerge="1">
                  <a:txBody>
                    <a:bodyPr/>
                    <a:lstStyle/>
                    <a:p>
                      <a:endParaRPr lang="es-MX" dirty="0"/>
                    </a:p>
                  </a:txBody>
                  <a:tcPr/>
                </a:tc>
                <a:extLst>
                  <a:ext uri="{0D108BD9-81ED-4DB2-BD59-A6C34878D82A}">
                    <a16:rowId xmlns:a16="http://schemas.microsoft.com/office/drawing/2014/main" val="658739506"/>
                  </a:ext>
                </a:extLst>
              </a:tr>
              <a:tr h="564040">
                <a:tc vMerge="1">
                  <a:txBody>
                    <a:bodyPr/>
                    <a:lstStyle/>
                    <a:p>
                      <a:endParaRPr lang="es-MX" dirty="0"/>
                    </a:p>
                  </a:txBody>
                  <a:tcPr/>
                </a:tc>
                <a:tc vMerge="1">
                  <a:txBody>
                    <a:bodyPr/>
                    <a:lstStyle/>
                    <a:p>
                      <a:endParaRPr lang="es-MX" dirty="0"/>
                    </a:p>
                  </a:txBody>
                  <a:tcPr/>
                </a:tc>
                <a:tc>
                  <a:txBody>
                    <a:bodyPr/>
                    <a:lstStyle/>
                    <a:p>
                      <a:r>
                        <a:rPr lang="es-MX" dirty="0" smtClean="0"/>
                        <a:t>Compra de algunos materiales</a:t>
                      </a:r>
                      <a:endParaRPr lang="es-MX"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dirty="0" smtClean="0"/>
                        <a:t>13/02/2019</a:t>
                      </a:r>
                    </a:p>
                  </a:txBody>
                  <a:tcPr/>
                </a:tc>
                <a:tc>
                  <a:txBody>
                    <a:bodyPr/>
                    <a:lstStyle/>
                    <a:p>
                      <a:pPr algn="ctr"/>
                      <a:r>
                        <a:rPr lang="es-MX" dirty="0" smtClean="0"/>
                        <a:t>Si</a:t>
                      </a:r>
                      <a:endParaRPr lang="es-MX" dirty="0"/>
                    </a:p>
                  </a:txBody>
                  <a:tcPr/>
                </a:tc>
                <a:tc vMerge="1">
                  <a:txBody>
                    <a:bodyPr/>
                    <a:lstStyle/>
                    <a:p>
                      <a:endParaRPr lang="es-MX" dirty="0"/>
                    </a:p>
                  </a:txBody>
                  <a:tcPr/>
                </a:tc>
                <a:extLst>
                  <a:ext uri="{0D108BD9-81ED-4DB2-BD59-A6C34878D82A}">
                    <a16:rowId xmlns:a16="http://schemas.microsoft.com/office/drawing/2014/main" val="1789470025"/>
                  </a:ext>
                </a:extLst>
              </a:tr>
              <a:tr h="564040">
                <a:tc vMerge="1">
                  <a:txBody>
                    <a:bodyPr/>
                    <a:lstStyle/>
                    <a:p>
                      <a:endParaRPr lang="es-MX" dirty="0"/>
                    </a:p>
                  </a:txBody>
                  <a:tcPr/>
                </a:tc>
                <a:tc vMerge="1">
                  <a:txBody>
                    <a:bodyPr/>
                    <a:lstStyle/>
                    <a:p>
                      <a:endParaRPr lang="es-MX" dirty="0"/>
                    </a:p>
                  </a:txBody>
                  <a:tcPr/>
                </a:tc>
                <a:tc>
                  <a:txBody>
                    <a:bodyPr/>
                    <a:lstStyle/>
                    <a:p>
                      <a:endParaRPr lang="es-MX" dirty="0"/>
                    </a:p>
                  </a:txBody>
                  <a:tcPr/>
                </a:tc>
                <a:tc>
                  <a:txBody>
                    <a:bodyPr/>
                    <a:lstStyle/>
                    <a:p>
                      <a:endParaRPr lang="es-MX" dirty="0"/>
                    </a:p>
                  </a:txBody>
                  <a:tcPr/>
                </a:tc>
                <a:tc>
                  <a:txBody>
                    <a:bodyPr/>
                    <a:lstStyle/>
                    <a:p>
                      <a:pPr algn="ctr"/>
                      <a:endParaRPr lang="es-MX" dirty="0"/>
                    </a:p>
                  </a:txBody>
                  <a:tcPr/>
                </a:tc>
                <a:tc vMerge="1">
                  <a:txBody>
                    <a:bodyPr/>
                    <a:lstStyle/>
                    <a:p>
                      <a:endParaRPr lang="es-MX" dirty="0"/>
                    </a:p>
                  </a:txBody>
                  <a:tcPr/>
                </a:tc>
                <a:extLst>
                  <a:ext uri="{0D108BD9-81ED-4DB2-BD59-A6C34878D82A}">
                    <a16:rowId xmlns:a16="http://schemas.microsoft.com/office/drawing/2014/main" val="4203956989"/>
                  </a:ext>
                </a:extLst>
              </a:tr>
              <a:tr h="564040">
                <a:tc vMerge="1">
                  <a:txBody>
                    <a:bodyPr/>
                    <a:lstStyle/>
                    <a:p>
                      <a:endParaRPr lang="es-MX" dirty="0"/>
                    </a:p>
                  </a:txBody>
                  <a:tcPr/>
                </a:tc>
                <a:tc vMerge="1">
                  <a:txBody>
                    <a:bodyPr/>
                    <a:lstStyle/>
                    <a:p>
                      <a:endParaRPr lang="es-MX" dirty="0"/>
                    </a:p>
                  </a:txBody>
                  <a:tcPr/>
                </a:tc>
                <a:tc>
                  <a:txBody>
                    <a:bodyPr/>
                    <a:lstStyle/>
                    <a:p>
                      <a:endParaRPr lang="es-MX" dirty="0"/>
                    </a:p>
                  </a:txBody>
                  <a:tcPr/>
                </a:tc>
                <a:tc>
                  <a:txBody>
                    <a:bodyPr/>
                    <a:lstStyle/>
                    <a:p>
                      <a:endParaRPr lang="es-MX"/>
                    </a:p>
                  </a:txBody>
                  <a:tcPr/>
                </a:tc>
                <a:tc>
                  <a:txBody>
                    <a:bodyPr/>
                    <a:lstStyle/>
                    <a:p>
                      <a:pPr algn="ctr"/>
                      <a:endParaRPr lang="es-MX" dirty="0"/>
                    </a:p>
                  </a:txBody>
                  <a:tcPr/>
                </a:tc>
                <a:tc vMerge="1">
                  <a:txBody>
                    <a:bodyPr/>
                    <a:lstStyle/>
                    <a:p>
                      <a:endParaRPr lang="es-MX" dirty="0"/>
                    </a:p>
                  </a:txBody>
                  <a:tcPr/>
                </a:tc>
                <a:extLst>
                  <a:ext uri="{0D108BD9-81ED-4DB2-BD59-A6C34878D82A}">
                    <a16:rowId xmlns:a16="http://schemas.microsoft.com/office/drawing/2014/main" val="456720732"/>
                  </a:ext>
                </a:extLst>
              </a:tr>
            </a:tbl>
          </a:graphicData>
        </a:graphic>
      </p:graphicFrame>
    </p:spTree>
    <p:extLst>
      <p:ext uri="{BB962C8B-B14F-4D97-AF65-F5344CB8AC3E}">
        <p14:creationId xmlns:p14="http://schemas.microsoft.com/office/powerpoint/2010/main" val="2247718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8"/>
          <p:cNvGraphicFramePr>
            <a:graphicFrameLocks noGrp="1"/>
          </p:cNvGraphicFramePr>
          <p:nvPr>
            <p:extLst>
              <p:ext uri="{D42A27DB-BD31-4B8C-83A1-F6EECF244321}">
                <p14:modId xmlns:p14="http://schemas.microsoft.com/office/powerpoint/2010/main" val="2563960363"/>
              </p:ext>
            </p:extLst>
          </p:nvPr>
        </p:nvGraphicFramePr>
        <p:xfrm>
          <a:off x="353789" y="1919153"/>
          <a:ext cx="11406912" cy="4221640"/>
        </p:xfrm>
        <a:graphic>
          <a:graphicData uri="http://schemas.openxmlformats.org/drawingml/2006/table">
            <a:tbl>
              <a:tblPr firstRow="1" bandRow="1">
                <a:tableStyleId>{D7AC3CCA-C797-4891-BE02-D94E43425B78}</a:tableStyleId>
              </a:tblPr>
              <a:tblGrid>
                <a:gridCol w="1901152">
                  <a:extLst>
                    <a:ext uri="{9D8B030D-6E8A-4147-A177-3AD203B41FA5}">
                      <a16:colId xmlns:a16="http://schemas.microsoft.com/office/drawing/2014/main" val="1214822983"/>
                    </a:ext>
                  </a:extLst>
                </a:gridCol>
                <a:gridCol w="1901152">
                  <a:extLst>
                    <a:ext uri="{9D8B030D-6E8A-4147-A177-3AD203B41FA5}">
                      <a16:colId xmlns:a16="http://schemas.microsoft.com/office/drawing/2014/main" val="2770790220"/>
                    </a:ext>
                  </a:extLst>
                </a:gridCol>
                <a:gridCol w="1901152">
                  <a:extLst>
                    <a:ext uri="{9D8B030D-6E8A-4147-A177-3AD203B41FA5}">
                      <a16:colId xmlns:a16="http://schemas.microsoft.com/office/drawing/2014/main" val="832740018"/>
                    </a:ext>
                  </a:extLst>
                </a:gridCol>
                <a:gridCol w="1901152">
                  <a:extLst>
                    <a:ext uri="{9D8B030D-6E8A-4147-A177-3AD203B41FA5}">
                      <a16:colId xmlns:a16="http://schemas.microsoft.com/office/drawing/2014/main" val="3880265104"/>
                    </a:ext>
                  </a:extLst>
                </a:gridCol>
                <a:gridCol w="1901152">
                  <a:extLst>
                    <a:ext uri="{9D8B030D-6E8A-4147-A177-3AD203B41FA5}">
                      <a16:colId xmlns:a16="http://schemas.microsoft.com/office/drawing/2014/main" val="158429704"/>
                    </a:ext>
                  </a:extLst>
                </a:gridCol>
                <a:gridCol w="1901152">
                  <a:extLst>
                    <a:ext uri="{9D8B030D-6E8A-4147-A177-3AD203B41FA5}">
                      <a16:colId xmlns:a16="http://schemas.microsoft.com/office/drawing/2014/main" val="1427085322"/>
                    </a:ext>
                  </a:extLst>
                </a:gridCol>
              </a:tblGrid>
              <a:tr h="556314">
                <a:tc rowSpan="5">
                  <a:txBody>
                    <a:bodyPr/>
                    <a:lstStyle/>
                    <a:p>
                      <a:endParaRPr lang="es-MX" dirty="0" smtClean="0"/>
                    </a:p>
                    <a:p>
                      <a:endParaRPr lang="es-MX" dirty="0" smtClean="0"/>
                    </a:p>
                    <a:p>
                      <a:endParaRPr lang="es-MX" dirty="0" smtClean="0"/>
                    </a:p>
                    <a:p>
                      <a:endParaRPr lang="es-MX" dirty="0" smtClean="0"/>
                    </a:p>
                    <a:p>
                      <a:pPr algn="ctr"/>
                      <a:r>
                        <a:rPr lang="es-MX" dirty="0" smtClean="0"/>
                        <a:t>Encargado:</a:t>
                      </a:r>
                      <a:br>
                        <a:rPr lang="es-MX" dirty="0" smtClean="0"/>
                      </a:br>
                      <a:r>
                        <a:rPr lang="es-MX" dirty="0" smtClean="0"/>
                        <a:t>Méndez</a:t>
                      </a:r>
                      <a:r>
                        <a:rPr lang="es-MX" baseline="0" dirty="0" smtClean="0"/>
                        <a:t> Rodríguez</a:t>
                      </a:r>
                    </a:p>
                    <a:p>
                      <a:pPr algn="ctr"/>
                      <a:r>
                        <a:rPr lang="es-MX" baseline="0" dirty="0" smtClean="0"/>
                        <a:t> José Germán</a:t>
                      </a:r>
                      <a:endParaRPr lang="es-MX" dirty="0" smtClean="0"/>
                    </a:p>
                  </a:txBody>
                  <a:tcPr/>
                </a:tc>
                <a:tc rowSpan="5">
                  <a:txBody>
                    <a:bodyPr/>
                    <a:lstStyle/>
                    <a:p>
                      <a:r>
                        <a:rPr lang="es-MX" dirty="0" smtClean="0"/>
                        <a:t> </a:t>
                      </a:r>
                    </a:p>
                    <a:p>
                      <a:endParaRPr lang="es-MX" dirty="0" smtClean="0"/>
                    </a:p>
                    <a:p>
                      <a:endParaRPr lang="es-MX" dirty="0" smtClean="0"/>
                    </a:p>
                    <a:p>
                      <a:endParaRPr lang="es-MX" dirty="0" smtClean="0"/>
                    </a:p>
                    <a:p>
                      <a:pPr algn="ctr"/>
                      <a:r>
                        <a:rPr lang="es-MX" dirty="0" smtClean="0"/>
                        <a:t>Reporte:</a:t>
                      </a:r>
                    </a:p>
                    <a:p>
                      <a:pPr algn="ctr"/>
                      <a:r>
                        <a:rPr lang="es-MX" baseline="0" dirty="0" smtClean="0"/>
                        <a:t>Material para elaboración del robot</a:t>
                      </a:r>
                      <a:endParaRPr lang="es-MX" dirty="0" smtClean="0"/>
                    </a:p>
                  </a:txBody>
                  <a:tcPr/>
                </a:tc>
                <a:tc>
                  <a:txBody>
                    <a:bodyPr/>
                    <a:lstStyle/>
                    <a:p>
                      <a:pPr algn="ctr"/>
                      <a:r>
                        <a:rPr lang="es-MX" dirty="0" smtClean="0"/>
                        <a:t>Avance semana:</a:t>
                      </a:r>
                    </a:p>
                    <a:p>
                      <a:pPr algn="ctr"/>
                      <a:r>
                        <a:rPr lang="es-MX" dirty="0" smtClean="0"/>
                        <a:t>5</a:t>
                      </a:r>
                      <a:endParaRPr lang="es-MX" dirty="0"/>
                    </a:p>
                  </a:txBody>
                  <a:tcPr/>
                </a:tc>
                <a:tc>
                  <a:txBody>
                    <a:bodyPr/>
                    <a:lstStyle/>
                    <a:p>
                      <a:pPr algn="ctr"/>
                      <a:r>
                        <a:rPr lang="es-MX" dirty="0" smtClean="0"/>
                        <a:t>Fecha:</a:t>
                      </a:r>
                      <a:endParaRPr lang="es-MX" dirty="0"/>
                    </a:p>
                  </a:txBody>
                  <a:tcPr/>
                </a:tc>
                <a:tc>
                  <a:txBody>
                    <a:bodyPr/>
                    <a:lstStyle/>
                    <a:p>
                      <a:pPr algn="ctr"/>
                      <a:r>
                        <a:rPr lang="es-MX" dirty="0" smtClean="0"/>
                        <a:t>Cambios:</a:t>
                      </a:r>
                      <a:endParaRPr lang="es-MX" dirty="0"/>
                    </a:p>
                  </a:txBody>
                  <a:tcPr/>
                </a:tc>
                <a:tc rowSpan="5">
                  <a:txBody>
                    <a:bodyPr/>
                    <a:lstStyle/>
                    <a:p>
                      <a:r>
                        <a:rPr lang="es-MX" dirty="0" smtClean="0"/>
                        <a:t>Observaciones:</a:t>
                      </a:r>
                    </a:p>
                    <a:p>
                      <a:r>
                        <a:rPr lang="es-MX" dirty="0" smtClean="0"/>
                        <a:t>El</a:t>
                      </a:r>
                      <a:r>
                        <a:rPr lang="es-MX" baseline="0" dirty="0" smtClean="0"/>
                        <a:t> brazo </a:t>
                      </a:r>
                      <a:r>
                        <a:rPr lang="es-MX" baseline="0" dirty="0" err="1" smtClean="0"/>
                        <a:t>robotico</a:t>
                      </a:r>
                      <a:r>
                        <a:rPr lang="es-MX" baseline="0" dirty="0" smtClean="0"/>
                        <a:t> se ha elaborado con el aglomerado, para modelo, posteriormente se mejorará el prototipo.</a:t>
                      </a:r>
                      <a:endParaRPr lang="es-MX" dirty="0" smtClean="0"/>
                    </a:p>
                  </a:txBody>
                  <a:tcPr/>
                </a:tc>
                <a:extLst>
                  <a:ext uri="{0D108BD9-81ED-4DB2-BD59-A6C34878D82A}">
                    <a16:rowId xmlns:a16="http://schemas.microsoft.com/office/drawing/2014/main" val="3106636504"/>
                  </a:ext>
                </a:extLst>
              </a:tr>
              <a:tr h="564040">
                <a:tc vMerge="1">
                  <a:txBody>
                    <a:bodyPr/>
                    <a:lstStyle/>
                    <a:p>
                      <a:endParaRPr lang="es-MX" dirty="0"/>
                    </a:p>
                  </a:txBody>
                  <a:tcPr/>
                </a:tc>
                <a:tc vMerge="1">
                  <a:txBody>
                    <a:bodyPr/>
                    <a:lstStyle/>
                    <a:p>
                      <a:endParaRPr lang="es-MX" dirty="0"/>
                    </a:p>
                  </a:txBody>
                  <a:tcPr/>
                </a:tc>
                <a:tc>
                  <a:txBody>
                    <a:bodyPr/>
                    <a:lstStyle/>
                    <a:p>
                      <a:r>
                        <a:rPr lang="es-MX" dirty="0" smtClean="0"/>
                        <a:t>El material para elaboración</a:t>
                      </a:r>
                      <a:r>
                        <a:rPr lang="es-MX" baseline="0" dirty="0" smtClean="0"/>
                        <a:t> para el proyecto ha sido el aglomerado</a:t>
                      </a:r>
                      <a:endParaRPr lang="es-MX" dirty="0"/>
                    </a:p>
                  </a:txBody>
                  <a:tcPr/>
                </a:tc>
                <a:tc>
                  <a:txBody>
                    <a:bodyPr/>
                    <a:lstStyle/>
                    <a:p>
                      <a:pPr algn="ctr"/>
                      <a:endParaRPr lang="es-MX" dirty="0"/>
                    </a:p>
                    <a:p>
                      <a:pPr algn="ctr"/>
                      <a:r>
                        <a:rPr lang="es-MX" dirty="0" smtClean="0"/>
                        <a:t>13/02/2019</a:t>
                      </a:r>
                      <a:endParaRPr lang="es-MX" dirty="0"/>
                    </a:p>
                  </a:txBody>
                  <a:tcPr/>
                </a:tc>
                <a:tc>
                  <a:txBody>
                    <a:bodyPr/>
                    <a:lstStyle/>
                    <a:p>
                      <a:pPr algn="ctr"/>
                      <a:endParaRPr lang="es-MX" dirty="0" smtClean="0"/>
                    </a:p>
                    <a:p>
                      <a:pPr algn="ctr"/>
                      <a:r>
                        <a:rPr lang="es-MX" dirty="0" smtClean="0"/>
                        <a:t>Si</a:t>
                      </a:r>
                      <a:endParaRPr lang="es-MX" dirty="0"/>
                    </a:p>
                  </a:txBody>
                  <a:tcPr/>
                </a:tc>
                <a:tc vMerge="1">
                  <a:txBody>
                    <a:bodyPr/>
                    <a:lstStyle/>
                    <a:p>
                      <a:endParaRPr lang="es-MX" dirty="0"/>
                    </a:p>
                  </a:txBody>
                  <a:tcPr/>
                </a:tc>
                <a:extLst>
                  <a:ext uri="{0D108BD9-81ED-4DB2-BD59-A6C34878D82A}">
                    <a16:rowId xmlns:a16="http://schemas.microsoft.com/office/drawing/2014/main" val="658739506"/>
                  </a:ext>
                </a:extLst>
              </a:tr>
              <a:tr h="564040">
                <a:tc vMerge="1">
                  <a:txBody>
                    <a:bodyPr/>
                    <a:lstStyle/>
                    <a:p>
                      <a:endParaRPr lang="es-MX" dirty="0"/>
                    </a:p>
                  </a:txBody>
                  <a:tcPr/>
                </a:tc>
                <a:tc vMerge="1">
                  <a:txBody>
                    <a:bodyPr/>
                    <a:lstStyle/>
                    <a:p>
                      <a:endParaRPr lang="es-MX" dirty="0"/>
                    </a:p>
                  </a:txBody>
                  <a:tcPr/>
                </a:tc>
                <a:tc>
                  <a:txBody>
                    <a:bodyPr/>
                    <a:lstStyle/>
                    <a:p>
                      <a:r>
                        <a:rPr lang="es-MX" dirty="0" smtClean="0"/>
                        <a:t>Realización de piezas para el robot</a:t>
                      </a:r>
                      <a:endParaRPr lang="es-MX" dirty="0"/>
                    </a:p>
                  </a:txBody>
                  <a:tcPr/>
                </a:tc>
                <a:tc>
                  <a:txBody>
                    <a:bodyPr/>
                    <a:lstStyle/>
                    <a:p>
                      <a:pPr algn="ctr"/>
                      <a:endParaRPr lang="es-MX" dirty="0" smtClean="0"/>
                    </a:p>
                    <a:p>
                      <a:pPr algn="ctr"/>
                      <a:r>
                        <a:rPr lang="es-MX" dirty="0" smtClean="0"/>
                        <a:t>14/02/2019</a:t>
                      </a:r>
                      <a:endParaRPr lang="es-MX" dirty="0"/>
                    </a:p>
                  </a:txBody>
                  <a:tcPr/>
                </a:tc>
                <a:tc>
                  <a:txBody>
                    <a:bodyPr/>
                    <a:lstStyle/>
                    <a:p>
                      <a:pPr algn="ctr"/>
                      <a:endParaRPr lang="es-MX" dirty="0" smtClean="0"/>
                    </a:p>
                    <a:p>
                      <a:pPr algn="ctr"/>
                      <a:r>
                        <a:rPr lang="es-MX" dirty="0" smtClean="0"/>
                        <a:t>no</a:t>
                      </a:r>
                      <a:endParaRPr lang="es-MX" dirty="0"/>
                    </a:p>
                  </a:txBody>
                  <a:tcPr/>
                </a:tc>
                <a:tc vMerge="1">
                  <a:txBody>
                    <a:bodyPr/>
                    <a:lstStyle/>
                    <a:p>
                      <a:endParaRPr lang="es-MX" dirty="0"/>
                    </a:p>
                  </a:txBody>
                  <a:tcPr/>
                </a:tc>
                <a:extLst>
                  <a:ext uri="{0D108BD9-81ED-4DB2-BD59-A6C34878D82A}">
                    <a16:rowId xmlns:a16="http://schemas.microsoft.com/office/drawing/2014/main" val="1789470025"/>
                  </a:ext>
                </a:extLst>
              </a:tr>
              <a:tr h="564040">
                <a:tc vMerge="1">
                  <a:txBody>
                    <a:bodyPr/>
                    <a:lstStyle/>
                    <a:p>
                      <a:endParaRPr lang="es-MX" dirty="0"/>
                    </a:p>
                  </a:txBody>
                  <a:tcPr/>
                </a:tc>
                <a:tc vMerge="1">
                  <a:txBody>
                    <a:bodyPr/>
                    <a:lstStyle/>
                    <a:p>
                      <a:endParaRPr lang="es-MX" dirty="0"/>
                    </a:p>
                  </a:txBody>
                  <a:tcPr/>
                </a:tc>
                <a:tc>
                  <a:txBody>
                    <a:bodyPr/>
                    <a:lstStyle/>
                    <a:p>
                      <a:r>
                        <a:rPr lang="es-MX" dirty="0" smtClean="0"/>
                        <a:t>Ensamble de piezas</a:t>
                      </a:r>
                      <a:endParaRPr lang="es-MX" dirty="0"/>
                    </a:p>
                  </a:txBody>
                  <a:tcPr/>
                </a:tc>
                <a:tc>
                  <a:txBody>
                    <a:bodyPr/>
                    <a:lstStyle/>
                    <a:p>
                      <a:pPr algn="ctr"/>
                      <a:r>
                        <a:rPr lang="es-MX" dirty="0" smtClean="0"/>
                        <a:t>14/02/2019</a:t>
                      </a:r>
                      <a:endParaRPr lang="es-MX" dirty="0"/>
                    </a:p>
                  </a:txBody>
                  <a:tcPr/>
                </a:tc>
                <a:tc>
                  <a:txBody>
                    <a:bodyPr/>
                    <a:lstStyle/>
                    <a:p>
                      <a:pPr algn="ctr"/>
                      <a:r>
                        <a:rPr lang="es-MX" dirty="0" smtClean="0"/>
                        <a:t>no</a:t>
                      </a:r>
                      <a:endParaRPr lang="es-MX" dirty="0"/>
                    </a:p>
                  </a:txBody>
                  <a:tcPr/>
                </a:tc>
                <a:tc vMerge="1">
                  <a:txBody>
                    <a:bodyPr/>
                    <a:lstStyle/>
                    <a:p>
                      <a:endParaRPr lang="es-MX" dirty="0"/>
                    </a:p>
                  </a:txBody>
                  <a:tcPr/>
                </a:tc>
                <a:extLst>
                  <a:ext uri="{0D108BD9-81ED-4DB2-BD59-A6C34878D82A}">
                    <a16:rowId xmlns:a16="http://schemas.microsoft.com/office/drawing/2014/main" val="4203956989"/>
                  </a:ext>
                </a:extLst>
              </a:tr>
              <a:tr h="564040">
                <a:tc vMerge="1">
                  <a:txBody>
                    <a:bodyPr/>
                    <a:lstStyle/>
                    <a:p>
                      <a:endParaRPr lang="es-MX" dirty="0"/>
                    </a:p>
                  </a:txBody>
                  <a:tcPr/>
                </a:tc>
                <a:tc vMerge="1">
                  <a:txBody>
                    <a:bodyPr/>
                    <a:lstStyle/>
                    <a:p>
                      <a:endParaRPr lang="es-MX" dirty="0"/>
                    </a:p>
                  </a:txBody>
                  <a:tcPr/>
                </a:tc>
                <a:tc>
                  <a:txBody>
                    <a:bodyPr/>
                    <a:lstStyle/>
                    <a:p>
                      <a:endParaRPr lang="es-MX" dirty="0"/>
                    </a:p>
                  </a:txBody>
                  <a:tcPr/>
                </a:tc>
                <a:tc>
                  <a:txBody>
                    <a:bodyPr/>
                    <a:lstStyle/>
                    <a:p>
                      <a:endParaRPr lang="es-MX"/>
                    </a:p>
                  </a:txBody>
                  <a:tcPr/>
                </a:tc>
                <a:tc>
                  <a:txBody>
                    <a:bodyPr/>
                    <a:lstStyle/>
                    <a:p>
                      <a:pPr algn="ctr"/>
                      <a:r>
                        <a:rPr lang="es-MX" dirty="0" smtClean="0"/>
                        <a:t>Si/no</a:t>
                      </a:r>
                      <a:endParaRPr lang="es-MX" dirty="0"/>
                    </a:p>
                  </a:txBody>
                  <a:tcPr/>
                </a:tc>
                <a:tc vMerge="1">
                  <a:txBody>
                    <a:bodyPr/>
                    <a:lstStyle/>
                    <a:p>
                      <a:endParaRPr lang="es-MX" dirty="0"/>
                    </a:p>
                  </a:txBody>
                  <a:tcPr/>
                </a:tc>
                <a:extLst>
                  <a:ext uri="{0D108BD9-81ED-4DB2-BD59-A6C34878D82A}">
                    <a16:rowId xmlns:a16="http://schemas.microsoft.com/office/drawing/2014/main" val="456720732"/>
                  </a:ext>
                </a:extLst>
              </a:tr>
            </a:tbl>
          </a:graphicData>
        </a:graphic>
      </p:graphicFrame>
    </p:spTree>
    <p:extLst>
      <p:ext uri="{BB962C8B-B14F-4D97-AF65-F5344CB8AC3E}">
        <p14:creationId xmlns:p14="http://schemas.microsoft.com/office/powerpoint/2010/main" val="199675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Conclusión </a:t>
            </a:r>
            <a:endParaRPr lang="es-MX" dirty="0"/>
          </a:p>
        </p:txBody>
      </p:sp>
      <p:sp>
        <p:nvSpPr>
          <p:cNvPr id="3" name="2 Marcador de contenido"/>
          <p:cNvSpPr>
            <a:spLocks noGrp="1"/>
          </p:cNvSpPr>
          <p:nvPr>
            <p:ph idx="1"/>
          </p:nvPr>
        </p:nvSpPr>
        <p:spPr/>
        <p:txBody>
          <a:bodyPr/>
          <a:lstStyle/>
          <a:p>
            <a:r>
              <a:rPr lang="es-MX" dirty="0" smtClean="0"/>
              <a:t>Estamos determinando que el robot que estamos elaborando va llevar varios objetivos requeridos en los cuales nos hemos estado basando para poder realizar los expectativas que tenemos con el robot, además le hemos hecho algunos cambios para poder mejora tanto la rotación que sea despacio  o considerada bien para que no pueda tirar el material o simplemente que sea por estética </a:t>
            </a:r>
            <a:endParaRPr lang="es-MX" dirty="0"/>
          </a:p>
        </p:txBody>
      </p:sp>
    </p:spTree>
    <p:extLst>
      <p:ext uri="{BB962C8B-B14F-4D97-AF65-F5344CB8AC3E}">
        <p14:creationId xmlns:p14="http://schemas.microsoft.com/office/powerpoint/2010/main" val="18991412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Parallax</Template>
  <TotalTime>148</TotalTime>
  <Words>396</Words>
  <Application>Microsoft Office PowerPoint</Application>
  <PresentationFormat>Panorámica</PresentationFormat>
  <Paragraphs>96</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Algerian</vt:lpstr>
      <vt:lpstr>Arial</vt:lpstr>
      <vt:lpstr>Corbel</vt:lpstr>
      <vt:lpstr>Parallax</vt:lpstr>
      <vt:lpstr>Presentación de PowerPoint</vt:lpstr>
      <vt:lpstr>Metas</vt:lpstr>
      <vt:lpstr>Objetivos </vt:lpstr>
      <vt:lpstr>Alcance</vt:lpstr>
      <vt:lpstr>Presentación de PowerPoint</vt:lpstr>
      <vt:lpstr>Presentación de PowerPoint</vt:lpstr>
      <vt:lpstr>Presentación de PowerPoint</vt:lpstr>
      <vt:lpstr>Conclusión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Germán Méndez</dc:creator>
  <cp:lastModifiedBy>Edgar Cuevas</cp:lastModifiedBy>
  <cp:revision>13</cp:revision>
  <dcterms:created xsi:type="dcterms:W3CDTF">2019-02-15T22:21:08Z</dcterms:created>
  <dcterms:modified xsi:type="dcterms:W3CDTF">2019-02-17T18:43:34Z</dcterms:modified>
</cp:coreProperties>
</file>