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23af65cc7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23af65cc7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23af65cc7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23af65cc7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23af65cc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23af65cc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574699" y="1748700"/>
            <a:ext cx="5994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latin typeface="Calibri"/>
                <a:ea typeface="Calibri"/>
                <a:cs typeface="Calibri"/>
                <a:sym typeface="Calibri"/>
              </a:rPr>
              <a:t>CHURN PREDICTION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latin typeface="Calibri"/>
                <a:ea typeface="Calibri"/>
                <a:cs typeface="Calibri"/>
                <a:sym typeface="Calibri"/>
              </a:rPr>
              <a:t>LEOMAR FONSECA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175" y="169975"/>
            <a:ext cx="2139375" cy="78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04175" y="124275"/>
            <a:ext cx="8744400" cy="481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313125" y="27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CHURN PREDICTION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 1 - DEFINITIONS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313125" y="1232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b="1" lang="pt-BR" sz="1400">
                <a:solidFill>
                  <a:srgbClr val="000000"/>
                </a:solidFill>
              </a:rPr>
              <a:t>Goal</a:t>
            </a:r>
            <a:r>
              <a:rPr lang="pt-BR" sz="1400">
                <a:solidFill>
                  <a:srgbClr val="000000"/>
                </a:solidFill>
              </a:rPr>
              <a:t>: develop a churn prediction model that identifies users at risk of churning within the next 30 days.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b="1" lang="pt-BR" sz="1400">
                <a:solidFill>
                  <a:srgbClr val="000000"/>
                </a:solidFill>
              </a:rPr>
              <a:t>Evaluation metrics</a:t>
            </a:r>
            <a:r>
              <a:rPr lang="pt-BR" sz="1400">
                <a:solidFill>
                  <a:srgbClr val="000000"/>
                </a:solidFill>
              </a:rPr>
              <a:t>: recall (and accuracy).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b="1" lang="pt-BR" sz="1400">
                <a:solidFill>
                  <a:srgbClr val="000000"/>
                </a:solidFill>
              </a:rPr>
              <a:t>Application example</a:t>
            </a:r>
            <a:r>
              <a:rPr lang="pt-BR" sz="1400">
                <a:solidFill>
                  <a:srgbClr val="000000"/>
                </a:solidFill>
              </a:rPr>
              <a:t>: user_000383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523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175" y="169975"/>
            <a:ext cx="2139375" cy="78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125" y="2495200"/>
            <a:ext cx="6824525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4"/>
          <p:cNvSpPr/>
          <p:nvPr/>
        </p:nvSpPr>
        <p:spPr>
          <a:xfrm>
            <a:off x="5450900" y="2485750"/>
            <a:ext cx="1287300" cy="1850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5379850" y="1846550"/>
            <a:ext cx="15579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Column created using timestamp information to “look forward”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346225" y="4154750"/>
            <a:ext cx="6824400" cy="1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7219000" y="3956425"/>
            <a:ext cx="1685100" cy="528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Rows removed from the dataset, since there is no churn information available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204175" y="124275"/>
            <a:ext cx="8744400" cy="481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 txBox="1"/>
          <p:nvPr>
            <p:ph type="title"/>
          </p:nvPr>
        </p:nvSpPr>
        <p:spPr>
          <a:xfrm>
            <a:off x="313125" y="27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CHURN PREDICTION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 2 - MODELING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313125" y="1232025"/>
            <a:ext cx="33801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EXPLORATORY DATA ANALYSIS</a:t>
            </a:r>
            <a:r>
              <a:rPr b="1" lang="pt-BR" sz="1400">
                <a:solidFill>
                  <a:srgbClr val="000000"/>
                </a:solidFill>
              </a:rPr>
              <a:t> (EDA)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FEATURE ENGINEERING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FEATURE SELECTION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BASELINE MODEL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PREDICTIVE MODEL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b="1" lang="pt-BR" sz="1400">
                <a:solidFill>
                  <a:srgbClr val="000000"/>
                </a:solidFill>
              </a:rPr>
              <a:t>APPLICATION/REPRODUCIBILITY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25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175" y="169975"/>
            <a:ext cx="2139375" cy="78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1" name="Google Shape;151;p15"/>
          <p:cNvSpPr/>
          <p:nvPr/>
        </p:nvSpPr>
        <p:spPr>
          <a:xfrm>
            <a:off x="3693225" y="1047575"/>
            <a:ext cx="5193300" cy="1074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269999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IMBALANCED CLASS: 21.28% OF CHURN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69999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THE VAST MAJORITY OF THE DATA POINTS WAS FROM THE BRONZE TIER (CLV)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69999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ONLY THE BRONZE TIER HAD CHURN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269999" rtl="0" algn="l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THE DIAMOND TIER (CLV) BRINGS THE MOST REVENUE ON AVERAGE TO THE COMPANY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2948975" y="2369325"/>
            <a:ext cx="5193300" cy="10743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Calibri"/>
                <a:ea typeface="Calibri"/>
                <a:cs typeface="Calibri"/>
                <a:sym typeface="Calibri"/>
              </a:rPr>
              <a:t>BY NOT USING A MODEL AS AN APPROACH, THE COMPANY WOULD EITHER GUESS OR HAVE A PERFECT RECALL - INFLATING THE COST OF CHURN RETENTION CAMPAINGS. WHILE THE BASELINE MODEL HAD A GOOD RECALL (74%), THE FINAL MODEL DEVELOPED HAD A RECALL OF 85% ON THE TESTING SET, LIMITING BY A LARGE AMOUNT THE SPENDING WITH RETENTION CAMPAIGNS.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 flipH="1" rot="10800000">
            <a:off x="870000" y="1624500"/>
            <a:ext cx="2663400" cy="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/>
          <p:nvPr/>
        </p:nvCxnSpPr>
        <p:spPr>
          <a:xfrm flipH="1" rot="10800000">
            <a:off x="507475" y="4065825"/>
            <a:ext cx="19074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/>
          <p:nvPr/>
        </p:nvCxnSpPr>
        <p:spPr>
          <a:xfrm>
            <a:off x="455675" y="4645975"/>
            <a:ext cx="2846700" cy="14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227" y="1868473"/>
            <a:ext cx="4114574" cy="2777501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/>
          <p:nvPr/>
        </p:nvSpPr>
        <p:spPr>
          <a:xfrm>
            <a:off x="204175" y="124275"/>
            <a:ext cx="8744400" cy="481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313125" y="277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CHURN PREDICTION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STAGE 3 - RESULTS</a:t>
            </a:r>
            <a:endParaRPr sz="2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313125" y="1232025"/>
            <a:ext cx="8404800" cy="31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pt-BR" sz="1400">
                <a:solidFill>
                  <a:srgbClr val="000000"/>
                </a:solidFill>
              </a:rPr>
              <a:t>T</a:t>
            </a:r>
            <a:r>
              <a:rPr lang="pt-BR" sz="1400">
                <a:solidFill>
                  <a:srgbClr val="000000"/>
                </a:solidFill>
              </a:rPr>
              <a:t>he </a:t>
            </a:r>
            <a:r>
              <a:rPr b="1" lang="pt-BR" sz="1400">
                <a:solidFill>
                  <a:srgbClr val="000000"/>
                </a:solidFill>
              </a:rPr>
              <a:t>first</a:t>
            </a:r>
            <a:r>
              <a:rPr lang="pt-BR" sz="1400">
                <a:solidFill>
                  <a:srgbClr val="000000"/>
                </a:solidFill>
              </a:rPr>
              <a:t> deliverable was an application backed by a machine learning model which predicts the likelihood of churn per user session with great performance metrics.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pt-BR" sz="1400">
                <a:solidFill>
                  <a:srgbClr val="000000"/>
                </a:solidFill>
              </a:rPr>
              <a:t>The </a:t>
            </a:r>
            <a:r>
              <a:rPr b="1" lang="pt-BR" sz="1400">
                <a:solidFill>
                  <a:srgbClr val="000000"/>
                </a:solidFill>
              </a:rPr>
              <a:t>second</a:t>
            </a:r>
            <a:r>
              <a:rPr lang="pt-BR" sz="1400">
                <a:solidFill>
                  <a:srgbClr val="000000"/>
                </a:solidFill>
              </a:rPr>
              <a:t> product was a file generated at the end of the notebook with all the recommended campaigns per users in the dataset. This was created by calculating the “campaign budget” considering the user “CLV-to-date”, their churn likelihood and the information passed on the provided PDF file (cost by campaign).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pt-BR" sz="1400">
                <a:solidFill>
                  <a:srgbClr val="000000"/>
                </a:solidFill>
              </a:rPr>
              <a:t>In summary, out of 1419 user, the app recommends: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No action to 1082 user (because they either have a low likelihood of churn or </a:t>
            </a:r>
            <a:r>
              <a:rPr lang="pt-BR" sz="1400">
                <a:solidFill>
                  <a:srgbClr val="000000"/>
                </a:solidFill>
              </a:rPr>
              <a:t>because</a:t>
            </a:r>
            <a:r>
              <a:rPr lang="pt-BR" sz="1400">
                <a:solidFill>
                  <a:srgbClr val="000000"/>
                </a:solidFill>
              </a:rPr>
              <a:t> their churn probability with “campaign budget” relation would return in loss of revenue;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Sending an automated email to 322 users;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Delivering a bonus offer to 11 users; and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pt-BR" sz="1400">
                <a:solidFill>
                  <a:srgbClr val="000000"/>
                </a:solidFill>
              </a:rPr>
              <a:t>Having a phone call to the last four users.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</a:rPr>
              <a:t>As per next steps, more time employed on feature engineering might increase accuracy as recall is kept high (or above a company defined threshold) further optimizing revenue.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523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175" y="169975"/>
            <a:ext cx="2139375" cy="785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000655"/>
      </a:dk1>
      <a:lt1>
        <a:srgbClr val="FFFFFF"/>
      </a:lt1>
      <a:dk2>
        <a:srgbClr val="000750"/>
      </a:dk2>
      <a:lt2>
        <a:srgbClr val="000651"/>
      </a:lt2>
      <a:accent1>
        <a:srgbClr val="000655"/>
      </a:accent1>
      <a:accent2>
        <a:srgbClr val="D9563F"/>
      </a:accent2>
      <a:accent3>
        <a:srgbClr val="FFD701"/>
      </a:accent3>
      <a:accent4>
        <a:srgbClr val="FFFFFF"/>
      </a:accent4>
      <a:accent5>
        <a:srgbClr val="FFFFFF"/>
      </a:accent5>
      <a:accent6>
        <a:srgbClr val="F3F3F3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