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3"/>
  </p:notesMasterIdLst>
  <p:handoutMasterIdLst>
    <p:handoutMasterId r:id="rId24"/>
  </p:handoutMasterIdLst>
  <p:sldIdLst>
    <p:sldId id="410" r:id="rId5"/>
    <p:sldId id="397" r:id="rId6"/>
    <p:sldId id="411" r:id="rId7"/>
    <p:sldId id="412" r:id="rId8"/>
    <p:sldId id="413" r:id="rId9"/>
    <p:sldId id="422" r:id="rId10"/>
    <p:sldId id="423" r:id="rId11"/>
    <p:sldId id="389" r:id="rId12"/>
    <p:sldId id="406" r:id="rId13"/>
    <p:sldId id="414" r:id="rId14"/>
    <p:sldId id="416" r:id="rId15"/>
    <p:sldId id="415" r:id="rId16"/>
    <p:sldId id="417" r:id="rId17"/>
    <p:sldId id="418" r:id="rId18"/>
    <p:sldId id="419" r:id="rId19"/>
    <p:sldId id="420" r:id="rId20"/>
    <p:sldId id="421" r:id="rId21"/>
    <p:sldId id="39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96327" autoAdjust="0"/>
  </p:normalViewPr>
  <p:slideViewPr>
    <p:cSldViewPr snapToGrid="0">
      <p:cViewPr varScale="1">
        <p:scale>
          <a:sx n="92" d="100"/>
          <a:sy n="92" d="100"/>
        </p:scale>
        <p:origin x="106" y="1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landa Rodríguez" userId="8f140023-5024-4fc8-9fb6-68db2aa99651" providerId="ADAL" clId="{5B494E12-485C-4B50-ADC9-F22EB13B5713}"/>
    <pc:docChg chg="custSel addSld modSld">
      <pc:chgData name="Yolanda Rodríguez" userId="8f140023-5024-4fc8-9fb6-68db2aa99651" providerId="ADAL" clId="{5B494E12-485C-4B50-ADC9-F22EB13B5713}" dt="2024-11-14T15:12:46.894" v="650" actId="20577"/>
      <pc:docMkLst>
        <pc:docMk/>
      </pc:docMkLst>
      <pc:sldChg chg="modSp mod">
        <pc:chgData name="Yolanda Rodríguez" userId="8f140023-5024-4fc8-9fb6-68db2aa99651" providerId="ADAL" clId="{5B494E12-485C-4B50-ADC9-F22EB13B5713}" dt="2024-11-14T15:08:56.864" v="577" actId="20577"/>
        <pc:sldMkLst>
          <pc:docMk/>
          <pc:sldMk cId="3248460900" sldId="414"/>
        </pc:sldMkLst>
        <pc:spChg chg="mod">
          <ac:chgData name="Yolanda Rodríguez" userId="8f140023-5024-4fc8-9fb6-68db2aa99651" providerId="ADAL" clId="{5B494E12-485C-4B50-ADC9-F22EB13B5713}" dt="2024-11-14T15:08:56.864" v="577" actId="20577"/>
          <ac:spMkLst>
            <pc:docMk/>
            <pc:sldMk cId="3248460900" sldId="414"/>
            <ac:spMk id="4" creationId="{29308E8C-C9C2-B41A-5158-9B7593D1D506}"/>
          </ac:spMkLst>
        </pc:spChg>
      </pc:sldChg>
      <pc:sldChg chg="modSp mod">
        <pc:chgData name="Yolanda Rodríguez" userId="8f140023-5024-4fc8-9fb6-68db2aa99651" providerId="ADAL" clId="{5B494E12-485C-4B50-ADC9-F22EB13B5713}" dt="2024-11-14T15:10:33.319" v="584" actId="20577"/>
        <pc:sldMkLst>
          <pc:docMk/>
          <pc:sldMk cId="3292716990" sldId="417"/>
        </pc:sldMkLst>
        <pc:spChg chg="mod">
          <ac:chgData name="Yolanda Rodríguez" userId="8f140023-5024-4fc8-9fb6-68db2aa99651" providerId="ADAL" clId="{5B494E12-485C-4B50-ADC9-F22EB13B5713}" dt="2024-11-14T15:10:33.319" v="584" actId="20577"/>
          <ac:spMkLst>
            <pc:docMk/>
            <pc:sldMk cId="3292716990" sldId="417"/>
            <ac:spMk id="3" creationId="{1EF3B600-1DCC-C1F6-6E37-B51F0691E7CB}"/>
          </ac:spMkLst>
        </pc:spChg>
      </pc:sldChg>
      <pc:sldChg chg="modSp mod">
        <pc:chgData name="Yolanda Rodríguez" userId="8f140023-5024-4fc8-9fb6-68db2aa99651" providerId="ADAL" clId="{5B494E12-485C-4B50-ADC9-F22EB13B5713}" dt="2024-11-14T15:11:52.787" v="585" actId="6549"/>
        <pc:sldMkLst>
          <pc:docMk/>
          <pc:sldMk cId="859065238" sldId="419"/>
        </pc:sldMkLst>
        <pc:spChg chg="mod">
          <ac:chgData name="Yolanda Rodríguez" userId="8f140023-5024-4fc8-9fb6-68db2aa99651" providerId="ADAL" clId="{5B494E12-485C-4B50-ADC9-F22EB13B5713}" dt="2024-11-14T15:11:52.787" v="585" actId="6549"/>
          <ac:spMkLst>
            <pc:docMk/>
            <pc:sldMk cId="859065238" sldId="419"/>
            <ac:spMk id="3" creationId="{B501BCEE-12A8-B3CF-794A-6ADF11CF0BDA}"/>
          </ac:spMkLst>
        </pc:spChg>
      </pc:sldChg>
      <pc:sldChg chg="modSp mod">
        <pc:chgData name="Yolanda Rodríguez" userId="8f140023-5024-4fc8-9fb6-68db2aa99651" providerId="ADAL" clId="{5B494E12-485C-4B50-ADC9-F22EB13B5713}" dt="2024-11-14T15:12:46.894" v="650" actId="20577"/>
        <pc:sldMkLst>
          <pc:docMk/>
          <pc:sldMk cId="2530748110" sldId="420"/>
        </pc:sldMkLst>
        <pc:spChg chg="mod">
          <ac:chgData name="Yolanda Rodríguez" userId="8f140023-5024-4fc8-9fb6-68db2aa99651" providerId="ADAL" clId="{5B494E12-485C-4B50-ADC9-F22EB13B5713}" dt="2024-11-14T15:12:46.894" v="650" actId="20577"/>
          <ac:spMkLst>
            <pc:docMk/>
            <pc:sldMk cId="2530748110" sldId="420"/>
            <ac:spMk id="3" creationId="{B9DEB116-D9E4-A3A9-2000-AF9519D7F8B8}"/>
          </ac:spMkLst>
        </pc:spChg>
      </pc:sldChg>
      <pc:sldChg chg="modSp new mod">
        <pc:chgData name="Yolanda Rodríguez" userId="8f140023-5024-4fc8-9fb6-68db2aa99651" providerId="ADAL" clId="{5B494E12-485C-4B50-ADC9-F22EB13B5713}" dt="2024-11-14T15:04:13.180" v="363" actId="20577"/>
        <pc:sldMkLst>
          <pc:docMk/>
          <pc:sldMk cId="3293487374" sldId="422"/>
        </pc:sldMkLst>
        <pc:spChg chg="mod">
          <ac:chgData name="Yolanda Rodríguez" userId="8f140023-5024-4fc8-9fb6-68db2aa99651" providerId="ADAL" clId="{5B494E12-485C-4B50-ADC9-F22EB13B5713}" dt="2024-11-14T15:01:18.077" v="51" actId="20577"/>
          <ac:spMkLst>
            <pc:docMk/>
            <pc:sldMk cId="3293487374" sldId="422"/>
            <ac:spMk id="2" creationId="{28FB652D-1929-8AEA-68A9-E99BE8E7FC92}"/>
          </ac:spMkLst>
        </pc:spChg>
        <pc:spChg chg="mod">
          <ac:chgData name="Yolanda Rodríguez" userId="8f140023-5024-4fc8-9fb6-68db2aa99651" providerId="ADAL" clId="{5B494E12-485C-4B50-ADC9-F22EB13B5713}" dt="2024-11-14T15:04:13.180" v="363" actId="20577"/>
          <ac:spMkLst>
            <pc:docMk/>
            <pc:sldMk cId="3293487374" sldId="422"/>
            <ac:spMk id="3" creationId="{8DFCD5D7-05B2-C2A8-9FE5-C48A6486206A}"/>
          </ac:spMkLst>
        </pc:spChg>
      </pc:sldChg>
      <pc:sldChg chg="modSp new mod">
        <pc:chgData name="Yolanda Rodríguez" userId="8f140023-5024-4fc8-9fb6-68db2aa99651" providerId="ADAL" clId="{5B494E12-485C-4B50-ADC9-F22EB13B5713}" dt="2024-11-14T15:06:31.826" v="540" actId="5793"/>
        <pc:sldMkLst>
          <pc:docMk/>
          <pc:sldMk cId="1554935877" sldId="423"/>
        </pc:sldMkLst>
        <pc:spChg chg="mod">
          <ac:chgData name="Yolanda Rodríguez" userId="8f140023-5024-4fc8-9fb6-68db2aa99651" providerId="ADAL" clId="{5B494E12-485C-4B50-ADC9-F22EB13B5713}" dt="2024-11-14T15:05:05.285" v="388" actId="20577"/>
          <ac:spMkLst>
            <pc:docMk/>
            <pc:sldMk cId="1554935877" sldId="423"/>
            <ac:spMk id="2" creationId="{57767AF6-B4A6-8A5D-7C20-E0A24230B56B}"/>
          </ac:spMkLst>
        </pc:spChg>
        <pc:spChg chg="mod">
          <ac:chgData name="Yolanda Rodríguez" userId="8f140023-5024-4fc8-9fb6-68db2aa99651" providerId="ADAL" clId="{5B494E12-485C-4B50-ADC9-F22EB13B5713}" dt="2024-11-14T15:06:31.826" v="540" actId="5793"/>
          <ac:spMkLst>
            <pc:docMk/>
            <pc:sldMk cId="1554935877" sldId="423"/>
            <ac:spMk id="3" creationId="{E575BAEA-E199-60E1-610B-9B1D0FD5069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11/14/2024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‹Nº›</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11/14/2024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‹Nº›</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727777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3576248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2994759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18</a:t>
            </a:fld>
            <a:endParaRPr lang="en-US" dirty="0"/>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‹Nº›</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‹Nº›</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s-ES"/>
              <a:t>Haga clic en el icono para agregar una tabla</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‹Nº›</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‹Nº›</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s-ES"/>
              <a:t>Haga clic en el icono para agregar una imagen</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s-ES"/>
              <a:t>Haga clic en el icono para agregar una imagen</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‹Nº›</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‹Nº›</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‹Nº›</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s-ES"/>
              <a:t>Haga clic en el icono para agregar una imagen</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‹Nº›</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‹Nº›</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mailto:yrodriguez@serpr.org"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3.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594360" y="411479"/>
            <a:ext cx="5486400" cy="3291840"/>
          </a:xfrm>
        </p:spPr>
        <p:txBody>
          <a:bodyPr anchor="b">
            <a:normAutofit/>
          </a:bodyPr>
          <a:lstStyle/>
          <a:p>
            <a:r>
              <a:rPr lang="en-US" sz="5100" dirty="0" err="1"/>
              <a:t>Dialogando</a:t>
            </a:r>
            <a:r>
              <a:rPr lang="en-US" sz="5100" dirty="0"/>
              <a:t> sobre las </a:t>
            </a:r>
            <a:r>
              <a:rPr lang="en-US" sz="5100" dirty="0" err="1"/>
              <a:t>Adopciones</a:t>
            </a:r>
            <a:r>
              <a:rPr lang="en-US" sz="5100" dirty="0"/>
              <a:t> de la </a:t>
            </a:r>
            <a:r>
              <a:rPr lang="en-US" sz="5100" dirty="0" err="1"/>
              <a:t>Niñez</a:t>
            </a:r>
            <a:r>
              <a:rPr lang="en-US" sz="5100" dirty="0"/>
              <a:t> y la Juventud con Discapacidad</a:t>
            </a:r>
          </a:p>
        </p:txBody>
      </p:sp>
      <p:sp>
        <p:nvSpPr>
          <p:cNvPr id="7" name="Text Placeholder 2">
            <a:extLst>
              <a:ext uri="{FF2B5EF4-FFF2-40B4-BE49-F238E27FC236}">
                <a16:creationId xmlns:a16="http://schemas.microsoft.com/office/drawing/2014/main" id="{80EEEA24-7EFA-D9FF-308D-0549234D22AC}"/>
              </a:ext>
            </a:extLst>
          </p:cNvPr>
          <p:cNvSpPr>
            <a:spLocks noGrp="1"/>
          </p:cNvSpPr>
          <p:nvPr>
            <p:ph type="body" sz="quarter" idx="11"/>
          </p:nvPr>
        </p:nvSpPr>
        <p:spPr>
          <a:xfrm>
            <a:off x="594360" y="4549552"/>
            <a:ext cx="5486400" cy="1645920"/>
          </a:xfrm>
        </p:spPr>
        <p:txBody>
          <a:bodyPr>
            <a:normAutofit/>
          </a:bodyPr>
          <a:lstStyle/>
          <a:p>
            <a:r>
              <a:rPr lang="en-US" dirty="0"/>
              <a:t>7mo. Congreso de </a:t>
            </a:r>
            <a:r>
              <a:rPr lang="en-US" dirty="0" err="1"/>
              <a:t>Adopci</a:t>
            </a:r>
            <a:r>
              <a:rPr lang="es-PR" dirty="0"/>
              <a:t>ón del Departamento de la Familia</a:t>
            </a:r>
          </a:p>
          <a:p>
            <a:r>
              <a:rPr lang="es-PR" dirty="0"/>
              <a:t>San Juan, Puerto Rico</a:t>
            </a:r>
          </a:p>
          <a:p>
            <a:r>
              <a:rPr lang="es-PR" dirty="0"/>
              <a:t>15 de noviembre 2024</a:t>
            </a:r>
            <a:endParaRPr lang="en-US" dirty="0"/>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E053CA-3BB3-98DE-EF62-4FA8D8335FD3}"/>
              </a:ext>
            </a:extLst>
          </p:cNvPr>
          <p:cNvSpPr>
            <a:spLocks noGrp="1"/>
          </p:cNvSpPr>
          <p:nvPr>
            <p:ph type="title"/>
          </p:nvPr>
        </p:nvSpPr>
        <p:spPr/>
        <p:txBody>
          <a:bodyPr/>
          <a:lstStyle/>
          <a:p>
            <a:pPr algn="ctr"/>
            <a:r>
              <a:rPr lang="en-US"/>
              <a:t>Algunas Sugerencias para Profesionales</a:t>
            </a:r>
            <a:endParaRPr lang="en-US" dirty="0"/>
          </a:p>
        </p:txBody>
      </p:sp>
      <p:sp>
        <p:nvSpPr>
          <p:cNvPr id="3" name="Marcador de contenido 2">
            <a:extLst>
              <a:ext uri="{FF2B5EF4-FFF2-40B4-BE49-F238E27FC236}">
                <a16:creationId xmlns:a16="http://schemas.microsoft.com/office/drawing/2014/main" id="{07507593-1D59-0B62-7F31-5C4558467C73}"/>
              </a:ext>
            </a:extLst>
          </p:cNvPr>
          <p:cNvSpPr>
            <a:spLocks noGrp="1"/>
          </p:cNvSpPr>
          <p:nvPr>
            <p:ph sz="quarter" idx="13"/>
          </p:nvPr>
        </p:nvSpPr>
        <p:spPr>
          <a:xfrm>
            <a:off x="358948" y="2676525"/>
            <a:ext cx="5746750" cy="3597470"/>
          </a:xfrm>
        </p:spPr>
        <p:txBody>
          <a:bodyPr>
            <a:normAutofit fontScale="92500" lnSpcReduction="20000"/>
          </a:bodyPr>
          <a:lstStyle/>
          <a:p>
            <a:r>
              <a:rPr lang="es-PR" sz="2400" dirty="0"/>
              <a:t>Revise sus propias concepciones y prejuicios sobre la discapacidad, sobre las personas que tienen discapacidad y sobre quienes interesan adoptar menores con discapacidad.</a:t>
            </a:r>
          </a:p>
          <a:p>
            <a:endParaRPr lang="es-PR" sz="2400" dirty="0"/>
          </a:p>
          <a:p>
            <a:r>
              <a:rPr lang="es-ES" sz="2400" dirty="0"/>
              <a:t>Busque conocer los </a:t>
            </a:r>
            <a:r>
              <a:rPr lang="es-ES" sz="2400" dirty="0" err="1"/>
              <a:t>diagn</a:t>
            </a:r>
            <a:r>
              <a:rPr lang="es-PR" sz="2400" dirty="0"/>
              <a:t>ósticos y cómo se manifiestan en el niño, la niña o el joven</a:t>
            </a:r>
            <a:r>
              <a:rPr lang="es-ES" sz="2400" dirty="0"/>
              <a:t> que está bajo su atención y que tienen discapacidad.</a:t>
            </a:r>
          </a:p>
          <a:p>
            <a:r>
              <a:rPr lang="es-ES" sz="2400" dirty="0"/>
              <a:t>	¿qué le gusta y que le molesta?, ¿ante que eventos reacciona?</a:t>
            </a:r>
          </a:p>
          <a:p>
            <a:endParaRPr lang="es-PR" sz="2400" dirty="0"/>
          </a:p>
          <a:p>
            <a:endParaRPr lang="en-US" dirty="0"/>
          </a:p>
        </p:txBody>
      </p:sp>
      <p:sp>
        <p:nvSpPr>
          <p:cNvPr id="4" name="Marcador de contenido 3">
            <a:extLst>
              <a:ext uri="{FF2B5EF4-FFF2-40B4-BE49-F238E27FC236}">
                <a16:creationId xmlns:a16="http://schemas.microsoft.com/office/drawing/2014/main" id="{29308E8C-C9C2-B41A-5158-9B7593D1D506}"/>
              </a:ext>
            </a:extLst>
          </p:cNvPr>
          <p:cNvSpPr>
            <a:spLocks noGrp="1"/>
          </p:cNvSpPr>
          <p:nvPr>
            <p:ph sz="quarter" idx="14"/>
          </p:nvPr>
        </p:nvSpPr>
        <p:spPr/>
        <p:txBody>
          <a:bodyPr>
            <a:normAutofit lnSpcReduction="10000"/>
          </a:bodyPr>
          <a:lstStyle/>
          <a:p>
            <a:r>
              <a:rPr lang="es-PR" dirty="0"/>
              <a:t>Promovamos el uso de formularios y de entrevistas donde se visibilicen las fortalezas de la niñez y juventud con discapacidad.</a:t>
            </a:r>
          </a:p>
          <a:p>
            <a:r>
              <a:rPr lang="es-PR" dirty="0"/>
              <a:t>Vamos a reconocer y a promover capacitaciones continuas sobre etapas de desarrollo, atenciones informadas en trauma, sobre diversidad física y neurodivergente, para los PTS y para las familias.</a:t>
            </a:r>
            <a:endParaRPr lang="en-US" dirty="0"/>
          </a:p>
        </p:txBody>
      </p:sp>
    </p:spTree>
    <p:extLst>
      <p:ext uri="{BB962C8B-B14F-4D97-AF65-F5344CB8AC3E}">
        <p14:creationId xmlns:p14="http://schemas.microsoft.com/office/powerpoint/2010/main" val="3248460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6F8305-3FEF-BFA8-0471-78A59C7AC2AE}"/>
              </a:ext>
            </a:extLst>
          </p:cNvPr>
          <p:cNvSpPr>
            <a:spLocks noGrp="1"/>
          </p:cNvSpPr>
          <p:nvPr>
            <p:ph type="title"/>
          </p:nvPr>
        </p:nvSpPr>
        <p:spPr/>
        <p:txBody>
          <a:bodyPr/>
          <a:lstStyle/>
          <a:p>
            <a:r>
              <a:rPr lang="es-PR" dirty="0"/>
              <a:t>… Profesionales y Familias</a:t>
            </a:r>
            <a:endParaRPr lang="en-US" dirty="0"/>
          </a:p>
        </p:txBody>
      </p:sp>
      <p:sp>
        <p:nvSpPr>
          <p:cNvPr id="3" name="Marcador de contenido 2">
            <a:extLst>
              <a:ext uri="{FF2B5EF4-FFF2-40B4-BE49-F238E27FC236}">
                <a16:creationId xmlns:a16="http://schemas.microsoft.com/office/drawing/2014/main" id="{C5EC16AA-D2E8-BC52-B8F7-BB25F40F2F9F}"/>
              </a:ext>
            </a:extLst>
          </p:cNvPr>
          <p:cNvSpPr>
            <a:spLocks noGrp="1"/>
          </p:cNvSpPr>
          <p:nvPr>
            <p:ph sz="quarter" idx="13"/>
          </p:nvPr>
        </p:nvSpPr>
        <p:spPr/>
        <p:txBody>
          <a:bodyPr>
            <a:normAutofit lnSpcReduction="10000"/>
          </a:bodyPr>
          <a:lstStyle/>
          <a:p>
            <a:r>
              <a:rPr lang="es-ES" dirty="0"/>
              <a:t>Al trabajar con las familias:</a:t>
            </a:r>
          </a:p>
          <a:p>
            <a:r>
              <a:rPr lang="es-ES" dirty="0"/>
              <a:t>Hable abierta y sistemáticamente de la adopción de menores con discapacidad.  Las familias, normalmente, no piensan en ello por desinformación o miedo a lo desconocido.</a:t>
            </a:r>
          </a:p>
          <a:p>
            <a:r>
              <a:rPr lang="es-ES" dirty="0"/>
              <a:t>Ofrezca toda la información posible y necesaria sobre los riesgos de que un menor presente o pueda desarrollar alguna discapacidad.</a:t>
            </a:r>
          </a:p>
          <a:p>
            <a:r>
              <a:rPr lang="es-ES" dirty="0"/>
              <a:t>Provea formación sobre lo que es la discapacidad, las necesidades especiales que el menor puede presentar.</a:t>
            </a:r>
          </a:p>
          <a:p>
            <a:r>
              <a:rPr lang="es-ES" dirty="0"/>
              <a:t>Ofrezca información concreta de dónde buscar información especializada y obtener servicios.</a:t>
            </a:r>
          </a:p>
          <a:p>
            <a:pPr marL="0" indent="0">
              <a:buNone/>
            </a:pPr>
            <a:endParaRPr lang="en-US" dirty="0"/>
          </a:p>
        </p:txBody>
      </p:sp>
    </p:spTree>
    <p:extLst>
      <p:ext uri="{BB962C8B-B14F-4D97-AF65-F5344CB8AC3E}">
        <p14:creationId xmlns:p14="http://schemas.microsoft.com/office/powerpoint/2010/main" val="2709108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0C2602-F0A6-642F-2055-6A8C15080350}"/>
              </a:ext>
            </a:extLst>
          </p:cNvPr>
          <p:cNvSpPr>
            <a:spLocks noGrp="1"/>
          </p:cNvSpPr>
          <p:nvPr>
            <p:ph type="title"/>
          </p:nvPr>
        </p:nvSpPr>
        <p:spPr/>
        <p:txBody>
          <a:bodyPr/>
          <a:lstStyle/>
          <a:p>
            <a:endParaRPr lang="en-US"/>
          </a:p>
        </p:txBody>
      </p:sp>
      <p:sp>
        <p:nvSpPr>
          <p:cNvPr id="3" name="Marcador de contenido 2">
            <a:extLst>
              <a:ext uri="{FF2B5EF4-FFF2-40B4-BE49-F238E27FC236}">
                <a16:creationId xmlns:a16="http://schemas.microsoft.com/office/drawing/2014/main" id="{08618CC5-9075-DE41-B99C-409A59A47CB3}"/>
              </a:ext>
            </a:extLst>
          </p:cNvPr>
          <p:cNvSpPr>
            <a:spLocks noGrp="1"/>
          </p:cNvSpPr>
          <p:nvPr>
            <p:ph sz="quarter" idx="13"/>
          </p:nvPr>
        </p:nvSpPr>
        <p:spPr/>
        <p:txBody>
          <a:bodyPr>
            <a:normAutofit fontScale="92500" lnSpcReduction="10000"/>
          </a:bodyPr>
          <a:lstStyle/>
          <a:p>
            <a:r>
              <a:rPr lang="es-ES" dirty="0"/>
              <a:t>Promueva la reflexión en cada familia respecto a lo que se siente llamado a hacer, siendo realista sobre sus posibilidades.</a:t>
            </a:r>
          </a:p>
          <a:p>
            <a:r>
              <a:rPr lang="es-ES" dirty="0"/>
              <a:t>	¿qué discapacidad están preparados para 	enfrentar?</a:t>
            </a:r>
          </a:p>
          <a:p>
            <a:r>
              <a:rPr lang="es-ES" dirty="0"/>
              <a:t>	¿qué retos físicos y emocionales están 	dispuestos a manejar?</a:t>
            </a:r>
          </a:p>
          <a:p>
            <a:r>
              <a:rPr lang="es-ES" dirty="0"/>
              <a:t>	¿cuentan con los recursos familiares y 	financieros?</a:t>
            </a:r>
          </a:p>
          <a:p>
            <a:r>
              <a:rPr lang="es-ES" dirty="0"/>
              <a:t>	¿están conscientes y dispuestos a buscar los 	servicios que requiere el niño o la niña?</a:t>
            </a:r>
          </a:p>
          <a:p>
            <a:endParaRPr lang="en-US" dirty="0"/>
          </a:p>
        </p:txBody>
      </p:sp>
      <p:sp>
        <p:nvSpPr>
          <p:cNvPr id="4" name="Marcador de contenido 3">
            <a:extLst>
              <a:ext uri="{FF2B5EF4-FFF2-40B4-BE49-F238E27FC236}">
                <a16:creationId xmlns:a16="http://schemas.microsoft.com/office/drawing/2014/main" id="{766D846F-8016-B11D-02E9-A624F57B69A3}"/>
              </a:ext>
            </a:extLst>
          </p:cNvPr>
          <p:cNvSpPr>
            <a:spLocks noGrp="1"/>
          </p:cNvSpPr>
          <p:nvPr>
            <p:ph sz="quarter" idx="14"/>
          </p:nvPr>
        </p:nvSpPr>
        <p:spPr/>
        <p:txBody>
          <a:bodyPr/>
          <a:lstStyle/>
          <a:p>
            <a:pPr lvl="1"/>
            <a:r>
              <a:rPr lang="es-PR" dirty="0"/>
              <a:t>¿tienen una relación sólida como pareja?</a:t>
            </a:r>
          </a:p>
          <a:p>
            <a:pPr lvl="1"/>
            <a:r>
              <a:rPr lang="es-PR" dirty="0"/>
              <a:t>¿cómo se organizarían para atender citas, buscar escuela y otras tareas?</a:t>
            </a:r>
            <a:endParaRPr lang="en-US" dirty="0"/>
          </a:p>
        </p:txBody>
      </p:sp>
    </p:spTree>
    <p:extLst>
      <p:ext uri="{BB962C8B-B14F-4D97-AF65-F5344CB8AC3E}">
        <p14:creationId xmlns:p14="http://schemas.microsoft.com/office/powerpoint/2010/main" val="1394760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C5538A-8F06-2A87-9C06-C9040A6A2D23}"/>
              </a:ext>
            </a:extLst>
          </p:cNvPr>
          <p:cNvSpPr>
            <a:spLocks noGrp="1"/>
          </p:cNvSpPr>
          <p:nvPr>
            <p:ph type="title"/>
          </p:nvPr>
        </p:nvSpPr>
        <p:spPr/>
        <p:txBody>
          <a:bodyPr/>
          <a:lstStyle/>
          <a:p>
            <a:r>
              <a:rPr lang="es-PR" dirty="0"/>
              <a:t>Las Familias</a:t>
            </a:r>
            <a:endParaRPr lang="en-US" dirty="0"/>
          </a:p>
        </p:txBody>
      </p:sp>
      <p:sp>
        <p:nvSpPr>
          <p:cNvPr id="3" name="Marcador de contenido 2">
            <a:extLst>
              <a:ext uri="{FF2B5EF4-FFF2-40B4-BE49-F238E27FC236}">
                <a16:creationId xmlns:a16="http://schemas.microsoft.com/office/drawing/2014/main" id="{1EF3B600-1DCC-C1F6-6E37-B51F0691E7CB}"/>
              </a:ext>
            </a:extLst>
          </p:cNvPr>
          <p:cNvSpPr>
            <a:spLocks noGrp="1"/>
          </p:cNvSpPr>
          <p:nvPr>
            <p:ph sz="quarter" idx="13"/>
          </p:nvPr>
        </p:nvSpPr>
        <p:spPr/>
        <p:txBody>
          <a:bodyPr/>
          <a:lstStyle/>
          <a:p>
            <a:r>
              <a:rPr lang="es-PR" dirty="0"/>
              <a:t>Confíen en que tienen las capacidades y habilidades necesarias para atender las necesidades de este nuevo miembro de la familia.</a:t>
            </a:r>
          </a:p>
          <a:p>
            <a:r>
              <a:rPr lang="es-PR" dirty="0"/>
              <a:t>No dude en preguntar lo que no sabe y a buscar información, sin afanarse.</a:t>
            </a:r>
          </a:p>
          <a:p>
            <a:r>
              <a:rPr lang="es-PR" dirty="0"/>
              <a:t>Acepte las dudas y los temores como parte natural del proceso.  Tenga sus redes de apoyo informales y formales.</a:t>
            </a:r>
          </a:p>
          <a:p>
            <a:r>
              <a:rPr lang="es-PR" dirty="0"/>
              <a:t>Sepa que muchos de los servicios que necesite su hijo/a los tendrá que buscarlos usted y eso es bueno porque será de acuerdo con sus posibilidades y acceso.</a:t>
            </a:r>
            <a:endParaRPr lang="en-US" dirty="0"/>
          </a:p>
        </p:txBody>
      </p:sp>
    </p:spTree>
    <p:extLst>
      <p:ext uri="{BB962C8B-B14F-4D97-AF65-F5344CB8AC3E}">
        <p14:creationId xmlns:p14="http://schemas.microsoft.com/office/powerpoint/2010/main" val="3292716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B5B764-B1F6-1941-0841-768481022E21}"/>
              </a:ext>
            </a:extLst>
          </p:cNvPr>
          <p:cNvSpPr>
            <a:spLocks noGrp="1"/>
          </p:cNvSpPr>
          <p:nvPr>
            <p:ph type="title"/>
          </p:nvPr>
        </p:nvSpPr>
        <p:spPr/>
        <p:txBody>
          <a:bodyPr/>
          <a:lstStyle/>
          <a:p>
            <a:r>
              <a:rPr lang="es-PR" dirty="0"/>
              <a:t>…Familias</a:t>
            </a:r>
            <a:endParaRPr lang="en-US" dirty="0"/>
          </a:p>
        </p:txBody>
      </p:sp>
      <p:sp>
        <p:nvSpPr>
          <p:cNvPr id="3" name="Marcador de contenido 2">
            <a:extLst>
              <a:ext uri="{FF2B5EF4-FFF2-40B4-BE49-F238E27FC236}">
                <a16:creationId xmlns:a16="http://schemas.microsoft.com/office/drawing/2014/main" id="{713772AD-61D2-9161-AF0D-05FF187E09A8}"/>
              </a:ext>
            </a:extLst>
          </p:cNvPr>
          <p:cNvSpPr>
            <a:spLocks noGrp="1"/>
          </p:cNvSpPr>
          <p:nvPr>
            <p:ph sz="quarter" idx="13"/>
          </p:nvPr>
        </p:nvSpPr>
        <p:spPr/>
        <p:txBody>
          <a:bodyPr/>
          <a:lstStyle/>
          <a:p>
            <a:r>
              <a:rPr lang="es-PR" dirty="0"/>
              <a:t>Reconozca que ese niño o niña tiene una historia.  Respete y valide eso.  Ofrezca espacios de conversación, no critique, ofrezca palabras de consuelo y promueva espacios para los sueños y esperanzas.</a:t>
            </a:r>
          </a:p>
          <a:p>
            <a:r>
              <a:rPr lang="es-PR" dirty="0"/>
              <a:t>Establezca rutinas, límites claros, instrucciones precisas.  Sea consistente y busque que los demás miembros de la familia lo sean también.</a:t>
            </a:r>
          </a:p>
          <a:p>
            <a:r>
              <a:rPr lang="es-PR" dirty="0"/>
              <a:t>Observe con propósito los cambios de humor, de actitudes; tenga siempre una doble escucha.</a:t>
            </a:r>
          </a:p>
          <a:p>
            <a:r>
              <a:rPr lang="es-PR" dirty="0"/>
              <a:t>Celebre los logros, siempre celebre.</a:t>
            </a:r>
            <a:endParaRPr lang="en-US" dirty="0"/>
          </a:p>
        </p:txBody>
      </p:sp>
    </p:spTree>
    <p:extLst>
      <p:ext uri="{BB962C8B-B14F-4D97-AF65-F5344CB8AC3E}">
        <p14:creationId xmlns:p14="http://schemas.microsoft.com/office/powerpoint/2010/main" val="3842761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00932C-B31C-32B2-1634-CB404249DA40}"/>
              </a:ext>
            </a:extLst>
          </p:cNvPr>
          <p:cNvSpPr>
            <a:spLocks noGrp="1"/>
          </p:cNvSpPr>
          <p:nvPr>
            <p:ph type="title"/>
          </p:nvPr>
        </p:nvSpPr>
        <p:spPr/>
        <p:txBody>
          <a:bodyPr/>
          <a:lstStyle/>
          <a:p>
            <a:endParaRPr lang="en-US"/>
          </a:p>
        </p:txBody>
      </p:sp>
      <p:sp>
        <p:nvSpPr>
          <p:cNvPr id="3" name="Marcador de contenido 2">
            <a:extLst>
              <a:ext uri="{FF2B5EF4-FFF2-40B4-BE49-F238E27FC236}">
                <a16:creationId xmlns:a16="http://schemas.microsoft.com/office/drawing/2014/main" id="{B501BCEE-12A8-B3CF-794A-6ADF11CF0BDA}"/>
              </a:ext>
            </a:extLst>
          </p:cNvPr>
          <p:cNvSpPr>
            <a:spLocks noGrp="1"/>
          </p:cNvSpPr>
          <p:nvPr>
            <p:ph sz="quarter" idx="13"/>
          </p:nvPr>
        </p:nvSpPr>
        <p:spPr/>
        <p:txBody>
          <a:bodyPr>
            <a:normAutofit/>
          </a:bodyPr>
          <a:lstStyle/>
          <a:p>
            <a:r>
              <a:rPr lang="es-PR" dirty="0"/>
              <a:t>Realice adaptaciones en el ambiente físico del hogar a tono con las necesidades de su hijo o hija.</a:t>
            </a:r>
          </a:p>
          <a:p>
            <a:r>
              <a:rPr lang="es-PR" dirty="0"/>
              <a:t>Desarrollar un Plan de Emergencia ante posibles crisis – de pendiendo la condición las crisis esperadas pueden ser de conductas, o de convulsiones, etc.</a:t>
            </a:r>
          </a:p>
          <a:p>
            <a:r>
              <a:rPr lang="es-PR" dirty="0"/>
              <a:t>Adaptar juguetes e, incluso, los juegos con los hermanos, si existen problemas de movilidad.</a:t>
            </a:r>
          </a:p>
          <a:p>
            <a:pPr marL="0" indent="0">
              <a:buNone/>
            </a:pPr>
            <a:endParaRPr lang="en-US" dirty="0"/>
          </a:p>
        </p:txBody>
      </p:sp>
    </p:spTree>
    <p:extLst>
      <p:ext uri="{BB962C8B-B14F-4D97-AF65-F5344CB8AC3E}">
        <p14:creationId xmlns:p14="http://schemas.microsoft.com/office/powerpoint/2010/main" val="859065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15EFB5-A742-B48C-825C-7D9A0B8CBC4E}"/>
              </a:ext>
            </a:extLst>
          </p:cNvPr>
          <p:cNvSpPr>
            <a:spLocks noGrp="1"/>
          </p:cNvSpPr>
          <p:nvPr>
            <p:ph type="title"/>
          </p:nvPr>
        </p:nvSpPr>
        <p:spPr/>
        <p:txBody>
          <a:bodyPr/>
          <a:lstStyle/>
          <a:p>
            <a:endParaRPr lang="en-US"/>
          </a:p>
        </p:txBody>
      </p:sp>
      <p:sp>
        <p:nvSpPr>
          <p:cNvPr id="3" name="Marcador de contenido 2">
            <a:extLst>
              <a:ext uri="{FF2B5EF4-FFF2-40B4-BE49-F238E27FC236}">
                <a16:creationId xmlns:a16="http://schemas.microsoft.com/office/drawing/2014/main" id="{B9DEB116-D9E4-A3A9-2000-AF9519D7F8B8}"/>
              </a:ext>
            </a:extLst>
          </p:cNvPr>
          <p:cNvSpPr>
            <a:spLocks noGrp="1"/>
          </p:cNvSpPr>
          <p:nvPr>
            <p:ph sz="quarter" idx="13"/>
          </p:nvPr>
        </p:nvSpPr>
        <p:spPr/>
        <p:txBody>
          <a:bodyPr/>
          <a:lstStyle/>
          <a:p>
            <a:r>
              <a:rPr lang="es-ES" dirty="0"/>
              <a:t>La niñez con discapacidad necesita desarrollar destrezas de socialización y para las relaciones interpersonales, por lo que enseñarles normas, reglas, rutinas, valores, fronteras de espacio personal; así como formas adecuadas de comunicarse, demostrar sentimientos y manejar corajes y frustraciones es una gran responsabilidad de cada familia.</a:t>
            </a:r>
          </a:p>
          <a:p>
            <a:r>
              <a:rPr lang="es-ES" dirty="0"/>
              <a:t>Todos los menores tienen sentimientos y emociones por lo que necesitan saber que son amados aún con sus limitaciones por lo que evitar las críticas y las humillaciones no es negociable.</a:t>
            </a:r>
          </a:p>
          <a:p>
            <a:r>
              <a:rPr lang="es-ES" dirty="0"/>
              <a:t>Criar con pena o miedo, nunca tiene </a:t>
            </a:r>
            <a:r>
              <a:rPr lang="es-ES"/>
              <a:t>buenos resultados.</a:t>
            </a:r>
            <a:endParaRPr lang="es-ES" dirty="0"/>
          </a:p>
          <a:p>
            <a:endParaRPr lang="en-US" dirty="0"/>
          </a:p>
        </p:txBody>
      </p:sp>
    </p:spTree>
    <p:extLst>
      <p:ext uri="{BB962C8B-B14F-4D97-AF65-F5344CB8AC3E}">
        <p14:creationId xmlns:p14="http://schemas.microsoft.com/office/powerpoint/2010/main" val="2530748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757D14-9067-5066-CEB7-26BBA468EC0A}"/>
              </a:ext>
            </a:extLst>
          </p:cNvPr>
          <p:cNvSpPr>
            <a:spLocks noGrp="1"/>
          </p:cNvSpPr>
          <p:nvPr>
            <p:ph type="title"/>
          </p:nvPr>
        </p:nvSpPr>
        <p:spPr/>
        <p:txBody>
          <a:bodyPr/>
          <a:lstStyle/>
          <a:p>
            <a:pPr algn="ctr"/>
            <a:r>
              <a:rPr lang="es-PR" dirty="0"/>
              <a:t>Testimonio</a:t>
            </a:r>
            <a:endParaRPr lang="en-US" dirty="0"/>
          </a:p>
        </p:txBody>
      </p:sp>
      <p:sp>
        <p:nvSpPr>
          <p:cNvPr id="3" name="Marcador de tabla 2">
            <a:extLst>
              <a:ext uri="{FF2B5EF4-FFF2-40B4-BE49-F238E27FC236}">
                <a16:creationId xmlns:a16="http://schemas.microsoft.com/office/drawing/2014/main" id="{4689FD17-FCF6-0FEE-D0D7-B268EEBF298B}"/>
              </a:ext>
            </a:extLst>
          </p:cNvPr>
          <p:cNvSpPr>
            <a:spLocks noGrp="1"/>
          </p:cNvSpPr>
          <p:nvPr>
            <p:ph type="tbl" sz="quarter" idx="10"/>
          </p:nvPr>
        </p:nvSpPr>
        <p:spPr/>
        <p:txBody>
          <a:bodyPr/>
          <a:lstStyle/>
          <a:p>
            <a:r>
              <a:rPr lang="es-ES" dirty="0"/>
              <a:t>Cada familia debe desembarazarse de los pequeños tabúes sociales tan generalizados sobre el miedo a los genes ajenos, a la diferencia, a la dependencia, al compromiso, y otros tantos, sólo queda patente que hay niños y niñas a los que, adoptando o acogiendo, se les puede cambiar la vida a mejor y te pueden cambiar la vida a mejor… </a:t>
            </a:r>
          </a:p>
          <a:p>
            <a:pPr marL="0" indent="0">
              <a:buNone/>
            </a:pPr>
            <a:endParaRPr lang="en-US" dirty="0"/>
          </a:p>
        </p:txBody>
      </p:sp>
    </p:spTree>
    <p:extLst>
      <p:ext uri="{BB962C8B-B14F-4D97-AF65-F5344CB8AC3E}">
        <p14:creationId xmlns:p14="http://schemas.microsoft.com/office/powerpoint/2010/main" val="4110400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s-PR" dirty="0"/>
              <a:t>Gracias por su atención</a:t>
            </a:r>
            <a:endParaRPr lang="en-US" dirty="0"/>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r>
              <a:rPr lang="es-PR" dirty="0"/>
              <a:t>Yolanda Rodríguez León, Ph. D., MSW</a:t>
            </a:r>
          </a:p>
          <a:p>
            <a:r>
              <a:rPr lang="es-PR" dirty="0">
                <a:hlinkClick r:id="rId3"/>
              </a:rPr>
              <a:t>yrodriguez@serpr.org</a:t>
            </a:r>
            <a:endParaRPr lang="es-PR" dirty="0"/>
          </a:p>
          <a:p>
            <a:r>
              <a:rPr lang="es-PR"/>
              <a:t>787 244 1590</a:t>
            </a:r>
            <a:endParaRPr lang="en-US" dirty="0"/>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38F57290-01FB-00B2-A61A-95729B549E95}"/>
              </a:ext>
            </a:extLst>
          </p:cNvPr>
          <p:cNvSpPr>
            <a:spLocks noGrp="1"/>
          </p:cNvSpPr>
          <p:nvPr>
            <p:ph sz="quarter" idx="13"/>
          </p:nvPr>
        </p:nvSpPr>
        <p:spPr>
          <a:xfrm>
            <a:off x="594359" y="2281918"/>
            <a:ext cx="6787747" cy="3708517"/>
          </a:xfrm>
        </p:spPr>
        <p:txBody>
          <a:bodyPr/>
          <a:lstStyle/>
          <a:p>
            <a:r>
              <a:rPr lang="es-ES" i="1" dirty="0"/>
              <a:t>La Convención Internacional sobre los Derechos de las Personas con Discapacidad</a:t>
            </a:r>
            <a:r>
              <a:rPr lang="es-ES" dirty="0"/>
              <a:t>, (2006), estableció que la discapacidad no radica en los rasgos identificados como deficiencias de las personas, sino que resulta de la interacción entre las personas con deficiencias y las barreras debido a la actitud y al entorno, que evitan su participación plena y efectiva en la sociedad, en igualdad de condiciones con las demás.</a:t>
            </a:r>
            <a:endParaRPr lang="en-US" dirty="0"/>
          </a:p>
          <a:p>
            <a:pPr marL="0" indent="0">
              <a:buNone/>
            </a:pPr>
            <a:endParaRPr lang="en-US" dirty="0"/>
          </a:p>
        </p:txBody>
      </p:sp>
      <p:sp>
        <p:nvSpPr>
          <p:cNvPr id="7" name="Título 6">
            <a:extLst>
              <a:ext uri="{FF2B5EF4-FFF2-40B4-BE49-F238E27FC236}">
                <a16:creationId xmlns:a16="http://schemas.microsoft.com/office/drawing/2014/main" id="{7324443E-BD0B-8A05-419C-C33F40777A5F}"/>
              </a:ext>
            </a:extLst>
          </p:cNvPr>
          <p:cNvSpPr>
            <a:spLocks noGrp="1"/>
          </p:cNvSpPr>
          <p:nvPr>
            <p:ph type="title"/>
          </p:nvPr>
        </p:nvSpPr>
        <p:spPr/>
        <p:txBody>
          <a:bodyPr/>
          <a:lstStyle/>
          <a:p>
            <a:r>
              <a:rPr lang="es-PR" dirty="0"/>
              <a:t>Discapacidad</a:t>
            </a:r>
            <a:endParaRPr lang="en-US" dirty="0"/>
          </a:p>
        </p:txBody>
      </p:sp>
    </p:spTree>
    <p:extLst>
      <p:ext uri="{BB962C8B-B14F-4D97-AF65-F5344CB8AC3E}">
        <p14:creationId xmlns:p14="http://schemas.microsoft.com/office/powerpoint/2010/main" val="2039059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A21660-2764-F93A-3FA7-A0C6794932FF}"/>
              </a:ext>
            </a:extLst>
          </p:cNvPr>
          <p:cNvSpPr>
            <a:spLocks noGrp="1"/>
          </p:cNvSpPr>
          <p:nvPr>
            <p:ph type="title"/>
          </p:nvPr>
        </p:nvSpPr>
        <p:spPr/>
        <p:txBody>
          <a:bodyPr/>
          <a:lstStyle/>
          <a:p>
            <a:r>
              <a:rPr lang="es-PR" dirty="0"/>
              <a:t>Diversidad Funcional</a:t>
            </a:r>
            <a:endParaRPr lang="en-US" dirty="0"/>
          </a:p>
        </p:txBody>
      </p:sp>
      <p:sp>
        <p:nvSpPr>
          <p:cNvPr id="3" name="Marcador de contenido 2">
            <a:extLst>
              <a:ext uri="{FF2B5EF4-FFF2-40B4-BE49-F238E27FC236}">
                <a16:creationId xmlns:a16="http://schemas.microsoft.com/office/drawing/2014/main" id="{5DE839A1-7C33-1ADC-9197-89841362573E}"/>
              </a:ext>
            </a:extLst>
          </p:cNvPr>
          <p:cNvSpPr>
            <a:spLocks noGrp="1"/>
          </p:cNvSpPr>
          <p:nvPr>
            <p:ph sz="quarter" idx="13"/>
          </p:nvPr>
        </p:nvSpPr>
        <p:spPr/>
        <p:txBody>
          <a:bodyPr/>
          <a:lstStyle/>
          <a:p>
            <a:r>
              <a:rPr lang="es-PR" dirty="0"/>
              <a:t>Movimiento para el Alcance de Vida Independiente: </a:t>
            </a:r>
          </a:p>
          <a:p>
            <a:r>
              <a:rPr lang="es-ES" dirty="0"/>
              <a:t>Encuentran un punto medio entre el Modelo Médico (carencia, problema individual) y el Modelo Social (el problema está en la sociedad)</a:t>
            </a:r>
          </a:p>
          <a:p>
            <a:r>
              <a:rPr lang="es-ES" dirty="0"/>
              <a:t>Diferencias biofísicas</a:t>
            </a:r>
          </a:p>
          <a:p>
            <a:r>
              <a:rPr lang="es-ES" dirty="0"/>
              <a:t>Realizan tareas y funciones de maneras diferentes al resto de la población</a:t>
            </a:r>
          </a:p>
          <a:p>
            <a:r>
              <a:rPr lang="es-ES" dirty="0"/>
              <a:t>Pueden o no tener que requerir ayuda de otros (Romañach y Lobato, 2005)</a:t>
            </a:r>
          </a:p>
        </p:txBody>
      </p:sp>
    </p:spTree>
    <p:extLst>
      <p:ext uri="{BB962C8B-B14F-4D97-AF65-F5344CB8AC3E}">
        <p14:creationId xmlns:p14="http://schemas.microsoft.com/office/powerpoint/2010/main" val="2844500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C126BE-083C-F614-4BED-EBB95FD139AC}"/>
              </a:ext>
            </a:extLst>
          </p:cNvPr>
          <p:cNvSpPr>
            <a:spLocks noGrp="1"/>
          </p:cNvSpPr>
          <p:nvPr>
            <p:ph type="title"/>
          </p:nvPr>
        </p:nvSpPr>
        <p:spPr>
          <a:xfrm>
            <a:off x="3661409" y="4661717"/>
            <a:ext cx="7936230" cy="1380760"/>
          </a:xfrm>
        </p:spPr>
        <p:txBody>
          <a:bodyPr anchor="b">
            <a:normAutofit/>
          </a:bodyPr>
          <a:lstStyle/>
          <a:p>
            <a:r>
              <a:rPr lang="es-PR" dirty="0"/>
              <a:t>Neurodiversidad</a:t>
            </a:r>
            <a:endParaRPr lang="en-US" dirty="0"/>
          </a:p>
        </p:txBody>
      </p:sp>
      <p:pic>
        <p:nvPicPr>
          <p:cNvPr id="4" name="Marcador de contenido 3" descr="Diagrama&#10;&#10;Descripción generada automáticamente">
            <a:extLst>
              <a:ext uri="{FF2B5EF4-FFF2-40B4-BE49-F238E27FC236}">
                <a16:creationId xmlns:a16="http://schemas.microsoft.com/office/drawing/2014/main" id="{51D4C434-B862-8491-340A-07ADEA75E35E}"/>
              </a:ext>
            </a:extLst>
          </p:cNvPr>
          <p:cNvPicPr>
            <a:picLocks noGrp="1" noChangeAspect="1"/>
          </p:cNvPicPr>
          <p:nvPr>
            <p:ph sz="quarter" idx="14"/>
          </p:nvPr>
        </p:nvPicPr>
        <p:blipFill>
          <a:blip r:embed="rId2"/>
          <a:stretch>
            <a:fillRect/>
          </a:stretch>
        </p:blipFill>
        <p:spPr>
          <a:xfrm>
            <a:off x="603885" y="1170977"/>
            <a:ext cx="2825115" cy="2825115"/>
          </a:xfrm>
          <a:prstGeom prst="rect">
            <a:avLst/>
          </a:prstGeom>
          <a:noFill/>
        </p:spPr>
      </p:pic>
      <p:sp>
        <p:nvSpPr>
          <p:cNvPr id="9" name="Content Placeholder 3">
            <a:extLst>
              <a:ext uri="{FF2B5EF4-FFF2-40B4-BE49-F238E27FC236}">
                <a16:creationId xmlns:a16="http://schemas.microsoft.com/office/drawing/2014/main" id="{7A520BBF-B3E7-16EC-6EC3-2294DB5A8DFB}"/>
              </a:ext>
            </a:extLst>
          </p:cNvPr>
          <p:cNvSpPr>
            <a:spLocks noGrp="1"/>
          </p:cNvSpPr>
          <p:nvPr>
            <p:ph sz="quarter" idx="13"/>
          </p:nvPr>
        </p:nvSpPr>
        <p:spPr>
          <a:xfrm>
            <a:off x="3798916" y="584005"/>
            <a:ext cx="7798724" cy="3999060"/>
          </a:xfrm>
        </p:spPr>
        <p:txBody>
          <a:bodyPr/>
          <a:lstStyle/>
          <a:p>
            <a:r>
              <a:rPr lang="es-ES" dirty="0"/>
              <a:t>Neurodivergente es un término que se refiere a las personas que tienen un funcionamiento cerebral diferente al que se espera por la sociedad. Se usa para describir a personas con condiciones como dislexia, dispraxia, déficit atencional con hiperactividad (TDAH), autismo, esquizofrenia, o bipolaridad. </a:t>
            </a:r>
          </a:p>
          <a:p>
            <a:r>
              <a:rPr lang="es-ES" dirty="0"/>
              <a:t>El término neurodiversidad se acuñó en 1998 por la socióloga y activista Judy Singer, y se refiere a la variación natural entre los cerebros de las personas. La idea es que no existe una forma "correcta" de funcionamiento cerebral, sino que hay una gran variedad de formas en que las personas perciben y responden al mundo. </a:t>
            </a:r>
          </a:p>
          <a:p>
            <a:r>
              <a:rPr lang="es-ES" dirty="0"/>
              <a:t>La neurodiversidad se basa en la idea de que las diferencias cerebrales deben aceptarse y fomentarse. </a:t>
            </a:r>
            <a:endParaRPr lang="en-US" dirty="0"/>
          </a:p>
        </p:txBody>
      </p:sp>
    </p:spTree>
    <p:extLst>
      <p:ext uri="{BB962C8B-B14F-4D97-AF65-F5344CB8AC3E}">
        <p14:creationId xmlns:p14="http://schemas.microsoft.com/office/powerpoint/2010/main" val="1651313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AB164A-A85F-44E7-EC8F-5B3BB7C9D47C}"/>
              </a:ext>
            </a:extLst>
          </p:cNvPr>
          <p:cNvSpPr>
            <a:spLocks noGrp="1"/>
          </p:cNvSpPr>
          <p:nvPr>
            <p:ph type="title"/>
          </p:nvPr>
        </p:nvSpPr>
        <p:spPr>
          <a:xfrm>
            <a:off x="594360" y="189572"/>
            <a:ext cx="6787747" cy="1593507"/>
          </a:xfrm>
        </p:spPr>
        <p:txBody>
          <a:bodyPr anchor="b">
            <a:normAutofit fontScale="90000"/>
          </a:bodyPr>
          <a:lstStyle/>
          <a:p>
            <a:r>
              <a:rPr lang="es-PR" dirty="0"/>
              <a:t>Traumas en la Niñez y en la Juventud  </a:t>
            </a:r>
            <a:r>
              <a:rPr lang="es-PR" sz="2200" dirty="0"/>
              <a:t>(pensemos en nuestros propios traumas o injusticias vividas)</a:t>
            </a:r>
            <a:br>
              <a:rPr lang="es-PR" sz="2200" dirty="0"/>
            </a:br>
            <a:endParaRPr lang="en-US" sz="2200" dirty="0"/>
          </a:p>
        </p:txBody>
      </p:sp>
      <p:sp>
        <p:nvSpPr>
          <p:cNvPr id="3" name="Marcador de contenido 2">
            <a:extLst>
              <a:ext uri="{FF2B5EF4-FFF2-40B4-BE49-F238E27FC236}">
                <a16:creationId xmlns:a16="http://schemas.microsoft.com/office/drawing/2014/main" id="{085C5795-E47A-A395-6A62-39DC7DBBFF01}"/>
              </a:ext>
            </a:extLst>
          </p:cNvPr>
          <p:cNvSpPr>
            <a:spLocks noGrp="1"/>
          </p:cNvSpPr>
          <p:nvPr>
            <p:ph sz="quarter" idx="13"/>
          </p:nvPr>
        </p:nvSpPr>
        <p:spPr>
          <a:xfrm>
            <a:off x="594359" y="2573867"/>
            <a:ext cx="7003063" cy="3670816"/>
          </a:xfrm>
        </p:spPr>
        <p:txBody>
          <a:bodyPr>
            <a:normAutofit lnSpcReduction="10000"/>
          </a:bodyPr>
          <a:lstStyle/>
          <a:p>
            <a:r>
              <a:rPr lang="es-PR" sz="1700" dirty="0"/>
              <a:t>Traumas son las consecuencias a los efectos de la exposición a situaciones que sobrepasan nuestra capacidad de afrontamiento o situaciones para las cuales nuestra posibilidad de completar la acción de sobrevivir no deja de recordarnos sus efectos.</a:t>
            </a:r>
          </a:p>
          <a:p>
            <a:r>
              <a:rPr lang="es-PR" sz="1700" dirty="0"/>
              <a:t>Los recuerdos no son de eficacia o logro por haber vencido el peligro, por el contrario, nos deja atrapados en una especie de “hechizo maligno.”</a:t>
            </a:r>
          </a:p>
          <a:p>
            <a:r>
              <a:rPr lang="es-PR" sz="1700" dirty="0"/>
              <a:t>Cualquier cosa que se le parezca, hoy, revive la vieja sensación que nos invadió.</a:t>
            </a:r>
          </a:p>
          <a:p>
            <a:r>
              <a:rPr lang="es-PR" sz="1700" dirty="0"/>
              <a:t>Puede ser que no recordemos la experiencia, pero aun así seguimos sufriendo miedos irracionales, malestares, pesadillas, imposibilidad de hacer cosas, aversión a lugares, personas, etc.</a:t>
            </a:r>
          </a:p>
          <a:p>
            <a:pPr algn="r"/>
            <a:r>
              <a:rPr lang="en-US" sz="1200" dirty="0"/>
              <a:t>Baita, S. (2015)</a:t>
            </a:r>
          </a:p>
        </p:txBody>
      </p:sp>
    </p:spTree>
    <p:extLst>
      <p:ext uri="{BB962C8B-B14F-4D97-AF65-F5344CB8AC3E}">
        <p14:creationId xmlns:p14="http://schemas.microsoft.com/office/powerpoint/2010/main" val="4265587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FB652D-1929-8AEA-68A9-E99BE8E7FC92}"/>
              </a:ext>
            </a:extLst>
          </p:cNvPr>
          <p:cNvSpPr>
            <a:spLocks noGrp="1"/>
          </p:cNvSpPr>
          <p:nvPr>
            <p:ph type="title"/>
          </p:nvPr>
        </p:nvSpPr>
        <p:spPr/>
        <p:txBody>
          <a:bodyPr/>
          <a:lstStyle/>
          <a:p>
            <a:pPr algn="ctr"/>
            <a:r>
              <a:rPr lang="en-US" dirty="0" err="1"/>
              <a:t>Situaciones</a:t>
            </a:r>
            <a:r>
              <a:rPr lang="en-US" dirty="0"/>
              <a:t> que </a:t>
            </a:r>
            <a:r>
              <a:rPr lang="en-US" dirty="0" err="1"/>
              <a:t>causan</a:t>
            </a:r>
            <a:br>
              <a:rPr lang="en-US" dirty="0"/>
            </a:br>
            <a:r>
              <a:rPr lang="en-US" dirty="0" err="1"/>
              <a:t>Heridas</a:t>
            </a:r>
            <a:r>
              <a:rPr lang="en-US" dirty="0"/>
              <a:t> en la Ni</a:t>
            </a:r>
            <a:r>
              <a:rPr lang="es-PR" dirty="0" err="1"/>
              <a:t>ñez</a:t>
            </a:r>
            <a:endParaRPr lang="en-US" dirty="0"/>
          </a:p>
        </p:txBody>
      </p:sp>
      <p:sp>
        <p:nvSpPr>
          <p:cNvPr id="3" name="Marcador de contenido 2">
            <a:extLst>
              <a:ext uri="{FF2B5EF4-FFF2-40B4-BE49-F238E27FC236}">
                <a16:creationId xmlns:a16="http://schemas.microsoft.com/office/drawing/2014/main" id="{8DFCD5D7-05B2-C2A8-9FE5-C48A6486206A}"/>
              </a:ext>
            </a:extLst>
          </p:cNvPr>
          <p:cNvSpPr>
            <a:spLocks noGrp="1"/>
          </p:cNvSpPr>
          <p:nvPr>
            <p:ph sz="quarter" idx="13"/>
          </p:nvPr>
        </p:nvSpPr>
        <p:spPr>
          <a:xfrm>
            <a:off x="3599411" y="1928552"/>
            <a:ext cx="7810500" cy="4405745"/>
          </a:xfrm>
        </p:spPr>
        <p:txBody>
          <a:bodyPr>
            <a:normAutofit lnSpcReduction="10000"/>
          </a:bodyPr>
          <a:lstStyle/>
          <a:p>
            <a:r>
              <a:rPr lang="es-PR" dirty="0"/>
              <a:t>1. No me reconocieron en mi identidad.</a:t>
            </a:r>
          </a:p>
          <a:p>
            <a:r>
              <a:rPr lang="es-PR" dirty="0"/>
              <a:t>2. No me sentí amada/o.</a:t>
            </a:r>
          </a:p>
          <a:p>
            <a:r>
              <a:rPr lang="es-PR" dirty="0"/>
              <a:t>3. Me sentí abandonada/o.</a:t>
            </a:r>
          </a:p>
          <a:p>
            <a:r>
              <a:rPr lang="es-PR" dirty="0"/>
              <a:t>4. No me dieron afecto.</a:t>
            </a:r>
          </a:p>
          <a:p>
            <a:r>
              <a:rPr lang="es-PR" dirty="0"/>
              <a:t>5. No me creían cuando decía la verdad.</a:t>
            </a:r>
          </a:p>
          <a:p>
            <a:r>
              <a:rPr lang="es-PR" dirty="0"/>
              <a:t>6. Me sobreprotegieron.</a:t>
            </a:r>
          </a:p>
          <a:p>
            <a:r>
              <a:rPr lang="es-PR" dirty="0"/>
              <a:t>7. Me compararon.</a:t>
            </a:r>
          </a:p>
          <a:p>
            <a:r>
              <a:rPr lang="es-PR" dirty="0"/>
              <a:t>8. No tuve un rol en la familia.</a:t>
            </a:r>
          </a:p>
          <a:p>
            <a:r>
              <a:rPr lang="es-PR" dirty="0"/>
              <a:t>9. Viví en ambientes inseguros.</a:t>
            </a:r>
          </a:p>
          <a:p>
            <a:endParaRPr lang="en-US" dirty="0"/>
          </a:p>
        </p:txBody>
      </p:sp>
    </p:spTree>
    <p:extLst>
      <p:ext uri="{BB962C8B-B14F-4D97-AF65-F5344CB8AC3E}">
        <p14:creationId xmlns:p14="http://schemas.microsoft.com/office/powerpoint/2010/main" val="3293487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767AF6-B4A6-8A5D-7C20-E0A24230B56B}"/>
              </a:ext>
            </a:extLst>
          </p:cNvPr>
          <p:cNvSpPr>
            <a:spLocks noGrp="1"/>
          </p:cNvSpPr>
          <p:nvPr>
            <p:ph type="title"/>
          </p:nvPr>
        </p:nvSpPr>
        <p:spPr/>
        <p:txBody>
          <a:bodyPr/>
          <a:lstStyle/>
          <a:p>
            <a:r>
              <a:rPr lang="es-PR" dirty="0"/>
              <a:t>Síntomas o Consecuencias</a:t>
            </a:r>
            <a:endParaRPr lang="en-US" dirty="0"/>
          </a:p>
        </p:txBody>
      </p:sp>
      <p:sp>
        <p:nvSpPr>
          <p:cNvPr id="3" name="Marcador de contenido 2">
            <a:extLst>
              <a:ext uri="{FF2B5EF4-FFF2-40B4-BE49-F238E27FC236}">
                <a16:creationId xmlns:a16="http://schemas.microsoft.com/office/drawing/2014/main" id="{E575BAEA-E199-60E1-610B-9B1D0FD50695}"/>
              </a:ext>
            </a:extLst>
          </p:cNvPr>
          <p:cNvSpPr>
            <a:spLocks noGrp="1"/>
          </p:cNvSpPr>
          <p:nvPr>
            <p:ph sz="quarter" idx="13"/>
          </p:nvPr>
        </p:nvSpPr>
        <p:spPr/>
        <p:txBody>
          <a:bodyPr>
            <a:normAutofit fontScale="92500" lnSpcReduction="20000"/>
          </a:bodyPr>
          <a:lstStyle/>
          <a:p>
            <a:r>
              <a:rPr lang="es-PR" dirty="0"/>
              <a:t>Miedos</a:t>
            </a:r>
          </a:p>
          <a:p>
            <a:r>
              <a:rPr lang="es-PR" dirty="0"/>
              <a:t>Compulsiones</a:t>
            </a:r>
          </a:p>
          <a:p>
            <a:r>
              <a:rPr lang="es-PR" dirty="0"/>
              <a:t>Mecanismos de defensa</a:t>
            </a:r>
          </a:p>
          <a:p>
            <a:r>
              <a:rPr lang="es-PR" dirty="0"/>
              <a:t>Reacciones desproporcionadas</a:t>
            </a:r>
          </a:p>
          <a:p>
            <a:r>
              <a:rPr lang="es-PR" dirty="0"/>
              <a:t>Postura corporal que denota inseguridad, carencias, etc.</a:t>
            </a:r>
          </a:p>
          <a:p>
            <a:r>
              <a:rPr lang="es-PR" dirty="0"/>
              <a:t>Tristezas</a:t>
            </a:r>
          </a:p>
          <a:p>
            <a:r>
              <a:rPr lang="es-PR" dirty="0"/>
              <a:t>Culpa </a:t>
            </a:r>
            <a:endParaRPr lang="en-US" dirty="0"/>
          </a:p>
        </p:txBody>
      </p:sp>
    </p:spTree>
    <p:extLst>
      <p:ext uri="{BB962C8B-B14F-4D97-AF65-F5344CB8AC3E}">
        <p14:creationId xmlns:p14="http://schemas.microsoft.com/office/powerpoint/2010/main" val="1554935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CE60-587E-1D5C-8B50-ED3441BA49CE}"/>
              </a:ext>
            </a:extLst>
          </p:cNvPr>
          <p:cNvSpPr>
            <a:spLocks noGrp="1"/>
          </p:cNvSpPr>
          <p:nvPr>
            <p:ph type="ctrTitle"/>
          </p:nvPr>
        </p:nvSpPr>
        <p:spPr>
          <a:xfrm>
            <a:off x="6299835" y="430529"/>
            <a:ext cx="5486400" cy="3291840"/>
          </a:xfrm>
        </p:spPr>
        <p:txBody>
          <a:bodyPr/>
          <a:lstStyle/>
          <a:p>
            <a:r>
              <a:rPr lang="es-PR" dirty="0"/>
              <a:t>Lo que la niñez y la juventud necesitan…</a:t>
            </a:r>
            <a:endParaRPr lang="en-US" dirty="0"/>
          </a:p>
        </p:txBody>
      </p:sp>
      <p:pic>
        <p:nvPicPr>
          <p:cNvPr id="12" name="Picture Placeholder 4" descr="A close-up of a wood grain">
            <a:extLst>
              <a:ext uri="{FF2B5EF4-FFF2-40B4-BE49-F238E27FC236}">
                <a16:creationId xmlns:a16="http://schemas.microsoft.com/office/drawing/2014/main" id="{7D5BDB53-9169-3BBC-9362-0539514AC7DD}"/>
              </a:ext>
            </a:extLst>
          </p:cNvPr>
          <p:cNvPicPr>
            <a:picLocks noGrp="1" noChangeAspect="1"/>
          </p:cNvPicPr>
          <p:nvPr>
            <p:ph type="pic" sz="quarter" idx="12"/>
          </p:nvPr>
        </p:nvPicPr>
        <p:blipFill rotWithShape="1">
          <a:blip r:embed="rId3">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val="0"/>
              </a:ext>
            </a:extLst>
          </a:blip>
          <a:srcRect/>
          <a:stretch/>
        </p:blipFill>
        <p:spPr>
          <a:xfrm>
            <a:off x="0" y="-11113"/>
            <a:ext cx="5791200" cy="6880226"/>
          </a:xfrm>
        </p:spPr>
      </p:pic>
      <p:sp>
        <p:nvSpPr>
          <p:cNvPr id="3" name="Text Placeholder 2">
            <a:extLst>
              <a:ext uri="{FF2B5EF4-FFF2-40B4-BE49-F238E27FC236}">
                <a16:creationId xmlns:a16="http://schemas.microsoft.com/office/drawing/2014/main" id="{0E02AE9C-BA1D-195E-3B93-A5A0CC03D8F3}"/>
              </a:ext>
            </a:extLst>
          </p:cNvPr>
          <p:cNvSpPr>
            <a:spLocks noGrp="1"/>
          </p:cNvSpPr>
          <p:nvPr>
            <p:ph type="body" sz="quarter" idx="11"/>
          </p:nvPr>
        </p:nvSpPr>
        <p:spPr>
          <a:xfrm>
            <a:off x="6299835" y="4141694"/>
            <a:ext cx="5486400" cy="2072828"/>
          </a:xfrm>
        </p:spPr>
        <p:txBody>
          <a:bodyPr/>
          <a:lstStyle/>
          <a:p>
            <a:pPr algn="ctr"/>
            <a:r>
              <a:rPr lang="es-PR" sz="1800" dirty="0"/>
              <a:t>Cualidad de las interacciones para un apego seguro, para construir respuestas al estrés adecuadas y flexibles y lograr habilidades de auto regulación.</a:t>
            </a:r>
            <a:endParaRPr lang="en-US" sz="1800" dirty="0"/>
          </a:p>
          <a:p>
            <a:pPr algn="ctr"/>
            <a:r>
              <a:rPr lang="en-US" sz="1800" dirty="0"/>
              <a:t>Seguridad en mi ser y en otros.</a:t>
            </a:r>
          </a:p>
          <a:p>
            <a:pPr algn="ctr"/>
            <a:r>
              <a:rPr lang="en-US" sz="1800" dirty="0" err="1"/>
              <a:t>Sentido</a:t>
            </a:r>
            <a:r>
              <a:rPr lang="en-US" sz="1800" dirty="0"/>
              <a:t> de </a:t>
            </a:r>
            <a:r>
              <a:rPr lang="en-US" sz="1800" dirty="0" err="1"/>
              <a:t>Pertenencia</a:t>
            </a:r>
            <a:r>
              <a:rPr lang="en-US" sz="1800" dirty="0"/>
              <a:t> que </a:t>
            </a:r>
            <a:r>
              <a:rPr lang="en-US" sz="1800" dirty="0" err="1"/>
              <a:t>incluye</a:t>
            </a:r>
            <a:r>
              <a:rPr lang="en-US" sz="1800" dirty="0"/>
              <a:t> </a:t>
            </a:r>
            <a:r>
              <a:rPr lang="en-US" sz="1800" dirty="0" err="1"/>
              <a:t>estabilidad</a:t>
            </a:r>
            <a:r>
              <a:rPr lang="en-US" sz="1800" dirty="0"/>
              <a:t> </a:t>
            </a:r>
            <a:r>
              <a:rPr lang="en-US" sz="1800" dirty="0" err="1"/>
              <a:t>física</a:t>
            </a:r>
            <a:r>
              <a:rPr lang="en-US" sz="1800" dirty="0"/>
              <a:t> y </a:t>
            </a:r>
            <a:r>
              <a:rPr lang="en-US" sz="1800" dirty="0" err="1"/>
              <a:t>emocional</a:t>
            </a:r>
            <a:r>
              <a:rPr lang="en-US" sz="1800" dirty="0"/>
              <a:t>.</a:t>
            </a:r>
          </a:p>
        </p:txBody>
      </p:sp>
      <p:pic>
        <p:nvPicPr>
          <p:cNvPr id="4" name="Imagen 3">
            <a:extLst>
              <a:ext uri="{FF2B5EF4-FFF2-40B4-BE49-F238E27FC236}">
                <a16:creationId xmlns:a16="http://schemas.microsoft.com/office/drawing/2014/main" id="{E3543CF8-260E-F82B-8D51-721FA550D922}"/>
              </a:ext>
            </a:extLst>
          </p:cNvPr>
          <p:cNvPicPr>
            <a:picLocks noChangeAspect="1"/>
          </p:cNvPicPr>
          <p:nvPr/>
        </p:nvPicPr>
        <p:blipFill>
          <a:blip r:embed="rId5"/>
          <a:stretch>
            <a:fillRect/>
          </a:stretch>
        </p:blipFill>
        <p:spPr>
          <a:xfrm>
            <a:off x="-2247900" y="-11113"/>
            <a:ext cx="8140066" cy="6858000"/>
          </a:xfrm>
          <a:prstGeom prst="rect">
            <a:avLst/>
          </a:prstGeom>
        </p:spPr>
      </p:pic>
    </p:spTree>
    <p:extLst>
      <p:ext uri="{BB962C8B-B14F-4D97-AF65-F5344CB8AC3E}">
        <p14:creationId xmlns:p14="http://schemas.microsoft.com/office/powerpoint/2010/main" val="1440871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594360" y="198408"/>
            <a:ext cx="10972800" cy="1574317"/>
          </a:xfrm>
        </p:spPr>
        <p:txBody>
          <a:bodyPr anchor="b">
            <a:normAutofit/>
          </a:bodyPr>
          <a:lstStyle/>
          <a:p>
            <a:r>
              <a:rPr lang="es-PR" dirty="0"/>
              <a:t>Aspectos Importantes</a:t>
            </a:r>
            <a:endParaRPr lang="en-US" dirty="0"/>
          </a:p>
        </p:txBody>
      </p:sp>
      <p:pic>
        <p:nvPicPr>
          <p:cNvPr id="5" name="Picture Placeholder 52" descr="Hanging lightbulbs">
            <a:extLst>
              <a:ext uri="{FF2B5EF4-FFF2-40B4-BE49-F238E27FC236}">
                <a16:creationId xmlns:a16="http://schemas.microsoft.com/office/drawing/2014/main" id="{F2B2501C-600C-11B3-1ECD-912D988906A5}"/>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p:blipFill>
        <p:spPr>
          <a:xfrm>
            <a:off x="1863527" y="2676525"/>
            <a:ext cx="3210741" cy="3597470"/>
          </a:xfrm>
          <a:noFill/>
        </p:spPr>
      </p:pic>
      <p:sp>
        <p:nvSpPr>
          <p:cNvPr id="3" name="Content Placeholder 2">
            <a:extLst>
              <a:ext uri="{FF2B5EF4-FFF2-40B4-BE49-F238E27FC236}">
                <a16:creationId xmlns:a16="http://schemas.microsoft.com/office/drawing/2014/main" id="{34F2E863-4A4C-76FE-444A-083F93043389}"/>
              </a:ext>
            </a:extLst>
          </p:cNvPr>
          <p:cNvSpPr>
            <a:spLocks noGrp="1"/>
          </p:cNvSpPr>
          <p:nvPr>
            <p:ph sz="quarter" idx="14"/>
          </p:nvPr>
        </p:nvSpPr>
        <p:spPr>
          <a:xfrm>
            <a:off x="6096000" y="2676525"/>
            <a:ext cx="5471160" cy="3597470"/>
          </a:xfrm>
        </p:spPr>
        <p:txBody>
          <a:bodyPr>
            <a:normAutofit/>
          </a:bodyPr>
          <a:lstStyle/>
          <a:p>
            <a:r>
              <a:rPr lang="es-ES" sz="2400" dirty="0"/>
              <a:t>No todas las familias están preparadas para adoptar niños o niñas con discapacidad, no es una opción para todo el mundo, pero es una opción para muchos. (Alemany, 2018).</a:t>
            </a:r>
            <a:endParaRPr lang="en-US" sz="2400" dirty="0"/>
          </a:p>
          <a:p>
            <a:r>
              <a:rPr lang="es-ES" sz="2400" dirty="0"/>
              <a:t>Ya no se busca un niño para una pareja o familia; se busca una pareja o familia para un niño, apuntando al interés Superior del Niño.</a:t>
            </a:r>
          </a:p>
          <a:p>
            <a:endParaRPr lang="en-US" dirty="0"/>
          </a:p>
        </p:txBody>
      </p:sp>
    </p:spTree>
    <p:extLst>
      <p:ext uri="{BB962C8B-B14F-4D97-AF65-F5344CB8AC3E}">
        <p14:creationId xmlns:p14="http://schemas.microsoft.com/office/powerpoint/2010/main" val="298364507"/>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{C2525C36-0FA5-422C-931B-1106FCBFDBFA}tf78853419_win32</Template>
  <TotalTime>225</TotalTime>
  <Words>1408</Words>
  <Application>Microsoft Office PowerPoint</Application>
  <PresentationFormat>Panorámica</PresentationFormat>
  <Paragraphs>94</Paragraphs>
  <Slides>18</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Calibri</vt:lpstr>
      <vt:lpstr>Franklin Gothic Book</vt:lpstr>
      <vt:lpstr>Franklin Gothic Demi</vt:lpstr>
      <vt:lpstr>Custom</vt:lpstr>
      <vt:lpstr>Dialogando sobre las Adopciones de la Niñez y la Juventud con Discapacidad</vt:lpstr>
      <vt:lpstr>Discapacidad</vt:lpstr>
      <vt:lpstr>Diversidad Funcional</vt:lpstr>
      <vt:lpstr>Neurodiversidad</vt:lpstr>
      <vt:lpstr>Traumas en la Niñez y en la Juventud  (pensemos en nuestros propios traumas o injusticias vividas) </vt:lpstr>
      <vt:lpstr>Situaciones que causan Heridas en la Niñez</vt:lpstr>
      <vt:lpstr>Síntomas o Consecuencias</vt:lpstr>
      <vt:lpstr>Lo que la niñez y la juventud necesitan…</vt:lpstr>
      <vt:lpstr>Aspectos Importantes</vt:lpstr>
      <vt:lpstr>Algunas Sugerencias para Profesionales</vt:lpstr>
      <vt:lpstr>… Profesionales y Familias</vt:lpstr>
      <vt:lpstr>Presentación de PowerPoint</vt:lpstr>
      <vt:lpstr>Las Familias</vt:lpstr>
      <vt:lpstr>…Familias</vt:lpstr>
      <vt:lpstr>Presentación de PowerPoint</vt:lpstr>
      <vt:lpstr>Presentación de PowerPoint</vt:lpstr>
      <vt:lpstr>Testimonio</vt:lpstr>
      <vt:lpstr>Gracias por su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Yolanda Rodríguez</dc:creator>
  <cp:lastModifiedBy>Yolanda Rodríguez</cp:lastModifiedBy>
  <cp:revision>1</cp:revision>
  <dcterms:created xsi:type="dcterms:W3CDTF">2024-11-07T12:03:02Z</dcterms:created>
  <dcterms:modified xsi:type="dcterms:W3CDTF">2024-11-14T15:12:50Z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