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51206400" cy="38404800"/>
  <p:notesSz cx="9296400" cy="7010400"/>
  <p:defaultTextStyle>
    <a:defPPr>
      <a:defRPr lang="en-US"/>
    </a:defPPr>
    <a:lvl1pPr algn="l" rtl="0" fontAlgn="base">
      <a:spcBef>
        <a:spcPct val="0"/>
      </a:spcBef>
      <a:spcAft>
        <a:spcPct val="0"/>
      </a:spcAft>
      <a:defRPr sz="3900" kern="1200">
        <a:solidFill>
          <a:schemeClr val="tx1"/>
        </a:solidFill>
        <a:latin typeface="Arial" charset="0"/>
        <a:ea typeface="+mn-ea"/>
        <a:cs typeface="+mn-cs"/>
      </a:defRPr>
    </a:lvl1pPr>
    <a:lvl2pPr marL="520979" algn="l" rtl="0" fontAlgn="base">
      <a:spcBef>
        <a:spcPct val="0"/>
      </a:spcBef>
      <a:spcAft>
        <a:spcPct val="0"/>
      </a:spcAft>
      <a:defRPr sz="3900" kern="1200">
        <a:solidFill>
          <a:schemeClr val="tx1"/>
        </a:solidFill>
        <a:latin typeface="Arial" charset="0"/>
        <a:ea typeface="+mn-ea"/>
        <a:cs typeface="+mn-cs"/>
      </a:defRPr>
    </a:lvl2pPr>
    <a:lvl3pPr marL="1041959" algn="l" rtl="0" fontAlgn="base">
      <a:spcBef>
        <a:spcPct val="0"/>
      </a:spcBef>
      <a:spcAft>
        <a:spcPct val="0"/>
      </a:spcAft>
      <a:defRPr sz="3900" kern="1200">
        <a:solidFill>
          <a:schemeClr val="tx1"/>
        </a:solidFill>
        <a:latin typeface="Arial" charset="0"/>
        <a:ea typeface="+mn-ea"/>
        <a:cs typeface="+mn-cs"/>
      </a:defRPr>
    </a:lvl3pPr>
    <a:lvl4pPr marL="1562938" algn="l" rtl="0" fontAlgn="base">
      <a:spcBef>
        <a:spcPct val="0"/>
      </a:spcBef>
      <a:spcAft>
        <a:spcPct val="0"/>
      </a:spcAft>
      <a:defRPr sz="3900" kern="1200">
        <a:solidFill>
          <a:schemeClr val="tx1"/>
        </a:solidFill>
        <a:latin typeface="Arial" charset="0"/>
        <a:ea typeface="+mn-ea"/>
        <a:cs typeface="+mn-cs"/>
      </a:defRPr>
    </a:lvl4pPr>
    <a:lvl5pPr marL="2083918" algn="l" rtl="0" fontAlgn="base">
      <a:spcBef>
        <a:spcPct val="0"/>
      </a:spcBef>
      <a:spcAft>
        <a:spcPct val="0"/>
      </a:spcAft>
      <a:defRPr sz="3900" kern="1200">
        <a:solidFill>
          <a:schemeClr val="tx1"/>
        </a:solidFill>
        <a:latin typeface="Arial" charset="0"/>
        <a:ea typeface="+mn-ea"/>
        <a:cs typeface="+mn-cs"/>
      </a:defRPr>
    </a:lvl5pPr>
    <a:lvl6pPr marL="2604897" algn="l" defTabSz="1041959" rtl="0" eaLnBrk="1" latinLnBrk="0" hangingPunct="1">
      <a:defRPr sz="3900" kern="1200">
        <a:solidFill>
          <a:schemeClr val="tx1"/>
        </a:solidFill>
        <a:latin typeface="Arial" charset="0"/>
        <a:ea typeface="+mn-ea"/>
        <a:cs typeface="+mn-cs"/>
      </a:defRPr>
    </a:lvl6pPr>
    <a:lvl7pPr marL="3125876" algn="l" defTabSz="1041959" rtl="0" eaLnBrk="1" latinLnBrk="0" hangingPunct="1">
      <a:defRPr sz="3900" kern="1200">
        <a:solidFill>
          <a:schemeClr val="tx1"/>
        </a:solidFill>
        <a:latin typeface="Arial" charset="0"/>
        <a:ea typeface="+mn-ea"/>
        <a:cs typeface="+mn-cs"/>
      </a:defRPr>
    </a:lvl7pPr>
    <a:lvl8pPr marL="3646856" algn="l" defTabSz="1041959" rtl="0" eaLnBrk="1" latinLnBrk="0" hangingPunct="1">
      <a:defRPr sz="3900" kern="1200">
        <a:solidFill>
          <a:schemeClr val="tx1"/>
        </a:solidFill>
        <a:latin typeface="Arial" charset="0"/>
        <a:ea typeface="+mn-ea"/>
        <a:cs typeface="+mn-cs"/>
      </a:defRPr>
    </a:lvl8pPr>
    <a:lvl9pPr marL="4167835" algn="l" defTabSz="1041959" rtl="0" eaLnBrk="1" latinLnBrk="0" hangingPunct="1">
      <a:defRPr sz="39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MC" initials="" lastIdx="4" clrIdx="0"/>
  <p:cmAuthor id="1" name="KUMC" initials="LSC" lastIdx="1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0000"/>
    <a:srgbClr val="CC3300"/>
    <a:srgbClr val="0000FF"/>
    <a:srgbClr val="3399FF"/>
    <a:srgbClr val="C0C0C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901" autoAdjust="0"/>
  </p:normalViewPr>
  <p:slideViewPr>
    <p:cSldViewPr>
      <p:cViewPr>
        <p:scale>
          <a:sx n="35" d="100"/>
          <a:sy n="35" d="100"/>
        </p:scale>
        <p:origin x="264" y="2976"/>
      </p:cViewPr>
      <p:guideLst>
        <p:guide orient="horz" pos="12096"/>
        <p:guide pos="16128"/>
      </p:guideLst>
    </p:cSldViewPr>
  </p:slideViewPr>
  <p:notesTextViewPr>
    <p:cViewPr>
      <p:scale>
        <a:sx n="100" d="100"/>
        <a:sy n="100" d="100"/>
      </p:scale>
      <p:origin x="0" y="0"/>
    </p:cViewPr>
  </p:notesTextViewPr>
  <p:sorterViewPr>
    <p:cViewPr>
      <p:scale>
        <a:sx n="66" d="100"/>
        <a:sy n="66" d="100"/>
      </p:scale>
      <p:origin x="0" y="36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3-06T13:16:21.730" idx="1">
    <p:pos x="9101" y="6336"/>
    <p:text>two</p:text>
  </p:cm>
  <p:cm authorId="1" dt="2013-03-06T13:16:38.830" idx="2">
    <p:pos x="3974" y="7200"/>
    <p:text>two</p:text>
  </p:cm>
  <p:cm authorId="1" dt="2013-03-06T13:17:13.040" idx="3">
    <p:pos x="7517" y="13709"/>
    <p:text>...assured same counseling content across groups</p:text>
  </p:cm>
  <p:cm authorId="1" dt="2013-03-06T13:18:10.310" idx="4">
    <p:pos x="4694" y="14198"/>
    <p:text>I'd say MI/CBT or spell out both 'motivational interviewing and cognitive-behavioral approach'</p:text>
  </p:cm>
  <p:cm authorId="1" dt="2013-03-06T13:20:21.390" idx="6">
    <p:pos x="4118" y="15149"/>
    <p:text>I'd say 'English or SPanish language counseling' or else 'Counseling in English or Spanish based on participant preference'</p:text>
  </p:cm>
  <p:cm authorId="1" dt="2013-03-06T13:21:15.780" idx="7">
    <p:pos x="9302" y="17280"/>
    <p:text>'abstinence' rather than quit</p:text>
  </p:cm>
  <p:cm authorId="1" dt="2013-03-06T13:21:49.460" idx="8">
    <p:pos x="4594" y="18235"/>
    <p:text>define prolonged abstinence, as there are different definitions</p:text>
  </p:cm>
  <p:cm authorId="1" dt="2013-03-06T13:22:07.510" idx="9">
    <p:pos x="3463" y="18710"/>
    <p:text>perhaps 'factors' instead of 'dose'</p:text>
  </p:cm>
  <p:cm authorId="1" dt="2013-03-06T13:22:36.320" idx="10">
    <p:pos x="5875" y="16799"/>
    <p:text>do you want to clarify that 3 and 6 month assessment is self-report</p:text>
  </p:cm>
  <p:cm authorId="1" dt="2013-03-06T13:27:38.950" idx="11">
    <p:pos x="16256" y="3648"/>
    <p:text>In this table, it is not clear to me what the footnote/ref numbers refer to.
Also, I'd clarify PHQ-2, AUDIT, and GAD-2, either here or in the measures box.
Also, I'd move current cpd and FTND under the heading of Smoking History and would move Importance up to also be under the heading of Smoking History. (The heading of smoking history can include current history)
I'd also clarify
Smoking History mean (SD)
and
Readiness to Stop n(%)
</p:text>
  </p:cm>
  <p:cm authorId="1" dt="2013-03-06T13:28:27.450" idx="12">
    <p:pos x="21792" y="9840"/>
    <p:text>in the % Abstinence table, I'd include the p value for Month 12 verified also</p:text>
  </p:cm>
  <p:cm authorId="1" dt="2013-03-06T13:29:09.960" idx="13">
    <p:pos x="13841" y="20397"/>
    <p:text>spell out 'evaluation'</p:text>
  </p:cm>
  <p:cm authorId="1" dt="2013-03-06T13:29:26.820" idx="14">
    <p:pos x="14824" y="20821"/>
    <p:text>note 'differences in counseling style'</p:text>
  </p:cm>
  <p:cm authorId="1" dt="2013-03-06T13:31:12.450" idx="15">
    <p:pos x="14417" y="21295"/>
    <p:text>or consider 'ITM used more cessation medications than QL overall (..)
in other words, I wouldn't temper the statement with 'tended to' since we have both statistical and clinical significance</p:text>
  </p:cm>
  <p:cm authorId="1" dt="2013-03-06T13:33:08.120" idx="16">
    <p:pos x="29240" y="3659"/>
    <p:text>supported
Could phrase such as 'While the primary hypothesis was not supported, findings demonstrated feasibility of both telemedicine and telephone counseling for rural smokers.' </p:text>
  </p:cm>
  <p:cm authorId="1" dt="2013-03-06T13:35:06.240" idx="17">
    <p:pos x="24294" y="4151"/>
    <p:text>edit 'participants' and 'differences'
Could phrase as 'Participants reported similar perceptions of counseling support and satisfaction for both telemedicine and telephone counseling.' (i.e., phrase to the positive of what the participants did report, as opposed to did not report)</p:text>
  </p:cm>
  <p:cm authorId="1" dt="2013-03-06T13:36:41.090" idx="18">
    <p:pos x="31595" y="8115"/>
    <p:text>Could consider editing to 'The convenience of QL supported (or facilitated) increased completion of counseling sessions which is important for enhancing treatment outcomes.'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1121"/>
            <a:ext cx="43525440" cy="8230658"/>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1979"/>
            <a:ext cx="35844480" cy="9816042"/>
          </a:xfrm>
        </p:spPr>
        <p:txBody>
          <a:bodyPr/>
          <a:lstStyle>
            <a:lvl1pPr marL="0" indent="0" algn="ctr">
              <a:buNone/>
              <a:defRPr/>
            </a:lvl1pPr>
            <a:lvl2pPr marL="520979" indent="0" algn="ctr">
              <a:buNone/>
              <a:defRPr/>
            </a:lvl2pPr>
            <a:lvl3pPr marL="1041959" indent="0" algn="ctr">
              <a:buNone/>
              <a:defRPr/>
            </a:lvl3pPr>
            <a:lvl4pPr marL="1562938" indent="0" algn="ctr">
              <a:buNone/>
              <a:defRPr/>
            </a:lvl4pPr>
            <a:lvl5pPr marL="2083918" indent="0" algn="ctr">
              <a:buNone/>
              <a:defRPr/>
            </a:lvl5pPr>
            <a:lvl6pPr marL="2604897" indent="0" algn="ctr">
              <a:buNone/>
              <a:defRPr/>
            </a:lvl6pPr>
            <a:lvl7pPr marL="3125876" indent="0" algn="ctr">
              <a:buNone/>
              <a:defRPr/>
            </a:lvl7pPr>
            <a:lvl8pPr marL="3646856" indent="0" algn="ctr">
              <a:buNone/>
              <a:defRPr/>
            </a:lvl8pPr>
            <a:lvl9pPr marL="4167835"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8DB8E9D-45B3-4ED4-94A5-20D6F72153C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4F86C80-69E7-48B5-AAC3-DCF7AB77C20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229"/>
            <a:ext cx="11521440" cy="327689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229"/>
            <a:ext cx="34393632" cy="327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2EAECF7-34DF-491D-94B9-E899F5318AF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F8095BF-C414-40E9-AA5B-355AB64DE2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4679012"/>
            <a:ext cx="43525440" cy="7626879"/>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6277961"/>
            <a:ext cx="43525440" cy="8401050"/>
          </a:xfrm>
        </p:spPr>
        <p:txBody>
          <a:bodyPr anchor="b"/>
          <a:lstStyle>
            <a:lvl1pPr marL="0" indent="0">
              <a:buNone/>
              <a:defRPr sz="2300"/>
            </a:lvl1pPr>
            <a:lvl2pPr marL="520979" indent="0">
              <a:buNone/>
              <a:defRPr sz="2100"/>
            </a:lvl2pPr>
            <a:lvl3pPr marL="1041959" indent="0">
              <a:buNone/>
              <a:defRPr sz="1800"/>
            </a:lvl3pPr>
            <a:lvl4pPr marL="1562938" indent="0">
              <a:buNone/>
              <a:defRPr sz="1600"/>
            </a:lvl4pPr>
            <a:lvl5pPr marL="2083918" indent="0">
              <a:buNone/>
              <a:defRPr sz="1600"/>
            </a:lvl5pPr>
            <a:lvl6pPr marL="2604897" indent="0">
              <a:buNone/>
              <a:defRPr sz="1600"/>
            </a:lvl6pPr>
            <a:lvl7pPr marL="3125876" indent="0">
              <a:buNone/>
              <a:defRPr sz="1600"/>
            </a:lvl7pPr>
            <a:lvl8pPr marL="3646856" indent="0">
              <a:buNone/>
              <a:defRPr sz="1600"/>
            </a:lvl8pPr>
            <a:lvl9pPr marL="4167835"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D925292-8FAA-47F8-AB60-6BDE9D155F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0379"/>
            <a:ext cx="22957536" cy="2534576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88544" y="8960379"/>
            <a:ext cx="22957536" cy="2534576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A0A29B9-39FF-45ED-A98F-6C07A567231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7372"/>
            <a:ext cx="22625051" cy="3581929"/>
          </a:xfrm>
        </p:spPr>
        <p:txBody>
          <a:bodyPr anchor="b"/>
          <a:lstStyle>
            <a:lvl1pPr marL="0" indent="0">
              <a:buNone/>
              <a:defRPr sz="2700" b="1"/>
            </a:lvl1pPr>
            <a:lvl2pPr marL="520979" indent="0">
              <a:buNone/>
              <a:defRPr sz="2300" b="1"/>
            </a:lvl2pPr>
            <a:lvl3pPr marL="1041959" indent="0">
              <a:buNone/>
              <a:defRPr sz="2100" b="1"/>
            </a:lvl3pPr>
            <a:lvl4pPr marL="1562938" indent="0">
              <a:buNone/>
              <a:defRPr sz="1800" b="1"/>
            </a:lvl4pPr>
            <a:lvl5pPr marL="2083918" indent="0">
              <a:buNone/>
              <a:defRPr sz="1800" b="1"/>
            </a:lvl5pPr>
            <a:lvl6pPr marL="2604897" indent="0">
              <a:buNone/>
              <a:defRPr sz="1800" b="1"/>
            </a:lvl6pPr>
            <a:lvl7pPr marL="3125876" indent="0">
              <a:buNone/>
              <a:defRPr sz="1800" b="1"/>
            </a:lvl7pPr>
            <a:lvl8pPr marL="3646856" indent="0">
              <a:buNone/>
              <a:defRPr sz="1800" b="1"/>
            </a:lvl8pPr>
            <a:lvl9pPr marL="4167835"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2560320" y="12179301"/>
            <a:ext cx="22625051" cy="22126840"/>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1" y="8597372"/>
            <a:ext cx="22633940" cy="3581929"/>
          </a:xfrm>
        </p:spPr>
        <p:txBody>
          <a:bodyPr anchor="b"/>
          <a:lstStyle>
            <a:lvl1pPr marL="0" indent="0">
              <a:buNone/>
              <a:defRPr sz="2700" b="1"/>
            </a:lvl1pPr>
            <a:lvl2pPr marL="520979" indent="0">
              <a:buNone/>
              <a:defRPr sz="2300" b="1"/>
            </a:lvl2pPr>
            <a:lvl3pPr marL="1041959" indent="0">
              <a:buNone/>
              <a:defRPr sz="2100" b="1"/>
            </a:lvl3pPr>
            <a:lvl4pPr marL="1562938" indent="0">
              <a:buNone/>
              <a:defRPr sz="1800" b="1"/>
            </a:lvl4pPr>
            <a:lvl5pPr marL="2083918" indent="0">
              <a:buNone/>
              <a:defRPr sz="1800" b="1"/>
            </a:lvl5pPr>
            <a:lvl6pPr marL="2604897" indent="0">
              <a:buNone/>
              <a:defRPr sz="1800" b="1"/>
            </a:lvl6pPr>
            <a:lvl7pPr marL="3125876" indent="0">
              <a:buNone/>
              <a:defRPr sz="1800" b="1"/>
            </a:lvl7pPr>
            <a:lvl8pPr marL="3646856" indent="0">
              <a:buNone/>
              <a:defRPr sz="1800" b="1"/>
            </a:lvl8pPr>
            <a:lvl9pPr marL="4167835"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26012141" y="12179301"/>
            <a:ext cx="22633940" cy="22126840"/>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0064E3F4-8423-4373-A78D-E25270328D3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06A976EA-2C81-46E0-B39F-866B86A5C6E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37D0428-5CBB-4BB1-9813-C314BCB63FF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29821"/>
            <a:ext cx="16846551" cy="6506369"/>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20020280" y="1529821"/>
            <a:ext cx="28625800" cy="32776319"/>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0" y="8036190"/>
            <a:ext cx="16846551" cy="26269950"/>
          </a:xfrm>
        </p:spPr>
        <p:txBody>
          <a:bodyPr/>
          <a:lstStyle>
            <a:lvl1pPr marL="0" indent="0">
              <a:buNone/>
              <a:defRPr sz="1600"/>
            </a:lvl1pPr>
            <a:lvl2pPr marL="520979" indent="0">
              <a:buNone/>
              <a:defRPr sz="1400"/>
            </a:lvl2pPr>
            <a:lvl3pPr marL="1041959" indent="0">
              <a:buNone/>
              <a:defRPr sz="1100"/>
            </a:lvl3pPr>
            <a:lvl4pPr marL="1562938" indent="0">
              <a:buNone/>
              <a:defRPr sz="1000"/>
            </a:lvl4pPr>
            <a:lvl5pPr marL="2083918" indent="0">
              <a:buNone/>
              <a:defRPr sz="1000"/>
            </a:lvl5pPr>
            <a:lvl6pPr marL="2604897" indent="0">
              <a:buNone/>
              <a:defRPr sz="1000"/>
            </a:lvl6pPr>
            <a:lvl7pPr marL="3125876" indent="0">
              <a:buNone/>
              <a:defRPr sz="1000"/>
            </a:lvl7pPr>
            <a:lvl8pPr marL="3646856" indent="0">
              <a:buNone/>
              <a:defRPr sz="1000"/>
            </a:lvl8pPr>
            <a:lvl9pPr marL="4167835"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0FA2914-D075-435B-8ADD-C956490F4F1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1" y="26882991"/>
            <a:ext cx="30723840" cy="317447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10036811" y="3431912"/>
            <a:ext cx="30723840" cy="23041768"/>
          </a:xfrm>
        </p:spPr>
        <p:txBody>
          <a:bodyPr/>
          <a:lstStyle>
            <a:lvl1pPr marL="0" indent="0">
              <a:buNone/>
              <a:defRPr sz="3600"/>
            </a:lvl1pPr>
            <a:lvl2pPr marL="520979" indent="0">
              <a:buNone/>
              <a:defRPr sz="3200"/>
            </a:lvl2pPr>
            <a:lvl3pPr marL="1041959" indent="0">
              <a:buNone/>
              <a:defRPr sz="2700"/>
            </a:lvl3pPr>
            <a:lvl4pPr marL="1562938" indent="0">
              <a:buNone/>
              <a:defRPr sz="2300"/>
            </a:lvl4pPr>
            <a:lvl5pPr marL="2083918" indent="0">
              <a:buNone/>
              <a:defRPr sz="2300"/>
            </a:lvl5pPr>
            <a:lvl6pPr marL="2604897" indent="0">
              <a:buNone/>
              <a:defRPr sz="2300"/>
            </a:lvl6pPr>
            <a:lvl7pPr marL="3125876" indent="0">
              <a:buNone/>
              <a:defRPr sz="2300"/>
            </a:lvl7pPr>
            <a:lvl8pPr marL="3646856" indent="0">
              <a:buNone/>
              <a:defRPr sz="2300"/>
            </a:lvl8pPr>
            <a:lvl9pPr marL="4167835" indent="0">
              <a:buNone/>
              <a:defRPr sz="2300"/>
            </a:lvl9pPr>
          </a:lstStyle>
          <a:p>
            <a:pPr lvl="0"/>
            <a:endParaRPr lang="en-US" noProof="0" smtClean="0"/>
          </a:p>
        </p:txBody>
      </p:sp>
      <p:sp>
        <p:nvSpPr>
          <p:cNvPr id="4" name="Text Placeholder 3"/>
          <p:cNvSpPr>
            <a:spLocks noGrp="1"/>
          </p:cNvSpPr>
          <p:nvPr>
            <p:ph type="body" sz="half" idx="2"/>
          </p:nvPr>
        </p:nvSpPr>
        <p:spPr>
          <a:xfrm>
            <a:off x="10036811" y="30057462"/>
            <a:ext cx="30723840" cy="4506118"/>
          </a:xfrm>
        </p:spPr>
        <p:txBody>
          <a:bodyPr/>
          <a:lstStyle>
            <a:lvl1pPr marL="0" indent="0">
              <a:buNone/>
              <a:defRPr sz="1600"/>
            </a:lvl1pPr>
            <a:lvl2pPr marL="520979" indent="0">
              <a:buNone/>
              <a:defRPr sz="1400"/>
            </a:lvl2pPr>
            <a:lvl3pPr marL="1041959" indent="0">
              <a:buNone/>
              <a:defRPr sz="1100"/>
            </a:lvl3pPr>
            <a:lvl4pPr marL="1562938" indent="0">
              <a:buNone/>
              <a:defRPr sz="1000"/>
            </a:lvl4pPr>
            <a:lvl5pPr marL="2083918" indent="0">
              <a:buNone/>
              <a:defRPr sz="1000"/>
            </a:lvl5pPr>
            <a:lvl6pPr marL="2604897" indent="0">
              <a:buNone/>
              <a:defRPr sz="1000"/>
            </a:lvl6pPr>
            <a:lvl7pPr marL="3125876" indent="0">
              <a:buNone/>
              <a:defRPr sz="1000"/>
            </a:lvl7pPr>
            <a:lvl8pPr marL="3646856" indent="0">
              <a:buNone/>
              <a:defRPr sz="1000"/>
            </a:lvl8pPr>
            <a:lvl9pPr marL="4167835"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DC531F8-650F-4E01-814F-0B43A3B2985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320" y="1537229"/>
            <a:ext cx="46085760" cy="6400800"/>
          </a:xfrm>
          <a:prstGeom prst="rect">
            <a:avLst/>
          </a:prstGeom>
          <a:noFill/>
          <a:ln w="9525">
            <a:noFill/>
            <a:miter lim="800000"/>
            <a:headEnd/>
            <a:tailEnd/>
          </a:ln>
        </p:spPr>
        <p:txBody>
          <a:bodyPr vert="horz" wrap="square" lIns="511580" tIns="255785" rIns="511580" bIns="25578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560320" y="8960379"/>
            <a:ext cx="46085760" cy="25345761"/>
          </a:xfrm>
          <a:prstGeom prst="rect">
            <a:avLst/>
          </a:prstGeom>
          <a:noFill/>
          <a:ln w="9525">
            <a:noFill/>
            <a:miter lim="800000"/>
            <a:headEnd/>
            <a:tailEnd/>
          </a:ln>
        </p:spPr>
        <p:txBody>
          <a:bodyPr vert="horz" wrap="square" lIns="511580" tIns="255785" rIns="511580" bIns="25578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560320" y="34972890"/>
            <a:ext cx="11948160" cy="2667000"/>
          </a:xfrm>
          <a:prstGeom prst="rect">
            <a:avLst/>
          </a:prstGeom>
          <a:noFill/>
          <a:ln w="9525">
            <a:noFill/>
            <a:miter lim="800000"/>
            <a:headEnd/>
            <a:tailEnd/>
          </a:ln>
          <a:effectLst/>
        </p:spPr>
        <p:txBody>
          <a:bodyPr vert="horz" wrap="square" lIns="511580" tIns="255785" rIns="511580" bIns="255785" numCol="1" anchor="t" anchorCtr="0" compatLnSpc="1">
            <a:prstTxWarp prst="textNoShape">
              <a:avLst/>
            </a:prstTxWarp>
          </a:bodyPr>
          <a:lstStyle>
            <a:lvl1pPr>
              <a:defRPr sz="7900"/>
            </a:lvl1pPr>
          </a:lstStyle>
          <a:p>
            <a:endParaRPr lang="en-US"/>
          </a:p>
        </p:txBody>
      </p:sp>
      <p:sp>
        <p:nvSpPr>
          <p:cNvPr id="1029" name="Rectangle 5"/>
          <p:cNvSpPr>
            <a:spLocks noGrp="1" noChangeArrowheads="1"/>
          </p:cNvSpPr>
          <p:nvPr>
            <p:ph type="ftr" sz="quarter" idx="3"/>
          </p:nvPr>
        </p:nvSpPr>
        <p:spPr bwMode="auto">
          <a:xfrm>
            <a:off x="17495520" y="34972890"/>
            <a:ext cx="16215360" cy="2667000"/>
          </a:xfrm>
          <a:prstGeom prst="rect">
            <a:avLst/>
          </a:prstGeom>
          <a:noFill/>
          <a:ln w="9525">
            <a:noFill/>
            <a:miter lim="800000"/>
            <a:headEnd/>
            <a:tailEnd/>
          </a:ln>
          <a:effectLst/>
        </p:spPr>
        <p:txBody>
          <a:bodyPr vert="horz" wrap="square" lIns="511580" tIns="255785" rIns="511580" bIns="255785" numCol="1" anchor="t" anchorCtr="0" compatLnSpc="1">
            <a:prstTxWarp prst="textNoShape">
              <a:avLst/>
            </a:prstTxWarp>
          </a:bodyPr>
          <a:lstStyle>
            <a:lvl1pPr algn="ctr">
              <a:defRPr sz="7900"/>
            </a:lvl1pPr>
          </a:lstStyle>
          <a:p>
            <a:endParaRPr lang="en-US"/>
          </a:p>
        </p:txBody>
      </p:sp>
      <p:sp>
        <p:nvSpPr>
          <p:cNvPr id="1030" name="Rectangle 6"/>
          <p:cNvSpPr>
            <a:spLocks noGrp="1" noChangeArrowheads="1"/>
          </p:cNvSpPr>
          <p:nvPr>
            <p:ph type="sldNum" sz="quarter" idx="4"/>
          </p:nvPr>
        </p:nvSpPr>
        <p:spPr bwMode="auto">
          <a:xfrm>
            <a:off x="36697920" y="34972890"/>
            <a:ext cx="11948160" cy="2667000"/>
          </a:xfrm>
          <a:prstGeom prst="rect">
            <a:avLst/>
          </a:prstGeom>
          <a:noFill/>
          <a:ln w="9525">
            <a:noFill/>
            <a:miter lim="800000"/>
            <a:headEnd/>
            <a:tailEnd/>
          </a:ln>
          <a:effectLst/>
        </p:spPr>
        <p:txBody>
          <a:bodyPr vert="horz" wrap="square" lIns="511580" tIns="255785" rIns="511580" bIns="255785" numCol="1" anchor="t" anchorCtr="0" compatLnSpc="1">
            <a:prstTxWarp prst="textNoShape">
              <a:avLst/>
            </a:prstTxWarp>
          </a:bodyPr>
          <a:lstStyle>
            <a:lvl1pPr algn="r">
              <a:defRPr sz="7900"/>
            </a:lvl1pPr>
          </a:lstStyle>
          <a:p>
            <a:fld id="{0E232763-BDBB-4561-AA45-29378FB044C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121156" rtl="0" eaLnBrk="0" fontAlgn="base" hangingPunct="0">
        <a:spcBef>
          <a:spcPct val="0"/>
        </a:spcBef>
        <a:spcAft>
          <a:spcPct val="0"/>
        </a:spcAft>
        <a:defRPr sz="24600">
          <a:solidFill>
            <a:schemeClr val="tx2"/>
          </a:solidFill>
          <a:latin typeface="+mj-lt"/>
          <a:ea typeface="+mj-ea"/>
          <a:cs typeface="+mj-cs"/>
        </a:defRPr>
      </a:lvl1pPr>
      <a:lvl2pPr algn="ctr" defTabSz="5121156" rtl="0" eaLnBrk="0" fontAlgn="base" hangingPunct="0">
        <a:spcBef>
          <a:spcPct val="0"/>
        </a:spcBef>
        <a:spcAft>
          <a:spcPct val="0"/>
        </a:spcAft>
        <a:defRPr sz="24600">
          <a:solidFill>
            <a:schemeClr val="tx2"/>
          </a:solidFill>
          <a:latin typeface="Arial" charset="0"/>
        </a:defRPr>
      </a:lvl2pPr>
      <a:lvl3pPr algn="ctr" defTabSz="5121156" rtl="0" eaLnBrk="0" fontAlgn="base" hangingPunct="0">
        <a:spcBef>
          <a:spcPct val="0"/>
        </a:spcBef>
        <a:spcAft>
          <a:spcPct val="0"/>
        </a:spcAft>
        <a:defRPr sz="24600">
          <a:solidFill>
            <a:schemeClr val="tx2"/>
          </a:solidFill>
          <a:latin typeface="Arial" charset="0"/>
        </a:defRPr>
      </a:lvl3pPr>
      <a:lvl4pPr algn="ctr" defTabSz="5121156" rtl="0" eaLnBrk="0" fontAlgn="base" hangingPunct="0">
        <a:spcBef>
          <a:spcPct val="0"/>
        </a:spcBef>
        <a:spcAft>
          <a:spcPct val="0"/>
        </a:spcAft>
        <a:defRPr sz="24600">
          <a:solidFill>
            <a:schemeClr val="tx2"/>
          </a:solidFill>
          <a:latin typeface="Arial" charset="0"/>
        </a:defRPr>
      </a:lvl4pPr>
      <a:lvl5pPr algn="ctr" defTabSz="5121156" rtl="0" eaLnBrk="0" fontAlgn="base" hangingPunct="0">
        <a:spcBef>
          <a:spcPct val="0"/>
        </a:spcBef>
        <a:spcAft>
          <a:spcPct val="0"/>
        </a:spcAft>
        <a:defRPr sz="24600">
          <a:solidFill>
            <a:schemeClr val="tx2"/>
          </a:solidFill>
          <a:latin typeface="Arial" charset="0"/>
        </a:defRPr>
      </a:lvl5pPr>
      <a:lvl6pPr marL="520979" algn="ctr" defTabSz="5121156" rtl="0" fontAlgn="base">
        <a:spcBef>
          <a:spcPct val="0"/>
        </a:spcBef>
        <a:spcAft>
          <a:spcPct val="0"/>
        </a:spcAft>
        <a:defRPr sz="24600">
          <a:solidFill>
            <a:schemeClr val="tx2"/>
          </a:solidFill>
          <a:latin typeface="Arial" charset="0"/>
        </a:defRPr>
      </a:lvl6pPr>
      <a:lvl7pPr marL="1041959" algn="ctr" defTabSz="5121156" rtl="0" fontAlgn="base">
        <a:spcBef>
          <a:spcPct val="0"/>
        </a:spcBef>
        <a:spcAft>
          <a:spcPct val="0"/>
        </a:spcAft>
        <a:defRPr sz="24600">
          <a:solidFill>
            <a:schemeClr val="tx2"/>
          </a:solidFill>
          <a:latin typeface="Arial" charset="0"/>
        </a:defRPr>
      </a:lvl7pPr>
      <a:lvl8pPr marL="1562938" algn="ctr" defTabSz="5121156" rtl="0" fontAlgn="base">
        <a:spcBef>
          <a:spcPct val="0"/>
        </a:spcBef>
        <a:spcAft>
          <a:spcPct val="0"/>
        </a:spcAft>
        <a:defRPr sz="24600">
          <a:solidFill>
            <a:schemeClr val="tx2"/>
          </a:solidFill>
          <a:latin typeface="Arial" charset="0"/>
        </a:defRPr>
      </a:lvl8pPr>
      <a:lvl9pPr marL="2083918" algn="ctr" defTabSz="5121156" rtl="0" fontAlgn="base">
        <a:spcBef>
          <a:spcPct val="0"/>
        </a:spcBef>
        <a:spcAft>
          <a:spcPct val="0"/>
        </a:spcAft>
        <a:defRPr sz="24600">
          <a:solidFill>
            <a:schemeClr val="tx2"/>
          </a:solidFill>
          <a:latin typeface="Arial" charset="0"/>
        </a:defRPr>
      </a:lvl9pPr>
    </p:titleStyle>
    <p:bodyStyle>
      <a:lvl1pPr marL="1919303" indent="-1919303" algn="l" defTabSz="5121156" rtl="0" eaLnBrk="0" fontAlgn="base" hangingPunct="0">
        <a:spcBef>
          <a:spcPct val="20000"/>
        </a:spcBef>
        <a:spcAft>
          <a:spcPct val="0"/>
        </a:spcAft>
        <a:buChar char="•"/>
        <a:defRPr sz="17900">
          <a:solidFill>
            <a:schemeClr val="tx1"/>
          </a:solidFill>
          <a:latin typeface="+mn-lt"/>
          <a:ea typeface="+mn-ea"/>
          <a:cs typeface="+mn-cs"/>
        </a:defRPr>
      </a:lvl1pPr>
      <a:lvl2pPr marL="4160599" indent="-1600927" algn="l" defTabSz="5121156" rtl="0" eaLnBrk="0" fontAlgn="base" hangingPunct="0">
        <a:spcBef>
          <a:spcPct val="20000"/>
        </a:spcBef>
        <a:spcAft>
          <a:spcPct val="0"/>
        </a:spcAft>
        <a:buChar char="–"/>
        <a:defRPr sz="15700">
          <a:solidFill>
            <a:schemeClr val="tx1"/>
          </a:solidFill>
          <a:latin typeface="+mn-lt"/>
        </a:defRPr>
      </a:lvl2pPr>
      <a:lvl3pPr marL="6400087" indent="-1278933" algn="l" defTabSz="5121156" rtl="0" eaLnBrk="0" fontAlgn="base" hangingPunct="0">
        <a:spcBef>
          <a:spcPct val="20000"/>
        </a:spcBef>
        <a:spcAft>
          <a:spcPct val="0"/>
        </a:spcAft>
        <a:buChar char="•"/>
        <a:defRPr sz="13400">
          <a:solidFill>
            <a:schemeClr val="tx1"/>
          </a:solidFill>
          <a:latin typeface="+mn-lt"/>
        </a:defRPr>
      </a:lvl3pPr>
      <a:lvl4pPr marL="8961569" indent="-1280741" algn="l" defTabSz="5121156" rtl="0" eaLnBrk="0" fontAlgn="base" hangingPunct="0">
        <a:spcBef>
          <a:spcPct val="20000"/>
        </a:spcBef>
        <a:spcAft>
          <a:spcPct val="0"/>
        </a:spcAft>
        <a:buChar char="–"/>
        <a:defRPr sz="11200">
          <a:solidFill>
            <a:schemeClr val="tx1"/>
          </a:solidFill>
          <a:latin typeface="+mn-lt"/>
        </a:defRPr>
      </a:lvl4pPr>
      <a:lvl5pPr marL="11503153" indent="-1280741" algn="l" defTabSz="5121156" rtl="0" eaLnBrk="0" fontAlgn="base" hangingPunct="0">
        <a:spcBef>
          <a:spcPct val="20000"/>
        </a:spcBef>
        <a:spcAft>
          <a:spcPct val="0"/>
        </a:spcAft>
        <a:buChar char="»"/>
        <a:defRPr sz="11200">
          <a:solidFill>
            <a:schemeClr val="tx1"/>
          </a:solidFill>
          <a:latin typeface="+mn-lt"/>
        </a:defRPr>
      </a:lvl5pPr>
      <a:lvl6pPr marL="12024133" indent="-1280741" algn="l" defTabSz="5121156" rtl="0" fontAlgn="base">
        <a:spcBef>
          <a:spcPct val="20000"/>
        </a:spcBef>
        <a:spcAft>
          <a:spcPct val="0"/>
        </a:spcAft>
        <a:buChar char="»"/>
        <a:defRPr sz="11200">
          <a:solidFill>
            <a:schemeClr val="tx1"/>
          </a:solidFill>
          <a:latin typeface="+mn-lt"/>
        </a:defRPr>
      </a:lvl6pPr>
      <a:lvl7pPr marL="12545112" indent="-1280741" algn="l" defTabSz="5121156" rtl="0" fontAlgn="base">
        <a:spcBef>
          <a:spcPct val="20000"/>
        </a:spcBef>
        <a:spcAft>
          <a:spcPct val="0"/>
        </a:spcAft>
        <a:buChar char="»"/>
        <a:defRPr sz="11200">
          <a:solidFill>
            <a:schemeClr val="tx1"/>
          </a:solidFill>
          <a:latin typeface="+mn-lt"/>
        </a:defRPr>
      </a:lvl7pPr>
      <a:lvl8pPr marL="13066092" indent="-1280741" algn="l" defTabSz="5121156" rtl="0" fontAlgn="base">
        <a:spcBef>
          <a:spcPct val="20000"/>
        </a:spcBef>
        <a:spcAft>
          <a:spcPct val="0"/>
        </a:spcAft>
        <a:buChar char="»"/>
        <a:defRPr sz="11200">
          <a:solidFill>
            <a:schemeClr val="tx1"/>
          </a:solidFill>
          <a:latin typeface="+mn-lt"/>
        </a:defRPr>
      </a:lvl8pPr>
      <a:lvl9pPr marL="13587071" indent="-1280741" algn="l" defTabSz="5121156" rtl="0" fontAlgn="base">
        <a:spcBef>
          <a:spcPct val="20000"/>
        </a:spcBef>
        <a:spcAft>
          <a:spcPct val="0"/>
        </a:spcAft>
        <a:buChar char="»"/>
        <a:defRPr sz="11200">
          <a:solidFill>
            <a:schemeClr val="tx1"/>
          </a:solidFill>
          <a:latin typeface="+mn-lt"/>
        </a:defRPr>
      </a:lvl9pPr>
    </p:bodyStyle>
    <p:otherStyle>
      <a:defPPr>
        <a:defRPr lang="en-US"/>
      </a:defPPr>
      <a:lvl1pPr marL="0" algn="l" defTabSz="1041959" rtl="0" eaLnBrk="1" latinLnBrk="0" hangingPunct="1">
        <a:defRPr sz="2100" kern="1200">
          <a:solidFill>
            <a:schemeClr val="tx1"/>
          </a:solidFill>
          <a:latin typeface="+mn-lt"/>
          <a:ea typeface="+mn-ea"/>
          <a:cs typeface="+mn-cs"/>
        </a:defRPr>
      </a:lvl1pPr>
      <a:lvl2pPr marL="520979" algn="l" defTabSz="1041959" rtl="0" eaLnBrk="1" latinLnBrk="0" hangingPunct="1">
        <a:defRPr sz="2100" kern="1200">
          <a:solidFill>
            <a:schemeClr val="tx1"/>
          </a:solidFill>
          <a:latin typeface="+mn-lt"/>
          <a:ea typeface="+mn-ea"/>
          <a:cs typeface="+mn-cs"/>
        </a:defRPr>
      </a:lvl2pPr>
      <a:lvl3pPr marL="1041959" algn="l" defTabSz="1041959" rtl="0" eaLnBrk="1" latinLnBrk="0" hangingPunct="1">
        <a:defRPr sz="2100" kern="1200">
          <a:solidFill>
            <a:schemeClr val="tx1"/>
          </a:solidFill>
          <a:latin typeface="+mn-lt"/>
          <a:ea typeface="+mn-ea"/>
          <a:cs typeface="+mn-cs"/>
        </a:defRPr>
      </a:lvl3pPr>
      <a:lvl4pPr marL="1562938" algn="l" defTabSz="1041959" rtl="0" eaLnBrk="1" latinLnBrk="0" hangingPunct="1">
        <a:defRPr sz="2100" kern="1200">
          <a:solidFill>
            <a:schemeClr val="tx1"/>
          </a:solidFill>
          <a:latin typeface="+mn-lt"/>
          <a:ea typeface="+mn-ea"/>
          <a:cs typeface="+mn-cs"/>
        </a:defRPr>
      </a:lvl4pPr>
      <a:lvl5pPr marL="2083918" algn="l" defTabSz="1041959" rtl="0" eaLnBrk="1" latinLnBrk="0" hangingPunct="1">
        <a:defRPr sz="2100" kern="1200">
          <a:solidFill>
            <a:schemeClr val="tx1"/>
          </a:solidFill>
          <a:latin typeface="+mn-lt"/>
          <a:ea typeface="+mn-ea"/>
          <a:cs typeface="+mn-cs"/>
        </a:defRPr>
      </a:lvl5pPr>
      <a:lvl6pPr marL="2604897" algn="l" defTabSz="1041959" rtl="0" eaLnBrk="1" latinLnBrk="0" hangingPunct="1">
        <a:defRPr sz="2100" kern="1200">
          <a:solidFill>
            <a:schemeClr val="tx1"/>
          </a:solidFill>
          <a:latin typeface="+mn-lt"/>
          <a:ea typeface="+mn-ea"/>
          <a:cs typeface="+mn-cs"/>
        </a:defRPr>
      </a:lvl6pPr>
      <a:lvl7pPr marL="3125876" algn="l" defTabSz="1041959" rtl="0" eaLnBrk="1" latinLnBrk="0" hangingPunct="1">
        <a:defRPr sz="2100" kern="1200">
          <a:solidFill>
            <a:schemeClr val="tx1"/>
          </a:solidFill>
          <a:latin typeface="+mn-lt"/>
          <a:ea typeface="+mn-ea"/>
          <a:cs typeface="+mn-cs"/>
        </a:defRPr>
      </a:lvl7pPr>
      <a:lvl8pPr marL="3646856" algn="l" defTabSz="1041959" rtl="0" eaLnBrk="1" latinLnBrk="0" hangingPunct="1">
        <a:defRPr sz="2100" kern="1200">
          <a:solidFill>
            <a:schemeClr val="tx1"/>
          </a:solidFill>
          <a:latin typeface="+mn-lt"/>
          <a:ea typeface="+mn-ea"/>
          <a:cs typeface="+mn-cs"/>
        </a:defRPr>
      </a:lvl8pPr>
      <a:lvl9pPr marL="4167835" algn="l" defTabSz="104195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package" Target="../embeddings/Microsoft_Word_Document2.docx"/><Relationship Id="rId8" Type="http://schemas.openxmlformats.org/officeDocument/2006/relationships/image" Target="../media/image10.emf"/><Relationship Id="rId9" Type="http://schemas.openxmlformats.org/officeDocument/2006/relationships/oleObject" Target="../embeddings/oleObject3.bin"/><Relationship Id="rId10" Type="http://schemas.openxmlformats.org/officeDocument/2006/relationships/package" Target="../embeddings/Microsoft_Word_Document3.docx"/><Relationship Id="rId11"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051" name="Text Box 367"/>
          <p:cNvSpPr txBox="1">
            <a:spLocks noChangeArrowheads="1"/>
          </p:cNvSpPr>
          <p:nvPr/>
        </p:nvSpPr>
        <p:spPr bwMode="auto">
          <a:xfrm>
            <a:off x="2030476" y="29238840"/>
            <a:ext cx="210492" cy="705378"/>
          </a:xfrm>
          <a:prstGeom prst="rect">
            <a:avLst/>
          </a:prstGeom>
          <a:noFill/>
          <a:ln w="9525">
            <a:noFill/>
            <a:miter lim="800000"/>
            <a:headEnd/>
            <a:tailEnd/>
          </a:ln>
        </p:spPr>
        <p:txBody>
          <a:bodyPr wrap="none" lIns="104196" tIns="52098" rIns="104196" bIns="52098">
            <a:spAutoFit/>
          </a:bodyPr>
          <a:lstStyle/>
          <a:p>
            <a:pPr defTabSz="5121156"/>
            <a:endParaRPr lang="en-US" dirty="0"/>
          </a:p>
        </p:txBody>
      </p:sp>
      <p:sp>
        <p:nvSpPr>
          <p:cNvPr id="2054" name="Text Box 621"/>
          <p:cNvSpPr txBox="1">
            <a:spLocks noChangeArrowheads="1"/>
          </p:cNvSpPr>
          <p:nvPr/>
        </p:nvSpPr>
        <p:spPr bwMode="auto">
          <a:xfrm>
            <a:off x="597408" y="5600700"/>
            <a:ext cx="16386048" cy="936323"/>
          </a:xfrm>
          <a:prstGeom prst="rect">
            <a:avLst/>
          </a:prstGeom>
          <a:solidFill>
            <a:schemeClr val="bg1"/>
          </a:solidFill>
          <a:ln w="9525">
            <a:solidFill>
              <a:schemeClr val="tx1"/>
            </a:solidFill>
            <a:miter lim="800000"/>
            <a:headEnd/>
            <a:tailEnd/>
          </a:ln>
        </p:spPr>
        <p:txBody>
          <a:bodyPr lIns="104196" tIns="156294" rIns="104196" bIns="156294">
            <a:spAutoFit/>
          </a:bodyPr>
          <a:lstStyle/>
          <a:p>
            <a:pPr>
              <a:lnSpc>
                <a:spcPct val="90000"/>
              </a:lnSpc>
            </a:pPr>
            <a:r>
              <a:rPr lang="en-US" sz="4400" dirty="0"/>
              <a:t>C</a:t>
            </a:r>
            <a:r>
              <a:rPr lang="en-US" sz="4400" dirty="0" smtClean="0"/>
              <a:t>ompare 2 </a:t>
            </a:r>
            <a:r>
              <a:rPr lang="en-US" sz="4400" dirty="0"/>
              <a:t>models for treatment at a distance for rural smokers </a:t>
            </a:r>
            <a:endParaRPr lang="en-US" sz="4100" dirty="0" smtClean="0"/>
          </a:p>
        </p:txBody>
      </p:sp>
      <p:sp>
        <p:nvSpPr>
          <p:cNvPr id="2055" name="Text Box 622"/>
          <p:cNvSpPr txBox="1">
            <a:spLocks noChangeArrowheads="1"/>
          </p:cNvSpPr>
          <p:nvPr/>
        </p:nvSpPr>
        <p:spPr bwMode="auto">
          <a:xfrm>
            <a:off x="533400" y="16611600"/>
            <a:ext cx="16386048" cy="8377847"/>
          </a:xfrm>
          <a:prstGeom prst="rect">
            <a:avLst/>
          </a:prstGeom>
          <a:solidFill>
            <a:schemeClr val="bg1"/>
          </a:solidFill>
          <a:ln w="9525">
            <a:solidFill>
              <a:schemeClr val="tx1"/>
            </a:solidFill>
            <a:miter lim="800000"/>
            <a:headEnd/>
            <a:tailEnd/>
          </a:ln>
        </p:spPr>
        <p:txBody>
          <a:bodyPr wrap="square" lIns="104196" tIns="156294" rIns="104196" bIns="156294">
            <a:spAutoFit/>
          </a:bodyPr>
          <a:lstStyle/>
          <a:p>
            <a:pPr marL="571500" indent="-571500">
              <a:spcAft>
                <a:spcPts val="684"/>
              </a:spcAft>
              <a:buFont typeface="Arial"/>
              <a:buChar char="•"/>
            </a:pPr>
            <a:r>
              <a:rPr lang="en-US" sz="4400" dirty="0"/>
              <a:t>Smokers (n=566) were recruited from 20 primary care and safety net clinics across Kansas </a:t>
            </a:r>
            <a:endParaRPr lang="en-US" sz="4400" dirty="0" smtClean="0"/>
          </a:p>
          <a:p>
            <a:pPr marL="571500" indent="-571500">
              <a:spcAft>
                <a:spcPts val="684"/>
              </a:spcAft>
              <a:buFont typeface="Arial"/>
              <a:buChar char="•"/>
            </a:pPr>
            <a:r>
              <a:rPr lang="en-US" sz="4400" dirty="0" smtClean="0"/>
              <a:t>Randomized to:  </a:t>
            </a:r>
            <a:r>
              <a:rPr lang="en-US" sz="4400" dirty="0"/>
              <a:t>4 sessions </a:t>
            </a:r>
            <a:r>
              <a:rPr lang="en-US" sz="4400" dirty="0" smtClean="0"/>
              <a:t>of ITM or Phone</a:t>
            </a:r>
          </a:p>
          <a:p>
            <a:pPr marL="1092479" lvl="1" indent="-571500">
              <a:spcAft>
                <a:spcPts val="684"/>
              </a:spcAft>
              <a:buFont typeface="Arial"/>
              <a:buChar char="•"/>
            </a:pPr>
            <a:r>
              <a:rPr lang="en-US" sz="4400" dirty="0"/>
              <a:t>ITM: real-time video counseling, similar to </a:t>
            </a:r>
            <a:r>
              <a:rPr lang="en-US" sz="4400" i="1" dirty="0"/>
              <a:t>Skype</a:t>
            </a:r>
            <a:r>
              <a:rPr lang="en-US" sz="4400" dirty="0"/>
              <a:t>, delivered by computer/webcams located in clinic exam rooms in patients’ medical homes</a:t>
            </a:r>
          </a:p>
          <a:p>
            <a:pPr marL="1092479" lvl="1" indent="-571500">
              <a:spcAft>
                <a:spcPts val="684"/>
              </a:spcAft>
              <a:buFont typeface="Arial"/>
              <a:buChar char="•"/>
            </a:pPr>
            <a:r>
              <a:rPr lang="en-US" sz="4400" dirty="0"/>
              <a:t>Phone: telephone counseling via cell or home phone </a:t>
            </a:r>
          </a:p>
          <a:p>
            <a:pPr marL="571500" indent="-571500">
              <a:spcAft>
                <a:spcPts val="684"/>
              </a:spcAft>
              <a:buFont typeface="Arial"/>
              <a:buChar char="•"/>
            </a:pPr>
            <a:r>
              <a:rPr lang="en-US" sz="4400" dirty="0" smtClean="0"/>
              <a:t>Fidelity assessment assured content same across groups</a:t>
            </a:r>
          </a:p>
          <a:p>
            <a:pPr marL="1092479" lvl="1" indent="-571500">
              <a:spcAft>
                <a:spcPts val="684"/>
              </a:spcAft>
              <a:buFont typeface="Arial"/>
              <a:buChar char="•"/>
            </a:pPr>
            <a:r>
              <a:rPr lang="en-US" sz="4400" dirty="0" smtClean="0"/>
              <a:t>MI/c</a:t>
            </a:r>
            <a:r>
              <a:rPr lang="en-US" sz="4400" dirty="0" smtClean="0">
                <a:solidFill>
                  <a:srgbClr val="FF0000"/>
                </a:solidFill>
              </a:rPr>
              <a:t>ognitive</a:t>
            </a:r>
            <a:r>
              <a:rPr lang="en-US" sz="4400" dirty="0"/>
              <a:t>-</a:t>
            </a:r>
            <a:r>
              <a:rPr lang="en-US" sz="4400" dirty="0" smtClean="0"/>
              <a:t>behavioral approach</a:t>
            </a:r>
          </a:p>
          <a:p>
            <a:pPr marL="1092479" lvl="1" indent="-571500">
              <a:spcAft>
                <a:spcPts val="684"/>
              </a:spcAft>
              <a:buFont typeface="Arial"/>
              <a:buChar char="•"/>
            </a:pPr>
            <a:r>
              <a:rPr lang="en-US" sz="4400" dirty="0" smtClean="0"/>
              <a:t>Pharmacotherapy guidance to select/obtain meds </a:t>
            </a:r>
          </a:p>
          <a:p>
            <a:pPr marL="1092479" lvl="1" indent="-571500">
              <a:spcAft>
                <a:spcPts val="684"/>
              </a:spcAft>
              <a:buFont typeface="Arial"/>
              <a:buChar char="•"/>
            </a:pPr>
            <a:r>
              <a:rPr lang="en-US" sz="4400" dirty="0" smtClean="0"/>
              <a:t>English or Spanish</a:t>
            </a:r>
          </a:p>
        </p:txBody>
      </p:sp>
      <p:sp>
        <p:nvSpPr>
          <p:cNvPr id="2058" name="Text Box 695"/>
          <p:cNvSpPr txBox="1">
            <a:spLocks noChangeArrowheads="1"/>
          </p:cNvSpPr>
          <p:nvPr/>
        </p:nvSpPr>
        <p:spPr bwMode="auto">
          <a:xfrm>
            <a:off x="533400" y="8610600"/>
            <a:ext cx="16386048" cy="7086725"/>
          </a:xfrm>
          <a:prstGeom prst="rect">
            <a:avLst/>
          </a:prstGeom>
          <a:solidFill>
            <a:schemeClr val="bg1"/>
          </a:solidFill>
          <a:ln w="9525">
            <a:solidFill>
              <a:schemeClr val="tx1"/>
            </a:solidFill>
            <a:miter lim="800000"/>
            <a:headEnd/>
            <a:tailEnd/>
          </a:ln>
        </p:spPr>
        <p:txBody>
          <a:bodyPr wrap="square" lIns="104196" tIns="156294" rIns="104196" bIns="156294">
            <a:spAutoFit/>
          </a:bodyPr>
          <a:lstStyle/>
          <a:p>
            <a:pPr marL="457200" indent="-457200">
              <a:buFont typeface="Arial" pitchFamily="34" charset="0"/>
              <a:buChar char="•"/>
            </a:pPr>
            <a:r>
              <a:rPr lang="en-US" sz="4400" dirty="0"/>
              <a:t>Innovative efforts are needed to provide tobacco treatment in rural areas</a:t>
            </a:r>
          </a:p>
          <a:p>
            <a:pPr marL="457200" indent="-457200">
              <a:buFont typeface="Arial" pitchFamily="34" charset="0"/>
              <a:buChar char="•"/>
            </a:pPr>
            <a:r>
              <a:rPr lang="en-US" sz="4400" dirty="0"/>
              <a:t>Telephone- and telemedicine-based approaches are </a:t>
            </a:r>
            <a:r>
              <a:rPr lang="en-US" sz="4400" dirty="0" smtClean="0"/>
              <a:t>2 </a:t>
            </a:r>
            <a:r>
              <a:rPr lang="en-US" sz="4400" dirty="0"/>
              <a:t>potential routes</a:t>
            </a:r>
          </a:p>
          <a:p>
            <a:pPr marL="457200" indent="-457200">
              <a:buFont typeface="Arial" pitchFamily="34" charset="0"/>
              <a:buChar char="•"/>
            </a:pPr>
            <a:r>
              <a:rPr lang="en-US" sz="4400" dirty="0" smtClean="0"/>
              <a:t>Connect2Quit </a:t>
            </a:r>
            <a:r>
              <a:rPr lang="en-US" sz="4400" dirty="0"/>
              <a:t>tests </a:t>
            </a:r>
            <a:r>
              <a:rPr lang="en-US" sz="4400" dirty="0" smtClean="0"/>
              <a:t>2 </a:t>
            </a:r>
            <a:r>
              <a:rPr lang="en-US" sz="4400" dirty="0"/>
              <a:t>models of care at a distance:</a:t>
            </a:r>
          </a:p>
          <a:p>
            <a:pPr marL="978179" lvl="1" indent="-457200">
              <a:buFont typeface="Arial" pitchFamily="34" charset="0"/>
              <a:buChar char="•"/>
            </a:pPr>
            <a:r>
              <a:rPr lang="en-US" sz="4400" dirty="0"/>
              <a:t>Telemedicine-delivered counseling integrated into smokers medical homes (ITM</a:t>
            </a:r>
            <a:r>
              <a:rPr lang="en-US" sz="4400" dirty="0" smtClean="0"/>
              <a:t>)</a:t>
            </a:r>
            <a:endParaRPr lang="en-US" sz="4400" dirty="0"/>
          </a:p>
          <a:p>
            <a:pPr marL="978179" lvl="1" indent="-457200">
              <a:buFont typeface="Arial" pitchFamily="34" charset="0"/>
              <a:buChar char="•"/>
            </a:pPr>
            <a:r>
              <a:rPr lang="en-US" sz="4400" dirty="0" err="1"/>
              <a:t>Quitline</a:t>
            </a:r>
            <a:r>
              <a:rPr lang="en-US" sz="4400" dirty="0"/>
              <a:t>-like counseling </a:t>
            </a:r>
            <a:r>
              <a:rPr lang="en-US" sz="4400" dirty="0" smtClean="0">
                <a:solidFill>
                  <a:srgbClr val="FF0000"/>
                </a:solidFill>
              </a:rPr>
              <a:t>(QL)</a:t>
            </a:r>
          </a:p>
          <a:p>
            <a:pPr marL="978179" lvl="1" indent="-457200">
              <a:buFont typeface="Arial" pitchFamily="34" charset="0"/>
              <a:buChar char="•"/>
            </a:pPr>
            <a:endParaRPr lang="en-US" sz="4400" dirty="0"/>
          </a:p>
          <a:p>
            <a:pPr marL="978179" lvl="1" indent="-457200">
              <a:buFont typeface="Arial" pitchFamily="34" charset="0"/>
              <a:buChar char="•"/>
            </a:pPr>
            <a:r>
              <a:rPr lang="en-US" sz="4400" dirty="0" smtClean="0">
                <a:solidFill>
                  <a:srgbClr val="FF0000"/>
                </a:solidFill>
              </a:rPr>
              <a:t>Hypotheses….</a:t>
            </a:r>
            <a:endParaRPr lang="en-US" sz="4400" dirty="0">
              <a:solidFill>
                <a:srgbClr val="FF0000"/>
              </a:solidFill>
            </a:endParaRPr>
          </a:p>
        </p:txBody>
      </p:sp>
      <p:sp>
        <p:nvSpPr>
          <p:cNvPr id="2059" name="Text Box 744"/>
          <p:cNvSpPr txBox="1">
            <a:spLocks noChangeArrowheads="1"/>
          </p:cNvSpPr>
          <p:nvPr/>
        </p:nvSpPr>
        <p:spPr bwMode="auto">
          <a:xfrm>
            <a:off x="7010400" y="622300"/>
            <a:ext cx="39547800" cy="4167864"/>
          </a:xfrm>
          <a:prstGeom prst="rect">
            <a:avLst/>
          </a:prstGeom>
          <a:solidFill>
            <a:schemeClr val="accent3"/>
          </a:solidFill>
          <a:ln>
            <a:headEnd/>
            <a:tailEnd/>
          </a:ln>
        </p:spPr>
        <p:style>
          <a:lnRef idx="2">
            <a:schemeClr val="accent4"/>
          </a:lnRef>
          <a:fillRef idx="1">
            <a:schemeClr val="lt1"/>
          </a:fillRef>
          <a:effectRef idx="0">
            <a:schemeClr val="accent4"/>
          </a:effectRef>
          <a:fontRef idx="minor">
            <a:schemeClr val="dk1"/>
          </a:fontRef>
        </p:style>
        <p:txBody>
          <a:bodyPr wrap="square" lIns="104196" tIns="52098" rIns="104196" bIns="52098">
            <a:spAutoFit/>
          </a:bodyPr>
          <a:lstStyle/>
          <a:p>
            <a:pPr algn="ctr" defTabSz="5121156"/>
            <a:r>
              <a:rPr lang="en-US" sz="6200" b="1" dirty="0" smtClean="0"/>
              <a:t>Connect2Quit: A Randomized, Controlled Trial of </a:t>
            </a:r>
          </a:p>
          <a:p>
            <a:pPr algn="ctr" defTabSz="5121156"/>
            <a:r>
              <a:rPr lang="en-US" sz="6200" b="1" dirty="0" smtClean="0"/>
              <a:t>Telemedicine </a:t>
            </a:r>
            <a:r>
              <a:rPr lang="en-US" sz="6200" b="1" dirty="0" err="1" smtClean="0"/>
              <a:t>vs</a:t>
            </a:r>
            <a:r>
              <a:rPr lang="en-US" sz="6200" b="1" dirty="0" smtClean="0"/>
              <a:t> Telephone Counseling for Smoking Cessation  </a:t>
            </a:r>
          </a:p>
          <a:p>
            <a:pPr algn="ctr" defTabSz="5121156"/>
            <a:r>
              <a:rPr lang="en-US" b="1" dirty="0" smtClean="0"/>
              <a:t>Kimber P. Richter</a:t>
            </a:r>
            <a:r>
              <a:rPr lang="en-GB" b="1" dirty="0"/>
              <a:t>,</a:t>
            </a:r>
            <a:r>
              <a:rPr lang="en-GB" b="1" dirty="0" smtClean="0"/>
              <a:t> </a:t>
            </a:r>
            <a:r>
              <a:rPr lang="en-US" b="1" dirty="0" smtClean="0"/>
              <a:t>Edward F. </a:t>
            </a:r>
            <a:r>
              <a:rPr lang="en-US" b="1" dirty="0" err="1"/>
              <a:t>Ellerbeck</a:t>
            </a:r>
            <a:r>
              <a:rPr lang="en-US" b="1" dirty="0" smtClean="0"/>
              <a:t>,</a:t>
            </a:r>
            <a:r>
              <a:rPr lang="en-GB" b="1" baseline="30000" dirty="0" smtClean="0"/>
              <a:t> </a:t>
            </a:r>
            <a:r>
              <a:rPr lang="en-US" b="1" dirty="0" smtClean="0"/>
              <a:t>Ana Paula Cupertino, </a:t>
            </a:r>
            <a:r>
              <a:rPr lang="en-US" b="1" dirty="0" err="1" smtClean="0"/>
              <a:t>Delwyn</a:t>
            </a:r>
            <a:r>
              <a:rPr lang="en-US" b="1" dirty="0" smtClean="0"/>
              <a:t> </a:t>
            </a:r>
            <a:r>
              <a:rPr lang="en-US" b="1" dirty="0" err="1" smtClean="0"/>
              <a:t>Catley</a:t>
            </a:r>
            <a:r>
              <a:rPr lang="en-US" b="1" dirty="0" smtClean="0"/>
              <a:t>, Lisa Sanderson Cox,</a:t>
            </a:r>
            <a:r>
              <a:rPr lang="en-US" b="1" dirty="0"/>
              <a:t> </a:t>
            </a:r>
            <a:r>
              <a:rPr lang="en-US" b="1" dirty="0" smtClean="0"/>
              <a:t>Kristopher Preacher, </a:t>
            </a:r>
          </a:p>
          <a:p>
            <a:pPr algn="ctr" defTabSz="5121156"/>
            <a:r>
              <a:rPr lang="en-US" b="1" dirty="0" smtClean="0"/>
              <a:t>Theresa I. </a:t>
            </a:r>
            <a:r>
              <a:rPr lang="en-US" b="1" dirty="0" err="1" smtClean="0"/>
              <a:t>Shireman</a:t>
            </a:r>
            <a:r>
              <a:rPr lang="en-US" b="1" dirty="0" smtClean="0"/>
              <a:t>, Ryan </a:t>
            </a:r>
            <a:r>
              <a:rPr lang="en-US" b="1" smtClean="0"/>
              <a:t>Spaulding, Jamie </a:t>
            </a:r>
            <a:r>
              <a:rPr lang="en-US" b="1" dirty="0" smtClean="0"/>
              <a:t>J. Hunt,  </a:t>
            </a:r>
            <a:r>
              <a:rPr lang="en-US" b="1" dirty="0" err="1" smtClean="0"/>
              <a:t>Niaman</a:t>
            </a:r>
            <a:r>
              <a:rPr lang="en-US" b="1" dirty="0" smtClean="0"/>
              <a:t> </a:t>
            </a:r>
            <a:r>
              <a:rPr lang="en-US" b="1" dirty="0" err="1" smtClean="0"/>
              <a:t>Nazir</a:t>
            </a:r>
            <a:r>
              <a:rPr lang="en-US" b="1" dirty="0" smtClean="0"/>
              <a:t>, Leah </a:t>
            </a:r>
            <a:r>
              <a:rPr lang="en-US" b="1" dirty="0" err="1" smtClean="0"/>
              <a:t>Lambart</a:t>
            </a:r>
            <a:r>
              <a:rPr lang="en-US" b="1" dirty="0" smtClean="0"/>
              <a:t>, Laura </a:t>
            </a:r>
            <a:r>
              <a:rPr lang="en-US" b="1" dirty="0" err="1" smtClean="0"/>
              <a:t>Mussulman</a:t>
            </a:r>
            <a:endParaRPr lang="en-GB" b="1" baseline="30000" dirty="0"/>
          </a:p>
          <a:p>
            <a:pPr algn="ctr" defTabSz="5121156"/>
            <a:r>
              <a:rPr lang="en-GB" b="1" dirty="0" smtClean="0"/>
              <a:t>Department </a:t>
            </a:r>
            <a:r>
              <a:rPr lang="en-GB" b="1" dirty="0"/>
              <a:t>of Preventive Medicine and Public Health; University of Kansas Medical </a:t>
            </a:r>
            <a:r>
              <a:rPr lang="en-GB" b="1" dirty="0" err="1"/>
              <a:t>Center</a:t>
            </a:r>
            <a:r>
              <a:rPr lang="en-GB" b="1" dirty="0"/>
              <a:t>, Kansas City, </a:t>
            </a:r>
            <a:r>
              <a:rPr lang="en-GB" b="1" dirty="0" smtClean="0"/>
              <a:t>KS</a:t>
            </a:r>
          </a:p>
          <a:p>
            <a:pPr algn="ctr" defTabSz="5121156"/>
            <a:endParaRPr lang="en-US" sz="2300" b="1" dirty="0"/>
          </a:p>
        </p:txBody>
      </p:sp>
      <p:sp>
        <p:nvSpPr>
          <p:cNvPr id="2064" name="Text Box 2284"/>
          <p:cNvSpPr txBox="1">
            <a:spLocks noChangeArrowheads="1"/>
          </p:cNvSpPr>
          <p:nvPr/>
        </p:nvSpPr>
        <p:spPr bwMode="auto">
          <a:xfrm>
            <a:off x="17602200" y="28803600"/>
            <a:ext cx="16916400" cy="8669095"/>
          </a:xfrm>
          <a:prstGeom prst="rect">
            <a:avLst/>
          </a:prstGeom>
          <a:solidFill>
            <a:schemeClr val="bg1"/>
          </a:solidFill>
          <a:ln w="9525">
            <a:solidFill>
              <a:schemeClr val="tx1"/>
            </a:solidFill>
            <a:miter lim="800000"/>
            <a:headEnd/>
            <a:tailEnd/>
          </a:ln>
        </p:spPr>
        <p:txBody>
          <a:bodyPr wrap="square" lIns="104196" tIns="52098" rIns="104196" bIns="52098">
            <a:spAutoFit/>
          </a:bodyPr>
          <a:lstStyle/>
          <a:p>
            <a:pPr marL="520979" indent="-520979">
              <a:spcAft>
                <a:spcPts val="684"/>
              </a:spcAft>
              <a:buFont typeface="Arial" pitchFamily="34" charset="0"/>
              <a:buChar char="•"/>
            </a:pPr>
            <a:r>
              <a:rPr lang="en-US" sz="4400" dirty="0" smtClean="0"/>
              <a:t>MLM analysis </a:t>
            </a:r>
            <a:r>
              <a:rPr lang="en-US" sz="4400" dirty="0"/>
              <a:t>adjusted for clustering, and controlling for </a:t>
            </a:r>
            <a:r>
              <a:rPr lang="en-US" sz="4400" dirty="0" smtClean="0"/>
              <a:t>gender, age, income, dependence- </a:t>
            </a:r>
            <a:r>
              <a:rPr lang="en-US" sz="4400" dirty="0"/>
              <a:t>no </a:t>
            </a:r>
            <a:r>
              <a:rPr lang="en-US" sz="4400" dirty="0" smtClean="0"/>
              <a:t>sig </a:t>
            </a:r>
            <a:r>
              <a:rPr lang="en-US" sz="4400" dirty="0"/>
              <a:t>effect of </a:t>
            </a:r>
            <a:r>
              <a:rPr lang="en-US" sz="4400" dirty="0" smtClean="0"/>
              <a:t>arm </a:t>
            </a:r>
            <a:r>
              <a:rPr lang="en-US" sz="4400" dirty="0"/>
              <a:t>on </a:t>
            </a:r>
            <a:r>
              <a:rPr lang="en-US" sz="4400" dirty="0" smtClean="0"/>
              <a:t>prolonged </a:t>
            </a:r>
            <a:r>
              <a:rPr lang="en-US" sz="4400" dirty="0"/>
              <a:t>a</a:t>
            </a:r>
            <a:r>
              <a:rPr lang="en-US" sz="4400" dirty="0" smtClean="0"/>
              <a:t>bstinence </a:t>
            </a:r>
            <a:r>
              <a:rPr lang="en-US" sz="4400" dirty="0"/>
              <a:t>(p = .931</a:t>
            </a:r>
            <a:r>
              <a:rPr lang="en-US" sz="4400" dirty="0" smtClean="0"/>
              <a:t>)</a:t>
            </a:r>
          </a:p>
          <a:p>
            <a:pPr marL="520979" indent="-520979">
              <a:spcAft>
                <a:spcPts val="684"/>
              </a:spcAft>
              <a:buFont typeface="Arial" pitchFamily="34" charset="0"/>
              <a:buChar char="•"/>
            </a:pPr>
            <a:r>
              <a:rPr lang="en-US" sz="4400" dirty="0" smtClean="0"/>
              <a:t> </a:t>
            </a:r>
            <a:r>
              <a:rPr lang="en-US" sz="4400" dirty="0"/>
              <a:t>QL participants completed slightly more counseling sessions than </a:t>
            </a:r>
            <a:r>
              <a:rPr lang="en-US" sz="4400" dirty="0" smtClean="0"/>
              <a:t>ITM </a:t>
            </a:r>
            <a:r>
              <a:rPr lang="en-US" sz="4400" dirty="0"/>
              <a:t>(2.6 </a:t>
            </a:r>
            <a:r>
              <a:rPr lang="en-US" sz="4400" dirty="0" err="1"/>
              <a:t>vs</a:t>
            </a:r>
            <a:r>
              <a:rPr lang="en-US" sz="4400" dirty="0"/>
              <a:t> 2.4</a:t>
            </a:r>
            <a:r>
              <a:rPr lang="en-US" sz="4400" dirty="0" smtClean="0"/>
              <a:t>)</a:t>
            </a:r>
          </a:p>
          <a:p>
            <a:pPr marL="1041958" lvl="1" indent="-520979">
              <a:spcAft>
                <a:spcPts val="684"/>
              </a:spcAft>
              <a:buFont typeface="Arial" pitchFamily="34" charset="0"/>
              <a:buChar char="•"/>
            </a:pPr>
            <a:r>
              <a:rPr lang="en-US" sz="4400" dirty="0" smtClean="0"/>
              <a:t>External </a:t>
            </a:r>
            <a:r>
              <a:rPr lang="en-US" sz="4400" dirty="0" err="1" smtClean="0"/>
              <a:t>eval</a:t>
            </a:r>
            <a:r>
              <a:rPr lang="en-US" sz="4400" dirty="0" smtClean="0"/>
              <a:t> </a:t>
            </a:r>
            <a:r>
              <a:rPr lang="en-US" sz="4400" dirty="0"/>
              <a:t>of counseling fidelity found no significant group differences in style or </a:t>
            </a:r>
            <a:r>
              <a:rPr lang="en-US" sz="4400" dirty="0" smtClean="0"/>
              <a:t>content</a:t>
            </a:r>
          </a:p>
          <a:p>
            <a:pPr marL="520979" indent="-520979">
              <a:spcAft>
                <a:spcPts val="684"/>
              </a:spcAft>
              <a:buFont typeface="Arial" pitchFamily="34" charset="0"/>
              <a:buChar char="•"/>
            </a:pPr>
            <a:r>
              <a:rPr lang="en-US" sz="4400" dirty="0" smtClean="0"/>
              <a:t>ITM </a:t>
            </a:r>
            <a:r>
              <a:rPr lang="en-US" sz="4400" dirty="0"/>
              <a:t>tended to use more cessation medications than QL (55.9% </a:t>
            </a:r>
            <a:r>
              <a:rPr lang="en-US" sz="4400" dirty="0" err="1"/>
              <a:t>vs</a:t>
            </a:r>
            <a:r>
              <a:rPr lang="en-US" sz="4400" dirty="0"/>
              <a:t> 46.1%, p=0.03</a:t>
            </a:r>
            <a:r>
              <a:rPr lang="en-US" sz="4400" dirty="0" smtClean="0"/>
              <a:t>)</a:t>
            </a:r>
            <a:endParaRPr lang="en-US" sz="4400" dirty="0"/>
          </a:p>
          <a:p>
            <a:pPr marL="1041958" lvl="1" indent="-520979">
              <a:spcAft>
                <a:spcPts val="684"/>
              </a:spcAft>
              <a:buFont typeface="Arial" pitchFamily="34" charset="0"/>
              <a:buChar char="•"/>
            </a:pPr>
            <a:r>
              <a:rPr lang="en-US" sz="4400" dirty="0"/>
              <a:t>I</a:t>
            </a:r>
            <a:r>
              <a:rPr lang="en-US" sz="4400" dirty="0" smtClean="0"/>
              <a:t>TM was </a:t>
            </a:r>
            <a:r>
              <a:rPr lang="en-US" sz="4400" dirty="0"/>
              <a:t>significantly more likely to use </a:t>
            </a:r>
            <a:r>
              <a:rPr lang="en-US" sz="4400" dirty="0" err="1" smtClean="0"/>
              <a:t>varenicline</a:t>
            </a:r>
            <a:r>
              <a:rPr lang="en-US" sz="4400" dirty="0" smtClean="0"/>
              <a:t> </a:t>
            </a:r>
          </a:p>
          <a:p>
            <a:pPr marL="285750" indent="-285750">
              <a:buFont typeface="Arial" pitchFamily="34" charset="0"/>
              <a:buChar char="•"/>
            </a:pPr>
            <a:r>
              <a:rPr lang="en-US" sz="4400" dirty="0" smtClean="0"/>
              <a:t>Satisfaction </a:t>
            </a:r>
            <a:r>
              <a:rPr lang="en-US" sz="4400" dirty="0"/>
              <a:t>with </a:t>
            </a:r>
            <a:r>
              <a:rPr lang="en-US" sz="4400" dirty="0" smtClean="0"/>
              <a:t>intervention was high across across both groups</a:t>
            </a:r>
            <a:endParaRPr lang="en-US" sz="4400" dirty="0"/>
          </a:p>
          <a:p>
            <a:pPr marL="806729" lvl="1" indent="-285750">
              <a:buFont typeface="Arial" pitchFamily="34" charset="0"/>
              <a:buChar char="•"/>
            </a:pPr>
            <a:r>
              <a:rPr lang="en-US" sz="4400" dirty="0" smtClean="0"/>
              <a:t>ITM sig </a:t>
            </a:r>
            <a:r>
              <a:rPr lang="en-US" sz="4400" dirty="0"/>
              <a:t>more likely to recommend the program to </a:t>
            </a:r>
            <a:r>
              <a:rPr lang="en-US" sz="4400" dirty="0" smtClean="0"/>
              <a:t>others</a:t>
            </a:r>
            <a:endParaRPr lang="en-US" sz="4400" dirty="0"/>
          </a:p>
        </p:txBody>
      </p:sp>
      <p:sp>
        <p:nvSpPr>
          <p:cNvPr id="2065" name="Rectangle 2286"/>
          <p:cNvSpPr>
            <a:spLocks noChangeArrowheads="1"/>
          </p:cNvSpPr>
          <p:nvPr/>
        </p:nvSpPr>
        <p:spPr bwMode="auto">
          <a:xfrm>
            <a:off x="0" y="16893911"/>
            <a:ext cx="210492" cy="705378"/>
          </a:xfrm>
          <a:prstGeom prst="rect">
            <a:avLst/>
          </a:prstGeom>
          <a:noFill/>
          <a:ln w="9525">
            <a:noFill/>
            <a:miter lim="800000"/>
            <a:headEnd/>
            <a:tailEnd/>
          </a:ln>
        </p:spPr>
        <p:txBody>
          <a:bodyPr wrap="none" lIns="104196" tIns="52098" rIns="104196" bIns="52098" anchor="ctr">
            <a:spAutoFit/>
          </a:bodyPr>
          <a:lstStyle/>
          <a:p>
            <a:endParaRPr lang="en-US"/>
          </a:p>
        </p:txBody>
      </p:sp>
      <p:sp>
        <p:nvSpPr>
          <p:cNvPr id="2066" name="Rectangle 2288"/>
          <p:cNvSpPr>
            <a:spLocks noChangeArrowheads="1"/>
          </p:cNvSpPr>
          <p:nvPr/>
        </p:nvSpPr>
        <p:spPr bwMode="auto">
          <a:xfrm>
            <a:off x="0" y="-352689"/>
            <a:ext cx="210492" cy="705378"/>
          </a:xfrm>
          <a:prstGeom prst="rect">
            <a:avLst/>
          </a:prstGeom>
          <a:noFill/>
          <a:ln w="9525">
            <a:noFill/>
            <a:miter lim="800000"/>
            <a:headEnd/>
            <a:tailEnd/>
          </a:ln>
        </p:spPr>
        <p:txBody>
          <a:bodyPr wrap="none" lIns="104196" tIns="52098" rIns="104196" bIns="52098" anchor="ctr">
            <a:spAutoFit/>
          </a:bodyPr>
          <a:lstStyle/>
          <a:p>
            <a:endParaRPr lang="en-US"/>
          </a:p>
        </p:txBody>
      </p:sp>
      <p:sp>
        <p:nvSpPr>
          <p:cNvPr id="2069" name="Text Box 5967"/>
          <p:cNvSpPr txBox="1">
            <a:spLocks noChangeArrowheads="1"/>
          </p:cNvSpPr>
          <p:nvPr/>
        </p:nvSpPr>
        <p:spPr bwMode="auto">
          <a:xfrm>
            <a:off x="34991040" y="30670500"/>
            <a:ext cx="8363712" cy="711200"/>
          </a:xfrm>
          <a:prstGeom prst="rect">
            <a:avLst/>
          </a:prstGeom>
          <a:noFill/>
          <a:ln w="9525">
            <a:noFill/>
            <a:miter lim="800000"/>
            <a:headEnd/>
            <a:tailEnd/>
          </a:ln>
        </p:spPr>
        <p:txBody>
          <a:bodyPr lIns="104196" tIns="52098" rIns="104196" bIns="52098">
            <a:spAutoFit/>
          </a:bodyPr>
          <a:lstStyle/>
          <a:p>
            <a:pPr defTabSz="5121156"/>
            <a:endParaRPr lang="en-US" dirty="0"/>
          </a:p>
        </p:txBody>
      </p:sp>
      <p:sp>
        <p:nvSpPr>
          <p:cNvPr id="58" name="TextBox 57"/>
          <p:cNvSpPr txBox="1"/>
          <p:nvPr/>
        </p:nvSpPr>
        <p:spPr>
          <a:xfrm>
            <a:off x="597408" y="4800600"/>
            <a:ext cx="16386048" cy="825867"/>
          </a:xfrm>
          <a:prstGeom prst="rect">
            <a:avLst/>
          </a:prstGeom>
          <a:solidFill>
            <a:srgbClr val="C00000"/>
          </a:solidFill>
        </p:spPr>
        <p:txBody>
          <a:bodyPr wrap="square" lIns="104196" tIns="52098" rIns="104196" bIns="52098" rtlCol="0">
            <a:spAutoFit/>
          </a:bodyPr>
          <a:lstStyle/>
          <a:p>
            <a:pPr algn="ctr"/>
            <a:r>
              <a:rPr lang="en-US" sz="4600" b="1" dirty="0" smtClean="0"/>
              <a:t>OBJECTIVE</a:t>
            </a:r>
            <a:endParaRPr lang="en-US" sz="4600" b="1" dirty="0"/>
          </a:p>
        </p:txBody>
      </p:sp>
      <p:sp>
        <p:nvSpPr>
          <p:cNvPr id="59" name="TextBox 58"/>
          <p:cNvSpPr txBox="1"/>
          <p:nvPr/>
        </p:nvSpPr>
        <p:spPr>
          <a:xfrm>
            <a:off x="533400" y="7772400"/>
            <a:ext cx="16386048" cy="825867"/>
          </a:xfrm>
          <a:prstGeom prst="rect">
            <a:avLst/>
          </a:prstGeom>
          <a:solidFill>
            <a:srgbClr val="C00000"/>
          </a:solidFill>
        </p:spPr>
        <p:txBody>
          <a:bodyPr wrap="square" lIns="104196" tIns="52098" rIns="104196" bIns="52098" rtlCol="0">
            <a:spAutoFit/>
          </a:bodyPr>
          <a:lstStyle/>
          <a:p>
            <a:pPr algn="ctr"/>
            <a:r>
              <a:rPr lang="en-US" sz="4600" b="1" dirty="0" smtClean="0"/>
              <a:t>INTRODUCTION</a:t>
            </a:r>
            <a:endParaRPr lang="en-US" sz="4600" b="1" dirty="0"/>
          </a:p>
        </p:txBody>
      </p:sp>
      <p:sp>
        <p:nvSpPr>
          <p:cNvPr id="60" name="TextBox 59"/>
          <p:cNvSpPr txBox="1"/>
          <p:nvPr/>
        </p:nvSpPr>
        <p:spPr>
          <a:xfrm>
            <a:off x="35280600" y="18059400"/>
            <a:ext cx="14593824" cy="1520986"/>
          </a:xfrm>
          <a:prstGeom prst="rect">
            <a:avLst/>
          </a:prstGeom>
          <a:solidFill>
            <a:srgbClr val="C00000"/>
          </a:solidFill>
        </p:spPr>
        <p:txBody>
          <a:bodyPr wrap="square" lIns="104196" tIns="52098" rIns="104196" bIns="52098" rtlCol="0">
            <a:spAutoFit/>
          </a:bodyPr>
          <a:lstStyle/>
          <a:p>
            <a:pPr algn="ctr" defTabSz="5121156"/>
            <a:r>
              <a:rPr lang="en-US" sz="4600" b="1" dirty="0" smtClean="0"/>
              <a:t>NEXT STEPS – TEST MEDIATION/INDIRECT EFFECTS</a:t>
            </a:r>
            <a:endParaRPr lang="en-US" sz="4600" b="1" dirty="0"/>
          </a:p>
        </p:txBody>
      </p:sp>
      <p:sp>
        <p:nvSpPr>
          <p:cNvPr id="62" name="TextBox 61"/>
          <p:cNvSpPr txBox="1"/>
          <p:nvPr/>
        </p:nvSpPr>
        <p:spPr>
          <a:xfrm>
            <a:off x="35052000" y="4876800"/>
            <a:ext cx="15163800" cy="813100"/>
          </a:xfrm>
          <a:prstGeom prst="rect">
            <a:avLst/>
          </a:prstGeom>
          <a:solidFill>
            <a:srgbClr val="C00000"/>
          </a:solidFill>
        </p:spPr>
        <p:txBody>
          <a:bodyPr wrap="square" lIns="104196" tIns="52098" rIns="104196" bIns="52098" rtlCol="0">
            <a:spAutoFit/>
          </a:bodyPr>
          <a:lstStyle/>
          <a:p>
            <a:pPr algn="ctr" defTabSz="5121156"/>
            <a:r>
              <a:rPr lang="en-US" sz="4600" b="1" dirty="0" smtClean="0"/>
              <a:t>DISCUSSION</a:t>
            </a:r>
          </a:p>
        </p:txBody>
      </p:sp>
      <p:sp>
        <p:nvSpPr>
          <p:cNvPr id="65" name="TextBox 64"/>
          <p:cNvSpPr txBox="1"/>
          <p:nvPr/>
        </p:nvSpPr>
        <p:spPr>
          <a:xfrm>
            <a:off x="533400" y="25603200"/>
            <a:ext cx="16395192" cy="838200"/>
          </a:xfrm>
          <a:prstGeom prst="rect">
            <a:avLst/>
          </a:prstGeom>
          <a:solidFill>
            <a:srgbClr val="C00000"/>
          </a:solidFill>
        </p:spPr>
        <p:txBody>
          <a:bodyPr wrap="square" lIns="104196" tIns="52098" rIns="104196" bIns="52098" rtlCol="0">
            <a:spAutoFit/>
          </a:bodyPr>
          <a:lstStyle/>
          <a:p>
            <a:pPr algn="ctr"/>
            <a:r>
              <a:rPr lang="en-US" sz="4600" b="1" dirty="0" smtClean="0"/>
              <a:t>MEASURES</a:t>
            </a:r>
            <a:endParaRPr lang="en-US" sz="4600" b="1" dirty="0"/>
          </a:p>
        </p:txBody>
      </p:sp>
      <p:sp>
        <p:nvSpPr>
          <p:cNvPr id="67" name="TextBox 66"/>
          <p:cNvSpPr txBox="1"/>
          <p:nvPr/>
        </p:nvSpPr>
        <p:spPr>
          <a:xfrm>
            <a:off x="533400" y="15773400"/>
            <a:ext cx="16386048" cy="825867"/>
          </a:xfrm>
          <a:prstGeom prst="rect">
            <a:avLst/>
          </a:prstGeom>
          <a:solidFill>
            <a:srgbClr val="C00000"/>
          </a:solidFill>
        </p:spPr>
        <p:txBody>
          <a:bodyPr wrap="square" lIns="104196" tIns="52098" rIns="104196" bIns="52098" rtlCol="0">
            <a:spAutoFit/>
          </a:bodyPr>
          <a:lstStyle/>
          <a:p>
            <a:pPr algn="ctr"/>
            <a:r>
              <a:rPr lang="en-US" sz="4600" b="1" dirty="0" smtClean="0"/>
              <a:t>METHODS</a:t>
            </a:r>
            <a:endParaRPr lang="en-US" sz="4600" b="1" dirty="0"/>
          </a:p>
        </p:txBody>
      </p:sp>
      <p:sp>
        <p:nvSpPr>
          <p:cNvPr id="69" name="TextBox 68"/>
          <p:cNvSpPr txBox="1"/>
          <p:nvPr/>
        </p:nvSpPr>
        <p:spPr>
          <a:xfrm>
            <a:off x="35356800" y="35280600"/>
            <a:ext cx="14593824" cy="825867"/>
          </a:xfrm>
          <a:prstGeom prst="rect">
            <a:avLst/>
          </a:prstGeom>
          <a:solidFill>
            <a:srgbClr val="C00000"/>
          </a:solidFill>
        </p:spPr>
        <p:txBody>
          <a:bodyPr wrap="square" lIns="104196" tIns="52098" rIns="104196" bIns="52098" rtlCol="0">
            <a:spAutoFit/>
          </a:bodyPr>
          <a:lstStyle/>
          <a:p>
            <a:pPr algn="ctr" defTabSz="5121156"/>
            <a:r>
              <a:rPr lang="en-US" sz="4600" b="1" dirty="0" smtClean="0"/>
              <a:t>Funding</a:t>
            </a:r>
          </a:p>
        </p:txBody>
      </p:sp>
      <p:pic>
        <p:nvPicPr>
          <p:cNvPr id="52" name="Picture 51" descr="jhwk3C_LF_OL.png"/>
          <p:cNvPicPr>
            <a:picLocks noChangeAspect="1"/>
          </p:cNvPicPr>
          <p:nvPr/>
        </p:nvPicPr>
        <p:blipFill>
          <a:blip r:embed="rId2" cstate="print"/>
          <a:stretch>
            <a:fillRect/>
          </a:stretch>
        </p:blipFill>
        <p:spPr>
          <a:xfrm>
            <a:off x="46768512" y="622300"/>
            <a:ext cx="3669792" cy="3391535"/>
          </a:xfrm>
          <a:prstGeom prst="rect">
            <a:avLst/>
          </a:prstGeom>
        </p:spPr>
      </p:pic>
      <p:pic>
        <p:nvPicPr>
          <p:cNvPr id="54" name="Picture 53" descr="SoMed_2C_KanHorz"/>
          <p:cNvPicPr/>
          <p:nvPr/>
        </p:nvPicPr>
        <p:blipFill>
          <a:blip r:embed="rId3" cstate="print"/>
          <a:srcRect/>
          <a:stretch>
            <a:fillRect/>
          </a:stretch>
        </p:blipFill>
        <p:spPr bwMode="auto">
          <a:xfrm>
            <a:off x="597408" y="889000"/>
            <a:ext cx="5498592" cy="3149600"/>
          </a:xfrm>
          <a:prstGeom prst="rect">
            <a:avLst/>
          </a:prstGeom>
          <a:noFill/>
        </p:spPr>
      </p:pic>
      <p:pic>
        <p:nvPicPr>
          <p:cNvPr id="27" name="Picture 26" descr="Connect2Quit.jpg"/>
          <p:cNvPicPr>
            <a:picLocks noChangeAspect="1"/>
          </p:cNvPicPr>
          <p:nvPr/>
        </p:nvPicPr>
        <p:blipFill>
          <a:blip r:embed="rId4" cstate="print"/>
          <a:stretch>
            <a:fillRect/>
          </a:stretch>
        </p:blipFill>
        <p:spPr>
          <a:xfrm>
            <a:off x="682752" y="34208640"/>
            <a:ext cx="5489448" cy="3573860"/>
          </a:xfrm>
          <a:prstGeom prst="rect">
            <a:avLst/>
          </a:prstGeom>
        </p:spPr>
      </p:pic>
      <p:pic>
        <p:nvPicPr>
          <p:cNvPr id="28" name="Picture 27" descr="ConecteseLogo.jpg"/>
          <p:cNvPicPr>
            <a:picLocks noChangeAspect="1"/>
          </p:cNvPicPr>
          <p:nvPr/>
        </p:nvPicPr>
        <p:blipFill>
          <a:blip r:embed="rId5" cstate="print"/>
          <a:stretch>
            <a:fillRect/>
          </a:stretch>
        </p:blipFill>
        <p:spPr>
          <a:xfrm>
            <a:off x="9067800" y="34286964"/>
            <a:ext cx="5334000" cy="3508235"/>
          </a:xfrm>
          <a:prstGeom prst="rect">
            <a:avLst/>
          </a:prstGeom>
        </p:spPr>
      </p:pic>
      <p:sp>
        <p:nvSpPr>
          <p:cNvPr id="29" name="TextBox 28"/>
          <p:cNvSpPr txBox="1"/>
          <p:nvPr/>
        </p:nvSpPr>
        <p:spPr>
          <a:xfrm>
            <a:off x="17602200" y="4876800"/>
            <a:ext cx="16898112" cy="825867"/>
          </a:xfrm>
          <a:prstGeom prst="rect">
            <a:avLst/>
          </a:prstGeom>
          <a:solidFill>
            <a:srgbClr val="C00000"/>
          </a:solidFill>
        </p:spPr>
        <p:txBody>
          <a:bodyPr wrap="square" lIns="104196" tIns="52098" rIns="104196" bIns="52098" rtlCol="0">
            <a:spAutoFit/>
          </a:bodyPr>
          <a:lstStyle/>
          <a:p>
            <a:pPr algn="ctr"/>
            <a:r>
              <a:rPr lang="en-US" sz="4600" b="1" dirty="0" smtClean="0"/>
              <a:t>RESULTS: Demographics (no sig differences)</a:t>
            </a:r>
            <a:endParaRPr lang="en-US" sz="4600" dirty="0"/>
          </a:p>
        </p:txBody>
      </p:sp>
      <p:sp>
        <p:nvSpPr>
          <p:cNvPr id="33" name="Text Box 2284"/>
          <p:cNvSpPr txBox="1">
            <a:spLocks noChangeArrowheads="1"/>
          </p:cNvSpPr>
          <p:nvPr/>
        </p:nvSpPr>
        <p:spPr bwMode="auto">
          <a:xfrm>
            <a:off x="35356800" y="36118800"/>
            <a:ext cx="14554200" cy="1090006"/>
          </a:xfrm>
          <a:prstGeom prst="rect">
            <a:avLst/>
          </a:prstGeom>
          <a:ln>
            <a:solidFill>
              <a:srgbClr val="FFFFFF"/>
            </a:solidFill>
            <a:headEnd/>
            <a:tailEnd/>
          </a:ln>
        </p:spPr>
        <p:style>
          <a:lnRef idx="2">
            <a:schemeClr val="accent1"/>
          </a:lnRef>
          <a:fillRef idx="1">
            <a:schemeClr val="lt1"/>
          </a:fillRef>
          <a:effectRef idx="0">
            <a:schemeClr val="accent1"/>
          </a:effectRef>
          <a:fontRef idx="minor">
            <a:schemeClr val="dk1"/>
          </a:fontRef>
        </p:style>
        <p:txBody>
          <a:bodyPr wrap="square" lIns="104110" tIns="52052" rIns="104110" bIns="52052">
            <a:spAutoFit/>
          </a:bodyPr>
          <a:lstStyle/>
          <a:p>
            <a:pPr>
              <a:spcAft>
                <a:spcPts val="683"/>
              </a:spcAft>
            </a:pPr>
            <a:r>
              <a:rPr lang="en-US" sz="3200" dirty="0" smtClean="0"/>
              <a:t>This study was supported by funding from the National Heart, Lung, and Blood Institute of the National Institutes of Health (R01HL087643), PI: Richter</a:t>
            </a:r>
          </a:p>
        </p:txBody>
      </p:sp>
      <p:sp>
        <p:nvSpPr>
          <p:cNvPr id="39" name="TextBox 38"/>
          <p:cNvSpPr txBox="1"/>
          <p:nvPr/>
        </p:nvSpPr>
        <p:spPr>
          <a:xfrm>
            <a:off x="17526000" y="14935200"/>
            <a:ext cx="16983456" cy="813100"/>
          </a:xfrm>
          <a:prstGeom prst="rect">
            <a:avLst/>
          </a:prstGeom>
          <a:solidFill>
            <a:srgbClr val="C00000"/>
          </a:solidFill>
        </p:spPr>
        <p:txBody>
          <a:bodyPr wrap="square" lIns="104196" tIns="52098" rIns="104196" bIns="52098" rtlCol="0">
            <a:spAutoFit/>
          </a:bodyPr>
          <a:lstStyle/>
          <a:p>
            <a:pPr algn="ctr"/>
            <a:r>
              <a:rPr lang="en-US" sz="4600" b="1" dirty="0" smtClean="0"/>
              <a:t>% Participants Abstinent at Follow Up</a:t>
            </a:r>
            <a:endParaRPr lang="en-US" sz="4600" dirty="0"/>
          </a:p>
        </p:txBody>
      </p:sp>
      <p:pic>
        <p:nvPicPr>
          <p:cNvPr id="4" name="Picture 3"/>
          <p:cNvPicPr>
            <a:picLocks noChangeAspect="1"/>
          </p:cNvPicPr>
          <p:nvPr/>
        </p:nvPicPr>
        <p:blipFill>
          <a:blip r:embed="rId6" cstate="print"/>
          <a:stretch>
            <a:fillRect/>
          </a:stretch>
        </p:blipFill>
        <p:spPr>
          <a:xfrm>
            <a:off x="17602200" y="15621000"/>
            <a:ext cx="16992600" cy="11176951"/>
          </a:xfrm>
          <a:prstGeom prst="rect">
            <a:avLst/>
          </a:prstGeom>
        </p:spPr>
      </p:pic>
      <p:sp>
        <p:nvSpPr>
          <p:cNvPr id="42" name="Text Box 621"/>
          <p:cNvSpPr txBox="1">
            <a:spLocks noChangeArrowheads="1"/>
          </p:cNvSpPr>
          <p:nvPr/>
        </p:nvSpPr>
        <p:spPr bwMode="auto">
          <a:xfrm>
            <a:off x="533400" y="26517600"/>
            <a:ext cx="16386048" cy="7023630"/>
          </a:xfrm>
          <a:prstGeom prst="rect">
            <a:avLst/>
          </a:prstGeom>
          <a:solidFill>
            <a:schemeClr val="bg1"/>
          </a:solidFill>
          <a:ln w="9525">
            <a:solidFill>
              <a:schemeClr val="tx1"/>
            </a:solidFill>
            <a:miter lim="800000"/>
            <a:headEnd/>
            <a:tailEnd/>
          </a:ln>
        </p:spPr>
        <p:txBody>
          <a:bodyPr lIns="104196" tIns="156294" rIns="104196" bIns="156294">
            <a:spAutoFit/>
          </a:bodyPr>
          <a:lstStyle/>
          <a:p>
            <a:pPr marL="571500" indent="-571500">
              <a:spcAft>
                <a:spcPts val="684"/>
              </a:spcAft>
              <a:buFont typeface="Arial"/>
              <a:buChar char="•"/>
            </a:pPr>
            <a:r>
              <a:rPr lang="en-US" sz="4400" dirty="0"/>
              <a:t>Assessments at months 3, 6, 12 </a:t>
            </a:r>
          </a:p>
          <a:p>
            <a:pPr marL="571500" indent="-571500">
              <a:spcAft>
                <a:spcPts val="684"/>
              </a:spcAft>
              <a:buFont typeface="Arial"/>
              <a:buChar char="•"/>
            </a:pPr>
            <a:r>
              <a:rPr lang="en-US" sz="4400" dirty="0"/>
              <a:t>Main outcome:  biochemically/proxy verified 12 mo </a:t>
            </a:r>
            <a:r>
              <a:rPr lang="en-US" sz="4400" dirty="0" smtClean="0"/>
              <a:t>quit </a:t>
            </a:r>
          </a:p>
          <a:p>
            <a:pPr marL="571500" indent="-571500">
              <a:spcAft>
                <a:spcPts val="684"/>
              </a:spcAft>
              <a:buFont typeface="Arial"/>
              <a:buChar char="•"/>
            </a:pPr>
            <a:r>
              <a:rPr lang="en-US" sz="4400" dirty="0" smtClean="0"/>
              <a:t>Secondary outcomes:</a:t>
            </a:r>
          </a:p>
          <a:p>
            <a:pPr marL="1092480" lvl="2" indent="-571500">
              <a:spcAft>
                <a:spcPts val="684"/>
              </a:spcAft>
              <a:buFont typeface="Arial"/>
              <a:buChar char="•"/>
            </a:pPr>
            <a:r>
              <a:rPr lang="en-US" sz="4400" dirty="0"/>
              <a:t>Prolonged </a:t>
            </a:r>
            <a:r>
              <a:rPr lang="en-US" sz="4400" dirty="0" smtClean="0"/>
              <a:t>abstinence</a:t>
            </a:r>
          </a:p>
          <a:p>
            <a:pPr marL="571500" indent="-571500">
              <a:spcAft>
                <a:spcPts val="684"/>
              </a:spcAft>
              <a:buFont typeface="Arial"/>
              <a:buChar char="•"/>
            </a:pPr>
            <a:r>
              <a:rPr lang="en-US" sz="4400" dirty="0" smtClean="0"/>
              <a:t>Intervention dose:</a:t>
            </a:r>
          </a:p>
          <a:p>
            <a:pPr marL="1092480" lvl="2" indent="-571500">
              <a:spcAft>
                <a:spcPts val="684"/>
              </a:spcAft>
              <a:buFont typeface="Arial"/>
              <a:buChar char="•"/>
            </a:pPr>
            <a:r>
              <a:rPr lang="en-US" sz="4400" dirty="0" smtClean="0"/>
              <a:t>Medication </a:t>
            </a:r>
            <a:r>
              <a:rPr lang="en-US" sz="4400" dirty="0"/>
              <a:t>use, counseling </a:t>
            </a:r>
            <a:r>
              <a:rPr lang="en-US" sz="4400" dirty="0" smtClean="0"/>
              <a:t>adherence</a:t>
            </a:r>
          </a:p>
          <a:p>
            <a:pPr marL="571500" indent="-571500">
              <a:spcAft>
                <a:spcPts val="684"/>
              </a:spcAft>
              <a:buFont typeface="Arial"/>
              <a:buChar char="•"/>
            </a:pPr>
            <a:r>
              <a:rPr lang="en-US" sz="4400" dirty="0" smtClean="0"/>
              <a:t>Psychological mediators:</a:t>
            </a:r>
          </a:p>
          <a:p>
            <a:pPr marL="1092479" lvl="1" indent="-571500">
              <a:spcAft>
                <a:spcPts val="684"/>
              </a:spcAft>
              <a:buFont typeface="Arial"/>
              <a:buChar char="•"/>
            </a:pPr>
            <a:r>
              <a:rPr lang="en-US" sz="4400" dirty="0"/>
              <a:t>Autonomous motivation, perceived competence, perceived support from physician, perceived support from </a:t>
            </a:r>
            <a:r>
              <a:rPr lang="en-US" sz="4400" dirty="0" smtClean="0"/>
              <a:t>counselor</a:t>
            </a:r>
            <a:endParaRPr lang="en-US" sz="4400" dirty="0"/>
          </a:p>
        </p:txBody>
      </p:sp>
      <p:pic>
        <p:nvPicPr>
          <p:cNvPr id="6" name="Picture 5"/>
          <p:cNvPicPr>
            <a:picLocks noChangeAspect="1"/>
          </p:cNvPicPr>
          <p:nvPr/>
        </p:nvPicPr>
        <p:blipFill>
          <a:blip r:embed="rId7" cstate="print"/>
          <a:stretch>
            <a:fillRect/>
          </a:stretch>
        </p:blipFill>
        <p:spPr>
          <a:xfrm>
            <a:off x="35814000" y="19888200"/>
            <a:ext cx="14478000" cy="4800600"/>
          </a:xfrm>
          <a:prstGeom prst="rect">
            <a:avLst/>
          </a:prstGeom>
        </p:spPr>
      </p:pic>
      <p:sp>
        <p:nvSpPr>
          <p:cNvPr id="44" name="Text Box 621"/>
          <p:cNvSpPr txBox="1">
            <a:spLocks noChangeArrowheads="1"/>
          </p:cNvSpPr>
          <p:nvPr/>
        </p:nvSpPr>
        <p:spPr bwMode="auto">
          <a:xfrm>
            <a:off x="35509200" y="25222200"/>
            <a:ext cx="14935200" cy="9056495"/>
          </a:xfrm>
          <a:prstGeom prst="rect">
            <a:avLst/>
          </a:prstGeom>
          <a:solidFill>
            <a:schemeClr val="bg1"/>
          </a:solidFill>
          <a:ln w="9525">
            <a:solidFill>
              <a:schemeClr val="tx1"/>
            </a:solidFill>
            <a:miter lim="800000"/>
            <a:headEnd/>
            <a:tailEnd/>
          </a:ln>
        </p:spPr>
        <p:txBody>
          <a:bodyPr wrap="square" lIns="104196" tIns="156294" rIns="104196" bIns="156294">
            <a:spAutoFit/>
          </a:bodyPr>
          <a:lstStyle/>
          <a:p>
            <a:r>
              <a:rPr lang="en-US" sz="4000" u="sng" dirty="0"/>
              <a:t>Second Aim</a:t>
            </a:r>
            <a:r>
              <a:rPr lang="en-US" sz="4000" dirty="0"/>
              <a:t>: To determine how well ITM operationalizes key features of Self-</a:t>
            </a:r>
            <a:r>
              <a:rPr lang="en-US" sz="4000" dirty="0" err="1" smtClean="0"/>
              <a:t>Determinaton</a:t>
            </a:r>
            <a:r>
              <a:rPr lang="en-US" sz="4000" dirty="0" smtClean="0"/>
              <a:t> </a:t>
            </a:r>
            <a:r>
              <a:rPr lang="en-US" sz="4000" dirty="0"/>
              <a:t>Theory and which components of SDT are important for smoking </a:t>
            </a:r>
            <a:r>
              <a:rPr lang="en-US" sz="4000" dirty="0" smtClean="0"/>
              <a:t>cessation</a:t>
            </a:r>
          </a:p>
          <a:p>
            <a:endParaRPr lang="en-US" sz="4000" dirty="0"/>
          </a:p>
          <a:p>
            <a:r>
              <a:rPr lang="en-US" sz="4000" u="sng" dirty="0" smtClean="0"/>
              <a:t>Hypothesis</a:t>
            </a:r>
            <a:r>
              <a:rPr lang="en-US" sz="4000" dirty="0" smtClean="0"/>
              <a:t>: </a:t>
            </a:r>
            <a:r>
              <a:rPr lang="en-US" sz="4000" dirty="0"/>
              <a:t>Smokers receiving </a:t>
            </a:r>
            <a:r>
              <a:rPr lang="en-US" sz="4000" b="1" dirty="0"/>
              <a:t>ITM</a:t>
            </a:r>
            <a:r>
              <a:rPr lang="en-US" sz="4000" dirty="0"/>
              <a:t> will report receiving significantly more autonomy support, and will have greater autonomous motivation, competence for smoking cessation, and use of quit-smoking medications, than smokers receiving </a:t>
            </a:r>
            <a:r>
              <a:rPr lang="en-US" sz="4000" b="1" dirty="0" smtClean="0"/>
              <a:t>Phone</a:t>
            </a:r>
          </a:p>
          <a:p>
            <a:endParaRPr lang="en-US" sz="4400" b="1" dirty="0"/>
          </a:p>
          <a:p>
            <a:r>
              <a:rPr lang="en-US" sz="4400" b="1" dirty="0" smtClean="0"/>
              <a:t>SEM/Mediation Questions: </a:t>
            </a:r>
          </a:p>
          <a:p>
            <a:pPr marL="742950" indent="-742950">
              <a:buAutoNum type="arabicParenR"/>
            </a:pPr>
            <a:r>
              <a:rPr lang="en-US" sz="4000" dirty="0" smtClean="0"/>
              <a:t>What models best fits data for 3, 12 months? </a:t>
            </a:r>
          </a:p>
          <a:p>
            <a:pPr marL="742950" indent="-742950">
              <a:buAutoNum type="arabicParenR"/>
            </a:pPr>
            <a:r>
              <a:rPr lang="en-US" sz="4000" dirty="0" smtClean="0"/>
              <a:t>What explains early advantage of ITM over Phone? </a:t>
            </a:r>
          </a:p>
          <a:p>
            <a:pPr marL="742950" indent="-742950">
              <a:buAutoNum type="arabicParenR"/>
            </a:pPr>
            <a:r>
              <a:rPr lang="en-US" sz="4000" dirty="0" smtClean="0"/>
              <a:t>What might explain later advantage of Phone over ITM? </a:t>
            </a:r>
          </a:p>
          <a:p>
            <a:pPr marL="742950" indent="-742950">
              <a:buAutoNum type="arabicParenR"/>
            </a:pPr>
            <a:r>
              <a:rPr lang="en-US" sz="4000" dirty="0" smtClean="0"/>
              <a:t>What was role of pharmacotherapy in cessation? </a:t>
            </a:r>
            <a:endParaRPr lang="en-US" sz="4000" dirty="0"/>
          </a:p>
        </p:txBody>
      </p:sp>
      <p:sp>
        <p:nvSpPr>
          <p:cNvPr id="46" name="TextBox 45"/>
          <p:cNvSpPr txBox="1"/>
          <p:nvPr/>
        </p:nvSpPr>
        <p:spPr>
          <a:xfrm>
            <a:off x="17602200" y="27965400"/>
            <a:ext cx="16840200" cy="813100"/>
          </a:xfrm>
          <a:prstGeom prst="rect">
            <a:avLst/>
          </a:prstGeom>
          <a:solidFill>
            <a:srgbClr val="C00000"/>
          </a:solidFill>
        </p:spPr>
        <p:txBody>
          <a:bodyPr wrap="square" lIns="104196" tIns="52098" rIns="104196" bIns="52098" rtlCol="0">
            <a:spAutoFit/>
          </a:bodyPr>
          <a:lstStyle/>
          <a:p>
            <a:pPr algn="ctr" defTabSz="5121156"/>
            <a:r>
              <a:rPr lang="en-US" sz="4600" b="1" dirty="0" smtClean="0"/>
              <a:t>RESULTS: Secondary outcome and mediators</a:t>
            </a:r>
          </a:p>
        </p:txBody>
      </p:sp>
      <p:sp>
        <p:nvSpPr>
          <p:cNvPr id="47" name="Text Box 2284"/>
          <p:cNvSpPr txBox="1">
            <a:spLocks noChangeArrowheads="1"/>
          </p:cNvSpPr>
          <p:nvPr/>
        </p:nvSpPr>
        <p:spPr bwMode="auto">
          <a:xfrm>
            <a:off x="35052000" y="5791200"/>
            <a:ext cx="15163800" cy="12154666"/>
          </a:xfrm>
          <a:prstGeom prst="rect">
            <a:avLst/>
          </a:prstGeom>
          <a:solidFill>
            <a:schemeClr val="bg1"/>
          </a:solidFill>
          <a:ln w="9525">
            <a:solidFill>
              <a:schemeClr val="tx1"/>
            </a:solidFill>
            <a:miter lim="800000"/>
            <a:headEnd/>
            <a:tailEnd/>
          </a:ln>
        </p:spPr>
        <p:txBody>
          <a:bodyPr wrap="square" lIns="104196" tIns="52098" rIns="104196" bIns="52098">
            <a:spAutoFit/>
          </a:bodyPr>
          <a:lstStyle/>
          <a:p>
            <a:pPr marL="520979" indent="-520979">
              <a:spcAft>
                <a:spcPts val="684"/>
              </a:spcAft>
              <a:buFont typeface="Arial" pitchFamily="34" charset="0"/>
              <a:buChar char="•"/>
            </a:pPr>
            <a:r>
              <a:rPr lang="en-US" sz="4400" dirty="0" smtClean="0"/>
              <a:t>The primary hypotheses was not </a:t>
            </a:r>
            <a:r>
              <a:rPr lang="en-US" sz="4400" dirty="0" err="1" smtClean="0"/>
              <a:t>aupported</a:t>
            </a:r>
            <a:r>
              <a:rPr lang="en-US" sz="4400" dirty="0" smtClean="0"/>
              <a:t>…</a:t>
            </a:r>
          </a:p>
          <a:p>
            <a:pPr marL="520979" indent="-520979">
              <a:spcAft>
                <a:spcPts val="684"/>
              </a:spcAft>
              <a:buFont typeface="Arial" pitchFamily="34" charset="0"/>
              <a:buChar char="•"/>
            </a:pPr>
            <a:r>
              <a:rPr lang="en-US" sz="4400" dirty="0" err="1" smtClean="0"/>
              <a:t>Paricipants</a:t>
            </a:r>
            <a:r>
              <a:rPr lang="en-US" sz="4400" dirty="0" smtClean="0"/>
              <a:t> do not appear to perceive significant </a:t>
            </a:r>
            <a:r>
              <a:rPr lang="en-US" sz="4400" dirty="0" err="1" smtClean="0"/>
              <a:t>differrences</a:t>
            </a:r>
            <a:r>
              <a:rPr lang="en-US" sz="4400" dirty="0" smtClean="0"/>
              <a:t> in the nature of counseling  </a:t>
            </a:r>
            <a:r>
              <a:rPr lang="en-US" sz="4400" dirty="0"/>
              <a:t>(</a:t>
            </a:r>
            <a:r>
              <a:rPr lang="en-US" sz="4400" dirty="0" smtClean="0"/>
              <a:t>there  was no difference in  alliance, autonomy support , or satisfaction)</a:t>
            </a:r>
          </a:p>
          <a:p>
            <a:pPr marL="520979" indent="-520979">
              <a:spcAft>
                <a:spcPts val="684"/>
              </a:spcAft>
              <a:buFont typeface="Arial" pitchFamily="34" charset="0"/>
              <a:buChar char="•"/>
            </a:pPr>
            <a:r>
              <a:rPr lang="en-US" sz="4400" dirty="0" smtClean="0"/>
              <a:t> In spite of the lack of difference in the main outcomes and nature of the counseling experience  important differences emerged:</a:t>
            </a:r>
          </a:p>
          <a:p>
            <a:pPr marL="1041958" lvl="1" indent="-520979">
              <a:spcAft>
                <a:spcPts val="684"/>
              </a:spcAft>
              <a:buFont typeface="Arial" pitchFamily="34" charset="0"/>
              <a:buChar char="•"/>
            </a:pPr>
            <a:r>
              <a:rPr lang="en-US" sz="4400" dirty="0" smtClean="0"/>
              <a:t>ITM did have the expected advantage related to medication use which is important for enhancing treatment  outcomes</a:t>
            </a:r>
          </a:p>
          <a:p>
            <a:pPr marL="1041958" lvl="1" indent="-520979">
              <a:spcAft>
                <a:spcPts val="684"/>
              </a:spcAft>
              <a:buFont typeface="Arial" pitchFamily="34" charset="0"/>
              <a:buChar char="•"/>
            </a:pPr>
            <a:r>
              <a:rPr lang="en-US" sz="4400" dirty="0" smtClean="0"/>
              <a:t>QL is more convenient which increased counseling </a:t>
            </a:r>
            <a:r>
              <a:rPr lang="en-US" sz="4400" dirty="0" err="1" smtClean="0"/>
              <a:t>participatiion</a:t>
            </a:r>
            <a:r>
              <a:rPr lang="en-US" sz="4400" dirty="0" smtClean="0"/>
              <a:t> which is important for enhancing treatment outcomes</a:t>
            </a:r>
          </a:p>
          <a:p>
            <a:pPr marL="1041958" lvl="1" indent="-520979">
              <a:spcAft>
                <a:spcPts val="684"/>
              </a:spcAft>
              <a:buFont typeface="Arial" pitchFamily="34" charset="0"/>
              <a:buChar char="•"/>
            </a:pPr>
            <a:r>
              <a:rPr lang="en-US" sz="4400" dirty="0" smtClean="0"/>
              <a:t>To boost treatment effects enhancing methods of providing medications for QL are needed or perhaps combining ITM with QL to get benefits of both.</a:t>
            </a:r>
          </a:p>
          <a:p>
            <a:pPr marL="520979" indent="-520979">
              <a:spcAft>
                <a:spcPts val="684"/>
              </a:spcAft>
              <a:buFont typeface="Arial" pitchFamily="34" charset="0"/>
              <a:buChar char="•"/>
            </a:pPr>
            <a:endParaRPr lang="en-US" sz="4400" dirty="0"/>
          </a:p>
        </p:txBody>
      </p:sp>
      <p:sp>
        <p:nvSpPr>
          <p:cNvPr id="8" name="TextBox 7"/>
          <p:cNvSpPr txBox="1"/>
          <p:nvPr/>
        </p:nvSpPr>
        <p:spPr>
          <a:xfrm>
            <a:off x="46491793" y="19628158"/>
            <a:ext cx="184666" cy="692497"/>
          </a:xfrm>
          <a:prstGeom prst="rect">
            <a:avLst/>
          </a:prstGeom>
          <a:noFill/>
        </p:spPr>
        <p:txBody>
          <a:bodyPr wrap="none" rtlCol="0">
            <a:spAutoFit/>
          </a:bodyPr>
          <a:lstStyle/>
          <a:p>
            <a:endParaRPr lang="en-US" dirty="0"/>
          </a:p>
        </p:txBody>
      </p:sp>
      <p:sp>
        <p:nvSpPr>
          <p:cNvPr id="51" name="Text Box 2284"/>
          <p:cNvSpPr txBox="1">
            <a:spLocks noChangeArrowheads="1"/>
          </p:cNvSpPr>
          <p:nvPr/>
        </p:nvSpPr>
        <p:spPr bwMode="auto">
          <a:xfrm>
            <a:off x="17602200" y="26441400"/>
            <a:ext cx="16992600" cy="609600"/>
          </a:xfrm>
          <a:prstGeom prst="rect">
            <a:avLst/>
          </a:prstGeom>
          <a:ln>
            <a:solidFill>
              <a:srgbClr val="FFFFFF"/>
            </a:solidFill>
            <a:headEnd/>
            <a:tailEnd/>
          </a:ln>
        </p:spPr>
        <p:style>
          <a:lnRef idx="2">
            <a:schemeClr val="accent1"/>
          </a:lnRef>
          <a:fillRef idx="1">
            <a:schemeClr val="lt1"/>
          </a:fillRef>
          <a:effectRef idx="0">
            <a:schemeClr val="accent1"/>
          </a:effectRef>
          <a:fontRef idx="minor">
            <a:schemeClr val="dk1"/>
          </a:fontRef>
        </p:style>
        <p:txBody>
          <a:bodyPr wrap="square" lIns="104110" tIns="52052" rIns="104110" bIns="52052">
            <a:spAutoFit/>
          </a:bodyPr>
          <a:lstStyle/>
          <a:p>
            <a:pPr>
              <a:spcAft>
                <a:spcPts val="683"/>
              </a:spcAft>
            </a:pPr>
            <a:r>
              <a:rPr lang="en-US" sz="3200" dirty="0" smtClean="0"/>
              <a:t>* P=.046, controlling for gender, age, income, education dependence, Medicaid</a:t>
            </a:r>
          </a:p>
        </p:txBody>
      </p:sp>
      <p:pic>
        <p:nvPicPr>
          <p:cNvPr id="15" name="Picture 14"/>
          <p:cNvPicPr>
            <a:picLocks noChangeAspect="1"/>
          </p:cNvPicPr>
          <p:nvPr/>
        </p:nvPicPr>
        <p:blipFill>
          <a:blip r:embed="rId8" cstate="print"/>
          <a:stretch>
            <a:fillRect/>
          </a:stretch>
        </p:blipFill>
        <p:spPr>
          <a:xfrm>
            <a:off x="17602200" y="5791200"/>
            <a:ext cx="8204200" cy="8813800"/>
          </a:xfrm>
          <a:prstGeom prst="rect">
            <a:avLst/>
          </a:prstGeom>
        </p:spPr>
      </p:pic>
      <p:pic>
        <p:nvPicPr>
          <p:cNvPr id="16" name="Picture 15"/>
          <p:cNvPicPr>
            <a:picLocks noChangeAspect="1"/>
          </p:cNvPicPr>
          <p:nvPr/>
        </p:nvPicPr>
        <p:blipFill>
          <a:blip r:embed="rId9" cstate="print"/>
          <a:stretch>
            <a:fillRect/>
          </a:stretch>
        </p:blipFill>
        <p:spPr>
          <a:xfrm>
            <a:off x="25755600" y="5791200"/>
            <a:ext cx="8636000" cy="6654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965843270"/>
              </p:ext>
            </p:extLst>
          </p:nvPr>
        </p:nvGraphicFramePr>
        <p:xfrm>
          <a:off x="22631400" y="15233650"/>
          <a:ext cx="6083300" cy="7962900"/>
        </p:xfrm>
        <a:graphic>
          <a:graphicData uri="http://schemas.openxmlformats.org/presentationml/2006/ole">
            <mc:AlternateContent xmlns:mc="http://schemas.openxmlformats.org/markup-compatibility/2006">
              <mc:Choice xmlns:v="urn:schemas-microsoft-com:vml" Requires="v">
                <p:oleObj spid="_x0000_s1058" name="Document" r:id="rId4" imgW="6070680" imgH="7954200" progId="Word.Document.12">
                  <p:embed/>
                </p:oleObj>
              </mc:Choice>
              <mc:Fallback>
                <p:oleObj name="Document" r:id="rId4" imgW="6070680" imgH="7954200" progId="Word.Document.12">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1400" y="15233650"/>
                        <a:ext cx="6083300" cy="796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88446534"/>
              </p:ext>
            </p:extLst>
          </p:nvPr>
        </p:nvGraphicFramePr>
        <p:xfrm>
          <a:off x="2630488" y="11482388"/>
          <a:ext cx="8199437" cy="8807450"/>
        </p:xfrm>
        <a:graphic>
          <a:graphicData uri="http://schemas.openxmlformats.org/presentationml/2006/ole">
            <mc:AlternateContent xmlns:mc="http://schemas.openxmlformats.org/markup-compatibility/2006">
              <mc:Choice xmlns:v="urn:schemas-microsoft-com:vml" Requires="v">
                <p:oleObj spid="_x0000_s1059" name="Document" r:id="rId7" imgW="6253560" imgH="6856920" progId="Word.Document.12">
                  <p:embed/>
                </p:oleObj>
              </mc:Choice>
              <mc:Fallback>
                <p:oleObj name="Document" r:id="rId7" imgW="6253560" imgH="6856920" progId="Word.Document.12">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0488" y="11482388"/>
                        <a:ext cx="8199437" cy="880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86758455"/>
              </p:ext>
            </p:extLst>
          </p:nvPr>
        </p:nvGraphicFramePr>
        <p:xfrm>
          <a:off x="2735263" y="21370925"/>
          <a:ext cx="8628062" cy="6634163"/>
        </p:xfrm>
        <a:graphic>
          <a:graphicData uri="http://schemas.openxmlformats.org/presentationml/2006/ole">
            <mc:AlternateContent xmlns:mc="http://schemas.openxmlformats.org/markup-compatibility/2006">
              <mc:Choice xmlns:v="urn:schemas-microsoft-com:vml" Requires="v">
                <p:oleObj spid="_x0000_s1060" name="Document" r:id="rId10" imgW="6079680" imgH="4671720" progId="Word.Document.12">
                  <p:embed/>
                </p:oleObj>
              </mc:Choice>
              <mc:Fallback>
                <p:oleObj name="Document" r:id="rId10" imgW="6079680" imgH="4671720" progId="Word.Document.12">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5263" y="21370925"/>
                        <a:ext cx="8628062" cy="663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4213" rtl="0" eaLnBrk="1" fontAlgn="base" latinLnBrk="0" hangingPunct="1">
          <a:lnSpc>
            <a:spcPct val="100000"/>
          </a:lnSpc>
          <a:spcBef>
            <a:spcPct val="0"/>
          </a:spcBef>
          <a:spcAft>
            <a:spcPct val="0"/>
          </a:spcAft>
          <a:buClrTx/>
          <a:buSzTx/>
          <a:buFontTx/>
          <a:buNone/>
          <a:tabLst/>
          <a:defRPr kumimoji="0" lang="en-US" sz="3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4213" rtl="0" eaLnBrk="1" fontAlgn="base" latinLnBrk="0" hangingPunct="1">
          <a:lnSpc>
            <a:spcPct val="100000"/>
          </a:lnSpc>
          <a:spcBef>
            <a:spcPct val="0"/>
          </a:spcBef>
          <a:spcAft>
            <a:spcPct val="0"/>
          </a:spcAft>
          <a:buClrTx/>
          <a:buSzTx/>
          <a:buFontTx/>
          <a:buNone/>
          <a:tabLst/>
          <a:defRPr kumimoji="0" lang="en-US" sz="3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10016</TotalTime>
  <Words>685</Words>
  <Application>Microsoft Macintosh PowerPoint</Application>
  <PresentationFormat>Custom</PresentationFormat>
  <Paragraphs>63</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Default Design</vt:lpstr>
      <vt:lpstr>Document</vt:lpstr>
      <vt:lpstr>PowerPoint Presentation</vt:lpstr>
      <vt:lpstr>PowerPoint Presentation</vt:lpstr>
    </vt:vector>
  </TitlesOfParts>
  <Company>University of 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Theresa Shireman</dc:creator>
  <cp:lastModifiedBy>Kimber Richter</cp:lastModifiedBy>
  <cp:revision>544</cp:revision>
  <dcterms:created xsi:type="dcterms:W3CDTF">2005-06-22T16:17:05Z</dcterms:created>
  <dcterms:modified xsi:type="dcterms:W3CDTF">2014-01-25T14:37:21Z</dcterms:modified>
</cp:coreProperties>
</file>