
<file path=[Content_Types].xml><?xml version="1.0" encoding="utf-8"?>
<Types xmlns="http://schemas.openxmlformats.org/package/2006/content-types">
  <Override PartName="/_rels/.rels" ContentType="application/vnd.openxmlformats-package.relationships+xml"/>
  <Override PartName="/ppt/comments/comment1.xml" ContentType="application/vnd.openxmlformats-officedocument.presentationml.comment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13.wmf" ContentType="image/x-wmf"/>
  <Override PartName="/ppt/media/image11.wmf" ContentType="image/x-wmf"/>
  <Override PartName="/ppt/media/image1.png" ContentType="image/png"/>
  <Override PartName="/ppt/media/image2.png" ContentType="image/png"/>
  <Override PartName="/ppt/media/image3.png" ContentType="image/png"/>
  <Override PartName="/ppt/media/image4.png" ContentType="image/png"/>
  <Override PartName="/ppt/media/image12.wmf" ContentType="image/x-wmf"/>
  <Override PartName="/ppt/media/image6.jpeg" ContentType="image/jpeg"/>
  <Override PartName="/ppt/media/image5.jpeg" ContentType="image/jpeg"/>
  <Override PartName="/ppt/media/image7.wmf" ContentType="image/x-wmf"/>
  <Override PartName="/ppt/media/image8.wmf" ContentType="image/x-wmf"/>
  <Override PartName="/ppt/media/image9.png" ContentType="image/png"/>
  <Override PartName="/ppt/media/image10.png" ContentType="image/png"/>
  <Override PartName="/ppt/commentAuthors.xml" ContentType="application/vnd.openxmlformats-officedocument.presentationml.commentAuthor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Lst>
  <p:sldSz cx="51206400" cy="38404800"/>
  <p:notesSz cx="9296400" cy="7010400"/>
</p:presentation>
</file>

<file path=ppt/commentAuthors.xml><?xml version="1.0" encoding="utf-8"?>
<p:cmAuthorLst xmlns:p="http://schemas.openxmlformats.org/presentationml/2006/main">
  <p:cmAuthor id="1" name="" initials="" lastIdx="3" clrIdx="1"/>
  <p:cmAuthor id="0" name="KUMC" initials="K" lastIdx="17"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commentAuthors" Target="commentAuthors.xml"/>
</Relationships>
</file>

<file path=ppt/comments/comment1.xml><?xml version="1.0" encoding="utf-8"?>
<p:cmLst xmlns:p="http://schemas.openxmlformats.org/presentationml/2006/main">
  <p:cm authorId="0" dt="2013-03-06T13:16:21.730000000" idx="1">
    <p:pos x="8997" y="6478"/>
    <p:text>two</p:text>
  </p:cm>
  <p:cm authorId="0" dt="2013-03-06T13:16:38.830000000" idx="2">
    <p:pos x="3959" y="7198"/>
    <p:text>two</p:text>
  </p:cm>
  <p:cm authorId="0" dt="2013-03-06T13:17:13.040000000" idx="3">
    <p:pos x="7558" y="13676"/>
    <p:text>...assured same counseling content across groups</p:text>
  </p:cm>
  <p:cm authorId="0" dt="2013-03-06T13:18:10.310000000" idx="4">
    <p:pos x="4679" y="14036"/>
    <p:text>I'd say MI/CBT or spell out both 'motivational interviewing and cognitive-behavioral approach'</p:text>
  </p:cm>
  <p:cm authorId="0" dt="2013-03-06T13:20:21.390000000" idx="5">
    <p:pos x="3959" y="15115"/>
    <p:text>I'd say 'English or SPanish language counseling' or else 'Counseling in English or Spanish based on participant preference'</p:text>
  </p:cm>
  <p:cm authorId="0" dt="2013-03-06T13:21:15.780000000" idx="6">
    <p:pos x="9357" y="17275"/>
    <p:text>'abstinence' rather than quit</p:text>
  </p:cm>
  <p:cm authorId="0" dt="2013-03-06T13:21:49.460000000" idx="7">
    <p:pos x="4679" y="18354"/>
    <p:text>define prolonged abstinence, as there are different definitions</p:text>
  </p:cm>
  <p:cm authorId="0" dt="2013-03-06T13:22:07.510000000" idx="8">
    <p:pos x="3599" y="18714"/>
    <p:text>perhaps 'factors' instead of 'dose'</p:text>
  </p:cm>
  <p:cm authorId="0" dt="2013-03-06T13:22:36.320000000" idx="9">
    <p:pos x="5758" y="16915"/>
    <p:text>do you want to clarify that 3 and 6 month assessment is self-report</p:text>
  </p:cm>
  <p:cm authorId="0" dt="2013-03-06T13:27:38.950000000" idx="10">
    <p:pos x="16195" y="3599"/>
    <p:text>In this table, it is not clear to me what the footnote/ref numbers refer to.
Also, I'd clarify PHQ-2, AUDIT, and GAD-2, either here or in the measures box.
Also, I'd move current cpd and FTND under the heading of Smoking History and would move Importance up to also be under the heading of Smoking History. (The heading of smoking history can include current history)
I'd also clarify
Smoking History mean (SD)
and
Readiness to Stop n(%)</p:text>
  </p:cm>
  <p:cm authorId="0" dt="2013-03-06T13:28:27.450000000" idx="11">
    <p:pos x="21953" y="9717"/>
    <p:text>in the % Abstinence table, I'd include the p value for Month 12 verified also</p:text>
  </p:cm>
  <p:cm authorId="0" dt="2013-03-06T13:29:09.960000000" idx="12">
    <p:pos x="13676" y="20514"/>
    <p:text>spell out 'evaluation'</p:text>
  </p:cm>
  <p:cm authorId="0" dt="2013-03-06T13:29:26.820000000" idx="13">
    <p:pos x="14755" y="20873"/>
    <p:text>note 'differences in counseling style'</p:text>
  </p:cm>
  <p:cm authorId="0" dt="2013-03-06T13:31:12.450000000" idx="14">
    <p:pos x="14395" y="21233"/>
    <p:text>or consider 'ITM used more cessation medications than QL overall (..)
in other words, I wouldn't temper the statement with 'tended to' since we have both statistical and clinical significance</p:text>
  </p:cm>
  <p:cm authorId="0" dt="2013-03-06T13:33:08.120000000" idx="15">
    <p:pos x="29151" y="3599"/>
    <p:text>supported
Could phrase such as 'While the primary hypothesis was not supported, findings demonstrated feasibility of both telemedicine and telephone counseling for rural smokers.'</p:text>
  </p:cm>
  <p:cm authorId="0" dt="2013-03-06T13:35:06.240000000" idx="16">
    <p:pos x="24112" y="4319"/>
    <p:text>edit 'participants' and 'differences'
Could phrase as 'Participants reported similar perceptions of counseling support and satisfaction for both telemedicine and telephone counseling.' (i.e., phrase to the positive of what the participants did report, as opposed to did not report)</p:text>
  </p:cm>
  <p:cm authorId="0" dt="2013-03-06T13:36:41.090000000" idx="17">
    <p:pos x="31670" y="8277"/>
    <p:text>Could consider editing to 'The convenience of QL supported (or facilitated) increased completion of counseling sessions which is important for enhancing treatment outcomes.'</p:text>
  </p:cm>
  <p:cm authorId="1" dt="2016-02-04T14:31:25.000000000" idx="1">
    <p:pos x="2788" y="22447"/>
    <p:text>1 – Inserir as logomarcas do CREPEIA e UFJF;</p:text>
  </p:cm>
  <p:cm authorId="1" dt="2016-02-04T14:34:08.000000000" idx="2">
    <p:pos x="7482" y="17612"/>
    <p:text>Adicionar Dados demográficos aqui.</p:text>
  </p:cm>
  <p:cm authorId="1" dt="2016-02-04T14:44:08.000000000" idx="3">
    <p:pos x="14541" y="5718"/>
    <p:text>Inserir gráfico das páginas 8 e 9. Colapsar categorias: 
* No access + Very poor access
* 3-4 horas + 5-6 horas
Figuras 10, 11 – inserir como tabelas.
</p:text>
  </p:cm>
</p:cmLst>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560320" y="1532160"/>
            <a:ext cx="46085400" cy="6413040"/>
          </a:xfrm>
          <a:prstGeom prst="rect">
            <a:avLst/>
          </a:prstGeom>
        </p:spPr>
        <p:txBody>
          <a:bodyPr lIns="0" rIns="0" tIns="0" bIns="0" anchor="ctr"/>
          <a:p>
            <a:endParaRPr lang="en-US" sz="39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2560320" y="8986680"/>
            <a:ext cx="46085400" cy="10624680"/>
          </a:xfrm>
          <a:prstGeom prst="rect">
            <a:avLst/>
          </a:prstGeom>
        </p:spPr>
        <p:txBody>
          <a:bodyPr lIns="0" rIns="0" tIns="0" bIns="0"/>
          <a:p>
            <a:endParaRPr lang="en-US" sz="179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2560320" y="20621160"/>
            <a:ext cx="46085400" cy="10624680"/>
          </a:xfrm>
          <a:prstGeom prst="rect">
            <a:avLst/>
          </a:prstGeom>
        </p:spPr>
        <p:txBody>
          <a:bodyPr lIns="0" rIns="0" tIns="0" bIns="0"/>
          <a:p>
            <a:endParaRPr lang="en-US" sz="179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560320" y="1532160"/>
            <a:ext cx="46085400" cy="6413040"/>
          </a:xfrm>
          <a:prstGeom prst="rect">
            <a:avLst/>
          </a:prstGeom>
        </p:spPr>
        <p:txBody>
          <a:bodyPr lIns="0" rIns="0" tIns="0" bIns="0" anchor="ctr"/>
          <a:p>
            <a:endParaRPr lang="en-US" sz="39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2560320" y="8986680"/>
            <a:ext cx="22489560" cy="10624680"/>
          </a:xfrm>
          <a:prstGeom prst="rect">
            <a:avLst/>
          </a:prstGeom>
        </p:spPr>
        <p:txBody>
          <a:bodyPr lIns="0" rIns="0" tIns="0" bIns="0"/>
          <a:p>
            <a:endParaRPr lang="en-US" sz="179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26174880" y="8986680"/>
            <a:ext cx="22489560" cy="10624680"/>
          </a:xfrm>
          <a:prstGeom prst="rect">
            <a:avLst/>
          </a:prstGeom>
        </p:spPr>
        <p:txBody>
          <a:bodyPr lIns="0" rIns="0" tIns="0" bIns="0"/>
          <a:p>
            <a:endParaRPr lang="en-US" sz="179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26174880" y="20621160"/>
            <a:ext cx="22489560" cy="10624680"/>
          </a:xfrm>
          <a:prstGeom prst="rect">
            <a:avLst/>
          </a:prstGeom>
        </p:spPr>
        <p:txBody>
          <a:bodyPr lIns="0" rIns="0" tIns="0" bIns="0"/>
          <a:p>
            <a:endParaRPr lang="en-US" sz="179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2560320" y="20621160"/>
            <a:ext cx="22489560" cy="10624680"/>
          </a:xfrm>
          <a:prstGeom prst="rect">
            <a:avLst/>
          </a:prstGeom>
        </p:spPr>
        <p:txBody>
          <a:bodyPr lIns="0" rIns="0" tIns="0" bIns="0"/>
          <a:p>
            <a:endParaRPr lang="en-US" sz="179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560320" y="1532160"/>
            <a:ext cx="46085400" cy="6413040"/>
          </a:xfrm>
          <a:prstGeom prst="rect">
            <a:avLst/>
          </a:prstGeom>
        </p:spPr>
        <p:txBody>
          <a:bodyPr lIns="0" rIns="0" tIns="0" bIns="0" anchor="ctr"/>
          <a:p>
            <a:endParaRPr lang="en-US" sz="39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2560320" y="8986680"/>
            <a:ext cx="46085400" cy="22274280"/>
          </a:xfrm>
          <a:prstGeom prst="rect">
            <a:avLst/>
          </a:prstGeom>
        </p:spPr>
        <p:txBody>
          <a:bodyPr lIns="0" rIns="0" tIns="0" bIns="0"/>
          <a:p>
            <a:endParaRPr lang="en-US" sz="179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2560320" y="8986680"/>
            <a:ext cx="46085400" cy="22274280"/>
          </a:xfrm>
          <a:prstGeom prst="rect">
            <a:avLst/>
          </a:prstGeom>
        </p:spPr>
        <p:txBody>
          <a:bodyPr lIns="0" rIns="0" tIns="0" bIns="0"/>
          <a:p>
            <a:endParaRPr lang="en-US" sz="179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11644200" y="8986320"/>
            <a:ext cx="27916920" cy="22274280"/>
          </a:xfrm>
          <a:prstGeom prst="rect">
            <a:avLst/>
          </a:prstGeom>
          <a:ln>
            <a:noFill/>
          </a:ln>
        </p:spPr>
      </p:pic>
      <p:pic>
        <p:nvPicPr>
          <p:cNvPr id="38" name="" descr=""/>
          <p:cNvPicPr/>
          <p:nvPr/>
        </p:nvPicPr>
        <p:blipFill>
          <a:blip r:embed="rId3"/>
          <a:stretch/>
        </p:blipFill>
        <p:spPr>
          <a:xfrm>
            <a:off x="11644200" y="8986320"/>
            <a:ext cx="27916920" cy="22274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560320" y="1532160"/>
            <a:ext cx="46085400" cy="6413040"/>
          </a:xfrm>
          <a:prstGeom prst="rect">
            <a:avLst/>
          </a:prstGeom>
        </p:spPr>
        <p:txBody>
          <a:bodyPr lIns="0" rIns="0" tIns="0" bIns="0" anchor="ctr"/>
          <a:p>
            <a:endParaRPr lang="en-US" sz="39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2560320" y="8986680"/>
            <a:ext cx="46085400" cy="2227428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560320" y="1532160"/>
            <a:ext cx="46085400" cy="6413040"/>
          </a:xfrm>
          <a:prstGeom prst="rect">
            <a:avLst/>
          </a:prstGeom>
        </p:spPr>
        <p:txBody>
          <a:bodyPr lIns="0" rIns="0" tIns="0" bIns="0" anchor="ctr"/>
          <a:p>
            <a:endParaRPr lang="en-US" sz="39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2560320" y="8986680"/>
            <a:ext cx="46085400" cy="22274280"/>
          </a:xfrm>
          <a:prstGeom prst="rect">
            <a:avLst/>
          </a:prstGeom>
        </p:spPr>
        <p:txBody>
          <a:bodyPr lIns="0" rIns="0" tIns="0" bIns="0"/>
          <a:p>
            <a:endParaRPr lang="en-US" sz="179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560320" y="1532160"/>
            <a:ext cx="46085400" cy="6413040"/>
          </a:xfrm>
          <a:prstGeom prst="rect">
            <a:avLst/>
          </a:prstGeom>
        </p:spPr>
        <p:txBody>
          <a:bodyPr lIns="0" rIns="0" tIns="0" bIns="0" anchor="ctr"/>
          <a:p>
            <a:endParaRPr lang="en-US" sz="39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2560320" y="8986680"/>
            <a:ext cx="22489560" cy="22274280"/>
          </a:xfrm>
          <a:prstGeom prst="rect">
            <a:avLst/>
          </a:prstGeom>
        </p:spPr>
        <p:txBody>
          <a:bodyPr lIns="0" rIns="0" tIns="0" bIns="0"/>
          <a:p>
            <a:endParaRPr lang="en-US" sz="179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26174880" y="8986680"/>
            <a:ext cx="22489560" cy="22274280"/>
          </a:xfrm>
          <a:prstGeom prst="rect">
            <a:avLst/>
          </a:prstGeom>
        </p:spPr>
        <p:txBody>
          <a:bodyPr lIns="0" rIns="0" tIns="0" bIns="0"/>
          <a:p>
            <a:endParaRPr lang="en-US" sz="179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560320" y="1532160"/>
            <a:ext cx="46085400" cy="6413040"/>
          </a:xfrm>
          <a:prstGeom prst="rect">
            <a:avLst/>
          </a:prstGeom>
        </p:spPr>
        <p:txBody>
          <a:bodyPr lIns="0" rIns="0" tIns="0" bIns="0" anchor="ctr"/>
          <a:p>
            <a:endParaRPr lang="en-US" sz="39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560320" y="1532160"/>
            <a:ext cx="46085400" cy="2972844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560320" y="1532160"/>
            <a:ext cx="46085400" cy="6413040"/>
          </a:xfrm>
          <a:prstGeom prst="rect">
            <a:avLst/>
          </a:prstGeom>
        </p:spPr>
        <p:txBody>
          <a:bodyPr lIns="0" rIns="0" tIns="0" bIns="0" anchor="ctr"/>
          <a:p>
            <a:endParaRPr lang="en-US" sz="39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2560320" y="8986680"/>
            <a:ext cx="22489560" cy="10624680"/>
          </a:xfrm>
          <a:prstGeom prst="rect">
            <a:avLst/>
          </a:prstGeom>
        </p:spPr>
        <p:txBody>
          <a:bodyPr lIns="0" rIns="0" tIns="0" bIns="0"/>
          <a:p>
            <a:endParaRPr lang="en-US" sz="179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2560320" y="20621160"/>
            <a:ext cx="22489560" cy="10624680"/>
          </a:xfrm>
          <a:prstGeom prst="rect">
            <a:avLst/>
          </a:prstGeom>
        </p:spPr>
        <p:txBody>
          <a:bodyPr lIns="0" rIns="0" tIns="0" bIns="0"/>
          <a:p>
            <a:endParaRPr lang="en-US" sz="179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26174880" y="8986680"/>
            <a:ext cx="22489560" cy="22274280"/>
          </a:xfrm>
          <a:prstGeom prst="rect">
            <a:avLst/>
          </a:prstGeom>
        </p:spPr>
        <p:txBody>
          <a:bodyPr lIns="0" rIns="0" tIns="0" bIns="0"/>
          <a:p>
            <a:endParaRPr lang="en-US" sz="179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560320" y="1532160"/>
            <a:ext cx="46085400" cy="6413040"/>
          </a:xfrm>
          <a:prstGeom prst="rect">
            <a:avLst/>
          </a:prstGeom>
        </p:spPr>
        <p:txBody>
          <a:bodyPr lIns="0" rIns="0" tIns="0" bIns="0" anchor="ctr"/>
          <a:p>
            <a:endParaRPr lang="en-US" sz="39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2560320" y="8986680"/>
            <a:ext cx="22489560" cy="22274280"/>
          </a:xfrm>
          <a:prstGeom prst="rect">
            <a:avLst/>
          </a:prstGeom>
        </p:spPr>
        <p:txBody>
          <a:bodyPr lIns="0" rIns="0" tIns="0" bIns="0"/>
          <a:p>
            <a:endParaRPr lang="en-US" sz="179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26174880" y="8986680"/>
            <a:ext cx="22489560" cy="10624680"/>
          </a:xfrm>
          <a:prstGeom prst="rect">
            <a:avLst/>
          </a:prstGeom>
        </p:spPr>
        <p:txBody>
          <a:bodyPr lIns="0" rIns="0" tIns="0" bIns="0"/>
          <a:p>
            <a:endParaRPr lang="en-US" sz="179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26174880" y="20621160"/>
            <a:ext cx="22489560" cy="10624680"/>
          </a:xfrm>
          <a:prstGeom prst="rect">
            <a:avLst/>
          </a:prstGeom>
        </p:spPr>
        <p:txBody>
          <a:bodyPr lIns="0" rIns="0" tIns="0" bIns="0"/>
          <a:p>
            <a:endParaRPr lang="en-US" sz="179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560320" y="1532160"/>
            <a:ext cx="46085400" cy="6413040"/>
          </a:xfrm>
          <a:prstGeom prst="rect">
            <a:avLst/>
          </a:prstGeom>
        </p:spPr>
        <p:txBody>
          <a:bodyPr lIns="0" rIns="0" tIns="0" bIns="0" anchor="ctr"/>
          <a:p>
            <a:endParaRPr lang="en-US" sz="39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2560320" y="8986680"/>
            <a:ext cx="22489560" cy="10624680"/>
          </a:xfrm>
          <a:prstGeom prst="rect">
            <a:avLst/>
          </a:prstGeom>
        </p:spPr>
        <p:txBody>
          <a:bodyPr lIns="0" rIns="0" tIns="0" bIns="0"/>
          <a:p>
            <a:endParaRPr lang="en-US" sz="179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26174880" y="8986680"/>
            <a:ext cx="22489560" cy="10624680"/>
          </a:xfrm>
          <a:prstGeom prst="rect">
            <a:avLst/>
          </a:prstGeom>
        </p:spPr>
        <p:txBody>
          <a:bodyPr lIns="0" rIns="0" tIns="0" bIns="0"/>
          <a:p>
            <a:endParaRPr lang="en-US" sz="179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2560320" y="20621160"/>
            <a:ext cx="46085400" cy="10624680"/>
          </a:xfrm>
          <a:prstGeom prst="rect">
            <a:avLst/>
          </a:prstGeom>
        </p:spPr>
        <p:txBody>
          <a:bodyPr lIns="0" rIns="0" tIns="0" bIns="0"/>
          <a:p>
            <a:endParaRPr lang="en-US" sz="179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2560320" y="34972920"/>
            <a:ext cx="11947680" cy="2666520"/>
          </a:xfrm>
          <a:prstGeom prst="rect">
            <a:avLst/>
          </a:prstGeom>
        </p:spPr>
        <p:txBody>
          <a:bodyPr lIns="511560" rIns="511560" tIns="255960" bIns="255960"/>
          <a:p>
            <a:endParaRPr lang="en-US" sz="2400" spc="-1" strike="noStrike">
              <a:solidFill>
                <a:srgbClr val="000000"/>
              </a:solidFill>
              <a:uFill>
                <a:solidFill>
                  <a:srgbClr val="ffffff"/>
                </a:solidFill>
              </a:uFill>
              <a:latin typeface="Times New Roman"/>
            </a:endParaRPr>
          </a:p>
        </p:txBody>
      </p:sp>
      <p:sp>
        <p:nvSpPr>
          <p:cNvPr id="1" name="PlaceHolder 2"/>
          <p:cNvSpPr>
            <a:spLocks noGrp="1"/>
          </p:cNvSpPr>
          <p:nvPr>
            <p:ph type="ftr"/>
          </p:nvPr>
        </p:nvSpPr>
        <p:spPr>
          <a:xfrm>
            <a:off x="17495640" y="34972920"/>
            <a:ext cx="16215120" cy="2666520"/>
          </a:xfrm>
          <a:prstGeom prst="rect">
            <a:avLst/>
          </a:prstGeom>
        </p:spPr>
        <p:txBody>
          <a:bodyPr lIns="511560" rIns="511560" tIns="255960" bIns="255960"/>
          <a:p>
            <a:endParaRPr lang="en-US" sz="2400" spc="-1" strike="noStrike">
              <a:solidFill>
                <a:srgbClr val="000000"/>
              </a:solidFill>
              <a:uFill>
                <a:solidFill>
                  <a:srgbClr val="ffffff"/>
                </a:solidFill>
              </a:uFill>
              <a:latin typeface="Times New Roman"/>
            </a:endParaRPr>
          </a:p>
        </p:txBody>
      </p:sp>
      <p:sp>
        <p:nvSpPr>
          <p:cNvPr id="2" name="PlaceHolder 3"/>
          <p:cNvSpPr>
            <a:spLocks noGrp="1"/>
          </p:cNvSpPr>
          <p:nvPr>
            <p:ph type="sldNum"/>
          </p:nvPr>
        </p:nvSpPr>
        <p:spPr>
          <a:xfrm>
            <a:off x="36698040" y="34972920"/>
            <a:ext cx="11947680" cy="2666520"/>
          </a:xfrm>
          <a:prstGeom prst="rect">
            <a:avLst/>
          </a:prstGeom>
        </p:spPr>
        <p:txBody>
          <a:bodyPr lIns="511560" rIns="511560" tIns="255960" bIns="255960"/>
          <a:p>
            <a:pPr algn="r">
              <a:lnSpc>
                <a:spcPct val="100000"/>
              </a:lnSpc>
            </a:pPr>
            <a:fld id="{00F52081-C120-4DEA-A4CE-6C8CAD1BC44E}" type="slidenum">
              <a:rPr lang="en-US" sz="7900" spc="-1" strike="noStrike">
                <a:solidFill>
                  <a:srgbClr val="000000"/>
                </a:solidFill>
                <a:uFill>
                  <a:solidFill>
                    <a:srgbClr val="ffffff"/>
                  </a:solidFill>
                </a:uFill>
                <a:latin typeface="Arial"/>
              </a:rPr>
              <a:t>&lt;number&gt;</a:t>
            </a:fld>
            <a:endParaRPr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title"/>
          </p:nvPr>
        </p:nvSpPr>
        <p:spPr>
          <a:xfrm>
            <a:off x="2560320" y="1532160"/>
            <a:ext cx="46085400" cy="6413040"/>
          </a:xfrm>
          <a:prstGeom prst="rect">
            <a:avLst/>
          </a:prstGeom>
        </p:spPr>
        <p:txBody>
          <a:bodyPr lIns="0" rIns="0" tIns="0" bIns="0" anchor="ctr"/>
          <a:p>
            <a:r>
              <a:rPr lang="en-US" sz="3900" spc="-1" strike="noStrike">
                <a:solidFill>
                  <a:srgbClr val="000000"/>
                </a:solidFill>
                <a:uFill>
                  <a:solidFill>
                    <a:srgbClr val="ffffff"/>
                  </a:solidFill>
                </a:uFill>
                <a:latin typeface="Arial"/>
              </a:rPr>
              <a:t>Click to edit the title text format</a:t>
            </a:r>
            <a:endParaRPr lang="en-US" sz="3900" spc="-1" strike="noStrike">
              <a:solidFill>
                <a:srgbClr val="000000"/>
              </a:solidFill>
              <a:uFill>
                <a:solidFill>
                  <a:srgbClr val="ffffff"/>
                </a:solidFill>
              </a:uFill>
              <a:latin typeface="Arial"/>
            </a:endParaRPr>
          </a:p>
        </p:txBody>
      </p:sp>
      <p:sp>
        <p:nvSpPr>
          <p:cNvPr id="4" name="PlaceHolder 5"/>
          <p:cNvSpPr>
            <a:spLocks noGrp="1"/>
          </p:cNvSpPr>
          <p:nvPr>
            <p:ph type="body"/>
          </p:nvPr>
        </p:nvSpPr>
        <p:spPr>
          <a:xfrm>
            <a:off x="2560320" y="8986680"/>
            <a:ext cx="46085400" cy="22274280"/>
          </a:xfrm>
          <a:prstGeom prst="rect">
            <a:avLst/>
          </a:prstGeom>
        </p:spPr>
        <p:txBody>
          <a:bodyPr lIns="0" rIns="0" tIns="0" bIns="0"/>
          <a:p>
            <a:pPr marL="432000" indent="-324000">
              <a:buClr>
                <a:srgbClr val="000000"/>
              </a:buClr>
              <a:buSzPct val="45000"/>
              <a:buFont typeface="Wingdings" charset="2"/>
              <a:buChar char=""/>
            </a:pPr>
            <a:r>
              <a:rPr lang="en-US" sz="17900" spc="-1" strike="noStrike">
                <a:solidFill>
                  <a:srgbClr val="000000"/>
                </a:solidFill>
                <a:uFill>
                  <a:solidFill>
                    <a:srgbClr val="ffffff"/>
                  </a:solidFill>
                </a:uFill>
                <a:latin typeface="Arial"/>
              </a:rPr>
              <a:t>Click to edit the outline text format</a:t>
            </a:r>
            <a:endParaRPr lang="en-US" sz="179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US" sz="13400" spc="-1" strike="noStrike">
                <a:solidFill>
                  <a:srgbClr val="000000"/>
                </a:solidFill>
                <a:uFill>
                  <a:solidFill>
                    <a:srgbClr val="ffffff"/>
                  </a:solidFill>
                </a:uFill>
                <a:latin typeface="Arial"/>
              </a:rPr>
              <a:t>Second Outline Level</a:t>
            </a:r>
            <a:endParaRPr lang="en-US" sz="13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US" sz="11200" spc="-1" strike="noStrike">
                <a:solidFill>
                  <a:srgbClr val="000000"/>
                </a:solidFill>
                <a:uFill>
                  <a:solidFill>
                    <a:srgbClr val="ffffff"/>
                  </a:solidFill>
                </a:uFill>
                <a:latin typeface="Arial"/>
              </a:rPr>
              <a:t>Third Outline Level</a:t>
            </a:r>
            <a:endParaRPr lang="en-US" sz="112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US" sz="11200" spc="-1" strike="noStrike">
                <a:solidFill>
                  <a:srgbClr val="000000"/>
                </a:solidFill>
                <a:uFill>
                  <a:solidFill>
                    <a:srgbClr val="ffffff"/>
                  </a:solidFill>
                </a:uFill>
                <a:latin typeface="Arial"/>
              </a:rPr>
              <a:t>Fourth Outline Level</a:t>
            </a:r>
            <a:endParaRPr lang="en-US" sz="112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Fifth Outline Level</a:t>
            </a:r>
            <a:endParaRPr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Sixth Outline Level</a:t>
            </a:r>
            <a:endParaRPr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Seventh Outline Level</a:t>
            </a:r>
            <a:endParaRPr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wmf"/><Relationship Id="rId6" Type="http://schemas.openxmlformats.org/officeDocument/2006/relationships/image" Target="../media/image8.wmf"/><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slideLayout" Target="../slideLayouts/slideLayout1.xml"/><Relationship Id="rId10" Type="http://schemas.openxmlformats.org/officeDocument/2006/relationships/comments" Target="../comments/comment1.xml"/>
</Relationships>
</file>

<file path=ppt/slides/_rels/slide2.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 Id="rId3" Type="http://schemas.openxmlformats.org/officeDocument/2006/relationships/image" Target="../media/image13.wmf"/><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70c0"/>
        </a:solidFill>
      </p:bgPr>
    </p:bg>
    <p:spTree>
      <p:nvGrpSpPr>
        <p:cNvPr id="1" name=""/>
        <p:cNvGrpSpPr/>
        <p:nvPr/>
      </p:nvGrpSpPr>
      <p:grpSpPr>
        <a:xfrm>
          <a:off x="0" y="0"/>
          <a:ext cx="0" cy="0"/>
          <a:chOff x="0" y="0"/>
          <a:chExt cx="0" cy="0"/>
        </a:xfrm>
      </p:grpSpPr>
      <p:sp>
        <p:nvSpPr>
          <p:cNvPr id="39" name="CustomShape 1"/>
          <p:cNvSpPr/>
          <p:nvPr/>
        </p:nvSpPr>
        <p:spPr>
          <a:xfrm>
            <a:off x="2030400" y="29238840"/>
            <a:ext cx="210240" cy="704880"/>
          </a:xfrm>
          <a:prstGeom prst="rect">
            <a:avLst/>
          </a:prstGeom>
          <a:noFill/>
          <a:ln w="9360">
            <a:noFill/>
          </a:ln>
        </p:spPr>
        <p:style>
          <a:lnRef idx="0"/>
          <a:fillRef idx="0"/>
          <a:effectRef idx="0"/>
          <a:fontRef idx="minor"/>
        </p:style>
      </p:sp>
      <p:sp>
        <p:nvSpPr>
          <p:cNvPr id="40" name="CustomShape 2"/>
          <p:cNvSpPr/>
          <p:nvPr/>
        </p:nvSpPr>
        <p:spPr>
          <a:xfrm>
            <a:off x="597240" y="5600880"/>
            <a:ext cx="16385760" cy="982440"/>
          </a:xfrm>
          <a:prstGeom prst="rect">
            <a:avLst/>
          </a:prstGeom>
          <a:solidFill>
            <a:schemeClr val="bg1"/>
          </a:solidFill>
          <a:ln w="9360">
            <a:solidFill>
              <a:schemeClr val="tx1"/>
            </a:solidFill>
            <a:miter/>
          </a:ln>
        </p:spPr>
        <p:style>
          <a:lnRef idx="0"/>
          <a:fillRef idx="0"/>
          <a:effectRef idx="0"/>
          <a:fontRef idx="minor"/>
        </p:style>
        <p:txBody>
          <a:bodyPr lIns="104040" rIns="104040" tIns="156240" bIns="156240"/>
          <a:p>
            <a:pPr>
              <a:lnSpc>
                <a:spcPct val="90000"/>
              </a:lnSpc>
            </a:pPr>
            <a:r>
              <a:rPr lang="en-US" sz="4400" spc="-1" strike="noStrike">
                <a:solidFill>
                  <a:srgbClr val="000000"/>
                </a:solidFill>
                <a:uFill>
                  <a:solidFill>
                    <a:srgbClr val="ffffff"/>
                  </a:solidFill>
                </a:uFill>
                <a:latin typeface="Arial"/>
              </a:rPr>
              <a:t>Compare 2 models for treatment at a distance for rural smokers </a:t>
            </a:r>
            <a:endParaRPr lang="en-US" sz="1800" spc="-1" strike="noStrike">
              <a:solidFill>
                <a:srgbClr val="000000"/>
              </a:solidFill>
              <a:uFill>
                <a:solidFill>
                  <a:srgbClr val="ffffff"/>
                </a:solidFill>
              </a:uFill>
              <a:latin typeface="Arial"/>
            </a:endParaRPr>
          </a:p>
        </p:txBody>
      </p:sp>
      <p:sp>
        <p:nvSpPr>
          <p:cNvPr id="41" name="CustomShape 3"/>
          <p:cNvSpPr/>
          <p:nvPr/>
        </p:nvSpPr>
        <p:spPr>
          <a:xfrm>
            <a:off x="533520" y="16611480"/>
            <a:ext cx="16385760" cy="8293680"/>
          </a:xfrm>
          <a:prstGeom prst="rect">
            <a:avLst/>
          </a:prstGeom>
          <a:solidFill>
            <a:schemeClr val="bg1"/>
          </a:solidFill>
          <a:ln w="9360">
            <a:solidFill>
              <a:schemeClr val="tx1"/>
            </a:solidFill>
            <a:miter/>
          </a:ln>
        </p:spPr>
        <p:style>
          <a:lnRef idx="0"/>
          <a:fillRef idx="0"/>
          <a:effectRef idx="0"/>
          <a:fontRef idx="minor"/>
        </p:style>
        <p:txBody>
          <a:bodyPr lIns="104040" rIns="104040" tIns="156240" bIns="156240"/>
          <a:p>
            <a:pPr marL="571680" indent="-571320">
              <a:lnSpc>
                <a:spcPct val="100000"/>
              </a:lnSpc>
              <a:buClr>
                <a:srgbClr val="000000"/>
              </a:buClr>
              <a:buFont typeface="Arial"/>
              <a:buChar char="•"/>
            </a:pPr>
            <a:r>
              <a:rPr lang="en-US" sz="4400" spc="-1" strike="noStrike">
                <a:solidFill>
                  <a:srgbClr val="000000"/>
                </a:solidFill>
                <a:uFill>
                  <a:solidFill>
                    <a:srgbClr val="ffffff"/>
                  </a:solidFill>
                </a:uFill>
                <a:latin typeface="Arial"/>
              </a:rPr>
              <a:t>Smokers (n=566) were recruited from 20 primary care and safety net clinics across Kansas </a:t>
            </a:r>
            <a:endParaRPr lang="en-US" sz="1800" spc="-1" strike="noStrike">
              <a:solidFill>
                <a:srgbClr val="000000"/>
              </a:solidFill>
              <a:uFill>
                <a:solidFill>
                  <a:srgbClr val="ffffff"/>
                </a:solidFill>
              </a:uFill>
              <a:latin typeface="Arial"/>
            </a:endParaRPr>
          </a:p>
          <a:p>
            <a:pPr marL="571680" indent="-571320">
              <a:lnSpc>
                <a:spcPct val="100000"/>
              </a:lnSpc>
              <a:buClr>
                <a:srgbClr val="000000"/>
              </a:buClr>
              <a:buFont typeface="Arial"/>
              <a:buChar char="•"/>
            </a:pPr>
            <a:r>
              <a:rPr lang="en-US" sz="4400" spc="-1" strike="noStrike">
                <a:solidFill>
                  <a:srgbClr val="000000"/>
                </a:solidFill>
                <a:uFill>
                  <a:solidFill>
                    <a:srgbClr val="ffffff"/>
                  </a:solidFill>
                </a:uFill>
                <a:latin typeface="Arial"/>
              </a:rPr>
              <a:t>Randomized to:  4 sessions of ITM or Phone</a:t>
            </a:r>
            <a:endParaRPr lang="en-US" sz="1800" spc="-1" strike="noStrike">
              <a:solidFill>
                <a:srgbClr val="000000"/>
              </a:solidFill>
              <a:uFill>
                <a:solidFill>
                  <a:srgbClr val="ffffff"/>
                </a:solidFill>
              </a:uFill>
              <a:latin typeface="Arial"/>
            </a:endParaRPr>
          </a:p>
          <a:p>
            <a:pPr lvl="1" marL="1092600" indent="-571320">
              <a:lnSpc>
                <a:spcPct val="100000"/>
              </a:lnSpc>
              <a:buClr>
                <a:srgbClr val="000000"/>
              </a:buClr>
              <a:buFont typeface="Arial"/>
              <a:buChar char="•"/>
            </a:pPr>
            <a:r>
              <a:rPr lang="en-US" sz="4400" spc="-1" strike="noStrike">
                <a:solidFill>
                  <a:srgbClr val="000000"/>
                </a:solidFill>
                <a:uFill>
                  <a:solidFill>
                    <a:srgbClr val="ffffff"/>
                  </a:solidFill>
                </a:uFill>
                <a:latin typeface="Arial"/>
              </a:rPr>
              <a:t>ITM: real-time video counseling, similar to </a:t>
            </a:r>
            <a:r>
              <a:rPr i="1" lang="en-US" sz="4400" spc="-1" strike="noStrike">
                <a:solidFill>
                  <a:srgbClr val="000000"/>
                </a:solidFill>
                <a:uFill>
                  <a:solidFill>
                    <a:srgbClr val="ffffff"/>
                  </a:solidFill>
                </a:uFill>
                <a:latin typeface="Arial"/>
              </a:rPr>
              <a:t>Skype</a:t>
            </a:r>
            <a:r>
              <a:rPr lang="en-US" sz="4400" spc="-1" strike="noStrike">
                <a:solidFill>
                  <a:srgbClr val="000000"/>
                </a:solidFill>
                <a:uFill>
                  <a:solidFill>
                    <a:srgbClr val="ffffff"/>
                  </a:solidFill>
                </a:uFill>
                <a:latin typeface="Arial"/>
              </a:rPr>
              <a:t>, delivered by computer/webcams located in clinic exam rooms in patients’ medical homes</a:t>
            </a:r>
            <a:endParaRPr lang="en-US" sz="1800" spc="-1" strike="noStrike">
              <a:solidFill>
                <a:srgbClr val="000000"/>
              </a:solidFill>
              <a:uFill>
                <a:solidFill>
                  <a:srgbClr val="ffffff"/>
                </a:solidFill>
              </a:uFill>
              <a:latin typeface="Arial"/>
            </a:endParaRPr>
          </a:p>
          <a:p>
            <a:pPr lvl="1" marL="1092600" indent="-571320">
              <a:lnSpc>
                <a:spcPct val="100000"/>
              </a:lnSpc>
              <a:buClr>
                <a:srgbClr val="000000"/>
              </a:buClr>
              <a:buFont typeface="Arial"/>
              <a:buChar char="•"/>
            </a:pPr>
            <a:r>
              <a:rPr lang="en-US" sz="4400" spc="-1" strike="noStrike">
                <a:solidFill>
                  <a:srgbClr val="000000"/>
                </a:solidFill>
                <a:uFill>
                  <a:solidFill>
                    <a:srgbClr val="ffffff"/>
                  </a:solidFill>
                </a:uFill>
                <a:latin typeface="Arial"/>
              </a:rPr>
              <a:t>Phone: telephone counseling via cell or home phone </a:t>
            </a:r>
            <a:endParaRPr lang="en-US" sz="1800" spc="-1" strike="noStrike">
              <a:solidFill>
                <a:srgbClr val="000000"/>
              </a:solidFill>
              <a:uFill>
                <a:solidFill>
                  <a:srgbClr val="ffffff"/>
                </a:solidFill>
              </a:uFill>
              <a:latin typeface="Arial"/>
            </a:endParaRPr>
          </a:p>
          <a:p>
            <a:pPr marL="571680" indent="-571320">
              <a:lnSpc>
                <a:spcPct val="100000"/>
              </a:lnSpc>
              <a:buClr>
                <a:srgbClr val="000000"/>
              </a:buClr>
              <a:buFont typeface="Arial"/>
              <a:buChar char="•"/>
            </a:pPr>
            <a:r>
              <a:rPr lang="en-US" sz="4400" spc="-1" strike="noStrike">
                <a:solidFill>
                  <a:srgbClr val="000000"/>
                </a:solidFill>
                <a:uFill>
                  <a:solidFill>
                    <a:srgbClr val="ffffff"/>
                  </a:solidFill>
                </a:uFill>
                <a:latin typeface="Arial"/>
              </a:rPr>
              <a:t>Fidelity assessment assured content same across groups</a:t>
            </a:r>
            <a:endParaRPr lang="en-US" sz="1800" spc="-1" strike="noStrike">
              <a:solidFill>
                <a:srgbClr val="000000"/>
              </a:solidFill>
              <a:uFill>
                <a:solidFill>
                  <a:srgbClr val="ffffff"/>
                </a:solidFill>
              </a:uFill>
              <a:latin typeface="Arial"/>
            </a:endParaRPr>
          </a:p>
          <a:p>
            <a:pPr lvl="1" marL="1092600" indent="-571320">
              <a:lnSpc>
                <a:spcPct val="100000"/>
              </a:lnSpc>
              <a:buClr>
                <a:srgbClr val="000000"/>
              </a:buClr>
              <a:buFont typeface="Arial"/>
              <a:buChar char="•"/>
            </a:pPr>
            <a:r>
              <a:rPr lang="en-US" sz="4400" spc="-1" strike="noStrike">
                <a:solidFill>
                  <a:srgbClr val="000000"/>
                </a:solidFill>
                <a:uFill>
                  <a:solidFill>
                    <a:srgbClr val="ffffff"/>
                  </a:solidFill>
                </a:uFill>
                <a:latin typeface="Arial"/>
              </a:rPr>
              <a:t>MI/c</a:t>
            </a:r>
            <a:r>
              <a:rPr lang="en-US" sz="4400" spc="-1" strike="noStrike">
                <a:solidFill>
                  <a:srgbClr val="ff0000"/>
                </a:solidFill>
                <a:uFill>
                  <a:solidFill>
                    <a:srgbClr val="ffffff"/>
                  </a:solidFill>
                </a:uFill>
                <a:latin typeface="Arial"/>
              </a:rPr>
              <a:t>ognitive</a:t>
            </a:r>
            <a:r>
              <a:rPr lang="en-US" sz="4400" spc="-1" strike="noStrike">
                <a:solidFill>
                  <a:srgbClr val="000000"/>
                </a:solidFill>
                <a:uFill>
                  <a:solidFill>
                    <a:srgbClr val="ffffff"/>
                  </a:solidFill>
                </a:uFill>
                <a:latin typeface="Arial"/>
              </a:rPr>
              <a:t>-behavioral approach</a:t>
            </a:r>
            <a:endParaRPr lang="en-US" sz="1800" spc="-1" strike="noStrike">
              <a:solidFill>
                <a:srgbClr val="000000"/>
              </a:solidFill>
              <a:uFill>
                <a:solidFill>
                  <a:srgbClr val="ffffff"/>
                </a:solidFill>
              </a:uFill>
              <a:latin typeface="Arial"/>
            </a:endParaRPr>
          </a:p>
          <a:p>
            <a:pPr lvl="1" marL="1092600" indent="-571320">
              <a:lnSpc>
                <a:spcPct val="100000"/>
              </a:lnSpc>
              <a:buClr>
                <a:srgbClr val="000000"/>
              </a:buClr>
              <a:buFont typeface="Arial"/>
              <a:buChar char="•"/>
            </a:pPr>
            <a:r>
              <a:rPr lang="en-US" sz="4400" spc="-1" strike="noStrike">
                <a:solidFill>
                  <a:srgbClr val="000000"/>
                </a:solidFill>
                <a:uFill>
                  <a:solidFill>
                    <a:srgbClr val="ffffff"/>
                  </a:solidFill>
                </a:uFill>
                <a:latin typeface="Arial"/>
              </a:rPr>
              <a:t>Pharmacotherapy guidance to select/obtain meds </a:t>
            </a:r>
            <a:endParaRPr lang="en-US" sz="1800" spc="-1" strike="noStrike">
              <a:solidFill>
                <a:srgbClr val="000000"/>
              </a:solidFill>
              <a:uFill>
                <a:solidFill>
                  <a:srgbClr val="ffffff"/>
                </a:solidFill>
              </a:uFill>
              <a:latin typeface="Arial"/>
            </a:endParaRPr>
          </a:p>
          <a:p>
            <a:pPr lvl="1" marL="1092600" indent="-571320">
              <a:lnSpc>
                <a:spcPct val="100000"/>
              </a:lnSpc>
              <a:buClr>
                <a:srgbClr val="000000"/>
              </a:buClr>
              <a:buFont typeface="Arial"/>
              <a:buChar char="•"/>
            </a:pPr>
            <a:r>
              <a:rPr lang="en-US" sz="4400" spc="-1" strike="noStrike">
                <a:solidFill>
                  <a:srgbClr val="000000"/>
                </a:solidFill>
                <a:uFill>
                  <a:solidFill>
                    <a:srgbClr val="ffffff"/>
                  </a:solidFill>
                </a:uFill>
                <a:latin typeface="Arial"/>
              </a:rPr>
              <a:t>English or Spanish</a:t>
            </a:r>
            <a:endParaRPr lang="en-US" sz="1800" spc="-1" strike="noStrike">
              <a:solidFill>
                <a:srgbClr val="000000"/>
              </a:solidFill>
              <a:uFill>
                <a:solidFill>
                  <a:srgbClr val="ffffff"/>
                </a:solidFill>
              </a:uFill>
              <a:latin typeface="Arial"/>
            </a:endParaRPr>
          </a:p>
        </p:txBody>
      </p:sp>
      <p:sp>
        <p:nvSpPr>
          <p:cNvPr id="42" name="CustomShape 4"/>
          <p:cNvSpPr/>
          <p:nvPr/>
        </p:nvSpPr>
        <p:spPr>
          <a:xfrm>
            <a:off x="533520" y="8610480"/>
            <a:ext cx="16385760" cy="7016040"/>
          </a:xfrm>
          <a:prstGeom prst="rect">
            <a:avLst/>
          </a:prstGeom>
          <a:solidFill>
            <a:schemeClr val="bg1"/>
          </a:solidFill>
          <a:ln w="9360">
            <a:solidFill>
              <a:schemeClr val="tx1"/>
            </a:solidFill>
            <a:miter/>
          </a:ln>
        </p:spPr>
        <p:style>
          <a:lnRef idx="0"/>
          <a:fillRef idx="0"/>
          <a:effectRef idx="0"/>
          <a:fontRef idx="minor"/>
        </p:style>
        <p:txBody>
          <a:bodyPr lIns="104040" rIns="104040" tIns="156240" bIns="156240"/>
          <a:p>
            <a:pPr marL="457200" indent="-456840">
              <a:lnSpc>
                <a:spcPct val="100000"/>
              </a:lnSpc>
              <a:buClr>
                <a:srgbClr val="000000"/>
              </a:buClr>
              <a:buFont typeface="Arial"/>
              <a:buChar char="•"/>
            </a:pPr>
            <a:r>
              <a:rPr lang="en-US" sz="4400" spc="-1" strike="noStrike">
                <a:solidFill>
                  <a:srgbClr val="000000"/>
                </a:solidFill>
                <a:uFill>
                  <a:solidFill>
                    <a:srgbClr val="ffffff"/>
                  </a:solidFill>
                </a:uFill>
                <a:latin typeface="Arial"/>
              </a:rPr>
              <a:t>Innovative efforts are needed to provide tobacco treatment in rural areas</a:t>
            </a:r>
            <a:endParaRPr lang="en-US" sz="18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lang="en-US" sz="4400" spc="-1" strike="noStrike">
                <a:solidFill>
                  <a:srgbClr val="000000"/>
                </a:solidFill>
                <a:uFill>
                  <a:solidFill>
                    <a:srgbClr val="ffffff"/>
                  </a:solidFill>
                </a:uFill>
                <a:latin typeface="Arial"/>
              </a:rPr>
              <a:t>Telephone- and telemedicine-based approaches are 2 potential routes</a:t>
            </a:r>
            <a:endParaRPr lang="en-US" sz="18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lang="en-US" sz="4400" spc="-1" strike="noStrike">
                <a:solidFill>
                  <a:srgbClr val="000000"/>
                </a:solidFill>
                <a:uFill>
                  <a:solidFill>
                    <a:srgbClr val="ffffff"/>
                  </a:solidFill>
                </a:uFill>
                <a:latin typeface="Arial"/>
              </a:rPr>
              <a:t>Connect2Quit tests 2 models of care at a distance:</a:t>
            </a:r>
            <a:endParaRPr lang="en-US" sz="1800" spc="-1" strike="noStrike">
              <a:solidFill>
                <a:srgbClr val="000000"/>
              </a:solidFill>
              <a:uFill>
                <a:solidFill>
                  <a:srgbClr val="ffffff"/>
                </a:solidFill>
              </a:uFill>
              <a:latin typeface="Arial"/>
            </a:endParaRPr>
          </a:p>
          <a:p>
            <a:pPr lvl="1" marL="978120" indent="-456840">
              <a:lnSpc>
                <a:spcPct val="100000"/>
              </a:lnSpc>
              <a:buClr>
                <a:srgbClr val="000000"/>
              </a:buClr>
              <a:buFont typeface="Arial"/>
              <a:buChar char="•"/>
            </a:pPr>
            <a:r>
              <a:rPr lang="en-US" sz="4400" spc="-1" strike="noStrike">
                <a:solidFill>
                  <a:srgbClr val="000000"/>
                </a:solidFill>
                <a:uFill>
                  <a:solidFill>
                    <a:srgbClr val="ffffff"/>
                  </a:solidFill>
                </a:uFill>
                <a:latin typeface="Arial"/>
              </a:rPr>
              <a:t>Telemedicine-delivered counseling integrated into smokers medical homes (ITM)</a:t>
            </a:r>
            <a:endParaRPr lang="en-US" sz="1800" spc="-1" strike="noStrike">
              <a:solidFill>
                <a:srgbClr val="000000"/>
              </a:solidFill>
              <a:uFill>
                <a:solidFill>
                  <a:srgbClr val="ffffff"/>
                </a:solidFill>
              </a:uFill>
              <a:latin typeface="Arial"/>
            </a:endParaRPr>
          </a:p>
          <a:p>
            <a:pPr lvl="1" marL="978120" indent="-456840">
              <a:lnSpc>
                <a:spcPct val="100000"/>
              </a:lnSpc>
              <a:buClr>
                <a:srgbClr val="000000"/>
              </a:buClr>
              <a:buFont typeface="Arial"/>
              <a:buChar char="•"/>
            </a:pPr>
            <a:r>
              <a:rPr lang="en-US" sz="4400" spc="-1" strike="noStrike">
                <a:solidFill>
                  <a:srgbClr val="000000"/>
                </a:solidFill>
                <a:uFill>
                  <a:solidFill>
                    <a:srgbClr val="ffffff"/>
                  </a:solidFill>
                </a:uFill>
                <a:latin typeface="Arial"/>
              </a:rPr>
              <a:t>Quitline-like counseling </a:t>
            </a:r>
            <a:r>
              <a:rPr lang="en-US" sz="4400" spc="-1" strike="noStrike">
                <a:solidFill>
                  <a:srgbClr val="ff0000"/>
                </a:solidFill>
                <a:uFill>
                  <a:solidFill>
                    <a:srgbClr val="ffffff"/>
                  </a:solidFill>
                </a:uFill>
                <a:latin typeface="Arial"/>
              </a:rPr>
              <a:t>(QL)</a:t>
            </a:r>
            <a:endParaRPr lang="en-US" sz="1800" spc="-1" strike="noStrike">
              <a:solidFill>
                <a:srgbClr val="000000"/>
              </a:solidFill>
              <a:uFill>
                <a:solidFill>
                  <a:srgbClr val="ffffff"/>
                </a:solidFill>
              </a:uFill>
              <a:latin typeface="Arial"/>
            </a:endParaRPr>
          </a:p>
          <a:p>
            <a:pPr>
              <a:lnSpc>
                <a:spcPct val="100000"/>
              </a:lnSpc>
            </a:pPr>
            <a:endParaRPr lang="en-US" sz="1800" spc="-1" strike="noStrike">
              <a:solidFill>
                <a:srgbClr val="000000"/>
              </a:solidFill>
              <a:uFill>
                <a:solidFill>
                  <a:srgbClr val="ffffff"/>
                </a:solidFill>
              </a:uFill>
              <a:latin typeface="Arial"/>
            </a:endParaRPr>
          </a:p>
          <a:p>
            <a:pPr lvl="1" marL="978120" indent="-456840">
              <a:lnSpc>
                <a:spcPct val="100000"/>
              </a:lnSpc>
              <a:buClr>
                <a:srgbClr val="ff0000"/>
              </a:buClr>
              <a:buFont typeface="Arial"/>
              <a:buChar char="•"/>
            </a:pPr>
            <a:r>
              <a:rPr lang="en-US" sz="4400" spc="-1" strike="noStrike">
                <a:solidFill>
                  <a:srgbClr val="ff0000"/>
                </a:solidFill>
                <a:uFill>
                  <a:solidFill>
                    <a:srgbClr val="ffffff"/>
                  </a:solidFill>
                </a:uFill>
                <a:latin typeface="Arial"/>
              </a:rPr>
              <a:t>Hypotheses….</a:t>
            </a:r>
            <a:endParaRPr lang="en-US" sz="1800" spc="-1" strike="noStrike">
              <a:solidFill>
                <a:srgbClr val="000000"/>
              </a:solidFill>
              <a:uFill>
                <a:solidFill>
                  <a:srgbClr val="ffffff"/>
                </a:solidFill>
              </a:uFill>
              <a:latin typeface="Arial"/>
            </a:endParaRPr>
          </a:p>
        </p:txBody>
      </p:sp>
      <p:sp>
        <p:nvSpPr>
          <p:cNvPr id="43" name="CustomShape 5"/>
          <p:cNvSpPr/>
          <p:nvPr/>
        </p:nvSpPr>
        <p:spPr>
          <a:xfrm>
            <a:off x="7010280" y="622440"/>
            <a:ext cx="39547440" cy="4127400"/>
          </a:xfrm>
          <a:prstGeom prst="rect">
            <a:avLst/>
          </a:prstGeom>
          <a:solidFill>
            <a:schemeClr val="accent3"/>
          </a:solidFill>
          <a:ln>
            <a:round/>
          </a:ln>
        </p:spPr>
        <p:style>
          <a:lnRef idx="2">
            <a:schemeClr val="accent4"/>
          </a:lnRef>
          <a:fillRef idx="1">
            <a:schemeClr val="lt1"/>
          </a:fillRef>
          <a:effectRef idx="0">
            <a:schemeClr val="accent4"/>
          </a:effectRef>
          <a:fontRef idx="minor"/>
        </p:style>
        <p:txBody>
          <a:bodyPr lIns="104040" rIns="104040" tIns="52200" bIns="52200"/>
          <a:p>
            <a:pPr algn="ctr">
              <a:lnSpc>
                <a:spcPct val="100000"/>
              </a:lnSpc>
            </a:pPr>
            <a:r>
              <a:rPr b="1" lang="en-US" sz="6200" spc="-1" strike="noStrike">
                <a:solidFill>
                  <a:srgbClr val="000000"/>
                </a:solidFill>
                <a:uFill>
                  <a:solidFill>
                    <a:srgbClr val="ffffff"/>
                  </a:solidFill>
                </a:uFill>
                <a:latin typeface="Arial"/>
              </a:rPr>
              <a:t>Connect2Quit: A Randomized, Controlled Trial of </a:t>
            </a:r>
            <a:endParaRPr lang="en-US" sz="1800" spc="-1" strike="noStrike">
              <a:solidFill>
                <a:srgbClr val="000000"/>
              </a:solidFill>
              <a:uFill>
                <a:solidFill>
                  <a:srgbClr val="ffffff"/>
                </a:solidFill>
              </a:uFill>
              <a:latin typeface="Arial"/>
            </a:endParaRPr>
          </a:p>
          <a:p>
            <a:pPr algn="ctr">
              <a:lnSpc>
                <a:spcPct val="100000"/>
              </a:lnSpc>
            </a:pPr>
            <a:r>
              <a:rPr b="1" lang="en-US" sz="6200" spc="-1" strike="noStrike">
                <a:solidFill>
                  <a:srgbClr val="000000"/>
                </a:solidFill>
                <a:uFill>
                  <a:solidFill>
                    <a:srgbClr val="ffffff"/>
                  </a:solidFill>
                </a:uFill>
                <a:latin typeface="Arial"/>
              </a:rPr>
              <a:t>Telemedicine vs Telephone Counseling for Smoking Cessation  </a:t>
            </a:r>
            <a:endParaRPr lang="en-US" sz="1800" spc="-1" strike="noStrike">
              <a:solidFill>
                <a:srgbClr val="000000"/>
              </a:solidFill>
              <a:uFill>
                <a:solidFill>
                  <a:srgbClr val="ffffff"/>
                </a:solidFill>
              </a:uFill>
              <a:latin typeface="Arial"/>
            </a:endParaRPr>
          </a:p>
          <a:p>
            <a:pPr algn="ctr">
              <a:lnSpc>
                <a:spcPct val="100000"/>
              </a:lnSpc>
            </a:pPr>
            <a:r>
              <a:rPr b="1" lang="en-US" sz="3900" spc="-1" strike="noStrike">
                <a:solidFill>
                  <a:srgbClr val="000000"/>
                </a:solidFill>
                <a:uFill>
                  <a:solidFill>
                    <a:srgbClr val="ffffff"/>
                  </a:solidFill>
                </a:uFill>
                <a:latin typeface="Arial"/>
              </a:rPr>
              <a:t>Kimber P. Richter, Edward F. Ellerbeck,</a:t>
            </a:r>
            <a:r>
              <a:rPr b="1" lang="en-US" sz="3900" spc="-1" strike="noStrike" baseline="30000">
                <a:solidFill>
                  <a:srgbClr val="000000"/>
                </a:solidFill>
                <a:uFill>
                  <a:solidFill>
                    <a:srgbClr val="ffffff"/>
                  </a:solidFill>
                </a:uFill>
                <a:latin typeface="Arial"/>
              </a:rPr>
              <a:t> </a:t>
            </a:r>
            <a:r>
              <a:rPr b="1" lang="en-US" sz="3900" spc="-1" strike="noStrike">
                <a:solidFill>
                  <a:srgbClr val="000000"/>
                </a:solidFill>
                <a:uFill>
                  <a:solidFill>
                    <a:srgbClr val="ffffff"/>
                  </a:solidFill>
                </a:uFill>
                <a:latin typeface="Arial"/>
              </a:rPr>
              <a:t>Ana Paula Cupertino, Delwyn Catley, Lisa Sanderson Cox, Kristopher Preacher, </a:t>
            </a:r>
            <a:endParaRPr lang="en-US" sz="1800" spc="-1" strike="noStrike">
              <a:solidFill>
                <a:srgbClr val="000000"/>
              </a:solidFill>
              <a:uFill>
                <a:solidFill>
                  <a:srgbClr val="ffffff"/>
                </a:solidFill>
              </a:uFill>
              <a:latin typeface="Arial"/>
            </a:endParaRPr>
          </a:p>
          <a:p>
            <a:pPr algn="ctr">
              <a:lnSpc>
                <a:spcPct val="100000"/>
              </a:lnSpc>
            </a:pPr>
            <a:r>
              <a:rPr b="1" lang="en-US" sz="3900" spc="-1" strike="noStrike">
                <a:solidFill>
                  <a:srgbClr val="000000"/>
                </a:solidFill>
                <a:uFill>
                  <a:solidFill>
                    <a:srgbClr val="ffffff"/>
                  </a:solidFill>
                </a:uFill>
                <a:latin typeface="Arial"/>
              </a:rPr>
              <a:t>Theresa I. Shireman, Ryan Spaulding, Jamie J. Hunt,  Niaman Nazir, Leah Lambart, Laura Mussulman</a:t>
            </a:r>
            <a:endParaRPr lang="en-US" sz="1800" spc="-1" strike="noStrike">
              <a:solidFill>
                <a:srgbClr val="000000"/>
              </a:solidFill>
              <a:uFill>
                <a:solidFill>
                  <a:srgbClr val="ffffff"/>
                </a:solidFill>
              </a:uFill>
              <a:latin typeface="Arial"/>
            </a:endParaRPr>
          </a:p>
          <a:p>
            <a:pPr algn="ctr">
              <a:lnSpc>
                <a:spcPct val="100000"/>
              </a:lnSpc>
            </a:pPr>
            <a:r>
              <a:rPr b="1" lang="en-US" sz="3900" spc="-1" strike="noStrike">
                <a:solidFill>
                  <a:srgbClr val="000000"/>
                </a:solidFill>
                <a:uFill>
                  <a:solidFill>
                    <a:srgbClr val="ffffff"/>
                  </a:solidFill>
                </a:uFill>
                <a:latin typeface="Arial"/>
              </a:rPr>
              <a:t>Department of Preventive Medicine and Public Health; University of Kansas Medical Center, Kansas City, KS</a:t>
            </a:r>
            <a:endParaRPr lang="en-US" sz="1800" spc="-1" strike="noStrike">
              <a:solidFill>
                <a:srgbClr val="000000"/>
              </a:solidFill>
              <a:uFill>
                <a:solidFill>
                  <a:srgbClr val="ffffff"/>
                </a:solidFill>
              </a:uFill>
              <a:latin typeface="Arial"/>
            </a:endParaRPr>
          </a:p>
          <a:p>
            <a:pPr algn="ctr">
              <a:lnSpc>
                <a:spcPct val="100000"/>
              </a:lnSpc>
            </a:pPr>
            <a:endParaRPr lang="en-US" sz="1800" spc="-1" strike="noStrike">
              <a:solidFill>
                <a:srgbClr val="000000"/>
              </a:solidFill>
              <a:uFill>
                <a:solidFill>
                  <a:srgbClr val="ffffff"/>
                </a:solidFill>
              </a:uFill>
              <a:latin typeface="Arial"/>
            </a:endParaRPr>
          </a:p>
        </p:txBody>
      </p:sp>
      <p:sp>
        <p:nvSpPr>
          <p:cNvPr id="44" name="CustomShape 6"/>
          <p:cNvSpPr/>
          <p:nvPr/>
        </p:nvSpPr>
        <p:spPr>
          <a:xfrm>
            <a:off x="17602200" y="28803600"/>
            <a:ext cx="16916040" cy="8582400"/>
          </a:xfrm>
          <a:prstGeom prst="rect">
            <a:avLst/>
          </a:prstGeom>
          <a:solidFill>
            <a:schemeClr val="bg1"/>
          </a:solidFill>
          <a:ln w="9360">
            <a:solidFill>
              <a:schemeClr val="tx1"/>
            </a:solidFill>
            <a:miter/>
          </a:ln>
        </p:spPr>
        <p:style>
          <a:lnRef idx="0"/>
          <a:fillRef idx="0"/>
          <a:effectRef idx="0"/>
          <a:fontRef idx="minor"/>
        </p:style>
        <p:txBody>
          <a:bodyPr lIns="104040" rIns="104040" tIns="52200" bIns="52200"/>
          <a:p>
            <a:pPr marL="520920" indent="-520560">
              <a:lnSpc>
                <a:spcPct val="100000"/>
              </a:lnSpc>
              <a:buClr>
                <a:srgbClr val="000000"/>
              </a:buClr>
              <a:buFont typeface="Arial"/>
              <a:buChar char="•"/>
            </a:pPr>
            <a:r>
              <a:rPr lang="en-US" sz="4400" spc="-1" strike="noStrike">
                <a:solidFill>
                  <a:srgbClr val="000000"/>
                </a:solidFill>
                <a:uFill>
                  <a:solidFill>
                    <a:srgbClr val="ffffff"/>
                  </a:solidFill>
                </a:uFill>
                <a:latin typeface="Arial"/>
              </a:rPr>
              <a:t>MLM analysis adjusted for clustering, and controlling for gender, age, income, dependence- no sig effect of arm on prolonged abstinence (p = .931)</a:t>
            </a:r>
            <a:endParaRPr lang="en-US" sz="1800" spc="-1" strike="noStrike">
              <a:solidFill>
                <a:srgbClr val="000000"/>
              </a:solidFill>
              <a:uFill>
                <a:solidFill>
                  <a:srgbClr val="ffffff"/>
                </a:solidFill>
              </a:uFill>
              <a:latin typeface="Arial"/>
            </a:endParaRPr>
          </a:p>
          <a:p>
            <a:pPr marL="520920" indent="-520560">
              <a:lnSpc>
                <a:spcPct val="100000"/>
              </a:lnSpc>
              <a:buClr>
                <a:srgbClr val="000000"/>
              </a:buClr>
              <a:buFont typeface="Arial"/>
              <a:buChar char="•"/>
            </a:pPr>
            <a:r>
              <a:rPr lang="en-US" sz="4400" spc="-1" strike="noStrike">
                <a:solidFill>
                  <a:srgbClr val="000000"/>
                </a:solidFill>
                <a:uFill>
                  <a:solidFill>
                    <a:srgbClr val="ffffff"/>
                  </a:solidFill>
                </a:uFill>
                <a:latin typeface="Arial"/>
              </a:rPr>
              <a:t> </a:t>
            </a:r>
            <a:r>
              <a:rPr lang="en-US" sz="4400" spc="-1" strike="noStrike">
                <a:solidFill>
                  <a:srgbClr val="000000"/>
                </a:solidFill>
                <a:uFill>
                  <a:solidFill>
                    <a:srgbClr val="ffffff"/>
                  </a:solidFill>
                </a:uFill>
                <a:latin typeface="Arial"/>
              </a:rPr>
              <a:t>QL participants completed slightly more counseling sessions than ITM (2.6 vs 2.4)</a:t>
            </a:r>
            <a:endParaRPr lang="en-US" sz="1800" spc="-1" strike="noStrike">
              <a:solidFill>
                <a:srgbClr val="000000"/>
              </a:solidFill>
              <a:uFill>
                <a:solidFill>
                  <a:srgbClr val="ffffff"/>
                </a:solidFill>
              </a:uFill>
              <a:latin typeface="Arial"/>
            </a:endParaRPr>
          </a:p>
          <a:p>
            <a:pPr lvl="1" marL="1041840" indent="-520560">
              <a:lnSpc>
                <a:spcPct val="100000"/>
              </a:lnSpc>
              <a:buClr>
                <a:srgbClr val="000000"/>
              </a:buClr>
              <a:buFont typeface="Arial"/>
              <a:buChar char="•"/>
            </a:pPr>
            <a:r>
              <a:rPr lang="en-US" sz="4400" spc="-1" strike="noStrike">
                <a:solidFill>
                  <a:srgbClr val="000000"/>
                </a:solidFill>
                <a:uFill>
                  <a:solidFill>
                    <a:srgbClr val="ffffff"/>
                  </a:solidFill>
                </a:uFill>
                <a:latin typeface="Arial"/>
              </a:rPr>
              <a:t>External eval of counseling fidelity found no significant group differences in style or content</a:t>
            </a:r>
            <a:endParaRPr lang="en-US" sz="1800" spc="-1" strike="noStrike">
              <a:solidFill>
                <a:srgbClr val="000000"/>
              </a:solidFill>
              <a:uFill>
                <a:solidFill>
                  <a:srgbClr val="ffffff"/>
                </a:solidFill>
              </a:uFill>
              <a:latin typeface="Arial"/>
            </a:endParaRPr>
          </a:p>
          <a:p>
            <a:pPr marL="520920" indent="-520560">
              <a:lnSpc>
                <a:spcPct val="100000"/>
              </a:lnSpc>
              <a:buClr>
                <a:srgbClr val="000000"/>
              </a:buClr>
              <a:buFont typeface="Arial"/>
              <a:buChar char="•"/>
            </a:pPr>
            <a:r>
              <a:rPr lang="en-US" sz="4400" spc="-1" strike="noStrike">
                <a:solidFill>
                  <a:srgbClr val="000000"/>
                </a:solidFill>
                <a:uFill>
                  <a:solidFill>
                    <a:srgbClr val="ffffff"/>
                  </a:solidFill>
                </a:uFill>
                <a:latin typeface="Arial"/>
              </a:rPr>
              <a:t>ITM tended to use more cessation medications than QL (55.9% vs 46.1%, p=0.03)</a:t>
            </a:r>
            <a:endParaRPr lang="en-US" sz="1800" spc="-1" strike="noStrike">
              <a:solidFill>
                <a:srgbClr val="000000"/>
              </a:solidFill>
              <a:uFill>
                <a:solidFill>
                  <a:srgbClr val="ffffff"/>
                </a:solidFill>
              </a:uFill>
              <a:latin typeface="Arial"/>
            </a:endParaRPr>
          </a:p>
          <a:p>
            <a:pPr lvl="1" marL="1041840" indent="-520560">
              <a:lnSpc>
                <a:spcPct val="100000"/>
              </a:lnSpc>
              <a:buClr>
                <a:srgbClr val="000000"/>
              </a:buClr>
              <a:buFont typeface="Arial"/>
              <a:buChar char="•"/>
            </a:pPr>
            <a:r>
              <a:rPr lang="en-US" sz="4400" spc="-1" strike="noStrike">
                <a:solidFill>
                  <a:srgbClr val="000000"/>
                </a:solidFill>
                <a:uFill>
                  <a:solidFill>
                    <a:srgbClr val="ffffff"/>
                  </a:solidFill>
                </a:uFill>
                <a:latin typeface="Arial"/>
              </a:rPr>
              <a:t>ITM was significantly more likely to use varenicline </a:t>
            </a:r>
            <a:endParaRPr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lang="en-US" sz="4400" spc="-1" strike="noStrike">
                <a:solidFill>
                  <a:srgbClr val="000000"/>
                </a:solidFill>
                <a:uFill>
                  <a:solidFill>
                    <a:srgbClr val="ffffff"/>
                  </a:solidFill>
                </a:uFill>
                <a:latin typeface="Arial"/>
              </a:rPr>
              <a:t>Satisfaction with intervention was high across across both groups</a:t>
            </a:r>
            <a:endParaRPr lang="en-US" sz="1800" spc="-1" strike="noStrike">
              <a:solidFill>
                <a:srgbClr val="000000"/>
              </a:solidFill>
              <a:uFill>
                <a:solidFill>
                  <a:srgbClr val="ffffff"/>
                </a:solidFill>
              </a:uFill>
              <a:latin typeface="Arial"/>
            </a:endParaRPr>
          </a:p>
          <a:p>
            <a:pPr lvl="1" marL="806760" indent="-285480">
              <a:lnSpc>
                <a:spcPct val="100000"/>
              </a:lnSpc>
              <a:buClr>
                <a:srgbClr val="000000"/>
              </a:buClr>
              <a:buFont typeface="Arial"/>
              <a:buChar char="•"/>
            </a:pPr>
            <a:r>
              <a:rPr lang="en-US" sz="4400" spc="-1" strike="noStrike">
                <a:solidFill>
                  <a:srgbClr val="000000"/>
                </a:solidFill>
                <a:uFill>
                  <a:solidFill>
                    <a:srgbClr val="ffffff"/>
                  </a:solidFill>
                </a:uFill>
                <a:latin typeface="Arial"/>
              </a:rPr>
              <a:t>ITM sig more likely to recommend the program to others</a:t>
            </a:r>
            <a:endParaRPr lang="en-US" sz="1800" spc="-1" strike="noStrike">
              <a:solidFill>
                <a:srgbClr val="000000"/>
              </a:solidFill>
              <a:uFill>
                <a:solidFill>
                  <a:srgbClr val="ffffff"/>
                </a:solidFill>
              </a:uFill>
              <a:latin typeface="Arial"/>
            </a:endParaRPr>
          </a:p>
        </p:txBody>
      </p:sp>
      <p:sp>
        <p:nvSpPr>
          <p:cNvPr id="45" name="CustomShape 7"/>
          <p:cNvSpPr/>
          <p:nvPr/>
        </p:nvSpPr>
        <p:spPr>
          <a:xfrm>
            <a:off x="0" y="16894080"/>
            <a:ext cx="210240" cy="704880"/>
          </a:xfrm>
          <a:prstGeom prst="rect">
            <a:avLst/>
          </a:prstGeom>
          <a:noFill/>
          <a:ln w="9360">
            <a:noFill/>
          </a:ln>
        </p:spPr>
        <p:style>
          <a:lnRef idx="0"/>
          <a:fillRef idx="0"/>
          <a:effectRef idx="0"/>
          <a:fontRef idx="minor"/>
        </p:style>
      </p:sp>
      <p:sp>
        <p:nvSpPr>
          <p:cNvPr id="46" name="CustomShape 8"/>
          <p:cNvSpPr/>
          <p:nvPr/>
        </p:nvSpPr>
        <p:spPr>
          <a:xfrm>
            <a:off x="0" y="-352800"/>
            <a:ext cx="210240" cy="704880"/>
          </a:xfrm>
          <a:prstGeom prst="rect">
            <a:avLst/>
          </a:prstGeom>
          <a:noFill/>
          <a:ln w="9360">
            <a:noFill/>
          </a:ln>
        </p:spPr>
        <p:style>
          <a:lnRef idx="0"/>
          <a:fillRef idx="0"/>
          <a:effectRef idx="0"/>
          <a:fontRef idx="minor"/>
        </p:style>
      </p:sp>
      <p:sp>
        <p:nvSpPr>
          <p:cNvPr id="47" name="CustomShape 9"/>
          <p:cNvSpPr/>
          <p:nvPr/>
        </p:nvSpPr>
        <p:spPr>
          <a:xfrm>
            <a:off x="34990920" y="30670560"/>
            <a:ext cx="8363520" cy="711000"/>
          </a:xfrm>
          <a:prstGeom prst="rect">
            <a:avLst/>
          </a:prstGeom>
          <a:noFill/>
          <a:ln w="9360">
            <a:noFill/>
          </a:ln>
        </p:spPr>
        <p:style>
          <a:lnRef idx="0"/>
          <a:fillRef idx="0"/>
          <a:effectRef idx="0"/>
          <a:fontRef idx="minor"/>
        </p:style>
      </p:sp>
      <p:sp>
        <p:nvSpPr>
          <p:cNvPr id="48" name="CustomShape 10"/>
          <p:cNvSpPr/>
          <p:nvPr/>
        </p:nvSpPr>
        <p:spPr>
          <a:xfrm>
            <a:off x="597240" y="4800600"/>
            <a:ext cx="16385760" cy="805680"/>
          </a:xfrm>
          <a:prstGeom prst="rect">
            <a:avLst/>
          </a:prstGeom>
          <a:solidFill>
            <a:srgbClr val="c00000"/>
          </a:solidFill>
          <a:ln>
            <a:noFill/>
          </a:ln>
        </p:spPr>
        <p:style>
          <a:lnRef idx="0"/>
          <a:fillRef idx="0"/>
          <a:effectRef idx="0"/>
          <a:fontRef idx="minor"/>
        </p:style>
        <p:txBody>
          <a:bodyPr lIns="104040" rIns="104040" tIns="52200" bIns="52200"/>
          <a:p>
            <a:pPr algn="ctr">
              <a:lnSpc>
                <a:spcPct val="100000"/>
              </a:lnSpc>
            </a:pPr>
            <a:r>
              <a:rPr b="1" lang="en-US" sz="4600" spc="-1" strike="noStrike">
                <a:solidFill>
                  <a:srgbClr val="000000"/>
                </a:solidFill>
                <a:uFill>
                  <a:solidFill>
                    <a:srgbClr val="ffffff"/>
                  </a:solidFill>
                </a:uFill>
                <a:latin typeface="Arial"/>
              </a:rPr>
              <a:t>OBJECTIVE</a:t>
            </a:r>
            <a:endParaRPr lang="en-US" sz="1800" spc="-1" strike="noStrike">
              <a:solidFill>
                <a:srgbClr val="000000"/>
              </a:solidFill>
              <a:uFill>
                <a:solidFill>
                  <a:srgbClr val="ffffff"/>
                </a:solidFill>
              </a:uFill>
              <a:latin typeface="Arial"/>
            </a:endParaRPr>
          </a:p>
        </p:txBody>
      </p:sp>
      <p:sp>
        <p:nvSpPr>
          <p:cNvPr id="49" name="CustomShape 11"/>
          <p:cNvSpPr/>
          <p:nvPr/>
        </p:nvSpPr>
        <p:spPr>
          <a:xfrm>
            <a:off x="533520" y="7772400"/>
            <a:ext cx="16385760" cy="805680"/>
          </a:xfrm>
          <a:prstGeom prst="rect">
            <a:avLst/>
          </a:prstGeom>
          <a:solidFill>
            <a:srgbClr val="c00000"/>
          </a:solidFill>
          <a:ln>
            <a:noFill/>
          </a:ln>
        </p:spPr>
        <p:style>
          <a:lnRef idx="0"/>
          <a:fillRef idx="0"/>
          <a:effectRef idx="0"/>
          <a:fontRef idx="minor"/>
        </p:style>
        <p:txBody>
          <a:bodyPr lIns="104040" rIns="104040" tIns="52200" bIns="52200"/>
          <a:p>
            <a:pPr algn="ctr">
              <a:lnSpc>
                <a:spcPct val="100000"/>
              </a:lnSpc>
            </a:pPr>
            <a:r>
              <a:rPr b="1" lang="en-US" sz="4600" spc="-1" strike="noStrike">
                <a:solidFill>
                  <a:srgbClr val="000000"/>
                </a:solidFill>
                <a:uFill>
                  <a:solidFill>
                    <a:srgbClr val="ffffff"/>
                  </a:solidFill>
                </a:uFill>
                <a:latin typeface="Arial"/>
              </a:rPr>
              <a:t>INTRODUCTION</a:t>
            </a:r>
            <a:endParaRPr lang="en-US" sz="1800" spc="-1" strike="noStrike">
              <a:solidFill>
                <a:srgbClr val="000000"/>
              </a:solidFill>
              <a:uFill>
                <a:solidFill>
                  <a:srgbClr val="ffffff"/>
                </a:solidFill>
              </a:uFill>
              <a:latin typeface="Arial"/>
            </a:endParaRPr>
          </a:p>
        </p:txBody>
      </p:sp>
      <p:sp>
        <p:nvSpPr>
          <p:cNvPr id="50" name="CustomShape 12"/>
          <p:cNvSpPr/>
          <p:nvPr/>
        </p:nvSpPr>
        <p:spPr>
          <a:xfrm>
            <a:off x="35280720" y="18059400"/>
            <a:ext cx="14593320" cy="1506600"/>
          </a:xfrm>
          <a:prstGeom prst="rect">
            <a:avLst/>
          </a:prstGeom>
          <a:solidFill>
            <a:srgbClr val="c00000"/>
          </a:solidFill>
          <a:ln>
            <a:noFill/>
          </a:ln>
        </p:spPr>
        <p:style>
          <a:lnRef idx="0"/>
          <a:fillRef idx="0"/>
          <a:effectRef idx="0"/>
          <a:fontRef idx="minor"/>
        </p:style>
        <p:txBody>
          <a:bodyPr lIns="104040" rIns="104040" tIns="52200" bIns="52200"/>
          <a:p>
            <a:pPr algn="ctr">
              <a:lnSpc>
                <a:spcPct val="100000"/>
              </a:lnSpc>
            </a:pPr>
            <a:r>
              <a:rPr b="1" lang="en-US" sz="4600" spc="-1" strike="noStrike">
                <a:solidFill>
                  <a:srgbClr val="000000"/>
                </a:solidFill>
                <a:uFill>
                  <a:solidFill>
                    <a:srgbClr val="ffffff"/>
                  </a:solidFill>
                </a:uFill>
                <a:latin typeface="Arial"/>
              </a:rPr>
              <a:t>NEXT STEPS – TEST MEDIATION/INDIRECT EFFECTS</a:t>
            </a:r>
            <a:endParaRPr lang="en-US" sz="1800" spc="-1" strike="noStrike">
              <a:solidFill>
                <a:srgbClr val="000000"/>
              </a:solidFill>
              <a:uFill>
                <a:solidFill>
                  <a:srgbClr val="ffffff"/>
                </a:solidFill>
              </a:uFill>
              <a:latin typeface="Arial"/>
            </a:endParaRPr>
          </a:p>
        </p:txBody>
      </p:sp>
      <p:sp>
        <p:nvSpPr>
          <p:cNvPr id="51" name="CustomShape 13"/>
          <p:cNvSpPr/>
          <p:nvPr/>
        </p:nvSpPr>
        <p:spPr>
          <a:xfrm>
            <a:off x="35052120" y="4876920"/>
            <a:ext cx="15163560" cy="805680"/>
          </a:xfrm>
          <a:prstGeom prst="rect">
            <a:avLst/>
          </a:prstGeom>
          <a:solidFill>
            <a:srgbClr val="c00000"/>
          </a:solidFill>
          <a:ln>
            <a:noFill/>
          </a:ln>
        </p:spPr>
        <p:style>
          <a:lnRef idx="0"/>
          <a:fillRef idx="0"/>
          <a:effectRef idx="0"/>
          <a:fontRef idx="minor"/>
        </p:style>
        <p:txBody>
          <a:bodyPr lIns="104040" rIns="104040" tIns="52200" bIns="52200"/>
          <a:p>
            <a:pPr algn="ctr">
              <a:lnSpc>
                <a:spcPct val="100000"/>
              </a:lnSpc>
            </a:pPr>
            <a:r>
              <a:rPr b="1" lang="en-US" sz="4600" spc="-1" strike="noStrike">
                <a:solidFill>
                  <a:srgbClr val="000000"/>
                </a:solidFill>
                <a:uFill>
                  <a:solidFill>
                    <a:srgbClr val="ffffff"/>
                  </a:solidFill>
                </a:uFill>
                <a:latin typeface="Arial"/>
              </a:rPr>
              <a:t>DISCUSSION</a:t>
            </a:r>
            <a:endParaRPr lang="en-US" sz="1800" spc="-1" strike="noStrike">
              <a:solidFill>
                <a:srgbClr val="000000"/>
              </a:solidFill>
              <a:uFill>
                <a:solidFill>
                  <a:srgbClr val="ffffff"/>
                </a:solidFill>
              </a:uFill>
              <a:latin typeface="Arial"/>
            </a:endParaRPr>
          </a:p>
        </p:txBody>
      </p:sp>
      <p:sp>
        <p:nvSpPr>
          <p:cNvPr id="52" name="CustomShape 14"/>
          <p:cNvSpPr/>
          <p:nvPr/>
        </p:nvSpPr>
        <p:spPr>
          <a:xfrm>
            <a:off x="533520" y="25603200"/>
            <a:ext cx="16394760" cy="805680"/>
          </a:xfrm>
          <a:prstGeom prst="rect">
            <a:avLst/>
          </a:prstGeom>
          <a:solidFill>
            <a:srgbClr val="c00000"/>
          </a:solidFill>
          <a:ln>
            <a:noFill/>
          </a:ln>
        </p:spPr>
        <p:style>
          <a:lnRef idx="0"/>
          <a:fillRef idx="0"/>
          <a:effectRef idx="0"/>
          <a:fontRef idx="minor"/>
        </p:style>
        <p:txBody>
          <a:bodyPr lIns="104040" rIns="104040" tIns="52200" bIns="52200"/>
          <a:p>
            <a:pPr algn="ctr">
              <a:lnSpc>
                <a:spcPct val="100000"/>
              </a:lnSpc>
            </a:pPr>
            <a:r>
              <a:rPr b="1" lang="en-US" sz="4600" spc="-1" strike="noStrike">
                <a:solidFill>
                  <a:srgbClr val="000000"/>
                </a:solidFill>
                <a:uFill>
                  <a:solidFill>
                    <a:srgbClr val="ffffff"/>
                  </a:solidFill>
                </a:uFill>
                <a:latin typeface="Arial"/>
              </a:rPr>
              <a:t>MEASURES</a:t>
            </a:r>
            <a:endParaRPr lang="en-US" sz="1800" spc="-1" strike="noStrike">
              <a:solidFill>
                <a:srgbClr val="000000"/>
              </a:solidFill>
              <a:uFill>
                <a:solidFill>
                  <a:srgbClr val="ffffff"/>
                </a:solidFill>
              </a:uFill>
              <a:latin typeface="Arial"/>
            </a:endParaRPr>
          </a:p>
        </p:txBody>
      </p:sp>
      <p:sp>
        <p:nvSpPr>
          <p:cNvPr id="53" name="CustomShape 15"/>
          <p:cNvSpPr/>
          <p:nvPr/>
        </p:nvSpPr>
        <p:spPr>
          <a:xfrm>
            <a:off x="533520" y="15773400"/>
            <a:ext cx="16385760" cy="805680"/>
          </a:xfrm>
          <a:prstGeom prst="rect">
            <a:avLst/>
          </a:prstGeom>
          <a:solidFill>
            <a:srgbClr val="c00000"/>
          </a:solidFill>
          <a:ln>
            <a:noFill/>
          </a:ln>
        </p:spPr>
        <p:style>
          <a:lnRef idx="0"/>
          <a:fillRef idx="0"/>
          <a:effectRef idx="0"/>
          <a:fontRef idx="minor"/>
        </p:style>
        <p:txBody>
          <a:bodyPr lIns="104040" rIns="104040" tIns="52200" bIns="52200"/>
          <a:p>
            <a:pPr algn="ctr">
              <a:lnSpc>
                <a:spcPct val="100000"/>
              </a:lnSpc>
            </a:pPr>
            <a:r>
              <a:rPr b="1" lang="en-US" sz="4600" spc="-1" strike="noStrike">
                <a:solidFill>
                  <a:srgbClr val="000000"/>
                </a:solidFill>
                <a:uFill>
                  <a:solidFill>
                    <a:srgbClr val="ffffff"/>
                  </a:solidFill>
                </a:uFill>
                <a:latin typeface="Arial"/>
              </a:rPr>
              <a:t>METHODS</a:t>
            </a:r>
            <a:endParaRPr lang="en-US" sz="1800" spc="-1" strike="noStrike">
              <a:solidFill>
                <a:srgbClr val="000000"/>
              </a:solidFill>
              <a:uFill>
                <a:solidFill>
                  <a:srgbClr val="ffffff"/>
                </a:solidFill>
              </a:uFill>
              <a:latin typeface="Arial"/>
            </a:endParaRPr>
          </a:p>
        </p:txBody>
      </p:sp>
      <p:sp>
        <p:nvSpPr>
          <p:cNvPr id="54" name="CustomShape 16"/>
          <p:cNvSpPr/>
          <p:nvPr/>
        </p:nvSpPr>
        <p:spPr>
          <a:xfrm>
            <a:off x="35356680" y="35280720"/>
            <a:ext cx="14593320" cy="805680"/>
          </a:xfrm>
          <a:prstGeom prst="rect">
            <a:avLst/>
          </a:prstGeom>
          <a:solidFill>
            <a:srgbClr val="c00000"/>
          </a:solidFill>
          <a:ln>
            <a:noFill/>
          </a:ln>
        </p:spPr>
        <p:style>
          <a:lnRef idx="0"/>
          <a:fillRef idx="0"/>
          <a:effectRef idx="0"/>
          <a:fontRef idx="minor"/>
        </p:style>
        <p:txBody>
          <a:bodyPr lIns="104040" rIns="104040" tIns="52200" bIns="52200"/>
          <a:p>
            <a:pPr algn="ctr">
              <a:lnSpc>
                <a:spcPct val="100000"/>
              </a:lnSpc>
            </a:pPr>
            <a:r>
              <a:rPr b="1" lang="en-US" sz="4600" spc="-1" strike="noStrike">
                <a:solidFill>
                  <a:srgbClr val="000000"/>
                </a:solidFill>
                <a:uFill>
                  <a:solidFill>
                    <a:srgbClr val="ffffff"/>
                  </a:solidFill>
                </a:uFill>
                <a:latin typeface="Arial"/>
              </a:rPr>
              <a:t>Funding</a:t>
            </a:r>
            <a:endParaRPr lang="en-US" sz="1800" spc="-1" strike="noStrike">
              <a:solidFill>
                <a:srgbClr val="000000"/>
              </a:solidFill>
              <a:uFill>
                <a:solidFill>
                  <a:srgbClr val="ffffff"/>
                </a:solidFill>
              </a:uFill>
              <a:latin typeface="Arial"/>
            </a:endParaRPr>
          </a:p>
        </p:txBody>
      </p:sp>
      <p:pic>
        <p:nvPicPr>
          <p:cNvPr id="55" name="Picture 51" descr=""/>
          <p:cNvPicPr/>
          <p:nvPr/>
        </p:nvPicPr>
        <p:blipFill>
          <a:blip r:embed="rId1"/>
          <a:stretch/>
        </p:blipFill>
        <p:spPr>
          <a:xfrm>
            <a:off x="46768680" y="622440"/>
            <a:ext cx="3669480" cy="3391200"/>
          </a:xfrm>
          <a:prstGeom prst="rect">
            <a:avLst/>
          </a:prstGeom>
          <a:ln>
            <a:noFill/>
          </a:ln>
        </p:spPr>
      </p:pic>
      <p:pic>
        <p:nvPicPr>
          <p:cNvPr id="56" name="Picture 53" descr=""/>
          <p:cNvPicPr/>
          <p:nvPr/>
        </p:nvPicPr>
        <p:blipFill>
          <a:blip r:embed="rId2"/>
          <a:stretch/>
        </p:blipFill>
        <p:spPr>
          <a:xfrm>
            <a:off x="597240" y="888840"/>
            <a:ext cx="5498280" cy="3149280"/>
          </a:xfrm>
          <a:prstGeom prst="rect">
            <a:avLst/>
          </a:prstGeom>
          <a:ln>
            <a:noFill/>
          </a:ln>
        </p:spPr>
      </p:pic>
      <p:pic>
        <p:nvPicPr>
          <p:cNvPr id="57" name="Picture 26" descr=""/>
          <p:cNvPicPr/>
          <p:nvPr/>
        </p:nvPicPr>
        <p:blipFill>
          <a:blip r:embed="rId3"/>
          <a:stretch/>
        </p:blipFill>
        <p:spPr>
          <a:xfrm>
            <a:off x="682920" y="34208640"/>
            <a:ext cx="5488920" cy="3573360"/>
          </a:xfrm>
          <a:prstGeom prst="rect">
            <a:avLst/>
          </a:prstGeom>
          <a:ln>
            <a:noFill/>
          </a:ln>
        </p:spPr>
      </p:pic>
      <p:pic>
        <p:nvPicPr>
          <p:cNvPr id="58" name="Picture 27" descr=""/>
          <p:cNvPicPr/>
          <p:nvPr/>
        </p:nvPicPr>
        <p:blipFill>
          <a:blip r:embed="rId4"/>
          <a:stretch/>
        </p:blipFill>
        <p:spPr>
          <a:xfrm>
            <a:off x="9067680" y="34287120"/>
            <a:ext cx="5333760" cy="3507840"/>
          </a:xfrm>
          <a:prstGeom prst="rect">
            <a:avLst/>
          </a:prstGeom>
          <a:ln>
            <a:noFill/>
          </a:ln>
        </p:spPr>
      </p:pic>
      <p:sp>
        <p:nvSpPr>
          <p:cNvPr id="59" name="CustomShape 17"/>
          <p:cNvSpPr/>
          <p:nvPr/>
        </p:nvSpPr>
        <p:spPr>
          <a:xfrm>
            <a:off x="17602200" y="4876920"/>
            <a:ext cx="16897680" cy="805680"/>
          </a:xfrm>
          <a:prstGeom prst="rect">
            <a:avLst/>
          </a:prstGeom>
          <a:solidFill>
            <a:srgbClr val="c00000"/>
          </a:solidFill>
          <a:ln>
            <a:noFill/>
          </a:ln>
        </p:spPr>
        <p:style>
          <a:lnRef idx="0"/>
          <a:fillRef idx="0"/>
          <a:effectRef idx="0"/>
          <a:fontRef idx="minor"/>
        </p:style>
        <p:txBody>
          <a:bodyPr lIns="104040" rIns="104040" tIns="52200" bIns="52200"/>
          <a:p>
            <a:pPr algn="ctr">
              <a:lnSpc>
                <a:spcPct val="100000"/>
              </a:lnSpc>
            </a:pPr>
            <a:r>
              <a:rPr b="1" lang="en-US" sz="4600" spc="-1" strike="noStrike">
                <a:solidFill>
                  <a:srgbClr val="000000"/>
                </a:solidFill>
                <a:uFill>
                  <a:solidFill>
                    <a:srgbClr val="ffffff"/>
                  </a:solidFill>
                </a:uFill>
                <a:latin typeface="Arial"/>
              </a:rPr>
              <a:t>RESULTS: Demographics (no sig differences)</a:t>
            </a:r>
            <a:endParaRPr lang="en-US" sz="1800" spc="-1" strike="noStrike">
              <a:solidFill>
                <a:srgbClr val="000000"/>
              </a:solidFill>
              <a:uFill>
                <a:solidFill>
                  <a:srgbClr val="ffffff"/>
                </a:solidFill>
              </a:uFill>
              <a:latin typeface="Arial"/>
            </a:endParaRPr>
          </a:p>
        </p:txBody>
      </p:sp>
      <p:sp>
        <p:nvSpPr>
          <p:cNvPr id="60" name="CustomShape 18"/>
          <p:cNvSpPr/>
          <p:nvPr/>
        </p:nvSpPr>
        <p:spPr>
          <a:xfrm>
            <a:off x="35356680" y="36118800"/>
            <a:ext cx="14553720" cy="1079640"/>
          </a:xfrm>
          <a:prstGeom prst="rect">
            <a:avLst/>
          </a:prstGeom>
          <a:ln>
            <a:solidFill>
              <a:srgbClr val="ffffff"/>
            </a:solidFill>
            <a:round/>
          </a:ln>
        </p:spPr>
        <p:style>
          <a:lnRef idx="2">
            <a:schemeClr val="accent1"/>
          </a:lnRef>
          <a:fillRef idx="1">
            <a:schemeClr val="lt1"/>
          </a:fillRef>
          <a:effectRef idx="0">
            <a:schemeClr val="accent1"/>
          </a:effectRef>
          <a:fontRef idx="minor"/>
        </p:style>
        <p:txBody>
          <a:bodyPr lIns="104040" rIns="104040" tIns="52200" bIns="52200"/>
          <a:p>
            <a:pPr>
              <a:lnSpc>
                <a:spcPct val="100000"/>
              </a:lnSpc>
            </a:pPr>
            <a:r>
              <a:rPr lang="en-US" sz="3200" spc="-1" strike="noStrike">
                <a:solidFill>
                  <a:srgbClr val="000000"/>
                </a:solidFill>
                <a:uFill>
                  <a:solidFill>
                    <a:srgbClr val="ffffff"/>
                  </a:solidFill>
                </a:uFill>
                <a:latin typeface="Arial"/>
              </a:rPr>
              <a:t>This study was supported by funding from the National Heart, Lung, and Blood Institute of the National Institutes of Health (R01HL087643), PI: Richter</a:t>
            </a:r>
            <a:endParaRPr lang="en-US" sz="1800" spc="-1" strike="noStrike">
              <a:solidFill>
                <a:srgbClr val="000000"/>
              </a:solidFill>
              <a:uFill>
                <a:solidFill>
                  <a:srgbClr val="ffffff"/>
                </a:solidFill>
              </a:uFill>
              <a:latin typeface="Arial"/>
            </a:endParaRPr>
          </a:p>
        </p:txBody>
      </p:sp>
      <p:sp>
        <p:nvSpPr>
          <p:cNvPr id="61" name="CustomShape 19"/>
          <p:cNvSpPr/>
          <p:nvPr/>
        </p:nvSpPr>
        <p:spPr>
          <a:xfrm>
            <a:off x="17525880" y="14935320"/>
            <a:ext cx="16983000" cy="805680"/>
          </a:xfrm>
          <a:prstGeom prst="rect">
            <a:avLst/>
          </a:prstGeom>
          <a:solidFill>
            <a:srgbClr val="c00000"/>
          </a:solidFill>
          <a:ln>
            <a:noFill/>
          </a:ln>
        </p:spPr>
        <p:style>
          <a:lnRef idx="0"/>
          <a:fillRef idx="0"/>
          <a:effectRef idx="0"/>
          <a:fontRef idx="minor"/>
        </p:style>
        <p:txBody>
          <a:bodyPr lIns="104040" rIns="104040" tIns="52200" bIns="52200"/>
          <a:p>
            <a:pPr algn="ctr">
              <a:lnSpc>
                <a:spcPct val="100000"/>
              </a:lnSpc>
            </a:pPr>
            <a:r>
              <a:rPr b="1" lang="en-US" sz="4600" spc="-1" strike="noStrike">
                <a:solidFill>
                  <a:srgbClr val="000000"/>
                </a:solidFill>
                <a:uFill>
                  <a:solidFill>
                    <a:srgbClr val="ffffff"/>
                  </a:solidFill>
                </a:uFill>
                <a:latin typeface="Arial"/>
              </a:rPr>
              <a:t>% Participants Abstinent at Follow Up</a:t>
            </a:r>
            <a:endParaRPr lang="en-US" sz="1800" spc="-1" strike="noStrike">
              <a:solidFill>
                <a:srgbClr val="000000"/>
              </a:solidFill>
              <a:uFill>
                <a:solidFill>
                  <a:srgbClr val="ffffff"/>
                </a:solidFill>
              </a:uFill>
              <a:latin typeface="Arial"/>
            </a:endParaRPr>
          </a:p>
        </p:txBody>
      </p:sp>
      <p:pic>
        <p:nvPicPr>
          <p:cNvPr id="62" name="Picture 3" descr=""/>
          <p:cNvPicPr/>
          <p:nvPr/>
        </p:nvPicPr>
        <p:blipFill>
          <a:blip r:embed="rId5"/>
          <a:stretch/>
        </p:blipFill>
        <p:spPr>
          <a:xfrm>
            <a:off x="17602200" y="15621120"/>
            <a:ext cx="16992360" cy="11176560"/>
          </a:xfrm>
          <a:prstGeom prst="rect">
            <a:avLst/>
          </a:prstGeom>
          <a:ln>
            <a:noFill/>
          </a:ln>
        </p:spPr>
      </p:pic>
      <p:sp>
        <p:nvSpPr>
          <p:cNvPr id="63" name="CustomShape 20"/>
          <p:cNvSpPr/>
          <p:nvPr/>
        </p:nvSpPr>
        <p:spPr>
          <a:xfrm>
            <a:off x="533520" y="26517600"/>
            <a:ext cx="16385760" cy="6953040"/>
          </a:xfrm>
          <a:prstGeom prst="rect">
            <a:avLst/>
          </a:prstGeom>
          <a:solidFill>
            <a:schemeClr val="bg1"/>
          </a:solidFill>
          <a:ln w="9360">
            <a:solidFill>
              <a:schemeClr val="tx1"/>
            </a:solidFill>
            <a:miter/>
          </a:ln>
        </p:spPr>
        <p:style>
          <a:lnRef idx="0"/>
          <a:fillRef idx="0"/>
          <a:effectRef idx="0"/>
          <a:fontRef idx="minor"/>
        </p:style>
        <p:txBody>
          <a:bodyPr lIns="104040" rIns="104040" tIns="156240" bIns="156240"/>
          <a:p>
            <a:pPr marL="571680" indent="-571320">
              <a:lnSpc>
                <a:spcPct val="100000"/>
              </a:lnSpc>
              <a:buClr>
                <a:srgbClr val="000000"/>
              </a:buClr>
              <a:buFont typeface="Arial"/>
              <a:buChar char="•"/>
            </a:pPr>
            <a:r>
              <a:rPr lang="en-US" sz="4400" spc="-1" strike="noStrike">
                <a:solidFill>
                  <a:srgbClr val="000000"/>
                </a:solidFill>
                <a:uFill>
                  <a:solidFill>
                    <a:srgbClr val="ffffff"/>
                  </a:solidFill>
                </a:uFill>
                <a:latin typeface="Arial"/>
              </a:rPr>
              <a:t>Assessments at months 3, 6, 12 </a:t>
            </a:r>
            <a:endParaRPr lang="en-US" sz="1800" spc="-1" strike="noStrike">
              <a:solidFill>
                <a:srgbClr val="000000"/>
              </a:solidFill>
              <a:uFill>
                <a:solidFill>
                  <a:srgbClr val="ffffff"/>
                </a:solidFill>
              </a:uFill>
              <a:latin typeface="Arial"/>
            </a:endParaRPr>
          </a:p>
          <a:p>
            <a:pPr marL="571680" indent="-571320">
              <a:lnSpc>
                <a:spcPct val="100000"/>
              </a:lnSpc>
              <a:buClr>
                <a:srgbClr val="000000"/>
              </a:buClr>
              <a:buFont typeface="Arial"/>
              <a:buChar char="•"/>
            </a:pPr>
            <a:r>
              <a:rPr lang="en-US" sz="4400" spc="-1" strike="noStrike">
                <a:solidFill>
                  <a:srgbClr val="000000"/>
                </a:solidFill>
                <a:uFill>
                  <a:solidFill>
                    <a:srgbClr val="ffffff"/>
                  </a:solidFill>
                </a:uFill>
                <a:latin typeface="Arial"/>
              </a:rPr>
              <a:t>Main outcome:  biochemically/proxy verified 12 mo quit </a:t>
            </a:r>
            <a:endParaRPr lang="en-US" sz="1800" spc="-1" strike="noStrike">
              <a:solidFill>
                <a:srgbClr val="000000"/>
              </a:solidFill>
              <a:uFill>
                <a:solidFill>
                  <a:srgbClr val="ffffff"/>
                </a:solidFill>
              </a:uFill>
              <a:latin typeface="Arial"/>
            </a:endParaRPr>
          </a:p>
          <a:p>
            <a:pPr marL="571680" indent="-571320">
              <a:lnSpc>
                <a:spcPct val="100000"/>
              </a:lnSpc>
              <a:buClr>
                <a:srgbClr val="000000"/>
              </a:buClr>
              <a:buFont typeface="Arial"/>
              <a:buChar char="•"/>
            </a:pPr>
            <a:r>
              <a:rPr lang="en-US" sz="4400" spc="-1" strike="noStrike">
                <a:solidFill>
                  <a:srgbClr val="000000"/>
                </a:solidFill>
                <a:uFill>
                  <a:solidFill>
                    <a:srgbClr val="ffffff"/>
                  </a:solidFill>
                </a:uFill>
                <a:latin typeface="Arial"/>
              </a:rPr>
              <a:t>Secondary outcomes:</a:t>
            </a:r>
            <a:endParaRPr lang="en-US" sz="1800" spc="-1" strike="noStrike">
              <a:solidFill>
                <a:srgbClr val="000000"/>
              </a:solidFill>
              <a:uFill>
                <a:solidFill>
                  <a:srgbClr val="ffffff"/>
                </a:solidFill>
              </a:uFill>
              <a:latin typeface="Arial"/>
            </a:endParaRPr>
          </a:p>
          <a:p>
            <a:pPr lvl="2" marL="1092600" indent="-571320">
              <a:lnSpc>
                <a:spcPct val="100000"/>
              </a:lnSpc>
              <a:buClr>
                <a:srgbClr val="000000"/>
              </a:buClr>
              <a:buFont typeface="Arial"/>
              <a:buChar char="•"/>
            </a:pPr>
            <a:r>
              <a:rPr lang="en-US" sz="4400" spc="-1" strike="noStrike">
                <a:solidFill>
                  <a:srgbClr val="000000"/>
                </a:solidFill>
                <a:uFill>
                  <a:solidFill>
                    <a:srgbClr val="ffffff"/>
                  </a:solidFill>
                </a:uFill>
                <a:latin typeface="Arial"/>
              </a:rPr>
              <a:t>Prolonged abstinence</a:t>
            </a:r>
            <a:endParaRPr lang="en-US" sz="1800" spc="-1" strike="noStrike">
              <a:solidFill>
                <a:srgbClr val="000000"/>
              </a:solidFill>
              <a:uFill>
                <a:solidFill>
                  <a:srgbClr val="ffffff"/>
                </a:solidFill>
              </a:uFill>
              <a:latin typeface="Arial"/>
            </a:endParaRPr>
          </a:p>
          <a:p>
            <a:pPr marL="571680" indent="-571320">
              <a:lnSpc>
                <a:spcPct val="100000"/>
              </a:lnSpc>
              <a:buClr>
                <a:srgbClr val="000000"/>
              </a:buClr>
              <a:buFont typeface="Arial"/>
              <a:buChar char="•"/>
            </a:pPr>
            <a:r>
              <a:rPr lang="en-US" sz="4400" spc="-1" strike="noStrike">
                <a:solidFill>
                  <a:srgbClr val="000000"/>
                </a:solidFill>
                <a:uFill>
                  <a:solidFill>
                    <a:srgbClr val="ffffff"/>
                  </a:solidFill>
                </a:uFill>
                <a:latin typeface="Arial"/>
              </a:rPr>
              <a:t>Intervention dose:</a:t>
            </a:r>
            <a:endParaRPr lang="en-US" sz="1800" spc="-1" strike="noStrike">
              <a:solidFill>
                <a:srgbClr val="000000"/>
              </a:solidFill>
              <a:uFill>
                <a:solidFill>
                  <a:srgbClr val="ffffff"/>
                </a:solidFill>
              </a:uFill>
              <a:latin typeface="Arial"/>
            </a:endParaRPr>
          </a:p>
          <a:p>
            <a:pPr lvl="2" marL="1092600" indent="-571320">
              <a:lnSpc>
                <a:spcPct val="100000"/>
              </a:lnSpc>
              <a:buClr>
                <a:srgbClr val="000000"/>
              </a:buClr>
              <a:buFont typeface="Arial"/>
              <a:buChar char="•"/>
            </a:pPr>
            <a:r>
              <a:rPr lang="en-US" sz="4400" spc="-1" strike="noStrike">
                <a:solidFill>
                  <a:srgbClr val="000000"/>
                </a:solidFill>
                <a:uFill>
                  <a:solidFill>
                    <a:srgbClr val="ffffff"/>
                  </a:solidFill>
                </a:uFill>
                <a:latin typeface="Arial"/>
              </a:rPr>
              <a:t>Medication use, counseling adherence</a:t>
            </a:r>
            <a:endParaRPr lang="en-US" sz="1800" spc="-1" strike="noStrike">
              <a:solidFill>
                <a:srgbClr val="000000"/>
              </a:solidFill>
              <a:uFill>
                <a:solidFill>
                  <a:srgbClr val="ffffff"/>
                </a:solidFill>
              </a:uFill>
              <a:latin typeface="Arial"/>
            </a:endParaRPr>
          </a:p>
          <a:p>
            <a:pPr marL="571680" indent="-571320">
              <a:lnSpc>
                <a:spcPct val="100000"/>
              </a:lnSpc>
              <a:buClr>
                <a:srgbClr val="000000"/>
              </a:buClr>
              <a:buFont typeface="Arial"/>
              <a:buChar char="•"/>
            </a:pPr>
            <a:r>
              <a:rPr lang="en-US" sz="4400" spc="-1" strike="noStrike">
                <a:solidFill>
                  <a:srgbClr val="000000"/>
                </a:solidFill>
                <a:uFill>
                  <a:solidFill>
                    <a:srgbClr val="ffffff"/>
                  </a:solidFill>
                </a:uFill>
                <a:latin typeface="Arial"/>
              </a:rPr>
              <a:t>Psychological mediators:</a:t>
            </a:r>
            <a:endParaRPr lang="en-US" sz="1800" spc="-1" strike="noStrike">
              <a:solidFill>
                <a:srgbClr val="000000"/>
              </a:solidFill>
              <a:uFill>
                <a:solidFill>
                  <a:srgbClr val="ffffff"/>
                </a:solidFill>
              </a:uFill>
              <a:latin typeface="Arial"/>
            </a:endParaRPr>
          </a:p>
          <a:p>
            <a:pPr lvl="1" marL="1092600" indent="-571320">
              <a:lnSpc>
                <a:spcPct val="100000"/>
              </a:lnSpc>
              <a:buClr>
                <a:srgbClr val="000000"/>
              </a:buClr>
              <a:buFont typeface="Arial"/>
              <a:buChar char="•"/>
            </a:pPr>
            <a:r>
              <a:rPr lang="en-US" sz="4400" spc="-1" strike="noStrike">
                <a:solidFill>
                  <a:srgbClr val="000000"/>
                </a:solidFill>
                <a:uFill>
                  <a:solidFill>
                    <a:srgbClr val="ffffff"/>
                  </a:solidFill>
                </a:uFill>
                <a:latin typeface="Arial"/>
              </a:rPr>
              <a:t>Autonomous motivation, perceived competence, perceived support from physician, perceived support from counselor</a:t>
            </a:r>
            <a:endParaRPr lang="en-US" sz="1800" spc="-1" strike="noStrike">
              <a:solidFill>
                <a:srgbClr val="000000"/>
              </a:solidFill>
              <a:uFill>
                <a:solidFill>
                  <a:srgbClr val="ffffff"/>
                </a:solidFill>
              </a:uFill>
              <a:latin typeface="Arial"/>
            </a:endParaRPr>
          </a:p>
        </p:txBody>
      </p:sp>
      <p:pic>
        <p:nvPicPr>
          <p:cNvPr id="64" name="Picture 5" descr=""/>
          <p:cNvPicPr/>
          <p:nvPr/>
        </p:nvPicPr>
        <p:blipFill>
          <a:blip r:embed="rId6"/>
          <a:stretch/>
        </p:blipFill>
        <p:spPr>
          <a:xfrm>
            <a:off x="35813880" y="19888200"/>
            <a:ext cx="14477760" cy="4800240"/>
          </a:xfrm>
          <a:prstGeom prst="rect">
            <a:avLst/>
          </a:prstGeom>
          <a:ln>
            <a:noFill/>
          </a:ln>
        </p:spPr>
      </p:pic>
      <p:sp>
        <p:nvSpPr>
          <p:cNvPr id="65" name="CustomShape 21"/>
          <p:cNvSpPr/>
          <p:nvPr/>
        </p:nvSpPr>
        <p:spPr>
          <a:xfrm>
            <a:off x="35509320" y="25222320"/>
            <a:ext cx="14934960" cy="8967240"/>
          </a:xfrm>
          <a:prstGeom prst="rect">
            <a:avLst/>
          </a:prstGeom>
          <a:solidFill>
            <a:schemeClr val="bg1"/>
          </a:solidFill>
          <a:ln w="9360">
            <a:solidFill>
              <a:schemeClr val="tx1"/>
            </a:solidFill>
            <a:miter/>
          </a:ln>
        </p:spPr>
        <p:style>
          <a:lnRef idx="0"/>
          <a:fillRef idx="0"/>
          <a:effectRef idx="0"/>
          <a:fontRef idx="minor"/>
        </p:style>
        <p:txBody>
          <a:bodyPr lIns="104040" rIns="104040" tIns="156240" bIns="156240"/>
          <a:p>
            <a:pPr>
              <a:lnSpc>
                <a:spcPct val="100000"/>
              </a:lnSpc>
            </a:pPr>
            <a:r>
              <a:rPr lang="en-US" sz="4000" spc="-1" strike="noStrike" u="sng">
                <a:solidFill>
                  <a:srgbClr val="000000"/>
                </a:solidFill>
                <a:uFill>
                  <a:solidFill>
                    <a:srgbClr val="ffffff"/>
                  </a:solidFill>
                </a:uFill>
                <a:latin typeface="Arial"/>
              </a:rPr>
              <a:t>Second Aim</a:t>
            </a:r>
            <a:r>
              <a:rPr lang="en-US" sz="4000" spc="-1" strike="noStrike">
                <a:solidFill>
                  <a:srgbClr val="000000"/>
                </a:solidFill>
                <a:uFill>
                  <a:solidFill>
                    <a:srgbClr val="ffffff"/>
                  </a:solidFill>
                </a:uFill>
                <a:latin typeface="Arial"/>
              </a:rPr>
              <a:t>: To determine how well ITM operationalizes key features of Self-Determinaton Theory and which components of SDT are important for smoking cessation</a:t>
            </a:r>
            <a:endParaRPr lang="en-US" sz="1800" spc="-1" strike="noStrike">
              <a:solidFill>
                <a:srgbClr val="000000"/>
              </a:solidFill>
              <a:uFill>
                <a:solidFill>
                  <a:srgbClr val="ffffff"/>
                </a:solidFill>
              </a:uFill>
              <a:latin typeface="Arial"/>
            </a:endParaRPr>
          </a:p>
          <a:p>
            <a:pPr>
              <a:lnSpc>
                <a:spcPct val="100000"/>
              </a:lnSpc>
            </a:pPr>
            <a:endParaRPr lang="en-US" sz="1800" spc="-1" strike="noStrike">
              <a:solidFill>
                <a:srgbClr val="000000"/>
              </a:solidFill>
              <a:uFill>
                <a:solidFill>
                  <a:srgbClr val="ffffff"/>
                </a:solidFill>
              </a:uFill>
              <a:latin typeface="Arial"/>
            </a:endParaRPr>
          </a:p>
          <a:p>
            <a:pPr>
              <a:lnSpc>
                <a:spcPct val="100000"/>
              </a:lnSpc>
            </a:pPr>
            <a:r>
              <a:rPr lang="en-US" sz="4000" spc="-1" strike="noStrike" u="sng">
                <a:solidFill>
                  <a:srgbClr val="000000"/>
                </a:solidFill>
                <a:uFill>
                  <a:solidFill>
                    <a:srgbClr val="ffffff"/>
                  </a:solidFill>
                </a:uFill>
                <a:latin typeface="Arial"/>
              </a:rPr>
              <a:t>Hypothesis</a:t>
            </a:r>
            <a:r>
              <a:rPr lang="en-US" sz="4000" spc="-1" strike="noStrike">
                <a:solidFill>
                  <a:srgbClr val="000000"/>
                </a:solidFill>
                <a:uFill>
                  <a:solidFill>
                    <a:srgbClr val="ffffff"/>
                  </a:solidFill>
                </a:uFill>
                <a:latin typeface="Arial"/>
              </a:rPr>
              <a:t>: Smokers receiving </a:t>
            </a:r>
            <a:r>
              <a:rPr b="1" lang="en-US" sz="4000" spc="-1" strike="noStrike">
                <a:solidFill>
                  <a:srgbClr val="000000"/>
                </a:solidFill>
                <a:uFill>
                  <a:solidFill>
                    <a:srgbClr val="ffffff"/>
                  </a:solidFill>
                </a:uFill>
                <a:latin typeface="Arial"/>
              </a:rPr>
              <a:t>ITM</a:t>
            </a:r>
            <a:r>
              <a:rPr lang="en-US" sz="4000" spc="-1" strike="noStrike">
                <a:solidFill>
                  <a:srgbClr val="000000"/>
                </a:solidFill>
                <a:uFill>
                  <a:solidFill>
                    <a:srgbClr val="ffffff"/>
                  </a:solidFill>
                </a:uFill>
                <a:latin typeface="Arial"/>
              </a:rPr>
              <a:t> will report receiving significantly more autonomy support, and will have greater autonomous motivation, competence for smoking cessation, and use of quit-smoking medications, than smokers receiving </a:t>
            </a:r>
            <a:r>
              <a:rPr b="1" lang="en-US" sz="4000" spc="-1" strike="noStrike">
                <a:solidFill>
                  <a:srgbClr val="000000"/>
                </a:solidFill>
                <a:uFill>
                  <a:solidFill>
                    <a:srgbClr val="ffffff"/>
                  </a:solidFill>
                </a:uFill>
                <a:latin typeface="Arial"/>
              </a:rPr>
              <a:t>Phone</a:t>
            </a:r>
            <a:endParaRPr lang="en-US" sz="1800" spc="-1" strike="noStrike">
              <a:solidFill>
                <a:srgbClr val="000000"/>
              </a:solidFill>
              <a:uFill>
                <a:solidFill>
                  <a:srgbClr val="ffffff"/>
                </a:solidFill>
              </a:uFill>
              <a:latin typeface="Arial"/>
            </a:endParaRPr>
          </a:p>
          <a:p>
            <a:pPr>
              <a:lnSpc>
                <a:spcPct val="100000"/>
              </a:lnSpc>
            </a:pPr>
            <a:endParaRPr lang="en-US" sz="1800" spc="-1" strike="noStrike">
              <a:solidFill>
                <a:srgbClr val="000000"/>
              </a:solidFill>
              <a:uFill>
                <a:solidFill>
                  <a:srgbClr val="ffffff"/>
                </a:solidFill>
              </a:uFill>
              <a:latin typeface="Arial"/>
            </a:endParaRPr>
          </a:p>
          <a:p>
            <a:pPr>
              <a:lnSpc>
                <a:spcPct val="100000"/>
              </a:lnSpc>
            </a:pPr>
            <a:r>
              <a:rPr b="1" lang="en-US" sz="4400" spc="-1" strike="noStrike">
                <a:solidFill>
                  <a:srgbClr val="000000"/>
                </a:solidFill>
                <a:uFill>
                  <a:solidFill>
                    <a:srgbClr val="ffffff"/>
                  </a:solidFill>
                </a:uFill>
                <a:latin typeface="Arial"/>
              </a:rPr>
              <a:t>SEM/Mediation Questions: </a:t>
            </a:r>
            <a:endParaRPr lang="en-US" sz="1800" spc="-1" strike="noStrike">
              <a:solidFill>
                <a:srgbClr val="000000"/>
              </a:solidFill>
              <a:uFill>
                <a:solidFill>
                  <a:srgbClr val="ffffff"/>
                </a:solidFill>
              </a:uFill>
              <a:latin typeface="Arial"/>
            </a:endParaRPr>
          </a:p>
          <a:p>
            <a:pPr marL="743040" indent="-742680">
              <a:lnSpc>
                <a:spcPct val="100000"/>
              </a:lnSpc>
              <a:buClr>
                <a:srgbClr val="000000"/>
              </a:buClr>
              <a:buFont typeface="StarSymbol"/>
              <a:buAutoNum type="arabicParenR"/>
            </a:pPr>
            <a:r>
              <a:rPr lang="en-US" sz="4000" spc="-1" strike="noStrike">
                <a:solidFill>
                  <a:srgbClr val="000000"/>
                </a:solidFill>
                <a:uFill>
                  <a:solidFill>
                    <a:srgbClr val="ffffff"/>
                  </a:solidFill>
                </a:uFill>
                <a:latin typeface="Arial"/>
              </a:rPr>
              <a:t>What models best fits data for 3, 12 months? </a:t>
            </a:r>
            <a:endParaRPr lang="en-US" sz="1800" spc="-1" strike="noStrike">
              <a:solidFill>
                <a:srgbClr val="000000"/>
              </a:solidFill>
              <a:uFill>
                <a:solidFill>
                  <a:srgbClr val="ffffff"/>
                </a:solidFill>
              </a:uFill>
              <a:latin typeface="Arial"/>
            </a:endParaRPr>
          </a:p>
          <a:p>
            <a:pPr marL="743040" indent="-742680">
              <a:lnSpc>
                <a:spcPct val="100000"/>
              </a:lnSpc>
              <a:buClr>
                <a:srgbClr val="000000"/>
              </a:buClr>
              <a:buFont typeface="StarSymbol"/>
              <a:buAutoNum type="arabicParenR"/>
            </a:pPr>
            <a:r>
              <a:rPr lang="en-US" sz="4000" spc="-1" strike="noStrike">
                <a:solidFill>
                  <a:srgbClr val="000000"/>
                </a:solidFill>
                <a:uFill>
                  <a:solidFill>
                    <a:srgbClr val="ffffff"/>
                  </a:solidFill>
                </a:uFill>
                <a:latin typeface="Arial"/>
              </a:rPr>
              <a:t>What explains early advantage of ITM over Phone? </a:t>
            </a:r>
            <a:endParaRPr lang="en-US" sz="1800" spc="-1" strike="noStrike">
              <a:solidFill>
                <a:srgbClr val="000000"/>
              </a:solidFill>
              <a:uFill>
                <a:solidFill>
                  <a:srgbClr val="ffffff"/>
                </a:solidFill>
              </a:uFill>
              <a:latin typeface="Arial"/>
            </a:endParaRPr>
          </a:p>
          <a:p>
            <a:pPr marL="743040" indent="-742680">
              <a:lnSpc>
                <a:spcPct val="100000"/>
              </a:lnSpc>
              <a:buClr>
                <a:srgbClr val="000000"/>
              </a:buClr>
              <a:buFont typeface="StarSymbol"/>
              <a:buAutoNum type="arabicParenR"/>
            </a:pPr>
            <a:r>
              <a:rPr lang="en-US" sz="4000" spc="-1" strike="noStrike">
                <a:solidFill>
                  <a:srgbClr val="000000"/>
                </a:solidFill>
                <a:uFill>
                  <a:solidFill>
                    <a:srgbClr val="ffffff"/>
                  </a:solidFill>
                </a:uFill>
                <a:latin typeface="Arial"/>
              </a:rPr>
              <a:t>What might explain later advantage of Phone over ITM? </a:t>
            </a:r>
            <a:endParaRPr lang="en-US" sz="1800" spc="-1" strike="noStrike">
              <a:solidFill>
                <a:srgbClr val="000000"/>
              </a:solidFill>
              <a:uFill>
                <a:solidFill>
                  <a:srgbClr val="ffffff"/>
                </a:solidFill>
              </a:uFill>
              <a:latin typeface="Arial"/>
            </a:endParaRPr>
          </a:p>
          <a:p>
            <a:pPr marL="743040" indent="-742680">
              <a:lnSpc>
                <a:spcPct val="100000"/>
              </a:lnSpc>
              <a:buClr>
                <a:srgbClr val="000000"/>
              </a:buClr>
              <a:buFont typeface="StarSymbol"/>
              <a:buAutoNum type="arabicParenR"/>
            </a:pPr>
            <a:r>
              <a:rPr lang="en-US" sz="4000" spc="-1" strike="noStrike">
                <a:solidFill>
                  <a:srgbClr val="000000"/>
                </a:solidFill>
                <a:uFill>
                  <a:solidFill>
                    <a:srgbClr val="ffffff"/>
                  </a:solidFill>
                </a:uFill>
                <a:latin typeface="Arial"/>
              </a:rPr>
              <a:t>What was role of pharmacotherapy in cessation? </a:t>
            </a:r>
            <a:endParaRPr lang="en-US" sz="1800" spc="-1" strike="noStrike">
              <a:solidFill>
                <a:srgbClr val="000000"/>
              </a:solidFill>
              <a:uFill>
                <a:solidFill>
                  <a:srgbClr val="ffffff"/>
                </a:solidFill>
              </a:uFill>
              <a:latin typeface="Arial"/>
            </a:endParaRPr>
          </a:p>
        </p:txBody>
      </p:sp>
      <p:sp>
        <p:nvSpPr>
          <p:cNvPr id="66" name="CustomShape 22"/>
          <p:cNvSpPr/>
          <p:nvPr/>
        </p:nvSpPr>
        <p:spPr>
          <a:xfrm>
            <a:off x="17602200" y="27965520"/>
            <a:ext cx="16839720" cy="805680"/>
          </a:xfrm>
          <a:prstGeom prst="rect">
            <a:avLst/>
          </a:prstGeom>
          <a:solidFill>
            <a:srgbClr val="c00000"/>
          </a:solidFill>
          <a:ln>
            <a:noFill/>
          </a:ln>
        </p:spPr>
        <p:style>
          <a:lnRef idx="0"/>
          <a:fillRef idx="0"/>
          <a:effectRef idx="0"/>
          <a:fontRef idx="minor"/>
        </p:style>
        <p:txBody>
          <a:bodyPr lIns="104040" rIns="104040" tIns="52200" bIns="52200"/>
          <a:p>
            <a:pPr algn="ctr">
              <a:lnSpc>
                <a:spcPct val="100000"/>
              </a:lnSpc>
            </a:pPr>
            <a:r>
              <a:rPr b="1" lang="en-US" sz="4600" spc="-1" strike="noStrike">
                <a:solidFill>
                  <a:srgbClr val="000000"/>
                </a:solidFill>
                <a:uFill>
                  <a:solidFill>
                    <a:srgbClr val="ffffff"/>
                  </a:solidFill>
                </a:uFill>
                <a:latin typeface="Arial"/>
              </a:rPr>
              <a:t>RESULTS: Secondary outcome and mediators</a:t>
            </a:r>
            <a:endParaRPr lang="en-US" sz="1800" spc="-1" strike="noStrike">
              <a:solidFill>
                <a:srgbClr val="000000"/>
              </a:solidFill>
              <a:uFill>
                <a:solidFill>
                  <a:srgbClr val="ffffff"/>
                </a:solidFill>
              </a:uFill>
              <a:latin typeface="Arial"/>
            </a:endParaRPr>
          </a:p>
        </p:txBody>
      </p:sp>
      <p:sp>
        <p:nvSpPr>
          <p:cNvPr id="67" name="CustomShape 23"/>
          <p:cNvSpPr/>
          <p:nvPr/>
        </p:nvSpPr>
        <p:spPr>
          <a:xfrm>
            <a:off x="35052120" y="5791320"/>
            <a:ext cx="15163560" cy="12020760"/>
          </a:xfrm>
          <a:prstGeom prst="rect">
            <a:avLst/>
          </a:prstGeom>
          <a:solidFill>
            <a:schemeClr val="bg1"/>
          </a:solidFill>
          <a:ln w="9360">
            <a:solidFill>
              <a:schemeClr val="tx1"/>
            </a:solidFill>
            <a:miter/>
          </a:ln>
        </p:spPr>
        <p:style>
          <a:lnRef idx="0"/>
          <a:fillRef idx="0"/>
          <a:effectRef idx="0"/>
          <a:fontRef idx="minor"/>
        </p:style>
        <p:txBody>
          <a:bodyPr lIns="104040" rIns="104040" tIns="52200" bIns="52200"/>
          <a:p>
            <a:pPr marL="520920" indent="-520560">
              <a:lnSpc>
                <a:spcPct val="100000"/>
              </a:lnSpc>
              <a:buClr>
                <a:srgbClr val="000000"/>
              </a:buClr>
              <a:buFont typeface="Arial"/>
              <a:buChar char="•"/>
            </a:pPr>
            <a:r>
              <a:rPr lang="en-US" sz="4400" spc="-1" strike="noStrike">
                <a:solidFill>
                  <a:srgbClr val="000000"/>
                </a:solidFill>
                <a:uFill>
                  <a:solidFill>
                    <a:srgbClr val="ffffff"/>
                  </a:solidFill>
                </a:uFill>
                <a:latin typeface="Arial"/>
              </a:rPr>
              <a:t>The primary hypotheses was not aupported…</a:t>
            </a:r>
            <a:endParaRPr lang="en-US" sz="1800" spc="-1" strike="noStrike">
              <a:solidFill>
                <a:srgbClr val="000000"/>
              </a:solidFill>
              <a:uFill>
                <a:solidFill>
                  <a:srgbClr val="ffffff"/>
                </a:solidFill>
              </a:uFill>
              <a:latin typeface="Arial"/>
            </a:endParaRPr>
          </a:p>
          <a:p>
            <a:pPr marL="520920" indent="-520560">
              <a:lnSpc>
                <a:spcPct val="100000"/>
              </a:lnSpc>
              <a:buClr>
                <a:srgbClr val="000000"/>
              </a:buClr>
              <a:buFont typeface="Arial"/>
              <a:buChar char="•"/>
            </a:pPr>
            <a:r>
              <a:rPr lang="en-US" sz="4400" spc="-1" strike="noStrike">
                <a:solidFill>
                  <a:srgbClr val="000000"/>
                </a:solidFill>
                <a:uFill>
                  <a:solidFill>
                    <a:srgbClr val="ffffff"/>
                  </a:solidFill>
                </a:uFill>
                <a:latin typeface="Arial"/>
              </a:rPr>
              <a:t>Paricipants do not appear to perceive significant differrences in the nature of counseling  (there  was no difference in  alliance, autonomy support , or satisfaction)</a:t>
            </a:r>
            <a:endParaRPr lang="en-US" sz="1800" spc="-1" strike="noStrike">
              <a:solidFill>
                <a:srgbClr val="000000"/>
              </a:solidFill>
              <a:uFill>
                <a:solidFill>
                  <a:srgbClr val="ffffff"/>
                </a:solidFill>
              </a:uFill>
              <a:latin typeface="Arial"/>
            </a:endParaRPr>
          </a:p>
          <a:p>
            <a:pPr marL="520920" indent="-520560">
              <a:lnSpc>
                <a:spcPct val="100000"/>
              </a:lnSpc>
              <a:buClr>
                <a:srgbClr val="000000"/>
              </a:buClr>
              <a:buFont typeface="Arial"/>
              <a:buChar char="•"/>
            </a:pPr>
            <a:r>
              <a:rPr lang="en-US" sz="4400" spc="-1" strike="noStrike">
                <a:solidFill>
                  <a:srgbClr val="000000"/>
                </a:solidFill>
                <a:uFill>
                  <a:solidFill>
                    <a:srgbClr val="ffffff"/>
                  </a:solidFill>
                </a:uFill>
                <a:latin typeface="Arial"/>
              </a:rPr>
              <a:t> </a:t>
            </a:r>
            <a:r>
              <a:rPr lang="en-US" sz="4400" spc="-1" strike="noStrike">
                <a:solidFill>
                  <a:srgbClr val="000000"/>
                </a:solidFill>
                <a:uFill>
                  <a:solidFill>
                    <a:srgbClr val="ffffff"/>
                  </a:solidFill>
                </a:uFill>
                <a:latin typeface="Arial"/>
              </a:rPr>
              <a:t>In spite of the lack of difference in the main outcomes and nature of the counseling experience  important differences emerged:</a:t>
            </a:r>
            <a:endParaRPr lang="en-US" sz="1800" spc="-1" strike="noStrike">
              <a:solidFill>
                <a:srgbClr val="000000"/>
              </a:solidFill>
              <a:uFill>
                <a:solidFill>
                  <a:srgbClr val="ffffff"/>
                </a:solidFill>
              </a:uFill>
              <a:latin typeface="Arial"/>
            </a:endParaRPr>
          </a:p>
          <a:p>
            <a:pPr lvl="1" marL="1041840" indent="-520560">
              <a:lnSpc>
                <a:spcPct val="100000"/>
              </a:lnSpc>
              <a:buClr>
                <a:srgbClr val="000000"/>
              </a:buClr>
              <a:buFont typeface="Arial"/>
              <a:buChar char="•"/>
            </a:pPr>
            <a:r>
              <a:rPr lang="en-US" sz="4400" spc="-1" strike="noStrike">
                <a:solidFill>
                  <a:srgbClr val="000000"/>
                </a:solidFill>
                <a:uFill>
                  <a:solidFill>
                    <a:srgbClr val="ffffff"/>
                  </a:solidFill>
                </a:uFill>
                <a:latin typeface="Arial"/>
              </a:rPr>
              <a:t>ITM did have the expected advantage related to medication use which is important for enhancing treatment  outcomes</a:t>
            </a:r>
            <a:endParaRPr lang="en-US" sz="1800" spc="-1" strike="noStrike">
              <a:solidFill>
                <a:srgbClr val="000000"/>
              </a:solidFill>
              <a:uFill>
                <a:solidFill>
                  <a:srgbClr val="ffffff"/>
                </a:solidFill>
              </a:uFill>
              <a:latin typeface="Arial"/>
            </a:endParaRPr>
          </a:p>
          <a:p>
            <a:pPr lvl="1" marL="1041840" indent="-520560">
              <a:lnSpc>
                <a:spcPct val="100000"/>
              </a:lnSpc>
              <a:buClr>
                <a:srgbClr val="000000"/>
              </a:buClr>
              <a:buFont typeface="Arial"/>
              <a:buChar char="•"/>
            </a:pPr>
            <a:r>
              <a:rPr lang="en-US" sz="4400" spc="-1" strike="noStrike">
                <a:solidFill>
                  <a:srgbClr val="000000"/>
                </a:solidFill>
                <a:uFill>
                  <a:solidFill>
                    <a:srgbClr val="ffffff"/>
                  </a:solidFill>
                </a:uFill>
                <a:latin typeface="Arial"/>
              </a:rPr>
              <a:t>QL is more convenient which increased counseling participatiion which is important for enhancing treatment outcomes</a:t>
            </a:r>
            <a:endParaRPr lang="en-US" sz="1800" spc="-1" strike="noStrike">
              <a:solidFill>
                <a:srgbClr val="000000"/>
              </a:solidFill>
              <a:uFill>
                <a:solidFill>
                  <a:srgbClr val="ffffff"/>
                </a:solidFill>
              </a:uFill>
              <a:latin typeface="Arial"/>
            </a:endParaRPr>
          </a:p>
          <a:p>
            <a:pPr lvl="1" marL="1041840" indent="-520560">
              <a:lnSpc>
                <a:spcPct val="100000"/>
              </a:lnSpc>
              <a:buClr>
                <a:srgbClr val="000000"/>
              </a:buClr>
              <a:buFont typeface="Arial"/>
              <a:buChar char="•"/>
            </a:pPr>
            <a:r>
              <a:rPr lang="en-US" sz="4400" spc="-1" strike="noStrike">
                <a:solidFill>
                  <a:srgbClr val="000000"/>
                </a:solidFill>
                <a:uFill>
                  <a:solidFill>
                    <a:srgbClr val="ffffff"/>
                  </a:solidFill>
                </a:uFill>
                <a:latin typeface="Arial"/>
              </a:rPr>
              <a:t>To boost treatment effects enhancing methods of providing medications for QL are needed or perhaps combining ITM with QL to get benefits of both.</a:t>
            </a:r>
            <a:endParaRPr lang="en-US" sz="1800" spc="-1" strike="noStrike">
              <a:solidFill>
                <a:srgbClr val="000000"/>
              </a:solidFill>
              <a:uFill>
                <a:solidFill>
                  <a:srgbClr val="ffffff"/>
                </a:solidFill>
              </a:uFill>
              <a:latin typeface="Arial"/>
            </a:endParaRPr>
          </a:p>
          <a:p>
            <a:pPr>
              <a:lnSpc>
                <a:spcPct val="100000"/>
              </a:lnSpc>
            </a:pPr>
            <a:endParaRPr lang="en-US" sz="1800" spc="-1" strike="noStrike">
              <a:solidFill>
                <a:srgbClr val="000000"/>
              </a:solidFill>
              <a:uFill>
                <a:solidFill>
                  <a:srgbClr val="ffffff"/>
                </a:solidFill>
              </a:uFill>
              <a:latin typeface="Arial"/>
            </a:endParaRPr>
          </a:p>
        </p:txBody>
      </p:sp>
      <p:sp>
        <p:nvSpPr>
          <p:cNvPr id="68" name="CustomShape 24"/>
          <p:cNvSpPr/>
          <p:nvPr/>
        </p:nvSpPr>
        <p:spPr>
          <a:xfrm>
            <a:off x="46491840" y="19628280"/>
            <a:ext cx="184320" cy="692280"/>
          </a:xfrm>
          <a:prstGeom prst="rect">
            <a:avLst/>
          </a:prstGeom>
          <a:noFill/>
          <a:ln>
            <a:noFill/>
          </a:ln>
        </p:spPr>
        <p:style>
          <a:lnRef idx="0"/>
          <a:fillRef idx="0"/>
          <a:effectRef idx="0"/>
          <a:fontRef idx="minor"/>
        </p:style>
      </p:sp>
      <p:sp>
        <p:nvSpPr>
          <p:cNvPr id="69" name="CustomShape 25"/>
          <p:cNvSpPr/>
          <p:nvPr/>
        </p:nvSpPr>
        <p:spPr>
          <a:xfrm>
            <a:off x="17602200" y="26441280"/>
            <a:ext cx="16992360" cy="592200"/>
          </a:xfrm>
          <a:prstGeom prst="rect">
            <a:avLst/>
          </a:prstGeom>
          <a:ln>
            <a:solidFill>
              <a:srgbClr val="ffffff"/>
            </a:solidFill>
            <a:round/>
          </a:ln>
        </p:spPr>
        <p:style>
          <a:lnRef idx="2">
            <a:schemeClr val="accent1"/>
          </a:lnRef>
          <a:fillRef idx="1">
            <a:schemeClr val="lt1"/>
          </a:fillRef>
          <a:effectRef idx="0">
            <a:schemeClr val="accent1"/>
          </a:effectRef>
          <a:fontRef idx="minor"/>
        </p:style>
        <p:txBody>
          <a:bodyPr lIns="104040" rIns="104040" tIns="52200" bIns="52200"/>
          <a:p>
            <a:pPr>
              <a:lnSpc>
                <a:spcPct val="100000"/>
              </a:lnSpc>
            </a:pPr>
            <a:r>
              <a:rPr lang="en-US" sz="3200" spc="-1" strike="noStrike">
                <a:solidFill>
                  <a:srgbClr val="000000"/>
                </a:solidFill>
                <a:uFill>
                  <a:solidFill>
                    <a:srgbClr val="ffffff"/>
                  </a:solidFill>
                </a:uFill>
                <a:latin typeface="Arial"/>
              </a:rPr>
              <a:t>* P=.046, controlling for gender, age, income, education dependence, Medicaid</a:t>
            </a:r>
            <a:endParaRPr lang="en-US" sz="1800" spc="-1" strike="noStrike">
              <a:solidFill>
                <a:srgbClr val="000000"/>
              </a:solidFill>
              <a:uFill>
                <a:solidFill>
                  <a:srgbClr val="ffffff"/>
                </a:solidFill>
              </a:uFill>
              <a:latin typeface="Arial"/>
            </a:endParaRPr>
          </a:p>
        </p:txBody>
      </p:sp>
      <p:pic>
        <p:nvPicPr>
          <p:cNvPr id="70" name="Picture 14" descr=""/>
          <p:cNvPicPr/>
          <p:nvPr/>
        </p:nvPicPr>
        <p:blipFill>
          <a:blip r:embed="rId7"/>
          <a:stretch/>
        </p:blipFill>
        <p:spPr>
          <a:xfrm>
            <a:off x="17602200" y="5791320"/>
            <a:ext cx="8203680" cy="8813520"/>
          </a:xfrm>
          <a:prstGeom prst="rect">
            <a:avLst/>
          </a:prstGeom>
          <a:ln>
            <a:noFill/>
          </a:ln>
        </p:spPr>
      </p:pic>
      <p:pic>
        <p:nvPicPr>
          <p:cNvPr id="71" name="Picture 15" descr=""/>
          <p:cNvPicPr/>
          <p:nvPr/>
        </p:nvPicPr>
        <p:blipFill>
          <a:blip r:embed="rId8"/>
          <a:stretch/>
        </p:blipFill>
        <p:spPr>
          <a:xfrm>
            <a:off x="25755480" y="5791320"/>
            <a:ext cx="8635680" cy="66546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72" name="" descr=""/>
          <p:cNvPicPr/>
          <p:nvPr/>
        </p:nvPicPr>
        <p:blipFill>
          <a:blip r:embed="rId1"/>
          <a:stretch/>
        </p:blipFill>
        <p:spPr>
          <a:xfrm>
            <a:off x="22631400" y="15227280"/>
            <a:ext cx="6083280" cy="7962840"/>
          </a:xfrm>
          <a:prstGeom prst="rect">
            <a:avLst/>
          </a:prstGeom>
          <a:ln>
            <a:noFill/>
          </a:ln>
        </p:spPr>
      </p:pic>
      <p:pic>
        <p:nvPicPr>
          <p:cNvPr id="73" name="" descr=""/>
          <p:cNvPicPr/>
          <p:nvPr/>
        </p:nvPicPr>
        <p:blipFill>
          <a:blip r:embed="rId2"/>
          <a:stretch/>
        </p:blipFill>
        <p:spPr>
          <a:xfrm>
            <a:off x="2629080" y="11480760"/>
            <a:ext cx="8191440" cy="8801280"/>
          </a:xfrm>
          <a:prstGeom prst="rect">
            <a:avLst/>
          </a:prstGeom>
          <a:ln>
            <a:noFill/>
          </a:ln>
        </p:spPr>
      </p:pic>
      <p:pic>
        <p:nvPicPr>
          <p:cNvPr id="74" name="" descr=""/>
          <p:cNvPicPr/>
          <p:nvPr/>
        </p:nvPicPr>
        <p:blipFill>
          <a:blip r:embed="rId3"/>
          <a:stretch/>
        </p:blipFill>
        <p:spPr>
          <a:xfrm>
            <a:off x="2730600" y="21361320"/>
            <a:ext cx="8623440" cy="662940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10031</TotalTime>
  <Application>LibreOffice/5.0.4.2$Linux_X86_64 LibreOffice_project/00m0$Build-2</Application>
  <Paragraphs>63</Paragraphs>
  <Company>University of Kansas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2005-06-22T16:17:05Z</dcterms:created>
  <dc:creator>Theresa Shireman</dc:creator>
  <dc:language>en-US</dc:language>
  <dcterms:modified xsi:type="dcterms:W3CDTF">2016-02-04T14:44:29Z</dcterms:modified>
  <cp:revision>545</cp:revision>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University of Kansas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2</vt:i4>
  </property>
</Properties>
</file>