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12A308D-0068-4D03-95C7-C4A2C4F495DE}">
  <a:tblStyle styleId="{F12A308D-0068-4D03-95C7-C4A2C4F49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53e9dc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53e9dc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68cef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68cef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f79386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f79386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a loss em função de uma variavel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f79386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f79386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f793862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f79386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Desenhar os vetores (e a subtituiçao do x0)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f79386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f79386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468d7173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468d717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468d717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468d717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468cef2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468cef2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468cef2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468cef2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468cef2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468cef2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68cef2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68cef2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468cef2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468cef2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33099d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33099d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33099d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33099d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468cef28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468cef28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468d71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468d71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68d717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68d717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468d717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468d717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468d717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468d717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68d7173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68d7173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f79386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f79386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1e209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1e209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468d717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468d717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1e2095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1e2095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61e2095b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61e2095b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Explicar os indices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y=ax + 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1e2095b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1e2095b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1e2095b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1e2095b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1e2095b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1e2095b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1e2095b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1e2095b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">
  <p:cSld name="CUSTOM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2 1">
  <p:cSld name="CUSTOM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sz="36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ne-MfRfYs_c" TargetMode="External"/><Relationship Id="rId4" Type="http://schemas.openxmlformats.org/officeDocument/2006/relationships/hyperlink" Target="https://www.youtube.com/watch?v=_21o_ylL0q4" TargetMode="External"/><Relationship Id="rId5" Type="http://schemas.openxmlformats.org/officeDocument/2006/relationships/hyperlink" Target="https://ryxcommar.com/2019/09/06/some-things-you-maybe-didnt-know-about-linear-regression/amp/?__twitter_impression=true" TargetMode="External"/><Relationship Id="rId6" Type="http://schemas.openxmlformats.org/officeDocument/2006/relationships/hyperlink" Target="http://people.duke.edu/~rnau/testing.htm" TargetMode="External"/><Relationship Id="rId7" Type="http://schemas.openxmlformats.org/officeDocument/2006/relationships/hyperlink" Target="http://people.duke.edu/~rnau/testing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</a:t>
            </a:r>
            <a:endParaRPr/>
          </a:p>
        </p:txBody>
      </p:sp>
      <p:sp>
        <p:nvSpPr>
          <p:cNvPr id="102" name="Google Shape;102;p16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G. M Araújo • 22/04/2022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isso tem desvantagens: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precisarmos de uma </a:t>
            </a:r>
            <a:r>
              <a:rPr lang="pt-BR"/>
              <a:t>função</a:t>
            </a:r>
            <a:r>
              <a:rPr lang="pt-BR"/>
              <a:t> de custo diferente precisaremos derivar uma nova </a:t>
            </a:r>
            <a:r>
              <a:rPr lang="pt-BR"/>
              <a:t>solução</a:t>
            </a:r>
            <a:r>
              <a:rPr lang="pt-BR"/>
              <a:t>, que pode nem ter uma forma analítica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 caso geral (p features) nossa </a:t>
            </a:r>
            <a:r>
              <a:rPr lang="pt-BR"/>
              <a:t>solução</a:t>
            </a:r>
            <a:r>
              <a:rPr lang="pt-BR"/>
              <a:t> direta tem complexidade O(p³ + p²n), muito custoso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isso utilizaremos um método iterativo chamado </a:t>
            </a:r>
            <a:r>
              <a:rPr b="1" lang="pt-BR"/>
              <a:t>gradient descent</a:t>
            </a:r>
            <a:r>
              <a:rPr lang="pt-BR"/>
              <a:t> (gradiente descendente, em português, apesar deu achar descida de gradiente mais correto)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Gradient descent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32275"/>
            <a:ext cx="52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Começamos com algum valor nos nossos parâmetros (aleatório em geral)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cada passo atualizamos os nossos parâmetros, caminhando na direção que minimiza nossa função de custo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6681" l="0" r="3400" t="0"/>
          <a:stretch/>
        </p:blipFill>
        <p:spPr>
          <a:xfrm>
            <a:off x="5078800" y="1360700"/>
            <a:ext cx="3841701" cy="2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Learning rate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1132275"/>
            <a:ext cx="85206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Nosso "passo" pode ser muito grande, o que nos faria passar direto pelo mínimo e ter problemas de convergência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ajustar o tamanho do passo utiliz</a:t>
            </a:r>
            <a:r>
              <a:rPr lang="pt-BR" sz="1400"/>
              <a:t>a</a:t>
            </a:r>
            <a:r>
              <a:rPr lang="pt-BR" sz="1400"/>
              <a:t>mos um hiperparâmetro chamado </a:t>
            </a:r>
            <a:r>
              <a:rPr b="1" lang="pt-BR" sz="1400"/>
              <a:t>learning rate</a:t>
            </a:r>
            <a:r>
              <a:rPr lang="pt-BR" sz="1400"/>
              <a:t>, representado aqui por </a:t>
            </a:r>
            <a:r>
              <a:rPr lang="pt-BR" sz="1400"/>
              <a:t>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Idealmente devemos reduzir o </a:t>
            </a:r>
            <a:r>
              <a:rPr lang="pt-BR" sz="1400"/>
              <a:t>𝛼 ao longo da otimização, por exemplo tomar 𝛼</a:t>
            </a:r>
            <a:r>
              <a:rPr baseline="-25000" lang="pt-BR" sz="1400"/>
              <a:t>t</a:t>
            </a:r>
            <a:r>
              <a:rPr lang="pt-BR" sz="1400"/>
              <a:t> = 1/t</a:t>
            </a:r>
            <a:endParaRPr sz="1400"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946" y="3600850"/>
            <a:ext cx="2812115" cy="8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features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11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Até aqui lidamos com </a:t>
            </a:r>
            <a:r>
              <a:rPr i="1" lang="pt-BR"/>
              <a:t>x</a:t>
            </a:r>
            <a:r>
              <a:rPr lang="pt-BR"/>
              <a:t> </a:t>
            </a:r>
            <a:r>
              <a:rPr lang="pt-BR">
                <a:solidFill>
                  <a:srgbClr val="666666"/>
                </a:solidFill>
              </a:rPr>
              <a:t>com</a:t>
            </a:r>
            <a:r>
              <a:rPr lang="pt-BR"/>
              <a:t> um escalar, mas evidentemente </a:t>
            </a:r>
            <a:r>
              <a:rPr i="1" lang="pt-BR"/>
              <a:t>x</a:t>
            </a:r>
            <a:r>
              <a:rPr lang="pt-BR"/>
              <a:t> pode ser um vetor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22" y="1933950"/>
            <a:ext cx="5828573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800375" y="2733875"/>
            <a:ext cx="7487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se definirmos                 temos</a:t>
            </a:r>
            <a:endParaRPr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x_0 = 1" id="223" name="Google Shape;223;p28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950" y="2842425"/>
            <a:ext cx="755996" cy="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413" y="3586450"/>
            <a:ext cx="2137175" cy="4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features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3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a </a:t>
            </a:r>
            <a:r>
              <a:rPr lang="pt-BR"/>
              <a:t>solução</a:t>
            </a:r>
            <a:r>
              <a:rPr lang="pt-BR"/>
              <a:t> direta temos: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resto permanece completamente análogo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25" y="2703575"/>
            <a:ext cx="5544550" cy="10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050" y="1132275"/>
            <a:ext cx="23812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Regularização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Podemos penalizar os pesos da regressão para evitar overfitting e melhorar a </a:t>
            </a:r>
            <a:r>
              <a:rPr lang="pt-BR" sz="1400"/>
              <a:t>predição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Nossa loss se torna: MSE + constante * Penalidade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Ridge Regression: Penalidade L2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Penalidade: ∑θ²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Origens tanto na estatística (Maximum a Posteriori), quando na álgebra linear (Tikhonov)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LASSO Regression: Penalidade L1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Penalidade: ∑|θ|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agressiva, tende a gerar soluções esparsas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ElasticNet: Usa ambas as penalidades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Interpretabilidade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regressão linear (não regularizada) é um algoritmo que é interpretável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Podemos analisar os coeficientes e obter insights sobre a importância de cada feature no processo de decisão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Podemos analisar o efeito de adicionar uma feature para entender melhor a </a:t>
            </a:r>
            <a:r>
              <a:rPr lang="pt-BR"/>
              <a:t>relação</a:t>
            </a:r>
            <a:r>
              <a:rPr lang="pt-BR"/>
              <a:t> das features dos nossos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possível estimar a </a:t>
            </a:r>
            <a:r>
              <a:rPr lang="pt-BR"/>
              <a:t>confiança</a:t>
            </a:r>
            <a:r>
              <a:rPr lang="pt-BR"/>
              <a:t> nas nossas </a:t>
            </a:r>
            <a:r>
              <a:rPr lang="pt-BR"/>
              <a:t>predições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casos que é melhor um algoritmo interpretável do que um caixa preta que tem melhor desempenho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Condições para aplicar Regressão Linear</a:t>
            </a:r>
            <a:r>
              <a:rPr lang="pt-BR"/>
              <a:t> 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Regressão linear ser aplicada corretamente precisamos que os dados </a:t>
            </a:r>
            <a:r>
              <a:rPr lang="pt-BR"/>
              <a:t>obedeçam</a:t>
            </a:r>
            <a:r>
              <a:rPr lang="pt-BR"/>
              <a:t> algumas </a:t>
            </a:r>
            <a:r>
              <a:rPr lang="pt-BR"/>
              <a:t>condições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Linearidade: o y depende linearmente de cada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Normalidade dos erros: Nossos erros </a:t>
            </a:r>
            <a:r>
              <a:rPr lang="pt-BR"/>
              <a:t>ε</a:t>
            </a:r>
            <a:r>
              <a:rPr baseline="-25000" lang="pt-BR"/>
              <a:t>i </a:t>
            </a:r>
            <a:r>
              <a:rPr lang="pt-BR"/>
              <a:t>~ N(0, 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Independência dos erros: Os erros são independentes uns dos outros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Homocedasticidade: Os erros têm mesma variância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Linearidade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melhor jeito de testar linearidade é plotar os valores previstos pelos resíduos (y - θx)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 os pontos forem igualmente distribuídos ao redor de uma reta vertical então os dados eram lineares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 também pode plotar y vs cada feature e checar se o gráfico parece linear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Linearidade</a:t>
            </a:r>
            <a:endParaRPr/>
          </a:p>
        </p:txBody>
      </p:sp>
      <p:pic>
        <p:nvPicPr>
          <p:cNvPr descr="diagnostics1"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0" y="1017725"/>
            <a:ext cx="6945000" cy="3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um conjunto de dados (X, y) e assumimos que y</a:t>
            </a:r>
            <a:r>
              <a:rPr baseline="-25000" lang="pt-BR"/>
              <a:t>i</a:t>
            </a:r>
            <a:r>
              <a:rPr baseline="-25000" i="1" lang="pt-BR"/>
              <a:t> </a:t>
            </a:r>
            <a:r>
              <a:rPr lang="pt-BR"/>
              <a:t>= a</a:t>
            </a:r>
            <a:r>
              <a:rPr lang="pt-BR"/>
              <a:t>x</a:t>
            </a:r>
            <a:r>
              <a:rPr baseline="-25000" lang="pt-BR"/>
              <a:t>i</a:t>
            </a:r>
            <a:r>
              <a:rPr lang="pt-BR"/>
              <a:t> +  b + ε</a:t>
            </a:r>
            <a:r>
              <a:rPr baseline="-25000" lang="pt-BR"/>
              <a:t>i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</a:t>
            </a:r>
            <a:r>
              <a:rPr lang="pt-BR"/>
              <a:t>ε</a:t>
            </a:r>
            <a:r>
              <a:rPr baseline="-25000" lang="pt-BR"/>
              <a:t>i </a:t>
            </a:r>
            <a:r>
              <a:rPr lang="pt-BR"/>
              <a:t>são chamados de erro ou ruído, e assumimos que eles são distribuídos segundo uma distribuição gaussiana</a:t>
            </a:r>
            <a:r>
              <a:rPr lang="pt-B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Linearidade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fitarmos um modelo linear em dados não lineares teremos previsões seriamente erradas, especialmente fora do intervalo de treino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consertarmos podemos: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Aplicar uma </a:t>
            </a:r>
            <a:r>
              <a:rPr lang="pt-BR"/>
              <a:t>transformação</a:t>
            </a:r>
            <a:r>
              <a:rPr lang="pt-BR"/>
              <a:t> no y, e.g: y' = log(y)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Adicionar features que são </a:t>
            </a:r>
            <a:r>
              <a:rPr lang="pt-BR"/>
              <a:t>transformações</a:t>
            </a:r>
            <a:r>
              <a:rPr lang="pt-BR"/>
              <a:t> do x: x</a:t>
            </a:r>
            <a:r>
              <a:rPr baseline="-25000" lang="pt-BR"/>
              <a:t>1</a:t>
            </a:r>
            <a:r>
              <a:rPr lang="pt-BR"/>
              <a:t>², log(x</a:t>
            </a:r>
            <a:r>
              <a:rPr baseline="-25000" lang="pt-BR"/>
              <a:t>1</a:t>
            </a:r>
            <a:r>
              <a:rPr lang="pt-BR"/>
              <a:t>), cos(x</a:t>
            </a:r>
            <a:r>
              <a:rPr baseline="-25000" lang="pt-BR"/>
              <a:t>1</a:t>
            </a:r>
            <a:r>
              <a:rPr lang="pt-BR"/>
              <a:t>), x</a:t>
            </a:r>
            <a:r>
              <a:rPr baseline="-25000" lang="pt-BR"/>
              <a:t>1</a:t>
            </a:r>
            <a:r>
              <a:rPr lang="pt-BR"/>
              <a:t>x</a:t>
            </a:r>
            <a:r>
              <a:rPr baseline="-25000" lang="pt-BR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Geralmente tentamos features polinomiais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de regressão com features polinomiais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50" y="1199600"/>
            <a:ext cx="3587350" cy="28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75" y="1199600"/>
            <a:ext cx="3587350" cy="283927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2214000" y="4132800"/>
            <a:ext cx="471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Aumentar</a:t>
            </a: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 o grau ajuda, mas cuidado com o overfitting 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os dados não forem lineares?</a:t>
            </a:r>
            <a:endParaRPr/>
          </a:p>
        </p:txBody>
      </p:sp>
      <p:graphicFrame>
        <p:nvGraphicFramePr>
          <p:cNvPr id="282" name="Google Shape;282;p37"/>
          <p:cNvGraphicFramePr/>
          <p:nvPr/>
        </p:nvGraphicFramePr>
        <p:xfrm>
          <a:off x="1461000" y="161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{F12A308D-0068-4D03-95C7-C4A2C4F495DE}</a:tableStyleId>
              </a:tblPr>
              <a:tblGrid>
                <a:gridCol w="518525"/>
                <a:gridCol w="512525"/>
              </a:tblGrid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37"/>
          <p:cNvGraphicFramePr/>
          <p:nvPr/>
        </p:nvGraphicFramePr>
        <p:xfrm>
          <a:off x="4493475" y="1608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{F12A308D-0068-4D03-95C7-C4A2C4F495DE}</a:tableStyleId>
              </a:tblPr>
              <a:tblGrid>
                <a:gridCol w="621975"/>
                <a:gridCol w="614775"/>
                <a:gridCol w="614775"/>
                <a:gridCol w="614775"/>
                <a:gridCol w="723200"/>
              </a:tblGrid>
              <a:tr h="3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</a:t>
                      </a: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²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²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</a:t>
                      </a:r>
                      <a:r>
                        <a:rPr baseline="-25000"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*x</a:t>
                      </a:r>
                      <a:r>
                        <a:rPr baseline="-25000" lang="pt-BR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9EC">
                        <a:alpha val="5231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37"/>
          <p:cNvSpPr/>
          <p:nvPr/>
        </p:nvSpPr>
        <p:spPr>
          <a:xfrm>
            <a:off x="2922399" y="2390926"/>
            <a:ext cx="1143600" cy="4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902512" y="2369680"/>
            <a:ext cx="1156800" cy="4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863516" y="2341675"/>
            <a:ext cx="11958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/>
        </p:nvSpPr>
        <p:spPr>
          <a:xfrm>
            <a:off x="3369150" y="3660475"/>
            <a:ext cx="2405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Exemplo com ordem 2</a:t>
            </a:r>
            <a:endParaRPr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Normalidade dos erros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testar fazendo um plot de quantis normais (quantis dos erros X quantis teóricos para uma </a:t>
            </a:r>
            <a:r>
              <a:rPr lang="pt-BR"/>
              <a:t>distribuição</a:t>
            </a:r>
            <a:r>
              <a:rPr lang="pt-BR"/>
              <a:t> normal)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possível aplicar testes de aderência da estatística (Kolmogorov-Smironff, Shapiro-Wilk...)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Normalidade dos erros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geral causam problemas para determinar os intervalos de </a:t>
            </a:r>
            <a:r>
              <a:rPr lang="pt-BR"/>
              <a:t>confiança</a:t>
            </a:r>
            <a:r>
              <a:rPr lang="pt-BR"/>
              <a:t> para as previsões feitas pelo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certo sentido é a </a:t>
            </a:r>
            <a:r>
              <a:rPr lang="pt-BR"/>
              <a:t>condição</a:t>
            </a:r>
            <a:r>
              <a:rPr lang="pt-BR"/>
              <a:t> menos importante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consertar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Remover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Aplicar </a:t>
            </a:r>
            <a:r>
              <a:rPr lang="pt-BR"/>
              <a:t>transformações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Entender a origem dos erros pode ser algo interessante por si só (talvez seja possível descobrir uma feature que estava sendo ignorada)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Independência dos erros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Mais fácil de testar para séries temporais*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Plotar </a:t>
            </a:r>
            <a:r>
              <a:rPr lang="pt-BR"/>
              <a:t>autocorrelação</a:t>
            </a:r>
            <a:r>
              <a:rPr lang="pt-BR"/>
              <a:t> dos resíduos, todas devem estar próximas de 0 (dentro do intervalo de 95% de </a:t>
            </a:r>
            <a:r>
              <a:rPr lang="pt-BR"/>
              <a:t>confiança</a:t>
            </a:r>
            <a:r>
              <a:rPr lang="pt-BR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É bom usar algum biblioteca ou software para isso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não se trata de séries temporais a </a:t>
            </a:r>
            <a:r>
              <a:rPr lang="pt-BR"/>
              <a:t>violação</a:t>
            </a:r>
            <a:r>
              <a:rPr lang="pt-BR"/>
              <a:t> é menos relevante e ao mesmo tempo mais difícil de testar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o mesmo do método acima, porém em vez de tempo usar a ordem das linhas, se elas tiverem ordenadas de uma maneira com significado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*</a:t>
            </a:r>
            <a:r>
              <a:rPr lang="pt-BR" sz="1000"/>
              <a:t>: Séries temporais são bem complexas pois os </a:t>
            </a:r>
            <a:r>
              <a:rPr b="1" lang="pt-BR" sz="1000"/>
              <a:t>dados</a:t>
            </a:r>
            <a:r>
              <a:rPr lang="pt-BR" sz="1000"/>
              <a:t> não são i.i.d, mas são o setting mais comum para lidar com dependência de erros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Independência dos erros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 de séries temporais a quebra dessa </a:t>
            </a:r>
            <a:r>
              <a:rPr lang="pt-BR"/>
              <a:t>condição</a:t>
            </a:r>
            <a:r>
              <a:rPr lang="pt-BR"/>
              <a:t> é um problema sério, podendo indicar não-linearidade, modelo mal treinado ou modelo mal especificado (features </a:t>
            </a:r>
            <a:r>
              <a:rPr lang="pt-BR"/>
              <a:t>importantes</a:t>
            </a:r>
            <a:r>
              <a:rPr lang="pt-BR"/>
              <a:t> não foram usadas)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consertar é possível testar a linearidade e transformar os dados caso eles não sejam lineares, buscar features importantes que não estão sendo usadas e por fim treinar novamente o modelo com parâmetros melhores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Homocedasticidade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Analisar o plot de resíduos vs valores previstos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Heterocedasticidade é quando a variância dos erros não é a mesma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1892749"/>
            <a:ext cx="5762625" cy="26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Homocedasticidade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Geram também problemas com intervalos de </a:t>
            </a:r>
            <a:r>
              <a:rPr lang="pt-BR"/>
              <a:t>confiança</a:t>
            </a:r>
            <a:r>
              <a:rPr lang="pt-BR"/>
              <a:t>, além de modelo poder dar mais importância para um subconjunto dos dados do que o resto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log-transform pode resolver o problema, se não muitas vezes heterocedasticidade é causada por uma quebra da </a:t>
            </a:r>
            <a:r>
              <a:rPr lang="pt-BR"/>
              <a:t>condição</a:t>
            </a:r>
            <a:r>
              <a:rPr lang="pt-BR"/>
              <a:t> de linearidade ou independência dos erros e consertá-las vai remover a heterocedasticidade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prática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numéricos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One-hot encoding para as features categóricas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Normalização dos dados ajuda na convergência do SGD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fundamental normalizar os dados quando regularizamos, para manter todas as features na mesma escala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 das features polinomiais deve ser feita com cuidado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Pensar na memória que você tem em mãos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Modelo complexo -&gt; overfitting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Linear: Vantagens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 simples e eficiente para regressão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Muitas coisas são lineares: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Física: F=ma, U = Ri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Aproximação de taylor: f(x</a:t>
            </a:r>
            <a:r>
              <a:rPr baseline="-25000" lang="pt-BR"/>
              <a:t>0</a:t>
            </a:r>
            <a:r>
              <a:rPr lang="pt-BR"/>
              <a:t> + ẟ) ⩬ f(x</a:t>
            </a:r>
            <a:r>
              <a:rPr baseline="-25000" lang="pt-BR"/>
              <a:t>0</a:t>
            </a:r>
            <a:r>
              <a:rPr lang="pt-BR"/>
              <a:t>) + ẟ∇f(x</a:t>
            </a:r>
            <a:r>
              <a:rPr baseline="-25000" lang="pt-BR"/>
              <a:t>0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os dados respeitarem as condições os coeficientes da regressão nos dão informações sobre o nosso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Muitas de suas ideias e funcionamentos básicos são bons para entender algoritmos mais complexos e poderosos (SVM, redes neurais…)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ML Course.ai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Cornell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Some Things You (Maybe) Didn’t Know About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Sobre as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condições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32275"/>
            <a:ext cx="8520600" cy="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uma função linear que mapeia a entrada para a saída esperada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>
            <a:off x="3371840" y="1706100"/>
            <a:ext cx="0" cy="276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3166350" y="4277775"/>
            <a:ext cx="321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3327006" y="2010401"/>
            <a:ext cx="89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3327006" y="2766141"/>
            <a:ext cx="89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3327006" y="3521961"/>
            <a:ext cx="89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4127625" y="4227964"/>
            <a:ext cx="0" cy="9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4883402" y="4227964"/>
            <a:ext cx="0" cy="9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9"/>
          <p:cNvSpPr/>
          <p:nvPr/>
        </p:nvSpPr>
        <p:spPr>
          <a:xfrm>
            <a:off x="3649180" y="355199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782556" y="339519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981032" y="3261991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649180" y="3864145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080971" y="3521938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714221" y="335522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211991" y="3206614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539325" y="3262003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 flipH="1" rot="10800000">
            <a:off x="3239450" y="1981650"/>
            <a:ext cx="2912100" cy="2136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4364405" y="269834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621331" y="269834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696257" y="2408341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364405" y="3010495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4836746" y="2971988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 flipH="1">
            <a:off x="5522743" y="2501575"/>
            <a:ext cx="897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5053853" y="2386189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256262" y="2191703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147155" y="269834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336556" y="2698347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411457" y="2408341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079630" y="3010495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909783" y="2971988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662196" y="2010402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794841" y="2352964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971487" y="2191703"/>
            <a:ext cx="93300" cy="93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rot="10800000">
            <a:off x="5639177" y="4228114"/>
            <a:ext cx="0" cy="99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6346900" y="4148625"/>
            <a:ext cx="445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981150" y="1550825"/>
            <a:ext cx="258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y</a:t>
            </a:r>
            <a:endParaRPr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Versão com uma feature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132275"/>
            <a:ext cx="85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Encontrar os valores de</a:t>
            </a:r>
            <a:r>
              <a:rPr lang="pt-BR"/>
              <a:t>        </a:t>
            </a:r>
            <a:r>
              <a:rPr lang="pt-BR"/>
              <a:t>e</a:t>
            </a:r>
            <a:r>
              <a:rPr lang="pt-BR"/>
              <a:t>        de forma que </a:t>
            </a:r>
            <a:r>
              <a:rPr lang="pt-BR"/>
              <a:t>  </a:t>
            </a:r>
            <a:r>
              <a:rPr lang="pt-BR"/>
              <a:t>                  </a:t>
            </a:r>
            <a:r>
              <a:rPr lang="pt-BR"/>
              <a:t>se aproxime de    </a:t>
            </a:r>
            <a:r>
              <a:rPr lang="pt-BR"/>
              <a:t>     , para i = 0,1, …, m</a:t>
            </a:r>
            <a:r>
              <a:rPr lang="pt-BR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geral chamamos θ</a:t>
            </a:r>
            <a:r>
              <a:rPr baseline="-25000" lang="pt-BR"/>
              <a:t>0</a:t>
            </a:r>
            <a:r>
              <a:rPr lang="pt-BR"/>
              <a:t> de bias, e usamos ele para modelar </a:t>
            </a:r>
            <a:r>
              <a:rPr lang="pt-BR"/>
              <a:t>funções</a:t>
            </a:r>
            <a:r>
              <a:rPr lang="pt-BR"/>
              <a:t> que não passam pela origem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933" y="2688658"/>
            <a:ext cx="3483924" cy="479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0" id="163" name="Google Shape;163;p20" title="MathEquation,#6666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975" y="1195625"/>
            <a:ext cx="265526" cy="30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1" id="164" name="Google Shape;164;p20" title="MathEquation,#6666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800" y="1195619"/>
            <a:ext cx="265524" cy="30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\theta(x^{(i)})" id="165" name="Google Shape;165;p20" title="MathEquation,#6666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8263" y="1152788"/>
            <a:ext cx="939822" cy="39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^{(i)}" id="166" name="Google Shape;166;p20" title="MathEquation,#6666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9175" y="1174224"/>
            <a:ext cx="374814" cy="3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Loss function, ou cost function, é uma função que basicamente diz o quanto </a:t>
            </a:r>
            <a:r>
              <a:rPr lang="pt-BR"/>
              <a:t>nós</a:t>
            </a:r>
            <a:r>
              <a:rPr lang="pt-BR"/>
              <a:t> estamos errando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objetivo, portanto, é </a:t>
            </a:r>
            <a:r>
              <a:rPr b="1" lang="pt-BR"/>
              <a:t>minimizar o valor da função de custo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 Tomamos o MSE (Mean Square Error), sobre 2 para facilitar as contas, como nossa </a:t>
            </a:r>
            <a:r>
              <a:rPr lang="pt-BR"/>
              <a:t>função</a:t>
            </a:r>
            <a:r>
              <a:rPr lang="pt-BR"/>
              <a:t> de custo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00" y="2966280"/>
            <a:ext cx="5245401" cy="10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Loss function, ou cost function, é uma função que basicamente diz o quanto nós estamos errando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Nosso objetivo, portanto, é </a:t>
            </a:r>
            <a:r>
              <a:rPr b="1" lang="pt-BR">
                <a:solidFill>
                  <a:srgbClr val="FF0000"/>
                </a:solidFill>
              </a:rPr>
              <a:t>minimizar</a:t>
            </a:r>
            <a:r>
              <a:rPr b="1" lang="pt-BR"/>
              <a:t> o valor da função de custo</a:t>
            </a:r>
            <a:r>
              <a:rPr lang="pt-BR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Podemos usar cálculo para isso!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Loss function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132275"/>
            <a:ext cx="85206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Derivando nossa loss function obtemos: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1998200"/>
            <a:ext cx="6558699" cy="17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caso </a:t>
            </a:r>
            <a:r>
              <a:rPr lang="pt-BR"/>
              <a:t>poderíamos igualar nossas derivadas a zero e resolver as equações para obter os valores ótimos dos nossos parâmetros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Nos leva a solução chamada OLS: Ordinary Least Squares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175" y="2530900"/>
            <a:ext cx="1571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974" y="3375275"/>
            <a:ext cx="1800425" cy="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