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f53e9dc6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f53e9dc6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a5efb201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a5efb201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NO PRÓXIMO SLIDE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4d445196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4d445196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DESENHAR EXEMPLO GRANDE - VAI SERVIR SEMPRE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Geramos um vetor perpendicular/normal ao plano, saindo do 0 -----&gt; 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 ele conseguimos classificar - temos a projeção do ponto em relação a 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 * x &gt;= c   é +, se não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 é a distância ao plano na projeção 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só trocar o lado de C e chamar de “b”....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w*x + b &gt;=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2fcd5400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2fcd5400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DESENHAR EXEMPLO GRANDE - VAI SERVIR SEMPRE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Geramos um vetor perpendicular/normal ao plano, saindo do 0 -----&gt; 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 ele conseguimos classificar - temos a projeção do ponto em relação a 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 * x &gt;= c   é +, se não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 é a distância ao plano na projeção 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só trocar o lado de C e chamar de “b”....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w*x + b &gt;=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1902bc0a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1902bc0a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nosso caso não tem o transposto pois já estamos considerando vetores linhas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mas…. e como obtenho esse hiperplano?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1902bc0a1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1902bc0a1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CALMA JOVEM GANHAFOTO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chegar lá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vão ver que tudo tem um propósito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1902bc0a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1902bc0a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Mais restrições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2fcd5400c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2fcd5400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Mais restrições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2fcd5400c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2fcd5400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Mais restrições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a5efb201b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a5efb201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Explicar a ideia de “margem”, “rua” e “calha”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1902bc0a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1902bc0a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Anotar uma colinha :)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2fcd540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2fcd540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 outro algoritmo é assim?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NENHUM - melhor classificador possível ;)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2fcd5400c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2fcd5400c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explicar melhor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de otimização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de prog mat… meio diferente pois temos igualdade e não desigualdades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de gradient descent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IMPORTÂNCIA DO PRODUTO ESCALAR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2fcd5400c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2fcd5400c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explicar melhor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de otimização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de prog mat… meio diferente pois temos igualdade e não desigualdades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de gradient descent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IMPORTÂNCIA DO PRODUTO ESCALAR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1902bc0a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1902bc0a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0c4e4024f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0c4e4024f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SE NÃO EXISTIR DIVISÃO LINEAR?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2fcd5400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2fcd5400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SE NÃO EXISTIR DIVISÃO LINEAR?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2fcd5400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2fcd5400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a5efb201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a5efb201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Menti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0c4e4024f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0c4e4024f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1902bc0a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1902bc0a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LINUX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2fcd5400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2fcd5400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Explicar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projeção (visão de cima) é a mesma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a5efb201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a5efb201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1902bc0a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1902bc0a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Explicar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projeção (visão de cima) é a mesma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0c4e4024f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0c4e4024f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mudamos para um dimensão muito grande, temos um custo computacional muito alto!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1902bc0a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1902bc0a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LOUSA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2fcd5400c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2fcd5400c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LOUSA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a5efb201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a5efb201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a5efb201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a5efb201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SE AINDA NÃO HOUVER DIVISÃO?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mesmo com os kernels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PAUSA?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2fcd5400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2fcd5400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SE AINDA NÃO HOUVER DIVISÃO?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mesmo com os kernels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PAUSA?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2fcd5400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2fcd5400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1902bc0a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1902bc0a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SE AINDA NÃO HOUVER DIVISÃO?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2fcd5400c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2fcd5400c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4d445196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4d445196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VLADIMIR  = FODA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PAI da teoria do aprendizado estatístico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a5efb201b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a5efb201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Fazemos a melhor escola local e repetimos isso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não temos garantia do melhor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 prática, é bom suficiente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1902bc0a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51902bc0a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0c4e4024f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50c4e4024f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1902bc0a1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1902bc0a1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1902bc0a1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1902bc0a1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2fcd5400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2fcd5400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1902bc0a1_3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1902bc0a1_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Não gosto muito, por isso não passei :)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54d445196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54d445196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Não  nos importamos por erros que sejam menor que </a:t>
            </a:r>
            <a:r>
              <a:rPr b="1"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ε, </a:t>
            </a:r>
            <a:r>
              <a:rPr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mas não aceitamos qualquer coisa maior que isso.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1902bc0a1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1902bc0a1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1902bc0a1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51902bc0a1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0c4e4024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0c4e4024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QUE É ASSIM?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O QUE É LINEAR ? Hiperplano separador!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LOUSA CONFORME RESPONDEM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1902bc0a1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1902bc0a1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51902bc0a1_3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51902bc0a1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52fcd5400c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52fcd5400c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54d445196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54d445196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45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1902bc0a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51902bc0a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45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54d445196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54d445196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5a5efb201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5a5efb201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5a5efb20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5a5efb20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1902bc0a1_3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1902bc0a1_3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52fcd5400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52fcd5400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2fcd5400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2fcd5400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QUE É ASSIM?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O QUE É LINEAR ? Hiperplano separador!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LOUSA CONFORME RESPONDEM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5cc2a64a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5cc2a64a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54d445196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54d445196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2fcd5400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2fcd5400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QUE É ASSIM?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O QUE É LINEAR ? Hiperplano separador!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LOUSA CONFORME RESPONDEM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2fcd5400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2fcd5400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NO PRÓXIMO SLIDE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1902bc0a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1902bc0a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Explicar a ideia de “margem”, “rua” e “calha”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Nosso plano separador é o meio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333875" y="-51650"/>
            <a:ext cx="342900" cy="54621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248150" y="-42125"/>
            <a:ext cx="342900" cy="54621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381000" y="-223100"/>
            <a:ext cx="4867200" cy="5462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3850" y="814025"/>
            <a:ext cx="3515475" cy="35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title"/>
          </p:nvPr>
        </p:nvSpPr>
        <p:spPr>
          <a:xfrm>
            <a:off x="4807500" y="3083450"/>
            <a:ext cx="41079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2" type="title"/>
          </p:nvPr>
        </p:nvSpPr>
        <p:spPr>
          <a:xfrm>
            <a:off x="4807500" y="4040100"/>
            <a:ext cx="41079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mbria"/>
              <a:buNone/>
              <a:defRPr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2" name="Google Shape;72;p12"/>
          <p:cNvSpPr txBox="1"/>
          <p:nvPr/>
        </p:nvSpPr>
        <p:spPr>
          <a:xfrm>
            <a:off x="4258425" y="5165775"/>
            <a:ext cx="3206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 2">
  <p:cSld name="CUSTOM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/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dúvidas?</a:t>
            </a:r>
            <a:endParaRPr sz="36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77" name="Google Shape;77;p14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82" name="Google Shape;82;p14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 2 1">
  <p:cSld name="CUSTOM_1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/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demo</a:t>
            </a:r>
            <a:endParaRPr sz="36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88" name="Google Shape;88;p15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93" name="Google Shape;93;p15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 1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24" name="Google Shape;24;p5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8" name="Google Shape;2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" name="Google Shape;34;p6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idx="3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8" name="Google Shape;3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1" name="Google Shape;51;p8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5" name="Google Shape;5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youtu.be/_PwhiWxHK8o?t=288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youtu.be/_PwhiWxHK8o?t=288" TargetMode="External"/><Relationship Id="rId4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7.jpg"/><Relationship Id="rId5" Type="http://schemas.openxmlformats.org/officeDocument/2006/relationships/hyperlink" Target="https://youtu.be/_PwhiWxHK8o?t=288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0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facebook.com/TireidoKu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youtu.be/_PwhiWxHK8o?t=288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Relationship Id="rId4" Type="http://schemas.openxmlformats.org/officeDocument/2006/relationships/hyperlink" Target="https://medium.com/@vivek.yadav/how-neural-networks-learn-nonlinear-functions-and-classify-linearly-non-separable-data-22328e7e5be1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Relationship Id="rId4" Type="http://schemas.openxmlformats.org/officeDocument/2006/relationships/hyperlink" Target="https://www.researchgate.net/publication/239386696_Optimizing_the_Prediction_Accuracy_of_Concrete_Compressive_Strength_Based_on_a_Comparison_of_Data_Mining_Techniques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png"/><Relationship Id="rId4" Type="http://schemas.openxmlformats.org/officeDocument/2006/relationships/hyperlink" Target="https://stats.stackexchange.com/questions/31066/what-is-the-influence-of-c-in-svms-with-linear-kernel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www.youtube.com/watch?v=hCOIMkcsm_g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Relationship Id="rId5" Type="http://schemas.openxmlformats.org/officeDocument/2006/relationships/hyperlink" Target="http://citeseerx.ist.psu.edu/viewdoc/summary?doi=10.1.1.114.4288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4.png"/><Relationship Id="rId4" Type="http://schemas.openxmlformats.org/officeDocument/2006/relationships/hyperlink" Target="http://citeseerx.ist.psu.edu/viewdoc/summary?doi=10.1.1.114.4288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google.com/url?sa=i&amp;url=https%3A%2F%2Fwww.researchgate.net%2Ffigure%2FThis-illustration-present-a-binary-classification-that-is-performed-on-two-features_fig5_285653348&amp;psig=AOvVaw1MilmaEF0S6sDbuoojU-Bx&amp;ust=1590681185478000&amp;source=images&amp;cd=vfe&amp;ved=0CA0QjhxqFwoTCIirhc6z1OkCFQAAAAAdAAAAABAD" TargetMode="External"/><Relationship Id="rId4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hyperlink" Target="http://citeseerx.ist.psu.edu/viewdoc/summary?doi=10.1.1.114.4288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://citeseerx.ist.psu.edu/viewdoc/summary?doi=10.1.1.114.4288" TargetMode="External"/><Relationship Id="rId4" Type="http://schemas.openxmlformats.org/officeDocument/2006/relationships/hyperlink" Target="http://citeseerx.ist.psu.edu/viewdoc/summary?doi=10.1.1.114.4288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www.csie.ntu.edu.tw/~cjlin/papers/guide/guide.pdf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www.csie.ntu.edu.tw/~cjlin/papers/guide/guide.pdf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://cs229.stanford.edu/notes/cs229-notes3.pdf" TargetMode="External"/><Relationship Id="rId4" Type="http://schemas.openxmlformats.org/officeDocument/2006/relationships/hyperlink" Target="https://youtu.be/_PwhiWxHK8o?t=288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edium.com/deep-math-machine-learning-ai/chapter-3-support-vector-machine-with-math-47d6193c82be" TargetMode="External"/><Relationship Id="rId4" Type="http://schemas.openxmlformats.org/officeDocument/2006/relationships/image" Target="../media/image16.jp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807500" y="3083450"/>
            <a:ext cx="41079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Support Vector Machines</a:t>
            </a:r>
            <a:endParaRPr/>
          </a:p>
        </p:txBody>
      </p:sp>
      <p:sp>
        <p:nvSpPr>
          <p:cNvPr id="102" name="Google Shape;102;p16"/>
          <p:cNvSpPr txBox="1"/>
          <p:nvPr>
            <p:ph idx="2" type="title"/>
          </p:nvPr>
        </p:nvSpPr>
        <p:spPr>
          <a:xfrm>
            <a:off x="4807500" y="4040100"/>
            <a:ext cx="41079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Bruno Coelho • 27</a:t>
            </a:r>
            <a:r>
              <a:rPr lang="pt-BR"/>
              <a:t>/05/2020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bruno.gomes.coelh</a:t>
            </a:r>
            <a:r>
              <a:rPr i="1" lang="pt-BR"/>
              <a:t>o@usp.br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284225" y="1067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ideia é “</a:t>
            </a:r>
            <a:r>
              <a:rPr i="1" lang="pt-BR"/>
              <a:t>maximum street approach” </a:t>
            </a:r>
            <a:r>
              <a:rPr lang="pt-BR"/>
              <a:t>- maximizar o espaço da “rua”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As margens expandem o máximo que dá, até “bater” em um elemento de cada classe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Somos bons arquitetos, então queremos os dois lados da rua iguais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Isto é, a faixa da esquerda e da direita têm o mesmo tamanho - a divisão vai no meio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(</a:t>
            </a:r>
            <a:r>
              <a:rPr i="1" lang="pt-BR"/>
              <a:t>a = b) </a:t>
            </a:r>
            <a:r>
              <a:rPr lang="pt-BR"/>
              <a:t>no desenho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Intuição por trás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Classificar um dado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311700" y="1067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Vamos por enquanto supor que temos o hiperplano e queremos classificar um novo dado.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Como fazer?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3086025" y="3943575"/>
            <a:ext cx="5998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dk1"/>
                </a:solidFill>
              </a:rPr>
              <a:t>Ou veja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esse vídeo</a:t>
            </a:r>
            <a:endParaRPr sz="2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Classificar um dado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311700" y="1067575"/>
            <a:ext cx="442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Como fazer?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Basta ver para qual lado do hiperplano ele está!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Criamos um vetor auxiliar, </a:t>
            </a:r>
            <a:r>
              <a:rPr b="1" lang="pt-BR"/>
              <a:t>W</a:t>
            </a:r>
            <a:r>
              <a:rPr lang="pt-BR"/>
              <a:t>, perpendicular ao hiperplano.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Fazemos </a:t>
            </a:r>
            <a:r>
              <a:rPr b="1" lang="pt-BR"/>
              <a:t>W </a:t>
            </a:r>
            <a:r>
              <a:rPr lang="pt-BR"/>
              <a:t>ter norma 1</a:t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3035525" y="3926750"/>
            <a:ext cx="5998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dk1"/>
                </a:solidFill>
              </a:rPr>
              <a:t>Ou veja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esse vídeo</a:t>
            </a:r>
            <a:endParaRPr sz="2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788" y="1067563"/>
            <a:ext cx="4359737" cy="272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27"/>
          <p:cNvCxnSpPr/>
          <p:nvPr/>
        </p:nvCxnSpPr>
        <p:spPr>
          <a:xfrm flipH="1" rot="10800000">
            <a:off x="6239900" y="1344175"/>
            <a:ext cx="516900" cy="4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7"/>
          <p:cNvSpPr txBox="1"/>
          <p:nvPr/>
        </p:nvSpPr>
        <p:spPr>
          <a:xfrm rot="-3069228">
            <a:off x="6279859" y="1313457"/>
            <a:ext cx="259234" cy="549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w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Classificar um dado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311700" y="1067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Entendemos um ponto x1 que queremos classificar como um vetor u1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É simplesmente o vetor que liga a origem ao ponto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Projetamos u1 na direção do hiperplano utilizando w: projeção = w*b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Dado </a:t>
            </a:r>
            <a:r>
              <a:rPr lang="pt-BR"/>
              <a:t>b = distância da origem para o hiperplano,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Verificamos se a projeção </a:t>
            </a:r>
            <a:r>
              <a:rPr lang="pt-BR"/>
              <a:t>está</a:t>
            </a:r>
            <a:r>
              <a:rPr lang="pt-BR"/>
              <a:t> acima ou abaixo de b: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701075"/>
            <a:ext cx="666750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 rotWithShape="1">
          <a:blip r:embed="rId4">
            <a:alphaModFix/>
          </a:blip>
          <a:srcRect b="35218" l="56076" r="0" t="20419"/>
          <a:stretch/>
        </p:blipFill>
        <p:spPr>
          <a:xfrm>
            <a:off x="6002850" y="2459302"/>
            <a:ext cx="3020899" cy="177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035525" y="3926750"/>
            <a:ext cx="5998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dk1"/>
                </a:solidFill>
              </a:rPr>
              <a:t>Ou veja </a:t>
            </a:r>
            <a:r>
              <a:rPr lang="pt-BR" u="sng">
                <a:solidFill>
                  <a:schemeClr val="hlink"/>
                </a:solidFill>
                <a:hlinkClick r:id="rId5"/>
              </a:rPr>
              <a:t>esse vídeo</a:t>
            </a:r>
            <a:endParaRPr sz="2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Mas como obtenho o hiperplano?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701075"/>
            <a:ext cx="666750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4325" y="1108988"/>
            <a:ext cx="2775350" cy="323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obter o hiperplano?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311700" y="1067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Vamos adicionar mais restrições/complicações ao problema. Porque?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Vai nos ajudar a chegar numa fórmula fechada!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Diz a lenda que Vapnik bebeu 7 litros de café ao longo de 3 meses antes de chegar nessas restrições [1]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Adicionamos algumas restrições quanto: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Ao nosso conjunto de treino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Aos elementos que estão na “margem”</a:t>
            </a:r>
            <a:endParaRPr/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2701400" y="3878875"/>
            <a:ext cx="5998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[1]</a:t>
            </a:r>
            <a:endParaRPr sz="2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Restrições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311700" y="1067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Nosso y será -1 para a classe negativa e +1 para classe positiva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Para a derivação da SVM, não funciona ter y 0 ou 1, precisamos da classe negativa sendo -1.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X+ são todos os exemplos da classe positiva, X- da classe negativa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Forçamos: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Perceba que antes tinhamos 0 em vez de 1 devido devido ao fato que estamos supondo que o hiperplano existe</a:t>
            </a:r>
            <a:endParaRPr/>
          </a:p>
        </p:txBody>
      </p:sp>
      <p:pic>
        <p:nvPicPr>
          <p:cNvPr id="222" name="Google Shape;222;p31"/>
          <p:cNvPicPr preferRelativeResize="0"/>
          <p:nvPr/>
        </p:nvPicPr>
        <p:blipFill rotWithShape="1">
          <a:blip r:embed="rId3">
            <a:alphaModFix/>
          </a:blip>
          <a:srcRect b="49399" l="2050" r="-2050" t="-6607"/>
          <a:stretch/>
        </p:blipFill>
        <p:spPr>
          <a:xfrm>
            <a:off x="826050" y="2026050"/>
            <a:ext cx="7167474" cy="149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 da rua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2"/>
          <p:cNvSpPr txBox="1"/>
          <p:nvPr>
            <p:ph idx="1" type="body"/>
          </p:nvPr>
        </p:nvSpPr>
        <p:spPr>
          <a:xfrm>
            <a:off x="311700" y="1067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Podemos calcular o tamanho da rua utilizando: (X+ - X-) * 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Simplificando, chegamos em: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Tamanho da rua = 2/ ||W||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Num problema de minimização: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As constantes não vão importantar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Maximizar a 1/X é a mesma coisa que minimizar 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Minimizar X é a mesma coisa que minimizar X²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Então queremos: min (||W²||)</a:t>
            </a:r>
            <a:endParaRPr/>
          </a:p>
        </p:txBody>
      </p:sp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2363125" y="3926750"/>
            <a:ext cx="6671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Novamente,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esse vídeo</a:t>
            </a:r>
            <a:r>
              <a:rPr lang="pt-BR" sz="2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>
                <a:solidFill>
                  <a:schemeClr val="dk1"/>
                </a:solidFill>
              </a:rPr>
              <a:t>esse vídeo faz a derivação passo a passo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Visualmente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8413" y="816263"/>
            <a:ext cx="3607175" cy="351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Lembrando...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575" y="954450"/>
            <a:ext cx="2790825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4"/>
          <p:cNvSpPr txBox="1"/>
          <p:nvPr/>
        </p:nvSpPr>
        <p:spPr>
          <a:xfrm>
            <a:off x="322750" y="1188025"/>
            <a:ext cx="83916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Adicionamos o ½ para a derivada ser mais fácil. Sujeito 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7275" y="2751925"/>
            <a:ext cx="6609449" cy="16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Support Vector Machines - SVM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Modelo </a:t>
            </a:r>
            <a:r>
              <a:rPr lang="pt-BR"/>
              <a:t>de classificação e  regressão supervisionado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Só funciona com dados numéricos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Intuição geométrica bem interessante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Muito estudado matematicamente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Garantias  do “melhor” classificador possível!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realizar essa otimização para obter o W?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5"/>
          <p:cNvSpPr txBox="1"/>
          <p:nvPr>
            <p:ph idx="1" type="body"/>
          </p:nvPr>
        </p:nvSpPr>
        <p:spPr>
          <a:xfrm>
            <a:off x="311700" y="1067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Entregamos o problema para matemáticos e eles nos dão a resposta: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Multiplicadores de Lagrange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Multiplicadores de Lagrange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6"/>
          <p:cNvSpPr txBox="1"/>
          <p:nvPr>
            <p:ph idx="1" type="body"/>
          </p:nvPr>
        </p:nvSpPr>
        <p:spPr>
          <a:xfrm>
            <a:off x="311700" y="1067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Método de otimização: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Encontrar o mínimo/máximo de uma função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Funciona com restrições de igualdade 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Nos mostra que a otimização depende apenas </a:t>
            </a:r>
            <a:r>
              <a:rPr b="1" lang="pt-BR"/>
              <a:t>do produto escalar</a:t>
            </a:r>
            <a:endParaRPr b="1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Nos dá uma resposta </a:t>
            </a:r>
            <a:r>
              <a:rPr b="1" lang="pt-BR"/>
              <a:t>exata </a:t>
            </a:r>
            <a:r>
              <a:rPr lang="pt-BR"/>
              <a:t>nesse caso pois o espaço é convexo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 ele temos uma resposta exata para o nosso vetor </a:t>
            </a:r>
            <a:r>
              <a:rPr b="1" lang="pt-BR"/>
              <a:t>w</a:t>
            </a:r>
            <a:endParaRPr b="1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 agora não nos importa os detalhes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Revisando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7"/>
          <p:cNvSpPr txBox="1"/>
          <p:nvPr>
            <p:ph idx="1" type="body"/>
          </p:nvPr>
        </p:nvSpPr>
        <p:spPr>
          <a:xfrm>
            <a:off x="311700" y="1067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Temos um método para dado um conjunto de treinamento binário: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Tenta encontrar a melhor “rua” que separa os dados </a:t>
            </a:r>
            <a:r>
              <a:rPr b="1" lang="pt-BR"/>
              <a:t>linearmente</a:t>
            </a:r>
            <a:endParaRPr b="1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Nos dá uma resposta exata para esses dados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Nos fornece uma regra de classificação para dados novos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Queremos:</a:t>
            </a:r>
            <a:endParaRPr/>
          </a:p>
        </p:txBody>
      </p:sp>
      <p:sp>
        <p:nvSpPr>
          <p:cNvPr id="267" name="Google Shape;267;p38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Maior divisão linear possível :)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Problema:</a:t>
            </a:r>
            <a:endParaRPr/>
          </a:p>
        </p:txBody>
      </p:sp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Muitas vezes uma divisão linear não é o suficiente!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type="title"/>
          </p:nvPr>
        </p:nvSpPr>
        <p:spPr>
          <a:xfrm>
            <a:off x="189775" y="1953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Kernels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1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Não linear!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225" y="356950"/>
            <a:ext cx="4166126" cy="41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Queremos:</a:t>
            </a:r>
            <a:endParaRPr/>
          </a:p>
        </p:txBody>
      </p:sp>
      <p:sp>
        <p:nvSpPr>
          <p:cNvPr id="291" name="Google Shape;291;p42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Não linear! -&gt; Kernels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Queremos:</a:t>
            </a:r>
            <a:endParaRPr/>
          </a:p>
        </p:txBody>
      </p:sp>
      <p:sp>
        <p:nvSpPr>
          <p:cNvPr id="297" name="Google Shape;297;p43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Não linear! -&gt; Kernels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0" y="1630888"/>
            <a:ext cx="2095500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3"/>
          <p:cNvSpPr txBox="1"/>
          <p:nvPr/>
        </p:nvSpPr>
        <p:spPr>
          <a:xfrm>
            <a:off x="3138575" y="368300"/>
            <a:ext cx="3451800" cy="46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0">
                <a:solidFill>
                  <a:srgbClr val="FF0000"/>
                </a:solidFill>
              </a:rPr>
              <a:t>X</a:t>
            </a:r>
            <a:endParaRPr sz="30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Kernels: Motivação</a:t>
            </a:r>
            <a:endParaRPr/>
          </a:p>
        </p:txBody>
      </p:sp>
      <p:sp>
        <p:nvSpPr>
          <p:cNvPr id="305" name="Google Shape;305;p44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 tivermos um conjunto de dados onde um círculo de raio r1 é a classe + e outro de raio r2 é a classe -, não existe como separar os dados com uma reta!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Imagem 1 próximo slide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Mas se adicionarmos uma dimensão a mais, z = x² + y², podemos dividir o espaço tri-dimensional com 1 hiperplano!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Imagem 2 próximo slide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SVM - Tópicos: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Intuição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Derivação simples original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Extensões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Aplicabilidade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Tópicos avançados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Kernels: Motivação</a:t>
            </a:r>
            <a:endParaRPr/>
          </a:p>
        </p:txBody>
      </p:sp>
      <p:pic>
        <p:nvPicPr>
          <p:cNvPr id="311" name="Google Shape;31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500" y="1070413"/>
            <a:ext cx="6440074" cy="30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5"/>
          <p:cNvSpPr txBox="1"/>
          <p:nvPr/>
        </p:nvSpPr>
        <p:spPr>
          <a:xfrm>
            <a:off x="3667050" y="4051625"/>
            <a:ext cx="48483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Fonte</a:t>
            </a:r>
            <a:endParaRPr/>
          </a:p>
        </p:txBody>
      </p:sp>
      <p:cxnSp>
        <p:nvCxnSpPr>
          <p:cNvPr id="313" name="Google Shape;313;p45"/>
          <p:cNvCxnSpPr/>
          <p:nvPr/>
        </p:nvCxnSpPr>
        <p:spPr>
          <a:xfrm>
            <a:off x="4312025" y="2487300"/>
            <a:ext cx="990600" cy="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45"/>
          <p:cNvSpPr txBox="1"/>
          <p:nvPr/>
        </p:nvSpPr>
        <p:spPr>
          <a:xfrm>
            <a:off x="4369175" y="1489025"/>
            <a:ext cx="8763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nova feature z=X²+y²</a:t>
            </a:r>
            <a:endParaRPr/>
          </a:p>
        </p:txBody>
      </p:sp>
      <p:sp>
        <p:nvSpPr>
          <p:cNvPr id="315" name="Google Shape;315;p45"/>
          <p:cNvSpPr/>
          <p:nvPr/>
        </p:nvSpPr>
        <p:spPr>
          <a:xfrm>
            <a:off x="5355975" y="2378550"/>
            <a:ext cx="2842250" cy="739150"/>
          </a:xfrm>
          <a:custGeom>
            <a:rect b="b" l="l" r="r" t="t"/>
            <a:pathLst>
              <a:path extrusionOk="0" h="29566" w="113690">
                <a:moveTo>
                  <a:pt x="0" y="29566"/>
                </a:moveTo>
                <a:lnTo>
                  <a:pt x="110947" y="10363"/>
                </a:lnTo>
                <a:lnTo>
                  <a:pt x="113690" y="0"/>
                </a:lnTo>
                <a:lnTo>
                  <a:pt x="3962" y="17678"/>
                </a:lnTo>
                <a:close/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6" name="Google Shape;316;p45"/>
          <p:cNvSpPr txBox="1"/>
          <p:nvPr/>
        </p:nvSpPr>
        <p:spPr>
          <a:xfrm>
            <a:off x="7177175" y="384700"/>
            <a:ext cx="20193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Hiperplano separador após a nova feature</a:t>
            </a:r>
            <a:endParaRPr/>
          </a:p>
        </p:txBody>
      </p:sp>
      <p:cxnSp>
        <p:nvCxnSpPr>
          <p:cNvPr id="317" name="Google Shape;317;p45"/>
          <p:cNvCxnSpPr/>
          <p:nvPr/>
        </p:nvCxnSpPr>
        <p:spPr>
          <a:xfrm flipH="1" rot="10800000">
            <a:off x="8177225" y="955925"/>
            <a:ext cx="19200" cy="1317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Kernels</a:t>
            </a:r>
            <a:endParaRPr/>
          </a:p>
        </p:txBody>
      </p:sp>
      <p:sp>
        <p:nvSpPr>
          <p:cNvPr id="323" name="Google Shape;323;p46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Nada a ver com linux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Vamos fazer uma mudança no espaço dos nossos dados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Como só precisamos do produto escalar entre 2 vetores (multiplicadores de lagrange), teoricamente só precisamos disso no novo espaço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Kernels nos fornecem esse </a:t>
            </a:r>
            <a:r>
              <a:rPr b="1" lang="pt-BR"/>
              <a:t>produto escalar sem ter que mudar o espaço</a:t>
            </a:r>
            <a:endParaRPr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Kernels: Exemplo polinomial 2</a:t>
            </a:r>
            <a:endParaRPr/>
          </a:p>
        </p:txBody>
      </p:sp>
      <p:sp>
        <p:nvSpPr>
          <p:cNvPr id="329" name="Google Shape;329;p47"/>
          <p:cNvSpPr txBox="1"/>
          <p:nvPr>
            <p:ph idx="1" type="body"/>
          </p:nvPr>
        </p:nvSpPr>
        <p:spPr>
          <a:xfrm>
            <a:off x="311700" y="1067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pt-BR"/>
              <a:t>U</a:t>
            </a:r>
            <a:r>
              <a:rPr lang="pt-BR"/>
              <a:t>, </a:t>
            </a:r>
            <a:r>
              <a:rPr b="1" lang="pt-BR"/>
              <a:t>V </a:t>
            </a:r>
            <a:r>
              <a:rPr lang="pt-BR"/>
              <a:t>são vetores  -  K é o nosso kernel  -  Phi é a nossa transformação no espaço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 exemplo se mapearmos de 2D para 3D: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88" y="1820113"/>
            <a:ext cx="842962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Kernels: Exemplo polinomial 2</a:t>
            </a:r>
            <a:endParaRPr/>
          </a:p>
        </p:txBody>
      </p:sp>
      <p:sp>
        <p:nvSpPr>
          <p:cNvPr id="336" name="Google Shape;336;p48"/>
          <p:cNvSpPr txBox="1"/>
          <p:nvPr>
            <p:ph idx="1" type="body"/>
          </p:nvPr>
        </p:nvSpPr>
        <p:spPr>
          <a:xfrm>
            <a:off x="311700" y="1067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“mágica” de kernels é que em vez de transformarmos os dados e </a:t>
            </a:r>
            <a:r>
              <a:rPr lang="pt-BR"/>
              <a:t>daí</a:t>
            </a:r>
            <a:r>
              <a:rPr lang="pt-BR"/>
              <a:t> calcular o produto vetorial nesse espaço de mais alta dimensionalidade…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… Podemos chegar numa fórmula que nos dê o produto vetorial direto!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Isso é muito mais eficiente computacionalmente e permite usar transformações de grau maior.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kernels usados</a:t>
            </a:r>
            <a:endParaRPr/>
          </a:p>
        </p:txBody>
      </p:sp>
      <p:pic>
        <p:nvPicPr>
          <p:cNvPr id="342" name="Google Shape;34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50" y="1181100"/>
            <a:ext cx="7200900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9"/>
          <p:cNvSpPr txBox="1"/>
          <p:nvPr/>
        </p:nvSpPr>
        <p:spPr>
          <a:xfrm>
            <a:off x="3667050" y="4051625"/>
            <a:ext cx="48483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Fonte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Queremos:</a:t>
            </a:r>
            <a:endParaRPr/>
          </a:p>
        </p:txBody>
      </p:sp>
      <p:sp>
        <p:nvSpPr>
          <p:cNvPr id="349" name="Google Shape;349;p50"/>
          <p:cNvSpPr txBox="1"/>
          <p:nvPr>
            <p:ph idx="1" type="body"/>
          </p:nvPr>
        </p:nvSpPr>
        <p:spPr>
          <a:xfrm>
            <a:off x="403150" y="1067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Melhor divisão “linear”* possível :)</a:t>
            </a:r>
            <a:endParaRPr/>
          </a:p>
        </p:txBody>
      </p:sp>
      <p:sp>
        <p:nvSpPr>
          <p:cNvPr id="350" name="Google Shape;350;p50"/>
          <p:cNvSpPr txBox="1"/>
          <p:nvPr/>
        </p:nvSpPr>
        <p:spPr>
          <a:xfrm>
            <a:off x="2757550" y="4051625"/>
            <a:ext cx="5757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*No espaço do kernel, a divisão ainda é linear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Problema:</a:t>
            </a:r>
            <a:endParaRPr/>
          </a:p>
        </p:txBody>
      </p:sp>
      <p:sp>
        <p:nvSpPr>
          <p:cNvPr id="356" name="Google Shape;356;p51"/>
          <p:cNvSpPr txBox="1"/>
          <p:nvPr>
            <p:ph idx="1" type="body"/>
          </p:nvPr>
        </p:nvSpPr>
        <p:spPr>
          <a:xfrm>
            <a:off x="456475" y="1067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Mesmo usando kernels, ainda pode ser impossível acertar todos os exemplos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2"/>
          <p:cNvSpPr txBox="1"/>
          <p:nvPr>
            <p:ph type="title"/>
          </p:nvPr>
        </p:nvSpPr>
        <p:spPr>
          <a:xfrm>
            <a:off x="189775" y="1953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Soft Margin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3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Melhor divisão “linear” possível :)</a:t>
            </a:r>
            <a:endParaRPr/>
          </a:p>
        </p:txBody>
      </p:sp>
      <p:pic>
        <p:nvPicPr>
          <p:cNvPr id="367" name="Google Shape;36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8997" y="746900"/>
            <a:ext cx="3671675" cy="36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Soft Margin</a:t>
            </a:r>
            <a:endParaRPr/>
          </a:p>
        </p:txBody>
      </p:sp>
      <p:sp>
        <p:nvSpPr>
          <p:cNvPr id="373" name="Google Shape;373;p54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SVM é o melhor algoritmo possível se conseguirmos achar o kernel certo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Infelizmente é custoso demais testar todos os kernels possíveis (infinitos), ou até testar o suficiente para estarmos próximos o suficiente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vamos mais supor que conseguimos dividir “linearmente” os dados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Introduzimos um custo adicional para exemplo que erramos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Histórico das SVM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primeira versão foi: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SVM Linear - </a:t>
            </a:r>
            <a:r>
              <a:rPr b="1" lang="pt-BR"/>
              <a:t>Vladimir N. Vapnik</a:t>
            </a:r>
            <a:r>
              <a:rPr lang="pt-BR"/>
              <a:t>, Alexey Ya. Chervonenkis in 1963.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Vapnik é considerado o pai de toda uma área de ML (Teoria do Aprendizado Estatístico) e teve diversas contribuições para a área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Essa primeira versão era muito simples….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Em 1992 usa se o “truque do kernel” para deixar o SVM melhor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 em 1995 adiciona o “soft margin” para a versão que as bibliotecas usam hoje em dia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Queremos:</a:t>
            </a:r>
            <a:endParaRPr/>
          </a:p>
        </p:txBody>
      </p:sp>
      <p:sp>
        <p:nvSpPr>
          <p:cNvPr id="379" name="Google Shape;379;p55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Aceitar divisões não tão rígidas - </a:t>
            </a:r>
            <a:r>
              <a:rPr i="1" lang="pt-BR"/>
              <a:t>soft margin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Soft Margin</a:t>
            </a:r>
            <a:endParaRPr/>
          </a:p>
        </p:txBody>
      </p:sp>
      <p:sp>
        <p:nvSpPr>
          <p:cNvPr id="385" name="Google Shape;385;p56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“</a:t>
            </a:r>
            <a:r>
              <a:rPr b="1" lang="pt-BR"/>
              <a:t>Ei</a:t>
            </a:r>
            <a:r>
              <a:rPr lang="pt-BR"/>
              <a:t>” é o erro de cada exemplo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“</a:t>
            </a:r>
            <a:r>
              <a:rPr b="1" lang="pt-BR"/>
              <a:t>C</a:t>
            </a:r>
            <a:r>
              <a:rPr lang="pt-BR"/>
              <a:t>” é um </a:t>
            </a:r>
            <a:r>
              <a:rPr lang="pt-BR"/>
              <a:t>hiperparâmetro</a:t>
            </a:r>
            <a:endParaRPr/>
          </a:p>
        </p:txBody>
      </p:sp>
      <p:pic>
        <p:nvPicPr>
          <p:cNvPr id="386" name="Google Shape;38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025" y="2829175"/>
            <a:ext cx="549592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Influência do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5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Quanto menor o C, menor o “custo” de classificar errado um exemplo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Logo, mais exemplos o seu modelo pode errar →</a:t>
            </a:r>
            <a:r>
              <a:rPr lang="pt-BR"/>
              <a:t> Gera um modelo mais simples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Maior viés, baixa variância - “underfitting”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Margem grande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Ao contrário, se o C é grande, o custo de errar um exemplo é altíssimo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Logo vamos aprender um modelo mais complexo - “overfitting”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 viés é pequeno, mas estamos suscetíveis a variância dos dados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Margem pequena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Influência do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200" y="1017725"/>
            <a:ext cx="5533599" cy="29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8"/>
          <p:cNvSpPr txBox="1"/>
          <p:nvPr/>
        </p:nvSpPr>
        <p:spPr>
          <a:xfrm>
            <a:off x="3667050" y="4051625"/>
            <a:ext cx="48483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Fonte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Influência do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59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mbria"/>
              <a:buChar char="●"/>
            </a:pPr>
            <a:r>
              <a:rPr lang="pt-BR"/>
              <a:t>Se C = infinito, temos o problema “hard margin” original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Mesmo com a adição dessa regularização, ainda existe um mínimo único que os multiplicadores de lagrange são capazes de encontrar!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89775" y="1953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Tópicos extras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Gradient Descent</a:t>
            </a:r>
            <a:endParaRPr/>
          </a:p>
        </p:txBody>
      </p:sp>
      <p:sp>
        <p:nvSpPr>
          <p:cNvPr id="416" name="Google Shape;416;p61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Podemos ao invés de utilizar multiplicadores de lagrange, utilizar gradient descent para encontrar o </a:t>
            </a:r>
            <a:r>
              <a:rPr b="1" lang="pt-BR"/>
              <a:t>W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Precisamos mapear as restrições de igualdade da SVM</a:t>
            </a:r>
            <a:endParaRPr b="1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Nessa formulação, é bem parecido com a regressão logística, apenas trocando a Loss function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Mais informação: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curso</a:t>
            </a:r>
            <a:r>
              <a:rPr lang="pt-BR"/>
              <a:t> do Andrew NG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Extensão para regressão</a:t>
            </a:r>
            <a:endParaRPr/>
          </a:p>
        </p:txBody>
      </p:sp>
      <p:sp>
        <p:nvSpPr>
          <p:cNvPr id="422" name="Google Shape;422;p62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Encontrar uma função F(x) que no máximo está </a:t>
            </a:r>
            <a:r>
              <a:rPr b="1" lang="pt-BR"/>
              <a:t>ε </a:t>
            </a:r>
            <a:r>
              <a:rPr lang="pt-BR"/>
              <a:t>de distância do valor esperado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Ao mesmo tempo, queremos F(x) o mais “flat” possível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Extensão para regressão</a:t>
            </a:r>
            <a:endParaRPr/>
          </a:p>
        </p:txBody>
      </p:sp>
      <p:pic>
        <p:nvPicPr>
          <p:cNvPr id="428" name="Google Shape;42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300" y="1526300"/>
            <a:ext cx="51720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63"/>
          <p:cNvSpPr txBox="1"/>
          <p:nvPr>
            <p:ph idx="1" type="body"/>
          </p:nvPr>
        </p:nvSpPr>
        <p:spPr>
          <a:xfrm>
            <a:off x="311700" y="974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 caso linear: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3750" y="2410525"/>
            <a:ext cx="462915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63"/>
          <p:cNvSpPr txBox="1"/>
          <p:nvPr/>
        </p:nvSpPr>
        <p:spPr>
          <a:xfrm>
            <a:off x="3667050" y="4051625"/>
            <a:ext cx="48483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Fonte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Extensão para regressão</a:t>
            </a:r>
            <a:endParaRPr/>
          </a:p>
        </p:txBody>
      </p:sp>
      <p:pic>
        <p:nvPicPr>
          <p:cNvPr id="437" name="Google Shape;43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825" y="1130100"/>
            <a:ext cx="7132350" cy="27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64"/>
          <p:cNvSpPr txBox="1"/>
          <p:nvPr/>
        </p:nvSpPr>
        <p:spPr>
          <a:xfrm>
            <a:off x="3667050" y="4051625"/>
            <a:ext cx="48483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Fonte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Intuição por trás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284225" y="1067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Vamos pensar em um problema de classificação binária: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  <p:pic>
        <p:nvPicPr>
          <p:cNvPr id="127" name="Google Shape;127;p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4425" y="1386925"/>
            <a:ext cx="4960175" cy="31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Extensão para regressão</a:t>
            </a:r>
            <a:endParaRPr/>
          </a:p>
        </p:txBody>
      </p:sp>
      <p:sp>
        <p:nvSpPr>
          <p:cNvPr id="444" name="Google Shape;444;p65"/>
          <p:cNvSpPr txBox="1"/>
          <p:nvPr>
            <p:ph idx="1" type="body"/>
          </p:nvPr>
        </p:nvSpPr>
        <p:spPr>
          <a:xfrm>
            <a:off x="311700" y="974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Novamente incluímos um parâmetro de regularização que nos permita errar: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45" name="Google Shape;44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25" y="1601650"/>
            <a:ext cx="5753100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5546" y="2235950"/>
            <a:ext cx="3311226" cy="8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65"/>
          <p:cNvSpPr txBox="1"/>
          <p:nvPr/>
        </p:nvSpPr>
        <p:spPr>
          <a:xfrm>
            <a:off x="3667050" y="4051625"/>
            <a:ext cx="48483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Fonte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Extensão para regressão</a:t>
            </a:r>
            <a:endParaRPr/>
          </a:p>
        </p:txBody>
      </p:sp>
      <p:sp>
        <p:nvSpPr>
          <p:cNvPr id="453" name="Google Shape;453;p66"/>
          <p:cNvSpPr txBox="1"/>
          <p:nvPr>
            <p:ph idx="1" type="body"/>
          </p:nvPr>
        </p:nvSpPr>
        <p:spPr>
          <a:xfrm>
            <a:off x="311700" y="974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Novamente incluímos a questões dos kernels, etc…. 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Quem quiser aprender mais: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u="sng">
                <a:solidFill>
                  <a:schemeClr val="hlink"/>
                </a:solidFill>
                <a:hlinkClick r:id="rId3"/>
              </a:rPr>
              <a:t>Paper</a:t>
            </a:r>
            <a:r>
              <a:rPr lang="pt-BR"/>
              <a:t> resumido legal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Papers originais para do Vapnik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66"/>
          <p:cNvSpPr txBox="1"/>
          <p:nvPr/>
        </p:nvSpPr>
        <p:spPr>
          <a:xfrm>
            <a:off x="3667050" y="4051625"/>
            <a:ext cx="48483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Fonte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7"/>
          <p:cNvSpPr txBox="1"/>
          <p:nvPr>
            <p:ph type="title"/>
          </p:nvPr>
        </p:nvSpPr>
        <p:spPr>
          <a:xfrm>
            <a:off x="189775" y="1953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Discussões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 de SVM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68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Tente responder antes de mudar o slide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9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Uma vez treinado, sua predição é </a:t>
            </a:r>
            <a:r>
              <a:rPr lang="pt-BR"/>
              <a:t>extremamente</a:t>
            </a:r>
            <a:r>
              <a:rPr lang="pt-BR"/>
              <a:t> rápida e usa pouca memória.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Como só é afetado por pontos próximo </a:t>
            </a:r>
            <a:r>
              <a:rPr lang="pt-BR"/>
              <a:t>às</a:t>
            </a:r>
            <a:r>
              <a:rPr lang="pt-BR"/>
              <a:t> margens, funciona bem mesmo para dados com alta dimensionalidade.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Parâmetro de regularização por padrão → evita overfitting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Importância</a:t>
            </a:r>
            <a:r>
              <a:rPr lang="pt-BR"/>
              <a:t> do “truque” do Kernel → utilizado em diversas outras áreas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Garantias estatísticas sobre ser o melhor modelo</a:t>
            </a:r>
            <a:endParaRPr/>
          </a:p>
        </p:txBody>
      </p:sp>
      <p:sp>
        <p:nvSpPr>
          <p:cNvPr id="471" name="Google Shape;471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 de SVM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Desvantagens</a:t>
            </a:r>
            <a:r>
              <a:rPr lang="pt-BR"/>
              <a:t> de SVM</a:t>
            </a:r>
            <a:endParaRPr/>
          </a:p>
        </p:txBody>
      </p:sp>
      <p:sp>
        <p:nvSpPr>
          <p:cNvPr id="477" name="Google Shape;477;p70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Tente responder antes de mudar o slide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Desvantagens de SVM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71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Tempo - Complexidade ~N² ou N³ dependendo da implementação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Encontrar parâmetros ideais - tem que testar valores diferentes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nos fornece probabilidades - </a:t>
            </a:r>
            <a:r>
              <a:rPr lang="pt-BR"/>
              <a:t>existem</a:t>
            </a:r>
            <a:r>
              <a:rPr lang="pt-BR"/>
              <a:t> truques para lidar com isso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Interpretabilidade - Após aplicar kernels, fica difícil interpretar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Multiclasse - Na prática, utilizamos a abordagem “One vs All”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 prática - dados</a:t>
            </a:r>
            <a:endParaRPr/>
          </a:p>
        </p:txBody>
      </p:sp>
      <p:sp>
        <p:nvSpPr>
          <p:cNvPr id="489" name="Google Shape;489;p72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Escala das features faz diferença, devido principalmente a questões dos kernels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/>
              <a:t>Temos que fazer Feature scaling</a:t>
            </a:r>
            <a:r>
              <a:rPr lang="pt-BR"/>
              <a:t>!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mbria"/>
              <a:buChar char="●"/>
            </a:pPr>
            <a:r>
              <a:rPr lang="pt-BR"/>
              <a:t>Complexidade entre N² e N³ - na ordem de centenas de milhares começa a ficar tenso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guia prático de SVM - Como usar?</a:t>
            </a:r>
            <a:endParaRPr/>
          </a:p>
        </p:txBody>
      </p:sp>
      <p:sp>
        <p:nvSpPr>
          <p:cNvPr id="495" name="Google Shape;495;p73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mbria"/>
              <a:buChar char="●"/>
            </a:pPr>
            <a:r>
              <a:rPr lang="pt-BR"/>
              <a:t>Como sempre, SK-Learn tem quase tudo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mbria"/>
              <a:buChar char="●"/>
            </a:pPr>
            <a:r>
              <a:rPr lang="pt-BR"/>
              <a:t>Se N &lt;&lt; M, isto é, a quantidade de features é muito maior que a de exemplos: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Kernel Linear!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 N é  grande: 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Kernel Linear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Caso contrário: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Kernel RBG/Gaussiano!</a:t>
            </a:r>
            <a:endParaRPr/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Fazer um grid search em C e gamma</a:t>
            </a:r>
            <a:endParaRPr/>
          </a:p>
        </p:txBody>
      </p:sp>
      <p:sp>
        <p:nvSpPr>
          <p:cNvPr id="496" name="Google Shape;496;p73"/>
          <p:cNvSpPr txBox="1"/>
          <p:nvPr/>
        </p:nvSpPr>
        <p:spPr>
          <a:xfrm>
            <a:off x="3667050" y="4051625"/>
            <a:ext cx="48483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A Practical Guide to Support Vector Classification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4"/>
          <p:cNvSpPr txBox="1"/>
          <p:nvPr>
            <p:ph type="title"/>
          </p:nvPr>
        </p:nvSpPr>
        <p:spPr>
          <a:xfrm>
            <a:off x="189775" y="1953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Observações avançadas e material extra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Intuição por trás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284225" y="1067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Queremos separar linearmente o nosso conjunto de dados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Lembra algum algoritmo?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Como criamos a separação naquele caso?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Tente responder antes de passar pro próximo slide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SVM Multiclasse</a:t>
            </a:r>
            <a:endParaRPr/>
          </a:p>
        </p:txBody>
      </p:sp>
      <p:sp>
        <p:nvSpPr>
          <p:cNvPr id="507" name="Google Shape;507;p75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mbria"/>
              <a:buChar char="●"/>
            </a:pPr>
            <a:r>
              <a:rPr lang="pt-BR"/>
              <a:t>Formulação de Wetson e Watkins  - SVm for Multi-Class Pattern Recognition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Formulação  Stuctured SVMs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Ambos criticados ou com maior tempo de execução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 Rikin et al. 2004 in In Defense of One-Vs-All Classification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NA PRÁTICA: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One vs Rest 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One vs All</a:t>
            </a:r>
            <a:endParaRPr/>
          </a:p>
        </p:txBody>
      </p:sp>
      <p:sp>
        <p:nvSpPr>
          <p:cNvPr id="508" name="Google Shape;508;p75"/>
          <p:cNvSpPr txBox="1"/>
          <p:nvPr/>
        </p:nvSpPr>
        <p:spPr>
          <a:xfrm>
            <a:off x="3667050" y="4051625"/>
            <a:ext cx="48483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A Practical Guide to Support Vector Classification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Observações avançadas</a:t>
            </a:r>
            <a:endParaRPr/>
          </a:p>
        </p:txBody>
      </p:sp>
      <p:sp>
        <p:nvSpPr>
          <p:cNvPr id="514" name="Google Shape;514;p76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mbria"/>
              <a:buChar char="●"/>
            </a:pPr>
            <a:r>
              <a:rPr lang="pt-BR"/>
              <a:t>Material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LINDO do CS 229</a:t>
            </a:r>
            <a:r>
              <a:rPr lang="pt-BR"/>
              <a:t> pelo Andrew NG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mesmo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vídeo</a:t>
            </a:r>
            <a:r>
              <a:rPr lang="pt-BR"/>
              <a:t> mencionado durante a aula.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mbria"/>
              <a:buChar char="●"/>
            </a:pPr>
            <a:r>
              <a:rPr lang="pt-BR"/>
              <a:t>Existem mais maneiras de tratar o multiclasse que não abordamos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Existe o NU-SVM - Nos garante uma quantidade máxima de erros no treino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Existem provas de </a:t>
            </a:r>
            <a:r>
              <a:rPr lang="pt-BR"/>
              <a:t>otimalidade</a:t>
            </a:r>
            <a:r>
              <a:rPr lang="pt-BR"/>
              <a:t> de SVM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SVM Transdutiva  - utilizamos treino e teste juntos - muito louco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SVM para One-Class - quando só temos exemplo de 1 classe - muito louco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SV Clustering - aprendizado não supervisionado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Intuição por trás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284225" y="1067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Queremos separar linearmente o nosso conjunto de dados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Lembra algum algoritmo?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A </a:t>
            </a:r>
            <a:r>
              <a:rPr b="1" lang="pt-BR"/>
              <a:t>regressão logística </a:t>
            </a:r>
            <a:r>
              <a:rPr lang="pt-BR"/>
              <a:t>faz isso!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Como criamos a separação naquele caso?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Utilizamos um </a:t>
            </a:r>
            <a:r>
              <a:rPr b="1" lang="pt-BR"/>
              <a:t>hiperplano</a:t>
            </a:r>
            <a:r>
              <a:rPr lang="pt-BR"/>
              <a:t> (em 2D uma reta, 3D um plano, etc)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Minimizamos uma </a:t>
            </a:r>
            <a:r>
              <a:rPr b="1" lang="pt-BR"/>
              <a:t>loss</a:t>
            </a:r>
            <a:r>
              <a:rPr lang="pt-BR"/>
              <a:t> (“erro”) utilizando </a:t>
            </a:r>
            <a:r>
              <a:rPr b="1" lang="pt-BR"/>
              <a:t>Gradient Descent </a:t>
            </a:r>
            <a:r>
              <a:rPr lang="pt-BR"/>
              <a:t>para ajustar nossos pesos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Voltando para SVM… Como calcular a separação?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284225" y="1067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mostrar o algoritmo, s</a:t>
            </a:r>
            <a:r>
              <a:rPr lang="pt-BR"/>
              <a:t>upor que </a:t>
            </a:r>
            <a:r>
              <a:rPr b="1" lang="pt-BR"/>
              <a:t>existe uma separação linear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Em geral isso nunca é verdade mas suponha por enquanto...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Em geral, temos mais de 1 </a:t>
            </a:r>
            <a:r>
              <a:rPr lang="pt-BR"/>
              <a:t>possibilidade</a:t>
            </a:r>
            <a:r>
              <a:rPr lang="pt-BR"/>
              <a:t> para o hiperplano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vamos escolher o que fica bem no </a:t>
            </a:r>
            <a:r>
              <a:rPr b="1" lang="pt-BR"/>
              <a:t>meio </a:t>
            </a:r>
            <a:r>
              <a:rPr lang="pt-BR"/>
              <a:t>entre as duas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hiperplano é o meio entre as margens de cada classe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Vamos ver um exemplo: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94725" y="15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Intuição por trás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3781675" y="4105100"/>
            <a:ext cx="48483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Fonte</a:t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4288" y="953538"/>
            <a:ext cx="4359737" cy="27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804275" y="1034138"/>
            <a:ext cx="455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Volte para essa imagem sempre que ficar confuso :)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Analogia com uma “rua”: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54" name="Google Shape;154;p24"/>
          <p:cNvCxnSpPr/>
          <p:nvPr/>
        </p:nvCxnSpPr>
        <p:spPr>
          <a:xfrm flipH="1" rot="10800000">
            <a:off x="5799700" y="726763"/>
            <a:ext cx="77100" cy="569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4"/>
          <p:cNvSpPr txBox="1"/>
          <p:nvPr/>
        </p:nvSpPr>
        <p:spPr>
          <a:xfrm>
            <a:off x="5751450" y="305513"/>
            <a:ext cx="2763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hiperplano </a:t>
            </a:r>
            <a:r>
              <a:rPr lang="pt-BR"/>
              <a:t>separador</a:t>
            </a:r>
            <a:endParaRPr/>
          </a:p>
        </p:txBody>
      </p:sp>
      <p:cxnSp>
        <p:nvCxnSpPr>
          <p:cNvPr id="156" name="Google Shape;156;p24"/>
          <p:cNvCxnSpPr/>
          <p:nvPr/>
        </p:nvCxnSpPr>
        <p:spPr>
          <a:xfrm flipH="1">
            <a:off x="7044625" y="3232775"/>
            <a:ext cx="183300" cy="55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4"/>
          <p:cNvCxnSpPr/>
          <p:nvPr/>
        </p:nvCxnSpPr>
        <p:spPr>
          <a:xfrm flipH="1">
            <a:off x="7179625" y="2923975"/>
            <a:ext cx="1206300" cy="8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4"/>
          <p:cNvSpPr txBox="1"/>
          <p:nvPr/>
        </p:nvSpPr>
        <p:spPr>
          <a:xfrm flipH="1">
            <a:off x="5967950" y="3773275"/>
            <a:ext cx="27018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Margens</a:t>
            </a:r>
            <a:r>
              <a:rPr lang="pt-BR"/>
              <a:t> ou calhas</a:t>
            </a:r>
            <a:endParaRPr/>
          </a:p>
        </p:txBody>
      </p:sp>
      <p:cxnSp>
        <p:nvCxnSpPr>
          <p:cNvPr id="159" name="Google Shape;159;p24"/>
          <p:cNvCxnSpPr/>
          <p:nvPr/>
        </p:nvCxnSpPr>
        <p:spPr>
          <a:xfrm flipH="1" rot="10800000">
            <a:off x="6036925" y="1800675"/>
            <a:ext cx="33780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4"/>
          <p:cNvCxnSpPr/>
          <p:nvPr/>
        </p:nvCxnSpPr>
        <p:spPr>
          <a:xfrm flipH="1" rot="10800000">
            <a:off x="6459550" y="1550100"/>
            <a:ext cx="33780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4"/>
          <p:cNvSpPr txBox="1"/>
          <p:nvPr/>
        </p:nvSpPr>
        <p:spPr>
          <a:xfrm>
            <a:off x="6504175" y="1592275"/>
            <a:ext cx="1833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 txBox="1"/>
          <p:nvPr/>
        </p:nvSpPr>
        <p:spPr>
          <a:xfrm>
            <a:off x="5876800" y="1727275"/>
            <a:ext cx="2508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</a:t>
            </a:r>
            <a:endParaRPr/>
          </a:p>
        </p:txBody>
      </p:sp>
      <p:sp>
        <p:nvSpPr>
          <p:cNvPr id="163" name="Google Shape;163;p24"/>
          <p:cNvSpPr txBox="1"/>
          <p:nvPr/>
        </p:nvSpPr>
        <p:spPr>
          <a:xfrm>
            <a:off x="6374725" y="1443475"/>
            <a:ext cx="3378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b</a:t>
            </a:r>
            <a:endParaRPr/>
          </a:p>
        </p:txBody>
      </p:sp>
      <p:cxnSp>
        <p:nvCxnSpPr>
          <p:cNvPr id="164" name="Google Shape;164;p24"/>
          <p:cNvCxnSpPr/>
          <p:nvPr/>
        </p:nvCxnSpPr>
        <p:spPr>
          <a:xfrm flipH="1" rot="10800000">
            <a:off x="6920300" y="2316175"/>
            <a:ext cx="675600" cy="60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65" name="Google Shape;165;p24"/>
          <p:cNvSpPr txBox="1"/>
          <p:nvPr/>
        </p:nvSpPr>
        <p:spPr>
          <a:xfrm rot="-2176804">
            <a:off x="6731192" y="2361840"/>
            <a:ext cx="810163" cy="3088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Rua</a:t>
            </a: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9538" y="2581263"/>
            <a:ext cx="2619375" cy="1743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4"/>
          <p:cNvCxnSpPr/>
          <p:nvPr/>
        </p:nvCxnSpPr>
        <p:spPr>
          <a:xfrm flipH="1" rot="10800000">
            <a:off x="2912000" y="622338"/>
            <a:ext cx="2881500" cy="306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4"/>
          <p:cNvCxnSpPr>
            <a:endCxn id="158" idx="3"/>
          </p:cNvCxnSpPr>
          <p:nvPr/>
        </p:nvCxnSpPr>
        <p:spPr>
          <a:xfrm>
            <a:off x="4157750" y="3618775"/>
            <a:ext cx="181020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4"/>
          <p:cNvCxnSpPr/>
          <p:nvPr/>
        </p:nvCxnSpPr>
        <p:spPr>
          <a:xfrm>
            <a:off x="1579550" y="3682650"/>
            <a:ext cx="4356900" cy="3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