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56C9BB-D2E1-4613-8672-FFE97BAC72A5}">
  <a:tblStyle styleId="{7A56C9BB-D2E1-4613-8672-FFE97BAC7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53e9dc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53e9dc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6aa5ca4b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6aa5ca4b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6aa5ca4b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6aa5ca4b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sig(-inf), </a:t>
            </a:r>
            <a:r>
              <a:rPr lang="pt-BR">
                <a:solidFill>
                  <a:schemeClr val="dk1"/>
                </a:solidFill>
              </a:rPr>
              <a:t>sig(0), sig(inf)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12c50ddc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12c50dd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Depois desse vem função de custo, dar introdução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aa5ca4b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aa5ca4b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aa5ca4b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aa5ca4b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2778e2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42778e2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aa5ca4b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aa5ca4b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aa5ca4b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6aa5ca4b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aa5ca4b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aa5ca4b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fe3e48e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fe3e48e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2778e2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2778e2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129c50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129c50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2c50d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2c50d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fe3e48e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fe3e48e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fe3e48e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fe3e48e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fe3e48e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7fe3e48e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8bf5ff0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8bf5ff0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fe3e48e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fe3e48e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6aa5ca4b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6aa5ca4b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1e209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1e209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aa5ca4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aa5ca4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a5ca4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a5ca4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aa5ca4b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aa5ca4b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 que o melhor erro não necessáriamente tem custo 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aa5ca4b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aa5ca4b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aa5ca4b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aa5ca4b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aa5ca4b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aa5ca4b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Relembrar que aqui já estamos trabalhando mais uma vez com multiplas features =&gt; agora temos um hiperplano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 1">
  <p:cSld name="CUSTOM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ountbayesie.com/blog/2019/6/12/logistic-regression-from-bayes-theorem" TargetMode="External"/><Relationship Id="rId4" Type="http://schemas.openxmlformats.org/officeDocument/2006/relationships/hyperlink" Target="https://www.youtube.com/watch?v=GnkDzIOxfzI" TargetMode="External"/><Relationship Id="rId5" Type="http://schemas.openxmlformats.org/officeDocument/2006/relationships/hyperlink" Target="https://www.quora.com/What-are-the-main-reasons-not-to-use-MSE-as-a-cost-function-for-Logistic-Regression" TargetMode="External"/><Relationship Id="rId6" Type="http://schemas.openxmlformats.org/officeDocument/2006/relationships/hyperlink" Target="https://stats.stackexchange.com/questions/278771/how-is-the-cost-function-from-logistic-regression-derivat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</a:t>
            </a:r>
            <a:endParaRPr/>
          </a:p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Sutter e João G.M Araújo • 29/05/2020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</a:t>
            </a:r>
            <a:r>
              <a:rPr lang="pt-BR"/>
              <a:t>sigmóide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função sigmóide é uma </a:t>
            </a:r>
            <a:r>
              <a:rPr lang="pt-BR"/>
              <a:t>função</a:t>
            </a:r>
            <a:r>
              <a:rPr lang="pt-BR"/>
              <a:t> monotonicamente crescente que coloca o nosso valor no intervalo [0, 1], podendo expressar um probabilidade</a:t>
            </a:r>
            <a:endParaRPr b="1"/>
          </a:p>
        </p:txBody>
      </p:sp>
      <p:pic>
        <p:nvPicPr>
          <p:cNvPr descr="\sigma(z) = \frac{1}{1 + e^{-z}}" id="253" name="Google Shape;253;p25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25" y="2889749"/>
            <a:ext cx="2614750" cy="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sigmóide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63" y="1170125"/>
            <a:ext cx="7064075" cy="32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boundary (fronteira de </a:t>
            </a:r>
            <a:r>
              <a:rPr lang="pt-BR"/>
              <a:t>decisão</a:t>
            </a:r>
            <a:r>
              <a:rPr lang="pt-BR"/>
              <a:t>)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311700" y="1132275"/>
            <a:ext cx="8520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hiperplano definido por        é a </a:t>
            </a:r>
            <a:r>
              <a:rPr i="1" lang="pt-BR"/>
              <a:t>decision boundary</a:t>
            </a:r>
            <a:r>
              <a:rPr lang="pt-BR"/>
              <a:t> do nosso classificador, isto é, para um lado os exemplos são de uma classe e para o outro lado são de outra.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Note o nome: hiper</a:t>
            </a:r>
            <a:r>
              <a:rPr b="1" lang="pt-BR"/>
              <a:t>plano</a:t>
            </a:r>
            <a:r>
              <a:rPr lang="pt-BR"/>
              <a:t>, a divisão do espaço é linear nos parâmetros</a:t>
            </a:r>
            <a:endParaRPr/>
          </a:p>
        </p:txBody>
      </p:sp>
      <p:pic>
        <p:nvPicPr>
          <p:cNvPr descr="\theta^Tx" id="266" name="Google Shape;266;p27" title="MathEquation,#595959"/>
          <p:cNvPicPr preferRelativeResize="0"/>
          <p:nvPr/>
        </p:nvPicPr>
        <p:blipFill rotWithShape="1">
          <a:blip r:embed="rId3">
            <a:alphaModFix/>
          </a:blip>
          <a:srcRect b="0" l="0" r="35454" t="0"/>
          <a:stretch/>
        </p:blipFill>
        <p:spPr>
          <a:xfrm>
            <a:off x="3474725" y="1219200"/>
            <a:ext cx="259700" cy="25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7"/>
          <p:cNvCxnSpPr/>
          <p:nvPr/>
        </p:nvCxnSpPr>
        <p:spPr>
          <a:xfrm>
            <a:off x="2029029" y="2629348"/>
            <a:ext cx="0" cy="192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1895446" y="4417521"/>
            <a:ext cx="2089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1999993" y="2840939"/>
            <a:ext cx="58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1999993" y="3366430"/>
            <a:ext cx="58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/>
          <p:nvPr/>
        </p:nvCxnSpPr>
        <p:spPr>
          <a:xfrm rot="10800000">
            <a:off x="1999993" y="3891978"/>
            <a:ext cx="58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/>
          <p:nvPr/>
        </p:nvCxnSpPr>
        <p:spPr>
          <a:xfrm rot="10800000">
            <a:off x="2520305" y="4383232"/>
            <a:ext cx="0" cy="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/>
          <p:nvPr/>
        </p:nvCxnSpPr>
        <p:spPr>
          <a:xfrm rot="10800000">
            <a:off x="3011575" y="4383232"/>
            <a:ext cx="0" cy="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7"/>
          <p:cNvSpPr/>
          <p:nvPr/>
        </p:nvSpPr>
        <p:spPr>
          <a:xfrm>
            <a:off x="2216501" y="3965263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 flipH="1">
            <a:off x="2128242" y="3844479"/>
            <a:ext cx="588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2451524" y="3948648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2749235" y="2938751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2512844" y="4182786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2802007" y="3318766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2851234" y="3101244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2219741" y="3476068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2306919" y="3733011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2423017" y="3612055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7"/>
          <p:cNvCxnSpPr/>
          <p:nvPr/>
        </p:nvCxnSpPr>
        <p:spPr>
          <a:xfrm rot="10800000">
            <a:off x="3502844" y="4383337"/>
            <a:ext cx="0" cy="68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/>
        </p:nvSpPr>
        <p:spPr>
          <a:xfrm>
            <a:off x="3797757" y="4347975"/>
            <a:ext cx="20121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1684125" y="2343750"/>
            <a:ext cx="2244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099268" y="3371727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3232297" y="3225850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3160588" y="3605865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3285069" y="3605865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3334296" y="3388342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2954663" y="3156090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3070761" y="3035134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643480" y="3863646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2704800" y="4097783"/>
            <a:ext cx="61200" cy="696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3041775" y="4018215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2912506" y="3457919"/>
            <a:ext cx="61200" cy="696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7"/>
          <p:cNvCxnSpPr/>
          <p:nvPr/>
        </p:nvCxnSpPr>
        <p:spPr>
          <a:xfrm>
            <a:off x="1939075" y="2840950"/>
            <a:ext cx="1885500" cy="16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theta^Tx" id="299" name="Google Shape;299;p27" title="MathEquation,#5959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896575"/>
            <a:ext cx="402350" cy="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/>
          <p:nvPr/>
        </p:nvSpPr>
        <p:spPr>
          <a:xfrm>
            <a:off x="1658100" y="2914375"/>
            <a:ext cx="329200" cy="172725"/>
          </a:xfrm>
          <a:custGeom>
            <a:rect b="b" l="l" r="r" t="t"/>
            <a:pathLst>
              <a:path extrusionOk="0" h="6909" w="13168">
                <a:moveTo>
                  <a:pt x="0" y="6827"/>
                </a:moveTo>
                <a:cubicBezTo>
                  <a:pt x="4906" y="7441"/>
                  <a:pt x="9670" y="3494"/>
                  <a:pt x="1316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\begin{cases}&#10;&#10;y=1, \textrm{ se } \theta^Tx \geq 0&#10;\\ \\&#10;y=0, \textrm{ se } \theta^Tx &lt; 0&#10;&#10;\end{cases}" id="301" name="Google Shape;301;p27" title="MathEquation,#5959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925" y="2919012"/>
            <a:ext cx="2300944" cy="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/>
        </p:nvSpPr>
        <p:spPr>
          <a:xfrm>
            <a:off x="1610375" y="2463700"/>
            <a:ext cx="1785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r>
              <a:rPr baseline="-25000" lang="pt-BR"/>
              <a:t>2</a:t>
            </a:r>
            <a:endParaRPr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311700" y="11322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a regressão logística utilizamos outra </a:t>
            </a:r>
            <a:r>
              <a:rPr i="1" lang="pt-BR"/>
              <a:t>loss function</a:t>
            </a:r>
            <a:r>
              <a:rPr lang="pt-BR"/>
              <a:t>, chamada </a:t>
            </a:r>
            <a:r>
              <a:rPr b="1" i="1" lang="pt-BR"/>
              <a:t>cross entropy loss (entropia cruzada)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Essa função é útil para comparar duas distribuições de probabilidade</a:t>
            </a:r>
            <a:endParaRPr/>
          </a:p>
        </p:txBody>
      </p:sp>
      <p:pic>
        <p:nvPicPr>
          <p:cNvPr descr="loss(h_\theta(x), y) =" id="309" name="Google Shape;309;p28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38" y="2764625"/>
            <a:ext cx="2137230" cy="36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600" y="3987825"/>
            <a:ext cx="6288601" cy="2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8"/>
          <p:cNvSpPr txBox="1"/>
          <p:nvPr/>
        </p:nvSpPr>
        <p:spPr>
          <a:xfrm>
            <a:off x="480950" y="3500638"/>
            <a:ext cx="41520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também </a:t>
            </a:r>
            <a:r>
              <a:rPr lang="pt-B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podemos reescrever da seguinte forma:</a:t>
            </a:r>
            <a:endParaRPr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begin{cases}&#10;&#10;-log(h_\theta(x)) \textrm{ , se } y=1&#10;\\ \\&#10;-log(1-h_\theta(x)) \textrm{ , se } y=0&#10;&#10;\end{cases}" id="312" name="Google Shape;312;p28" title="MathEquation,#5555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2406363"/>
            <a:ext cx="3563874" cy="1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</a:t>
            </a:r>
            <a:endParaRPr/>
          </a:p>
        </p:txBody>
      </p:sp>
      <p:cxnSp>
        <p:nvCxnSpPr>
          <p:cNvPr id="318" name="Google Shape;318;p29"/>
          <p:cNvCxnSpPr/>
          <p:nvPr/>
        </p:nvCxnSpPr>
        <p:spPr>
          <a:xfrm>
            <a:off x="1231465" y="1497596"/>
            <a:ext cx="0" cy="239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19" name="Google Shape;319;p29"/>
          <p:cNvCxnSpPr/>
          <p:nvPr/>
        </p:nvCxnSpPr>
        <p:spPr>
          <a:xfrm rot="10800000">
            <a:off x="1081513" y="3723762"/>
            <a:ext cx="2645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0" name="Google Shape;320;p29"/>
          <p:cNvCxnSpPr/>
          <p:nvPr/>
        </p:nvCxnSpPr>
        <p:spPr>
          <a:xfrm rot="10800000">
            <a:off x="1198832" y="1761012"/>
            <a:ext cx="6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/>
          <p:nvPr/>
        </p:nvCxnSpPr>
        <p:spPr>
          <a:xfrm rot="10800000">
            <a:off x="3188430" y="1683824"/>
            <a:ext cx="0" cy="208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2" name="Google Shape;322;p29"/>
          <p:cNvSpPr/>
          <p:nvPr/>
        </p:nvSpPr>
        <p:spPr>
          <a:xfrm rot="481995">
            <a:off x="1371611" y="1532752"/>
            <a:ext cx="1643732" cy="2329223"/>
          </a:xfrm>
          <a:custGeom>
            <a:rect b="b" l="l" r="r" t="t"/>
            <a:pathLst>
              <a:path extrusionOk="0" h="52470" w="43423">
                <a:moveTo>
                  <a:pt x="0" y="52470"/>
                </a:moveTo>
                <a:cubicBezTo>
                  <a:pt x="4268" y="51009"/>
                  <a:pt x="18928" y="47854"/>
                  <a:pt x="25608" y="43702"/>
                </a:cubicBezTo>
                <a:cubicBezTo>
                  <a:pt x="32289" y="39550"/>
                  <a:pt x="37114" y="34841"/>
                  <a:pt x="40083" y="27557"/>
                </a:cubicBezTo>
                <a:cubicBezTo>
                  <a:pt x="43052" y="20273"/>
                  <a:pt x="42866" y="4593"/>
                  <a:pt x="43423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Google Shape;323;p29"/>
          <p:cNvSpPr txBox="1"/>
          <p:nvPr/>
        </p:nvSpPr>
        <p:spPr>
          <a:xfrm>
            <a:off x="3018009" y="3703891"/>
            <a:ext cx="396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_\theta(x)" id="324" name="Google Shape;324;p29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96" y="3777706"/>
            <a:ext cx="626842" cy="311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ss" id="325" name="Google Shape;325;p29" title="MathEquation,#555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63" y="1429352"/>
            <a:ext cx="396772" cy="203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9"/>
          <p:cNvCxnSpPr/>
          <p:nvPr/>
        </p:nvCxnSpPr>
        <p:spPr>
          <a:xfrm>
            <a:off x="5596665" y="1497596"/>
            <a:ext cx="0" cy="239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7" name="Google Shape;327;p29"/>
          <p:cNvCxnSpPr/>
          <p:nvPr/>
        </p:nvCxnSpPr>
        <p:spPr>
          <a:xfrm rot="10800000">
            <a:off x="5446713" y="3723762"/>
            <a:ext cx="2645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8" name="Google Shape;328;p29"/>
          <p:cNvCxnSpPr/>
          <p:nvPr/>
        </p:nvCxnSpPr>
        <p:spPr>
          <a:xfrm rot="10800000">
            <a:off x="5564032" y="1761012"/>
            <a:ext cx="6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9"/>
          <p:cNvSpPr txBox="1"/>
          <p:nvPr/>
        </p:nvSpPr>
        <p:spPr>
          <a:xfrm>
            <a:off x="7383209" y="3703891"/>
            <a:ext cx="396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_\theta(x)" id="330" name="Google Shape;330;p29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496" y="3777706"/>
            <a:ext cx="626842" cy="311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ss" id="331" name="Google Shape;331;p29" title="MathEquation,#555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863" y="1429352"/>
            <a:ext cx="396772" cy="203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9"/>
          <p:cNvCxnSpPr/>
          <p:nvPr/>
        </p:nvCxnSpPr>
        <p:spPr>
          <a:xfrm>
            <a:off x="7513238" y="3679600"/>
            <a:ext cx="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9"/>
          <p:cNvSpPr/>
          <p:nvPr/>
        </p:nvSpPr>
        <p:spPr>
          <a:xfrm>
            <a:off x="5646563" y="1531750"/>
            <a:ext cx="1868975" cy="2191625"/>
          </a:xfrm>
          <a:custGeom>
            <a:rect b="b" l="l" r="r" t="t"/>
            <a:pathLst>
              <a:path extrusionOk="0" h="87665" w="74759">
                <a:moveTo>
                  <a:pt x="74759" y="87665"/>
                </a:moveTo>
                <a:cubicBezTo>
                  <a:pt x="66885" y="86123"/>
                  <a:pt x="38516" y="83810"/>
                  <a:pt x="27517" y="78412"/>
                </a:cubicBezTo>
                <a:cubicBezTo>
                  <a:pt x="16518" y="73014"/>
                  <a:pt x="13352" y="68347"/>
                  <a:pt x="8766" y="55278"/>
                </a:cubicBezTo>
                <a:cubicBezTo>
                  <a:pt x="4180" y="42209"/>
                  <a:pt x="1461" y="9213"/>
                  <a:pt x="0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29"/>
          <p:cNvSpPr txBox="1"/>
          <p:nvPr/>
        </p:nvSpPr>
        <p:spPr>
          <a:xfrm>
            <a:off x="2031688" y="3965375"/>
            <a:ext cx="1138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Se y = 0</a:t>
            </a:r>
            <a:endParaRPr sz="1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6374738" y="3965375"/>
            <a:ext cx="1138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Se y = 1</a:t>
            </a:r>
            <a:endParaRPr sz="1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</a:t>
            </a:r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311700" y="11322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Note que nosso output está no intervalo (0, 1)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y = 0, a loss diminui a medida que h(θ) tende a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se y = 1, a loss diminui à medida que h(θ) tende 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a loss diminui à medida que h(θ) tende ao valor da classe correta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custo</a:t>
            </a:r>
            <a:endParaRPr/>
          </a:p>
        </p:txBody>
      </p:sp>
      <p:sp>
        <p:nvSpPr>
          <p:cNvPr id="347" name="Google Shape;347;p31"/>
          <p:cNvSpPr txBox="1"/>
          <p:nvPr>
            <p:ph idx="1" type="body"/>
          </p:nvPr>
        </p:nvSpPr>
        <p:spPr>
          <a:xfrm>
            <a:off x="311700" y="113227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Perceba que essa perda é para cada exemplo do conjunto, </a:t>
            </a:r>
            <a:r>
              <a:rPr lang="pt-BR"/>
              <a:t>então</a:t>
            </a:r>
            <a:r>
              <a:rPr lang="pt-BR"/>
              <a:t> precisamos </a:t>
            </a:r>
            <a:r>
              <a:rPr b="1" lang="pt-BR"/>
              <a:t>tirar a média</a:t>
            </a:r>
            <a:r>
              <a:rPr b="1" lang="pt-BR"/>
              <a:t> de todos as instâncias</a:t>
            </a:r>
            <a:r>
              <a:rPr lang="pt-BR"/>
              <a:t> para obter nosso custo.</a:t>
            </a:r>
            <a:endParaRPr b="1" i="1"/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7910" r="0" t="0"/>
          <a:stretch/>
        </p:blipFill>
        <p:spPr>
          <a:xfrm>
            <a:off x="1088975" y="3384900"/>
            <a:ext cx="6966027" cy="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913" y="2277375"/>
            <a:ext cx="4622175" cy="9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Assim como na regressão linear vamos utilizar </a:t>
            </a:r>
            <a:r>
              <a:rPr i="1" lang="pt-BR"/>
              <a:t>gradient descent</a:t>
            </a:r>
            <a:r>
              <a:rPr lang="pt-BR"/>
              <a:t> para minimizar nossa função de custo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Derivando a função de custo obtemos o seguinte gradiente</a:t>
            </a:r>
            <a:endParaRPr/>
          </a:p>
        </p:txBody>
      </p:sp>
      <p:pic>
        <p:nvPicPr>
          <p:cNvPr id="356" name="Google Shape;3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401" y="2779446"/>
            <a:ext cx="4779200" cy="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 multiclasses</a:t>
            </a:r>
            <a:endParaRPr/>
          </a:p>
        </p:txBody>
      </p: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dois métodos para aplicar regressão logística a problemas multiclasse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One vs Rest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Multinomial Logistic Regression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 vs Rest</a:t>
            </a:r>
            <a:endParaRPr/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Esse método consiste em treinar C classificadores distintos, onde cada um classifica se as instâncias são da classe C</a:t>
            </a:r>
            <a:r>
              <a:rPr baseline="-25000" lang="pt-BR"/>
              <a:t>i</a:t>
            </a:r>
            <a:r>
              <a:rPr lang="pt-BR"/>
              <a:t> ou não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 escolhemos como resultado a classe cujo classificador deu a maior probabilidade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importante notar que os outputs dos classificadores não são probabilidades mutuamente exclusivas e sua soma em geral é diferente de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Regressão logística é um algoritmo de classificação de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Ela é extremamente ligada a regressão linear, então vamos revisá-la agora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 vs Rest</a:t>
            </a:r>
            <a:endParaRPr/>
          </a:p>
        </p:txBody>
      </p:sp>
      <p:cxnSp>
        <p:nvCxnSpPr>
          <p:cNvPr id="374" name="Google Shape;374;p35"/>
          <p:cNvCxnSpPr/>
          <p:nvPr/>
        </p:nvCxnSpPr>
        <p:spPr>
          <a:xfrm>
            <a:off x="3425801" y="1448769"/>
            <a:ext cx="0" cy="2576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5" name="Google Shape;375;p35"/>
          <p:cNvCxnSpPr/>
          <p:nvPr/>
        </p:nvCxnSpPr>
        <p:spPr>
          <a:xfrm rot="10800000">
            <a:off x="3247208" y="3841452"/>
            <a:ext cx="279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6" name="Google Shape;376;p35"/>
          <p:cNvCxnSpPr/>
          <p:nvPr/>
        </p:nvCxnSpPr>
        <p:spPr>
          <a:xfrm rot="10800000">
            <a:off x="3386824" y="1731890"/>
            <a:ext cx="7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5"/>
          <p:cNvCxnSpPr/>
          <p:nvPr/>
        </p:nvCxnSpPr>
        <p:spPr>
          <a:xfrm rot="10800000">
            <a:off x="3386824" y="2435029"/>
            <a:ext cx="7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5"/>
          <p:cNvCxnSpPr/>
          <p:nvPr/>
        </p:nvCxnSpPr>
        <p:spPr>
          <a:xfrm rot="10800000">
            <a:off x="3386824" y="3138244"/>
            <a:ext cx="7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5"/>
          <p:cNvCxnSpPr/>
          <p:nvPr/>
        </p:nvCxnSpPr>
        <p:spPr>
          <a:xfrm rot="10800000">
            <a:off x="4083151" y="3795396"/>
            <a:ext cx="0" cy="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5"/>
          <p:cNvCxnSpPr/>
          <p:nvPr/>
        </p:nvCxnSpPr>
        <p:spPr>
          <a:xfrm rot="10800000">
            <a:off x="4740493" y="3795396"/>
            <a:ext cx="0" cy="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5"/>
          <p:cNvSpPr/>
          <p:nvPr/>
        </p:nvSpPr>
        <p:spPr>
          <a:xfrm>
            <a:off x="3667019" y="3166189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3783025" y="3020302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3955651" y="2896368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3667019" y="3456611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4042573" y="3138222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5177183" y="3400706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4740365" y="3262437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5025066" y="3313971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4872928" y="2789546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5096391" y="2789546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4083167" y="1738982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4872928" y="3079968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5283750" y="3044142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 flipH="1">
            <a:off x="4802025" y="1825727"/>
            <a:ext cx="78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4394188" y="1718372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4570235" y="1537422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4475337" y="2008803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4640071" y="2008803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4705217" y="1738982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5494999" y="3079968"/>
            <a:ext cx="81000" cy="8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3893681" y="2626550"/>
            <a:ext cx="81000" cy="864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4923298" y="1368739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5038667" y="1687459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5192306" y="1537422"/>
            <a:ext cx="81000" cy="86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35"/>
          <p:cNvCxnSpPr/>
          <p:nvPr/>
        </p:nvCxnSpPr>
        <p:spPr>
          <a:xfrm rot="10800000">
            <a:off x="5397833" y="3795536"/>
            <a:ext cx="0" cy="9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5"/>
          <p:cNvSpPr txBox="1"/>
          <p:nvPr/>
        </p:nvSpPr>
        <p:spPr>
          <a:xfrm>
            <a:off x="5792390" y="3748378"/>
            <a:ext cx="3873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2964304" y="1066621"/>
            <a:ext cx="224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290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 vs Rest</a:t>
            </a:r>
            <a:endParaRPr/>
          </a:p>
        </p:txBody>
      </p:sp>
      <p:cxnSp>
        <p:nvCxnSpPr>
          <p:cNvPr id="413" name="Google Shape;413;p36"/>
          <p:cNvCxnSpPr/>
          <p:nvPr/>
        </p:nvCxnSpPr>
        <p:spPr>
          <a:xfrm>
            <a:off x="758729" y="1929067"/>
            <a:ext cx="0" cy="188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4" name="Google Shape;414;p36"/>
          <p:cNvCxnSpPr/>
          <p:nvPr/>
        </p:nvCxnSpPr>
        <p:spPr>
          <a:xfrm rot="10800000">
            <a:off x="627923" y="3679476"/>
            <a:ext cx="204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5" name="Google Shape;415;p36"/>
          <p:cNvCxnSpPr/>
          <p:nvPr/>
        </p:nvCxnSpPr>
        <p:spPr>
          <a:xfrm rot="10800000">
            <a:off x="729977" y="2136189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/>
          <p:nvPr/>
        </p:nvCxnSpPr>
        <p:spPr>
          <a:xfrm rot="10800000">
            <a:off x="729977" y="2650583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rot="10800000">
            <a:off x="729977" y="3165031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/>
          <p:nvPr/>
        </p:nvCxnSpPr>
        <p:spPr>
          <a:xfrm rot="10800000">
            <a:off x="1239626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6"/>
          <p:cNvCxnSpPr/>
          <p:nvPr/>
        </p:nvCxnSpPr>
        <p:spPr>
          <a:xfrm rot="10800000">
            <a:off x="1720516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6"/>
          <p:cNvSpPr/>
          <p:nvPr/>
        </p:nvSpPr>
        <p:spPr>
          <a:xfrm>
            <a:off x="935197" y="318547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1020063" y="307874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1146351" y="2988083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935197" y="339793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1209940" y="3165016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2039986" y="335704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1720423" y="3255888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1928701" y="3293588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1817402" y="290993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1980881" y="290993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1239637" y="2141377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1817402" y="312239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2117946" y="309618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flipH="1">
            <a:off x="1765294" y="2204837"/>
            <a:ext cx="573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1467171" y="2126300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1595961" y="1993922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1526537" y="2338769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647051" y="2338769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1694710" y="2141377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2272490" y="312239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1101016" y="2790693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1854252" y="1870520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1938651" y="2103685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2051049" y="1993922"/>
            <a:ext cx="59400" cy="6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36"/>
          <p:cNvCxnSpPr/>
          <p:nvPr/>
        </p:nvCxnSpPr>
        <p:spPr>
          <a:xfrm rot="10800000">
            <a:off x="2201406" y="3646062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6"/>
          <p:cNvSpPr txBox="1"/>
          <p:nvPr/>
        </p:nvSpPr>
        <p:spPr>
          <a:xfrm>
            <a:off x="2490052" y="3611386"/>
            <a:ext cx="283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21113" y="1649500"/>
            <a:ext cx="16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47" name="Google Shape;447;p36"/>
          <p:cNvCxnSpPr/>
          <p:nvPr/>
        </p:nvCxnSpPr>
        <p:spPr>
          <a:xfrm>
            <a:off x="3683567" y="1929067"/>
            <a:ext cx="0" cy="188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8" name="Google Shape;448;p36"/>
          <p:cNvCxnSpPr/>
          <p:nvPr/>
        </p:nvCxnSpPr>
        <p:spPr>
          <a:xfrm rot="10800000">
            <a:off x="3552760" y="3679476"/>
            <a:ext cx="204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9" name="Google Shape;449;p36"/>
          <p:cNvCxnSpPr/>
          <p:nvPr/>
        </p:nvCxnSpPr>
        <p:spPr>
          <a:xfrm rot="10800000">
            <a:off x="3654815" y="2136189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6"/>
          <p:cNvCxnSpPr/>
          <p:nvPr/>
        </p:nvCxnSpPr>
        <p:spPr>
          <a:xfrm rot="10800000">
            <a:off x="3654815" y="2650583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6"/>
          <p:cNvCxnSpPr/>
          <p:nvPr/>
        </p:nvCxnSpPr>
        <p:spPr>
          <a:xfrm rot="10800000">
            <a:off x="3654815" y="3165031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 rot="10800000">
            <a:off x="4164463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6"/>
          <p:cNvCxnSpPr/>
          <p:nvPr/>
        </p:nvCxnSpPr>
        <p:spPr>
          <a:xfrm rot="10800000">
            <a:off x="4645354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6"/>
          <p:cNvSpPr/>
          <p:nvPr/>
        </p:nvSpPr>
        <p:spPr>
          <a:xfrm>
            <a:off x="3860035" y="3185475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3944900" y="3078749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4071188" y="2988083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3860035" y="3397939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>
            <a:off x="4134778" y="3165016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4964823" y="335704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645261" y="3255888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4853539" y="3293588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4742239" y="290993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4905718" y="290993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4164475" y="2141377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4742239" y="312239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5042784" y="309618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 flipH="1">
            <a:off x="4690132" y="2204837"/>
            <a:ext cx="573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>
            <a:off x="4392008" y="212630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4520799" y="1993922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4451375" y="233876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4571888" y="233876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>
            <a:off x="4619547" y="2141377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5197328" y="312239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4025853" y="2790693"/>
            <a:ext cx="59400" cy="6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4779089" y="187052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4863489" y="210368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4975887" y="1993922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36"/>
          <p:cNvCxnSpPr/>
          <p:nvPr/>
        </p:nvCxnSpPr>
        <p:spPr>
          <a:xfrm rot="10800000">
            <a:off x="5126244" y="3646062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6"/>
          <p:cNvSpPr txBox="1"/>
          <p:nvPr/>
        </p:nvSpPr>
        <p:spPr>
          <a:xfrm>
            <a:off x="5414890" y="3611386"/>
            <a:ext cx="283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3345950" y="1649500"/>
            <a:ext cx="16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81" name="Google Shape;481;p36"/>
          <p:cNvCxnSpPr/>
          <p:nvPr/>
        </p:nvCxnSpPr>
        <p:spPr>
          <a:xfrm>
            <a:off x="6708354" y="1929067"/>
            <a:ext cx="0" cy="188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2" name="Google Shape;482;p36"/>
          <p:cNvCxnSpPr/>
          <p:nvPr/>
        </p:nvCxnSpPr>
        <p:spPr>
          <a:xfrm rot="10800000">
            <a:off x="6577548" y="3679476"/>
            <a:ext cx="204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3" name="Google Shape;483;p36"/>
          <p:cNvCxnSpPr/>
          <p:nvPr/>
        </p:nvCxnSpPr>
        <p:spPr>
          <a:xfrm rot="10800000">
            <a:off x="6679602" y="2136189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6"/>
          <p:cNvCxnSpPr/>
          <p:nvPr/>
        </p:nvCxnSpPr>
        <p:spPr>
          <a:xfrm rot="10800000">
            <a:off x="6679602" y="2650583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6"/>
          <p:cNvCxnSpPr/>
          <p:nvPr/>
        </p:nvCxnSpPr>
        <p:spPr>
          <a:xfrm rot="10800000">
            <a:off x="6679602" y="3165031"/>
            <a:ext cx="57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6"/>
          <p:cNvCxnSpPr/>
          <p:nvPr/>
        </p:nvCxnSpPr>
        <p:spPr>
          <a:xfrm rot="10800000">
            <a:off x="7189251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6"/>
          <p:cNvCxnSpPr/>
          <p:nvPr/>
        </p:nvCxnSpPr>
        <p:spPr>
          <a:xfrm rot="10800000">
            <a:off x="7670141" y="3645960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6"/>
          <p:cNvSpPr/>
          <p:nvPr/>
        </p:nvSpPr>
        <p:spPr>
          <a:xfrm>
            <a:off x="6884822" y="318547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969688" y="307874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7095976" y="2988083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6884822" y="339793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"/>
          <p:cNvSpPr/>
          <p:nvPr/>
        </p:nvSpPr>
        <p:spPr>
          <a:xfrm>
            <a:off x="7159565" y="3165016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7989611" y="3357040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7670048" y="3255888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7878326" y="3293588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>
            <a:off x="7767027" y="2909935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7930506" y="2909935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/>
          <p:nvPr/>
        </p:nvSpPr>
        <p:spPr>
          <a:xfrm>
            <a:off x="7189262" y="2141377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7767027" y="3122399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8067571" y="3096189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 flipH="1">
            <a:off x="7714919" y="2204837"/>
            <a:ext cx="573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6"/>
          <p:cNvSpPr/>
          <p:nvPr/>
        </p:nvSpPr>
        <p:spPr>
          <a:xfrm>
            <a:off x="7416796" y="212630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7545586" y="1993922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6"/>
          <p:cNvSpPr/>
          <p:nvPr/>
        </p:nvSpPr>
        <p:spPr>
          <a:xfrm>
            <a:off x="7476162" y="233876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"/>
          <p:cNvSpPr/>
          <p:nvPr/>
        </p:nvSpPr>
        <p:spPr>
          <a:xfrm>
            <a:off x="7596676" y="2338769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/>
          <p:nvPr/>
        </p:nvSpPr>
        <p:spPr>
          <a:xfrm>
            <a:off x="7644335" y="2141377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8222115" y="3122399"/>
            <a:ext cx="59400" cy="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7050641" y="2790693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7803877" y="1870520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7888276" y="2103685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8000674" y="1993922"/>
            <a:ext cx="59400" cy="63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36"/>
          <p:cNvCxnSpPr/>
          <p:nvPr/>
        </p:nvCxnSpPr>
        <p:spPr>
          <a:xfrm rot="10800000">
            <a:off x="8151031" y="3646062"/>
            <a:ext cx="0" cy="6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6"/>
          <p:cNvSpPr txBox="1"/>
          <p:nvPr/>
        </p:nvSpPr>
        <p:spPr>
          <a:xfrm>
            <a:off x="8439677" y="3611386"/>
            <a:ext cx="2832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6370738" y="1649500"/>
            <a:ext cx="16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aseline="-25000"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aseline="-25000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15" name="Google Shape;515;p36"/>
          <p:cNvCxnSpPr/>
          <p:nvPr/>
        </p:nvCxnSpPr>
        <p:spPr>
          <a:xfrm>
            <a:off x="807850" y="2423425"/>
            <a:ext cx="2027700" cy="543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6"/>
          <p:cNvCxnSpPr/>
          <p:nvPr/>
        </p:nvCxnSpPr>
        <p:spPr>
          <a:xfrm>
            <a:off x="3750175" y="1680700"/>
            <a:ext cx="1117500" cy="2283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/>
          <p:nvPr/>
        </p:nvCxnSpPr>
        <p:spPr>
          <a:xfrm flipH="1">
            <a:off x="7055050" y="1859175"/>
            <a:ext cx="1273800" cy="2025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Multinomial Logistic Regression</a:t>
            </a:r>
            <a:endParaRPr/>
          </a:p>
        </p:txBody>
      </p:sp>
      <p:sp>
        <p:nvSpPr>
          <p:cNvPr id="523" name="Google Shape;523;p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Teremos um conjunto de pesos W</a:t>
            </a:r>
            <a:r>
              <a:rPr baseline="-25000" lang="pt-BR"/>
              <a:t>i</a:t>
            </a:r>
            <a:r>
              <a:rPr lang="pt-BR"/>
              <a:t> que geram a probabilidade de i pertencer a classe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Teremos vários outputs W</a:t>
            </a:r>
            <a:r>
              <a:rPr baseline="30000" lang="pt-BR"/>
              <a:t>T</a:t>
            </a:r>
            <a:r>
              <a:rPr baseline="-25000" lang="pt-BR"/>
              <a:t>i</a:t>
            </a:r>
            <a:r>
              <a:rPr lang="pt-BR"/>
              <a:t>x = y</a:t>
            </a:r>
            <a:r>
              <a:rPr baseline="-25000" lang="pt-BR"/>
              <a:t>i</a:t>
            </a:r>
            <a:r>
              <a:rPr lang="pt-BR"/>
              <a:t>, então aplicamos a </a:t>
            </a:r>
            <a:r>
              <a:rPr b="1" lang="pt-BR"/>
              <a:t>função softmax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Nossa saída é um vetor de probabilidades P(C</a:t>
            </a:r>
            <a:r>
              <a:rPr baseline="-25000" lang="pt-BR"/>
              <a:t>i</a:t>
            </a:r>
            <a:r>
              <a:rPr lang="pt-BR"/>
              <a:t>| x, W</a:t>
            </a:r>
            <a:r>
              <a:rPr baseline="-25000" lang="pt-BR"/>
              <a:t>i</a:t>
            </a:r>
            <a:r>
              <a:rPr lang="pt-BR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                                                  </a:t>
            </a:r>
            <a:r>
              <a:rPr lang="pt-BR"/>
              <a:t>para cada coordenada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um único classificador e portanto ΣP(C</a:t>
            </a:r>
            <a:r>
              <a:rPr baseline="-25000" lang="pt-BR"/>
              <a:t>i</a:t>
            </a:r>
            <a:r>
              <a:rPr lang="pt-BR"/>
              <a:t> | x, W</a:t>
            </a:r>
            <a:r>
              <a:rPr baseline="-25000" lang="pt-BR"/>
              <a:t>i</a:t>
            </a:r>
            <a:r>
              <a:rPr lang="pt-BR"/>
              <a:t>) = 1</a:t>
            </a:r>
            <a:endParaRPr/>
          </a:p>
        </p:txBody>
      </p:sp>
      <p:pic>
        <p:nvPicPr>
          <p:cNvPr descr="softmax(y) = \frac{e^{y_i}}{\sum e^{y_j}}" id="524" name="Google Shape;524;p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00" y="2791425"/>
            <a:ext cx="2540226" cy="5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Multinomial Logistic Regression</a:t>
            </a:r>
            <a:endParaRPr/>
          </a:p>
        </p:txBody>
      </p:sp>
      <p:pic>
        <p:nvPicPr>
          <p:cNvPr id="530" name="Google Shape;5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363" y="1132275"/>
            <a:ext cx="35147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Regularização</a:t>
            </a:r>
            <a:endParaRPr/>
          </a:p>
        </p:txBody>
      </p:sp>
      <p:sp>
        <p:nvSpPr>
          <p:cNvPr id="536" name="Google Shape;536;p3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métodos usados para regressão linear também funcionam para regressão logística: ridge, LASSO e ElasticNet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Novamente é fundamental que os dados sejam normalizados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</a:t>
            </a:r>
            <a:endParaRPr/>
          </a:p>
        </p:txBody>
      </p:sp>
      <p:sp>
        <p:nvSpPr>
          <p:cNvPr id="542" name="Google Shape;542;p4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numéricos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Escala das features faz diferença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Feature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 scikit a regressão normal usa regularização L</a:t>
            </a:r>
            <a:r>
              <a:rPr baseline="-25000" lang="pt-BR"/>
              <a:t>2</a:t>
            </a:r>
            <a:r>
              <a:rPr lang="pt-BR"/>
              <a:t>,  então é muito importante normalizar as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Vários métodos de solução além de gradient descent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Métodos de segunda ordem, convergem mais rápido, porém cada um tem suas restrições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prática: otimizadores</a:t>
            </a:r>
            <a:endParaRPr/>
          </a:p>
        </p:txBody>
      </p:sp>
      <p:graphicFrame>
        <p:nvGraphicFramePr>
          <p:cNvPr id="548" name="Google Shape;548;p41"/>
          <p:cNvGraphicFramePr/>
          <p:nvPr/>
        </p:nvGraphicFramePr>
        <p:xfrm>
          <a:off x="952500" y="115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{7A56C9BB-D2E1-4613-8672-FFE97BAC72A5}</a:tableStyleId>
              </a:tblPr>
              <a:tblGrid>
                <a:gridCol w="1331825"/>
                <a:gridCol w="1204725"/>
                <a:gridCol w="1268275"/>
                <a:gridCol w="1268275"/>
                <a:gridCol w="1268275"/>
                <a:gridCol w="1268275"/>
              </a:tblGrid>
              <a:tr h="43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Reg/Solver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liblinear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lbfgs(default)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newton-cg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saga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Multinom + 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✔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OVR + 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Multinom + 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OVR + L1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ElasticNet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Nenhuma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Leituras avançadas</a:t>
            </a:r>
            <a:endParaRPr/>
          </a:p>
        </p:txBody>
      </p:sp>
      <p:sp>
        <p:nvSpPr>
          <p:cNvPr id="554" name="Google Shape;554;p4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Regressão logística a partir do teorema de Bayes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Cornell: Relação entre naive-bayes e Regressão Logística (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link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motivo para usarmos cross entropy ao invés de MSE (</a:t>
            </a:r>
            <a:r>
              <a:rPr lang="pt-BR" u="sng">
                <a:solidFill>
                  <a:schemeClr val="hlink"/>
                </a:solidFill>
                <a:hlinkClick r:id="rId5"/>
              </a:rPr>
              <a:t>link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Derivando a função de custo (</a:t>
            </a:r>
            <a:r>
              <a:rPr lang="pt-BR" u="sng">
                <a:solidFill>
                  <a:schemeClr val="hlink"/>
                </a:solidFill>
                <a:hlinkClick r:id="rId6"/>
              </a:rPr>
              <a:t>link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da regressão linear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tem como objetivo </a:t>
            </a:r>
            <a:r>
              <a:rPr b="1" lang="pt-BR"/>
              <a:t>encontrar os parâmetros</a:t>
            </a:r>
            <a:r>
              <a:rPr lang="pt-BR"/>
              <a:t> para que a função hipótese se </a:t>
            </a:r>
            <a:r>
              <a:rPr b="1" lang="pt-BR"/>
              <a:t>aproxime dos dados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isso definimos uma </a:t>
            </a:r>
            <a:r>
              <a:rPr b="1" i="1" lang="pt-BR"/>
              <a:t>loss function</a:t>
            </a:r>
            <a:r>
              <a:rPr lang="pt-BR"/>
              <a:t>, que diz o quanto nós estamos errando em função dos nossos parâmetros escolhidos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Derivando a função de custo podemos a otimizar utilizando o método </a:t>
            </a:r>
            <a:r>
              <a:rPr b="1" i="1" lang="pt-BR"/>
              <a:t>gradient descent</a:t>
            </a:r>
            <a:endParaRPr b="1" i="1"/>
          </a:p>
        </p:txBody>
      </p:sp>
      <p:sp>
        <p:nvSpPr>
          <p:cNvPr id="115" name="Google Shape;115;p18"/>
          <p:cNvSpPr txBox="1"/>
          <p:nvPr/>
        </p:nvSpPr>
        <p:spPr>
          <a:xfrm>
            <a:off x="468325" y="3785450"/>
            <a:ext cx="8278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( Vamos acompanhar agora um exemplo de regressão linear bem simples, com apenas um atributo e com a função de hipótese mais simples possível)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Revisão da regressão linear: função de hipótese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32275"/>
            <a:ext cx="85206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Nossa hipótese será uma reta com um </a:t>
            </a:r>
            <a:r>
              <a:rPr lang="pt-BR"/>
              <a:t>parâmetro</a:t>
            </a:r>
            <a:r>
              <a:rPr lang="pt-BR"/>
              <a:t> apenas, que controla sua inclinação</a:t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2012739" y="2211558"/>
            <a:ext cx="0" cy="193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1878620" y="4009113"/>
            <a:ext cx="2100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1983556" y="2424259"/>
            <a:ext cx="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1983556" y="2952507"/>
            <a:ext cx="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1983556" y="3480812"/>
            <a:ext cx="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2506592" y="3974404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3000440" y="3974404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/>
          <p:nvPr/>
        </p:nvSpPr>
        <p:spPr>
          <a:xfrm>
            <a:off x="2193961" y="350180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281114" y="339220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410804" y="3299098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193961" y="3719993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476107" y="348079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889893" y="3364268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561719" y="3260390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775610" y="329910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 flipH="1" rot="10800000">
            <a:off x="2025397" y="2328452"/>
            <a:ext cx="1766400" cy="1654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/>
          <p:nvPr/>
        </p:nvSpPr>
        <p:spPr>
          <a:xfrm>
            <a:off x="2661311" y="2905120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829195" y="2905120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878154" y="2702412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661311" y="312330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969954" y="3096391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>
            <a:off x="3418319" y="2767581"/>
            <a:ext cx="585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111819" y="2686928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244079" y="2550985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172785" y="2905120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296545" y="2905120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345488" y="2702412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128662" y="3123306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364248" y="3096391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509329" y="2424259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3596003" y="2663704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711429" y="2550985"/>
            <a:ext cx="60900" cy="648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10800000">
            <a:off x="3494287" y="3974509"/>
            <a:ext cx="0" cy="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3790711" y="3939189"/>
            <a:ext cx="29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757450" y="2103023"/>
            <a:ext cx="168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_\theta (x) =  \theta x" id="157" name="Google Shape;157;p19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325" y="2882488"/>
            <a:ext cx="1751224" cy="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da regressão linear: função de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132275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valor de theta possível </a:t>
            </a:r>
            <a:r>
              <a:rPr lang="pt-BR"/>
              <a:t>teremos</a:t>
            </a:r>
            <a:r>
              <a:rPr lang="pt-BR"/>
              <a:t> um resultado da hipótese e, portanto, o </a:t>
            </a:r>
            <a:r>
              <a:rPr b="1" lang="pt-BR"/>
              <a:t>quanto estamos errado em relação ao que deveríamos estar prevendo</a:t>
            </a:r>
            <a:r>
              <a:rPr lang="pt-BR"/>
              <a:t>. Isso é expresso pela função de custo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encontrar o valor de theta que possui o menor custo, isto é, </a:t>
            </a:r>
            <a:r>
              <a:rPr b="1" lang="pt-BR"/>
              <a:t>minimizar a função de custo</a:t>
            </a:r>
            <a:endParaRPr b="1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050" y="3402651"/>
            <a:ext cx="3967876" cy="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da regressão linear: função de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132275"/>
            <a:ext cx="85206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mostrar a função de custo graficamente</a:t>
            </a:r>
            <a:endParaRPr b="1"/>
          </a:p>
        </p:txBody>
      </p:sp>
      <p:cxnSp>
        <p:nvCxnSpPr>
          <p:cNvPr id="171" name="Google Shape;171;p21"/>
          <p:cNvCxnSpPr/>
          <p:nvPr/>
        </p:nvCxnSpPr>
        <p:spPr>
          <a:xfrm>
            <a:off x="3065649" y="1800858"/>
            <a:ext cx="0" cy="25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2878297" y="4143679"/>
            <a:ext cx="292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 rot="10800000">
            <a:off x="3024922" y="2078078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/>
          <p:nvPr/>
        </p:nvCxnSpPr>
        <p:spPr>
          <a:xfrm rot="10800000">
            <a:off x="3024922" y="2766565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 rot="10800000">
            <a:off x="3024922" y="3455125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 rot="10800000">
            <a:off x="3754179" y="4098164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rot="10800000">
            <a:off x="4442702" y="4098164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 rot="10800000">
            <a:off x="5131223" y="4098301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/>
          <p:nvPr/>
        </p:nvSpPr>
        <p:spPr>
          <a:xfrm>
            <a:off x="3341287" y="1774438"/>
            <a:ext cx="2202819" cy="2130875"/>
          </a:xfrm>
          <a:custGeom>
            <a:rect b="b" l="l" r="r" t="t"/>
            <a:pathLst>
              <a:path extrusionOk="0" h="85235" w="61613">
                <a:moveTo>
                  <a:pt x="0" y="814"/>
                </a:moveTo>
                <a:cubicBezTo>
                  <a:pt x="4931" y="14883"/>
                  <a:pt x="19316" y="85363"/>
                  <a:pt x="29585" y="85227"/>
                </a:cubicBezTo>
                <a:cubicBezTo>
                  <a:pt x="39854" y="85091"/>
                  <a:pt x="56275" y="14205"/>
                  <a:pt x="61613" y="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0" name="Google Shape;180;p21"/>
          <p:cNvCxnSpPr/>
          <p:nvPr/>
        </p:nvCxnSpPr>
        <p:spPr>
          <a:xfrm>
            <a:off x="5356075" y="2215475"/>
            <a:ext cx="0" cy="19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1"/>
          <p:cNvCxnSpPr/>
          <p:nvPr/>
        </p:nvCxnSpPr>
        <p:spPr>
          <a:xfrm rot="10800000">
            <a:off x="3074575" y="2215475"/>
            <a:ext cx="22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2" name="Google Shape;182;p21"/>
          <p:cNvSpPr/>
          <p:nvPr/>
        </p:nvSpPr>
        <p:spPr>
          <a:xfrm>
            <a:off x="5310775" y="2170175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4352100" y="3861425"/>
            <a:ext cx="90600" cy="906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1"/>
          <p:cNvCxnSpPr>
            <a:stCxn id="183" idx="2"/>
          </p:cNvCxnSpPr>
          <p:nvPr/>
        </p:nvCxnSpPr>
        <p:spPr>
          <a:xfrm rot="10800000">
            <a:off x="3071700" y="3906725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>
            <a:stCxn id="183" idx="4"/>
          </p:cNvCxnSpPr>
          <p:nvPr/>
        </p:nvCxnSpPr>
        <p:spPr>
          <a:xfrm>
            <a:off x="4397400" y="3952025"/>
            <a:ext cx="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/>
          <p:nvPr/>
        </p:nvSpPr>
        <p:spPr>
          <a:xfrm flipH="1" rot="-10343461">
            <a:off x="2441001" y="3835004"/>
            <a:ext cx="1869317" cy="500389"/>
          </a:xfrm>
          <a:custGeom>
            <a:rect b="b" l="l" r="r" t="t"/>
            <a:pathLst>
              <a:path extrusionOk="0" h="15089" w="80955">
                <a:moveTo>
                  <a:pt x="0" y="0"/>
                </a:moveTo>
                <a:cubicBezTo>
                  <a:pt x="27380" y="1959"/>
                  <a:pt x="56850" y="1957"/>
                  <a:pt x="80955" y="150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87" name="Google Shape;187;p21"/>
          <p:cNvSpPr/>
          <p:nvPr/>
        </p:nvSpPr>
        <p:spPr>
          <a:xfrm>
            <a:off x="5460850" y="2215475"/>
            <a:ext cx="640700" cy="126450"/>
          </a:xfrm>
          <a:custGeom>
            <a:rect b="b" l="l" r="r" t="t"/>
            <a:pathLst>
              <a:path extrusionOk="0" h="5058" w="25628">
                <a:moveTo>
                  <a:pt x="0" y="0"/>
                </a:moveTo>
                <a:cubicBezTo>
                  <a:pt x="7575" y="3984"/>
                  <a:pt x="20283" y="8240"/>
                  <a:pt x="25628" y="15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88" name="Google Shape;188;p21"/>
          <p:cNvSpPr txBox="1"/>
          <p:nvPr/>
        </p:nvSpPr>
        <p:spPr>
          <a:xfrm>
            <a:off x="6101550" y="1800850"/>
            <a:ext cx="1251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Todo valor de theta possui um custo associado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129925" y="3562150"/>
            <a:ext cx="12240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Queremos descobrir o theta com o menor custo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\theta" id="190" name="Google Shape;190;p21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0" y="4140575"/>
            <a:ext cx="119974" cy="24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(\theta)" id="191" name="Google Shape;191;p21" title="MathEquation,#555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50" y="1710700"/>
            <a:ext cx="444424" cy="2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da regressão linear: </a:t>
            </a:r>
            <a:r>
              <a:rPr i="1" lang="pt-BR"/>
              <a:t>gradient descent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1700" y="1156225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gradiente da função em um ponto indica sua direção de crescimento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dermos um </a:t>
            </a:r>
            <a:r>
              <a:rPr lang="pt-BR"/>
              <a:t>passo no sentido contrário ao gradiente</a:t>
            </a:r>
            <a:r>
              <a:rPr lang="pt-BR"/>
              <a:t> estamos indo para o ponto que função é minimizada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4970" r="-930" t="62866"/>
          <a:stretch/>
        </p:blipFill>
        <p:spPr>
          <a:xfrm>
            <a:off x="1667925" y="3083650"/>
            <a:ext cx="5736301" cy="6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2161575" y="3580700"/>
            <a:ext cx="281400" cy="4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Revisão da regressão linear: </a:t>
            </a:r>
            <a:r>
              <a:rPr i="1" lang="pt-BR"/>
              <a:t>gradient descent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132275"/>
            <a:ext cx="85206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cada passo do algoritmo damos um passo no sentido contrário ao do gradiente</a:t>
            </a:r>
            <a:endParaRPr b="1"/>
          </a:p>
        </p:txBody>
      </p:sp>
      <p:cxnSp>
        <p:nvCxnSpPr>
          <p:cNvPr id="206" name="Google Shape;206;p23"/>
          <p:cNvCxnSpPr/>
          <p:nvPr/>
        </p:nvCxnSpPr>
        <p:spPr>
          <a:xfrm>
            <a:off x="5491661" y="1740783"/>
            <a:ext cx="0" cy="252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 rot="10800000">
            <a:off x="5304310" y="4083604"/>
            <a:ext cx="2928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 rot="10800000">
            <a:off x="5450935" y="2018003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3"/>
          <p:cNvCxnSpPr/>
          <p:nvPr/>
        </p:nvCxnSpPr>
        <p:spPr>
          <a:xfrm rot="10800000">
            <a:off x="5450935" y="2706490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3"/>
          <p:cNvCxnSpPr/>
          <p:nvPr/>
        </p:nvCxnSpPr>
        <p:spPr>
          <a:xfrm rot="10800000">
            <a:off x="5450935" y="3395050"/>
            <a:ext cx="81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3"/>
          <p:cNvCxnSpPr/>
          <p:nvPr/>
        </p:nvCxnSpPr>
        <p:spPr>
          <a:xfrm rot="10800000">
            <a:off x="6180192" y="4038089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6868715" y="4038089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 rot="10800000">
            <a:off x="7557236" y="4038226"/>
            <a:ext cx="0" cy="90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/>
          <p:nvPr/>
        </p:nvSpPr>
        <p:spPr>
          <a:xfrm>
            <a:off x="5767300" y="1714363"/>
            <a:ext cx="2202819" cy="2130875"/>
          </a:xfrm>
          <a:custGeom>
            <a:rect b="b" l="l" r="r" t="t"/>
            <a:pathLst>
              <a:path extrusionOk="0" h="85235" w="61613">
                <a:moveTo>
                  <a:pt x="0" y="814"/>
                </a:moveTo>
                <a:cubicBezTo>
                  <a:pt x="4931" y="14883"/>
                  <a:pt x="19316" y="85363"/>
                  <a:pt x="29585" y="85227"/>
                </a:cubicBezTo>
                <a:cubicBezTo>
                  <a:pt x="39854" y="85091"/>
                  <a:pt x="56275" y="14205"/>
                  <a:pt x="61613" y="0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3"/>
          <p:cNvSpPr/>
          <p:nvPr/>
        </p:nvSpPr>
        <p:spPr>
          <a:xfrm>
            <a:off x="7736788" y="2110100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theta" id="216" name="Google Shape;216;p23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763" y="4080500"/>
            <a:ext cx="119974" cy="24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(\theta)" id="217" name="Google Shape;217;p23" title="MathEquation,#555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863" y="1650625"/>
            <a:ext cx="444424" cy="2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7577338" y="2499025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7440088" y="2826250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7311063" y="3110375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7205988" y="3325650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7091938" y="3507975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6977888" y="3660375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6823413" y="3791800"/>
            <a:ext cx="90600" cy="9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3"/>
          <p:cNvCxnSpPr>
            <a:stCxn id="215" idx="3"/>
            <a:endCxn id="218" idx="0"/>
          </p:cNvCxnSpPr>
          <p:nvPr/>
        </p:nvCxnSpPr>
        <p:spPr>
          <a:xfrm flipH="1">
            <a:off x="7622556" y="2187432"/>
            <a:ext cx="127500" cy="31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" name="Google Shape;226;p23"/>
          <p:cNvCxnSpPr>
            <a:stCxn id="218" idx="4"/>
          </p:cNvCxnSpPr>
          <p:nvPr/>
        </p:nvCxnSpPr>
        <p:spPr>
          <a:xfrm flipH="1">
            <a:off x="7500838" y="2589625"/>
            <a:ext cx="121800" cy="24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" name="Google Shape;227;p23"/>
          <p:cNvCxnSpPr>
            <a:stCxn id="219" idx="4"/>
            <a:endCxn id="220" idx="7"/>
          </p:cNvCxnSpPr>
          <p:nvPr/>
        </p:nvCxnSpPr>
        <p:spPr>
          <a:xfrm flipH="1">
            <a:off x="7388488" y="2916850"/>
            <a:ext cx="96900" cy="20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8" name="Google Shape;228;p23"/>
          <p:cNvCxnSpPr>
            <a:endCxn id="221" idx="7"/>
          </p:cNvCxnSpPr>
          <p:nvPr/>
        </p:nvCxnSpPr>
        <p:spPr>
          <a:xfrm flipH="1">
            <a:off x="7283319" y="3200918"/>
            <a:ext cx="72900" cy="13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23"/>
          <p:cNvCxnSpPr>
            <a:endCxn id="222" idx="7"/>
          </p:cNvCxnSpPr>
          <p:nvPr/>
        </p:nvCxnSpPr>
        <p:spPr>
          <a:xfrm flipH="1">
            <a:off x="7169269" y="3416243"/>
            <a:ext cx="81900" cy="10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23"/>
          <p:cNvCxnSpPr>
            <a:stCxn id="222" idx="4"/>
            <a:endCxn id="223" idx="7"/>
          </p:cNvCxnSpPr>
          <p:nvPr/>
        </p:nvCxnSpPr>
        <p:spPr>
          <a:xfrm flipH="1">
            <a:off x="7055338" y="3598575"/>
            <a:ext cx="81900" cy="7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" name="Google Shape;231;p23"/>
          <p:cNvCxnSpPr>
            <a:stCxn id="223" idx="3"/>
            <a:endCxn id="224" idx="7"/>
          </p:cNvCxnSpPr>
          <p:nvPr/>
        </p:nvCxnSpPr>
        <p:spPr>
          <a:xfrm flipH="1">
            <a:off x="6900856" y="3737707"/>
            <a:ext cx="90300" cy="6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812" y="2523275"/>
            <a:ext cx="2569664" cy="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778263" y="3684525"/>
            <a:ext cx="344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É o parâmetro </a:t>
            </a:r>
            <a:r>
              <a:rPr b="1" i="1"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learning rate</a:t>
            </a: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, que controla o tamanho de cada passo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197588" y="3041800"/>
            <a:ext cx="1497921" cy="742461"/>
          </a:xfrm>
          <a:custGeom>
            <a:rect b="b" l="l" r="r" t="t"/>
            <a:pathLst>
              <a:path extrusionOk="0" h="27065" w="60706">
                <a:moveTo>
                  <a:pt x="60394" y="0"/>
                </a:moveTo>
                <a:cubicBezTo>
                  <a:pt x="60797" y="4445"/>
                  <a:pt x="61300" y="10171"/>
                  <a:pt x="57998" y="13173"/>
                </a:cubicBezTo>
                <a:cubicBezTo>
                  <a:pt x="48030" y="22237"/>
                  <a:pt x="31234" y="17006"/>
                  <a:pt x="17761" y="17006"/>
                </a:cubicBezTo>
                <a:cubicBezTo>
                  <a:pt x="13264" y="17006"/>
                  <a:pt x="8204" y="16129"/>
                  <a:pt x="4348" y="18443"/>
                </a:cubicBezTo>
                <a:cubicBezTo>
                  <a:pt x="1678" y="20045"/>
                  <a:pt x="-1445" y="24862"/>
                  <a:pt x="755" y="270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35" name="Google Shape;235;p23"/>
          <p:cNvSpPr/>
          <p:nvPr/>
        </p:nvSpPr>
        <p:spPr>
          <a:xfrm rot="1190718">
            <a:off x="3369051" y="3082463"/>
            <a:ext cx="181159" cy="305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1190718">
            <a:off x="2043951" y="2835163"/>
            <a:ext cx="181159" cy="305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1190718">
            <a:off x="1223351" y="2845363"/>
            <a:ext cx="181159" cy="3059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</a:t>
            </a:r>
            <a:endParaRPr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de </a:t>
            </a:r>
            <a:r>
              <a:rPr b="1" lang="pt-BR"/>
              <a:t>classificação </a:t>
            </a:r>
            <a:r>
              <a:rPr lang="pt-BR"/>
              <a:t>c</a:t>
            </a:r>
            <a:r>
              <a:rPr lang="pt-BR"/>
              <a:t>onstruído</a:t>
            </a:r>
            <a:r>
              <a:rPr lang="pt-BR"/>
              <a:t> a partir de uma extensão do </a:t>
            </a:r>
            <a:r>
              <a:rPr lang="pt-BR"/>
              <a:t>algoritmo</a:t>
            </a:r>
            <a:r>
              <a:rPr lang="pt-BR"/>
              <a:t> de regressão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 nossa função de hipótese tem outro significado: </a:t>
            </a:r>
            <a:r>
              <a:rPr b="1" lang="pt-BR"/>
              <a:t>a probabilidade do exemplo dado ser da classe positiva</a:t>
            </a:r>
            <a:endParaRPr b="1"/>
          </a:p>
        </p:txBody>
      </p:sp>
      <p:pic>
        <p:nvPicPr>
          <p:cNvPr descr="h_\theta(x) = \sigma(\theta^T x) =  P(y=1|x;\theta)" id="244" name="Google Shape;244;p24" title="MathEquation,#555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25" y="3141325"/>
            <a:ext cx="5052950" cy="4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3518800" y="3555350"/>
            <a:ext cx="359175" cy="657475"/>
          </a:xfrm>
          <a:custGeom>
            <a:rect b="b" l="l" r="r" t="t"/>
            <a:pathLst>
              <a:path extrusionOk="0" h="26299" w="14367">
                <a:moveTo>
                  <a:pt x="0" y="0"/>
                </a:moveTo>
                <a:cubicBezTo>
                  <a:pt x="2175" y="5434"/>
                  <a:pt x="-366" y="11835"/>
                  <a:pt x="974" y="17533"/>
                </a:cubicBezTo>
                <a:cubicBezTo>
                  <a:pt x="2196" y="22727"/>
                  <a:pt x="9031" y="26299"/>
                  <a:pt x="14367" y="262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46" name="Google Shape;246;p24"/>
          <p:cNvSpPr txBox="1"/>
          <p:nvPr/>
        </p:nvSpPr>
        <p:spPr>
          <a:xfrm>
            <a:off x="3962238" y="4007175"/>
            <a:ext cx="344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Função logística/</a:t>
            </a: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sigmóide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