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53e9dc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53e9dc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805e25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805e25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805e25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805e25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805e25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805e25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8805e259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8805e259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8896437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8896437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w era um vetor pq ia de n para 1 agr é uma matrix, já que vai de n para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Mostrar exemplo para elemento a_i no quadro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8805e2599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8805e2599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88268e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88268e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88268e2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88268e2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88268e2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88268e2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88268e2f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88268e2f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805e25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805e25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88a381e3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88a381e3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88a381e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88a381e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88a381e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88a381e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88a381e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88a381e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88d3641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88d3641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88d3641a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88d3641a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88d3641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88d3641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 da cadeia!!!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88d3641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88d3641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88d3641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88d3641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88d3641a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88d3641a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7cdab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7cdab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89132d2d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89132d2d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89132d2d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89132d2d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88d3641a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88d3641a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88d3641a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88d3641a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é essa função?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88d3641a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88d3641a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88d3641a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88d3641a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89132d2d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89132d2d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89132d2d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89132d2d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88d3641a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88d3641a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89132d2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89132d2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7f209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7f209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77db836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77db836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7db8363c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7db8363c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88d3641a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588d3641a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88d3641a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88d3641a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77dba41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77dba41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7db8363c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7db8363c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89132d2d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89132d2d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8805e259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8805e259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8d364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8d364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805e25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805e25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805e25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805e25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805e25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805e25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805e25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805e25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 1">
  <p:cSld name="CUSTOM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3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Relationship Id="rId14" Type="http://schemas.openxmlformats.org/officeDocument/2006/relationships/image" Target="../media/image54.png"/><Relationship Id="rId5" Type="http://schemas.openxmlformats.org/officeDocument/2006/relationships/image" Target="../media/image43.png"/><Relationship Id="rId6" Type="http://schemas.openxmlformats.org/officeDocument/2006/relationships/image" Target="../media/image5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47.png"/><Relationship Id="rId7" Type="http://schemas.openxmlformats.org/officeDocument/2006/relationships/image" Target="../media/image51.png"/><Relationship Id="rId8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0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0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Relationship Id="rId8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image" Target="../media/image65.png"/><Relationship Id="rId6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image" Target="../media/image65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43.png"/><Relationship Id="rId8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image" Target="../media/image65.png"/><Relationship Id="rId6" Type="http://schemas.openxmlformats.org/officeDocument/2006/relationships/image" Target="../media/image45.png"/><Relationship Id="rId7" Type="http://schemas.openxmlformats.org/officeDocument/2006/relationships/image" Target="../media/image50.png"/><Relationship Id="rId8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image" Target="../media/image65.png"/><Relationship Id="rId6" Type="http://schemas.openxmlformats.org/officeDocument/2006/relationships/image" Target="../media/image45.png"/><Relationship Id="rId7" Type="http://schemas.openxmlformats.org/officeDocument/2006/relationships/image" Target="../media/image58.png"/><Relationship Id="rId8" Type="http://schemas.openxmlformats.org/officeDocument/2006/relationships/image" Target="../media/image5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Relationship Id="rId4" Type="http://schemas.openxmlformats.org/officeDocument/2006/relationships/image" Target="../media/image6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s231n.stanford.edu/vecDerivs.pdf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3" Type="http://schemas.openxmlformats.org/officeDocument/2006/relationships/image" Target="../media/image1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5" Type="http://schemas.openxmlformats.org/officeDocument/2006/relationships/image" Target="../media/image12.png"/><Relationship Id="rId14" Type="http://schemas.openxmlformats.org/officeDocument/2006/relationships/image" Target="../media/image49.png"/><Relationship Id="rId17" Type="http://schemas.openxmlformats.org/officeDocument/2006/relationships/image" Target="../media/image32.png"/><Relationship Id="rId16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18" Type="http://schemas.openxmlformats.org/officeDocument/2006/relationships/image" Target="../media/image59.png"/><Relationship Id="rId7" Type="http://schemas.openxmlformats.org/officeDocument/2006/relationships/image" Target="../media/image43.png"/><Relationship Id="rId8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youtube.com/playlist?list=PL6Xpj9I5qXYEcOhn7TqghAJ6NAPrNmUBH" TargetMode="External"/><Relationship Id="rId4" Type="http://schemas.openxmlformats.org/officeDocument/2006/relationships/hyperlink" Target="http://cs231n.github.io/" TargetMode="External"/><Relationship Id="rId5" Type="http://schemas.openxmlformats.org/officeDocument/2006/relationships/hyperlink" Target="https://www.youtube.com/watch?v=CRRPLlgYWZw&amp;feature=youtu.be#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43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3.png"/><Relationship Id="rId4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807500" y="3546100"/>
            <a:ext cx="41079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</a:t>
            </a:r>
            <a:endParaRPr/>
          </a:p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Sutter e João G. M. Araújo • 12/05/2019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@suttergustav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 de um neurônio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311700" y="1132275"/>
            <a:ext cx="852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usar um neurônio para realizar classificação binária. Para isso utilizamos a função sigmóide para ativação e consideramos o seguinte</a:t>
            </a:r>
            <a:endParaRPr/>
          </a:p>
        </p:txBody>
      </p:sp>
      <p:pic>
        <p:nvPicPr>
          <p:cNvPr descr="f(\bold x) = P(y=1|\bold x)" id="237" name="Google Shape;237;p25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275" y="2379325"/>
            <a:ext cx="2631450" cy="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 de um neurônio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1132275"/>
            <a:ext cx="852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usar um neurônio para realizar classificação binária. Para isso utilizamos a função sigmóide para ativação e consideramos o seguinte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4212325" y="3336875"/>
            <a:ext cx="493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Esse é o classificador de regressão logística, que já vimos antes</a:t>
            </a:r>
            <a:endParaRPr sz="1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910900" y="2764175"/>
            <a:ext cx="301415" cy="801971"/>
          </a:xfrm>
          <a:custGeom>
            <a:rect b="b" l="l" r="r" t="t"/>
            <a:pathLst>
              <a:path extrusionOk="0" h="20028" w="19617">
                <a:moveTo>
                  <a:pt x="19617" y="19263"/>
                </a:moveTo>
                <a:cubicBezTo>
                  <a:pt x="13016" y="19263"/>
                  <a:pt x="982" y="22392"/>
                  <a:pt x="109" y="15849"/>
                </a:cubicBezTo>
                <a:cubicBezTo>
                  <a:pt x="-766" y="9291"/>
                  <a:pt x="12058" y="6616"/>
                  <a:pt x="1205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descr="f(\bold x) = P(y=1|\bold x)" id="246" name="Google Shape;246;p26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275" y="2379325"/>
            <a:ext cx="2631450" cy="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 de um neurônio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311700" y="113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vimos quando estudamos a regressão logística isso produz um </a:t>
            </a:r>
            <a:r>
              <a:rPr b="1" lang="pt-BR"/>
              <a:t>classificador linear</a:t>
            </a:r>
            <a:endParaRPr b="1"/>
          </a:p>
        </p:txBody>
      </p:sp>
      <p:cxnSp>
        <p:nvCxnSpPr>
          <p:cNvPr id="253" name="Google Shape;253;p27"/>
          <p:cNvCxnSpPr/>
          <p:nvPr/>
        </p:nvCxnSpPr>
        <p:spPr>
          <a:xfrm>
            <a:off x="1168320" y="2408967"/>
            <a:ext cx="0" cy="151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4" name="Google Shape;254;p27"/>
          <p:cNvCxnSpPr/>
          <p:nvPr/>
        </p:nvCxnSpPr>
        <p:spPr>
          <a:xfrm rot="10800000">
            <a:off x="1062916" y="3820007"/>
            <a:ext cx="1648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5" name="Google Shape;255;p27"/>
          <p:cNvCxnSpPr/>
          <p:nvPr/>
        </p:nvCxnSpPr>
        <p:spPr>
          <a:xfrm rot="10800000">
            <a:off x="1145433" y="2740896"/>
            <a:ext cx="4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7"/>
          <p:cNvCxnSpPr/>
          <p:nvPr/>
        </p:nvCxnSpPr>
        <p:spPr>
          <a:xfrm rot="10800000">
            <a:off x="1145364" y="3414551"/>
            <a:ext cx="4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7"/>
          <p:cNvCxnSpPr/>
          <p:nvPr/>
        </p:nvCxnSpPr>
        <p:spPr>
          <a:xfrm rot="10800000">
            <a:off x="1573791" y="3793069"/>
            <a:ext cx="0" cy="5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 rot="10800000">
            <a:off x="2247392" y="3793082"/>
            <a:ext cx="0" cy="5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7"/>
          <p:cNvSpPr txBox="1"/>
          <p:nvPr/>
        </p:nvSpPr>
        <p:spPr>
          <a:xfrm>
            <a:off x="2563970" y="3765141"/>
            <a:ext cx="74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846753" y="2131226"/>
            <a:ext cx="7236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1430530" y="3755776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2104123" y="3755776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861258" y="3194472"/>
            <a:ext cx="255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845738" y="2500530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1518986" y="3359757"/>
            <a:ext cx="109500" cy="1095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2201919" y="2686097"/>
            <a:ext cx="109500" cy="109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2192579" y="3359757"/>
            <a:ext cx="109500" cy="1095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1518986" y="2686097"/>
            <a:ext cx="109500" cy="1095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7"/>
          <p:cNvCxnSpPr/>
          <p:nvPr/>
        </p:nvCxnSpPr>
        <p:spPr>
          <a:xfrm>
            <a:off x="3881020" y="2408967"/>
            <a:ext cx="0" cy="151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70" name="Google Shape;270;p27"/>
          <p:cNvCxnSpPr/>
          <p:nvPr/>
        </p:nvCxnSpPr>
        <p:spPr>
          <a:xfrm rot="10800000">
            <a:off x="3775616" y="3820007"/>
            <a:ext cx="1648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71" name="Google Shape;271;p27"/>
          <p:cNvCxnSpPr/>
          <p:nvPr/>
        </p:nvCxnSpPr>
        <p:spPr>
          <a:xfrm rot="10800000">
            <a:off x="3858133" y="2740896"/>
            <a:ext cx="4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7"/>
          <p:cNvCxnSpPr/>
          <p:nvPr/>
        </p:nvCxnSpPr>
        <p:spPr>
          <a:xfrm rot="10800000">
            <a:off x="3858064" y="3414551"/>
            <a:ext cx="4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7"/>
          <p:cNvCxnSpPr/>
          <p:nvPr/>
        </p:nvCxnSpPr>
        <p:spPr>
          <a:xfrm rot="10800000">
            <a:off x="4286491" y="3793069"/>
            <a:ext cx="0" cy="5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7"/>
          <p:cNvCxnSpPr/>
          <p:nvPr/>
        </p:nvCxnSpPr>
        <p:spPr>
          <a:xfrm rot="10800000">
            <a:off x="4960092" y="3793082"/>
            <a:ext cx="0" cy="5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7"/>
          <p:cNvSpPr txBox="1"/>
          <p:nvPr/>
        </p:nvSpPr>
        <p:spPr>
          <a:xfrm>
            <a:off x="5276669" y="3765143"/>
            <a:ext cx="8205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3559443" y="2131226"/>
            <a:ext cx="96090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143230" y="3755776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4816823" y="3755776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3573958" y="3194472"/>
            <a:ext cx="255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3558438" y="2500530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231686" y="3359757"/>
            <a:ext cx="109500" cy="1095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4914619" y="2686097"/>
            <a:ext cx="109500" cy="109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4905279" y="3359757"/>
            <a:ext cx="109500" cy="109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4231686" y="2686097"/>
            <a:ext cx="109500" cy="109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7"/>
          <p:cNvCxnSpPr/>
          <p:nvPr/>
        </p:nvCxnSpPr>
        <p:spPr>
          <a:xfrm>
            <a:off x="6674295" y="2443692"/>
            <a:ext cx="0" cy="151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6" name="Google Shape;286;p27"/>
          <p:cNvCxnSpPr/>
          <p:nvPr/>
        </p:nvCxnSpPr>
        <p:spPr>
          <a:xfrm rot="10800000">
            <a:off x="6568891" y="3854732"/>
            <a:ext cx="1648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7" name="Google Shape;287;p27"/>
          <p:cNvCxnSpPr/>
          <p:nvPr/>
        </p:nvCxnSpPr>
        <p:spPr>
          <a:xfrm rot="10800000">
            <a:off x="6651408" y="2775621"/>
            <a:ext cx="4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/>
          <p:nvPr/>
        </p:nvCxnSpPr>
        <p:spPr>
          <a:xfrm rot="10800000">
            <a:off x="6651339" y="3449276"/>
            <a:ext cx="4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/>
          <p:nvPr/>
        </p:nvCxnSpPr>
        <p:spPr>
          <a:xfrm rot="10800000">
            <a:off x="7079766" y="3827794"/>
            <a:ext cx="0" cy="5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7"/>
          <p:cNvCxnSpPr/>
          <p:nvPr/>
        </p:nvCxnSpPr>
        <p:spPr>
          <a:xfrm rot="10800000">
            <a:off x="7753367" y="3827807"/>
            <a:ext cx="0" cy="5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7"/>
          <p:cNvSpPr txBox="1"/>
          <p:nvPr/>
        </p:nvSpPr>
        <p:spPr>
          <a:xfrm>
            <a:off x="8069951" y="3799847"/>
            <a:ext cx="6423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6352733" y="2165950"/>
            <a:ext cx="583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6936505" y="3790501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610098" y="3790501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6367233" y="3229197"/>
            <a:ext cx="255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6351713" y="2535255"/>
            <a:ext cx="28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7024961" y="3394482"/>
            <a:ext cx="109500" cy="1095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707894" y="2720822"/>
            <a:ext cx="109500" cy="1095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698554" y="3394482"/>
            <a:ext cx="109500" cy="109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7024961" y="2720822"/>
            <a:ext cx="109500" cy="109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1378681" y="4081900"/>
            <a:ext cx="101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4091381" y="4081900"/>
            <a:ext cx="101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6884656" y="4081900"/>
            <a:ext cx="101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XOR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4" name="Google Shape;304;p27"/>
          <p:cNvCxnSpPr/>
          <p:nvPr/>
        </p:nvCxnSpPr>
        <p:spPr>
          <a:xfrm>
            <a:off x="3946010" y="2681901"/>
            <a:ext cx="997800" cy="1043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7"/>
          <p:cNvCxnSpPr/>
          <p:nvPr/>
        </p:nvCxnSpPr>
        <p:spPr>
          <a:xfrm>
            <a:off x="1750600" y="2467288"/>
            <a:ext cx="1050600" cy="1157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7"/>
          <p:cNvSpPr txBox="1"/>
          <p:nvPr/>
        </p:nvSpPr>
        <p:spPr>
          <a:xfrm>
            <a:off x="7226175" y="2759500"/>
            <a:ext cx="39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ambria"/>
                <a:ea typeface="Cambria"/>
                <a:cs typeface="Cambria"/>
                <a:sym typeface="Cambria"/>
              </a:rPr>
              <a:t>?</a:t>
            </a:r>
            <a:endParaRPr b="1"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Multilayer neural network</a:t>
            </a:r>
            <a:endParaRPr/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311700" y="1132275"/>
            <a:ext cx="849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Chamamos as camadas no interior da rede de camadas escondidas ou, em inglês, </a:t>
            </a:r>
            <a:r>
              <a:rPr b="1" i="1" lang="pt-BR"/>
              <a:t>hidden layers</a:t>
            </a:r>
            <a:r>
              <a:rPr i="1" lang="pt-BR"/>
              <a:t>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layer aprende uma representação de mais alto nível dos dados (pixels -&gt; retas -&gt; curvas -&gt; objetos)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rede </a:t>
            </a:r>
            <a:r>
              <a:rPr b="1" lang="pt-BR"/>
              <a:t>pode ter várias hidden layers</a:t>
            </a:r>
            <a:r>
              <a:rPr lang="pt-BR"/>
              <a:t>, veremos agora a formulação para uma rede com apenas uma camada escondida (mas o processo é completamente análogo para mais de uma)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311700" y="445025"/>
            <a:ext cx="67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Multilayer neural network </a:t>
            </a:r>
            <a:r>
              <a:rPr lang="pt-BR" sz="2400"/>
              <a:t>(one hidden layer)</a:t>
            </a:r>
            <a:endParaRPr sz="2400"/>
          </a:p>
        </p:txBody>
      </p:sp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311700" y="1132275"/>
            <a:ext cx="54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Primeira camada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 da rede</a:t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5862599" y="2586901"/>
            <a:ext cx="404700" cy="404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6822999" y="2586901"/>
            <a:ext cx="404700" cy="404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7783399" y="2586901"/>
            <a:ext cx="404700" cy="404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6822999" y="1260151"/>
            <a:ext cx="404700" cy="404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7324643" y="3751117"/>
            <a:ext cx="348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x_1" id="324" name="Google Shape;324;p29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838" y="3962100"/>
            <a:ext cx="254232" cy="189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325" name="Google Shape;325;p29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738" y="3962111"/>
            <a:ext cx="227216" cy="18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n" id="326" name="Google Shape;326;p29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8625" y="3968305"/>
            <a:ext cx="254232" cy="17732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 txBox="1"/>
          <p:nvPr/>
        </p:nvSpPr>
        <p:spPr>
          <a:xfrm>
            <a:off x="6377755" y="3751117"/>
            <a:ext cx="348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7331405" y="2591992"/>
            <a:ext cx="348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          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6371005" y="2586892"/>
            <a:ext cx="348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0" name="Google Shape;330;p29"/>
          <p:cNvCxnSpPr/>
          <p:nvPr/>
        </p:nvCxnSpPr>
        <p:spPr>
          <a:xfrm rot="10800000">
            <a:off x="6060200" y="3077350"/>
            <a:ext cx="0" cy="74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9"/>
          <p:cNvCxnSpPr/>
          <p:nvPr/>
        </p:nvCxnSpPr>
        <p:spPr>
          <a:xfrm flipH="1" rot="10800000">
            <a:off x="6060200" y="3099550"/>
            <a:ext cx="842400" cy="725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9"/>
          <p:cNvCxnSpPr/>
          <p:nvPr/>
        </p:nvCxnSpPr>
        <p:spPr>
          <a:xfrm flipH="1" rot="10800000">
            <a:off x="6060200" y="3090250"/>
            <a:ext cx="1727100" cy="73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9"/>
          <p:cNvCxnSpPr/>
          <p:nvPr/>
        </p:nvCxnSpPr>
        <p:spPr>
          <a:xfrm flipH="1" rot="10800000">
            <a:off x="7025350" y="3085450"/>
            <a:ext cx="894300" cy="739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9"/>
          <p:cNvCxnSpPr/>
          <p:nvPr/>
        </p:nvCxnSpPr>
        <p:spPr>
          <a:xfrm rot="10800000">
            <a:off x="6136450" y="3090250"/>
            <a:ext cx="888900" cy="73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9"/>
          <p:cNvCxnSpPr/>
          <p:nvPr/>
        </p:nvCxnSpPr>
        <p:spPr>
          <a:xfrm rot="10800000">
            <a:off x="7985750" y="3077350"/>
            <a:ext cx="0" cy="74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9"/>
          <p:cNvCxnSpPr/>
          <p:nvPr/>
        </p:nvCxnSpPr>
        <p:spPr>
          <a:xfrm rot="10800000">
            <a:off x="7157150" y="3098650"/>
            <a:ext cx="828600" cy="726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9"/>
          <p:cNvCxnSpPr/>
          <p:nvPr/>
        </p:nvCxnSpPr>
        <p:spPr>
          <a:xfrm rot="10800000">
            <a:off x="6278150" y="3095050"/>
            <a:ext cx="1707600" cy="730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9"/>
          <p:cNvCxnSpPr/>
          <p:nvPr/>
        </p:nvCxnSpPr>
        <p:spPr>
          <a:xfrm flipH="1" rot="10800000">
            <a:off x="6062575" y="1752450"/>
            <a:ext cx="842400" cy="725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9"/>
          <p:cNvCxnSpPr/>
          <p:nvPr/>
        </p:nvCxnSpPr>
        <p:spPr>
          <a:xfrm rot="10800000">
            <a:off x="7027725" y="1730250"/>
            <a:ext cx="0" cy="74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9"/>
          <p:cNvCxnSpPr/>
          <p:nvPr/>
        </p:nvCxnSpPr>
        <p:spPr>
          <a:xfrm rot="10800000">
            <a:off x="7159525" y="1751550"/>
            <a:ext cx="828600" cy="726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b" id="341" name="Google Shape;341;p29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5507" y="3496860"/>
            <a:ext cx="103966" cy="183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342" name="Google Shape;342;p29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2832" y="1944635"/>
            <a:ext cx="103966" cy="1833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29"/>
          <p:cNvCxnSpPr>
            <a:stCxn id="342" idx="1"/>
          </p:cNvCxnSpPr>
          <p:nvPr/>
        </p:nvCxnSpPr>
        <p:spPr>
          <a:xfrm rot="10800000">
            <a:off x="7288932" y="1722524"/>
            <a:ext cx="1143900" cy="31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9"/>
          <p:cNvCxnSpPr>
            <a:stCxn id="341" idx="1"/>
          </p:cNvCxnSpPr>
          <p:nvPr/>
        </p:nvCxnSpPr>
        <p:spPr>
          <a:xfrm rot="10800000">
            <a:off x="8115307" y="3080349"/>
            <a:ext cx="340200" cy="508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9"/>
          <p:cNvCxnSpPr>
            <a:stCxn id="341" idx="1"/>
          </p:cNvCxnSpPr>
          <p:nvPr/>
        </p:nvCxnSpPr>
        <p:spPr>
          <a:xfrm rot="10800000">
            <a:off x="6380707" y="3037449"/>
            <a:ext cx="2074800" cy="551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9"/>
          <p:cNvCxnSpPr>
            <a:stCxn id="341" idx="1"/>
          </p:cNvCxnSpPr>
          <p:nvPr/>
        </p:nvCxnSpPr>
        <p:spPr>
          <a:xfrm rot="10800000">
            <a:off x="7289707" y="3077649"/>
            <a:ext cx="1165800" cy="510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9"/>
          <p:cNvCxnSpPr/>
          <p:nvPr/>
        </p:nvCxnSpPr>
        <p:spPr>
          <a:xfrm rot="10800000">
            <a:off x="7025350" y="3077350"/>
            <a:ext cx="0" cy="74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W^{(1)}_{i,j}" id="348" name="Google Shape;348;p29" title="MathEquation,#4444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4550" y="3281250"/>
            <a:ext cx="483042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^{(1)}_i" id="349" name="Google Shape;349;p29" title="MathEquation,#4444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9688" y="3344578"/>
            <a:ext cx="254224" cy="270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^{(2)}_i" id="350" name="Google Shape;350;p29" title="MathEquation,#4444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04638" y="1584275"/>
            <a:ext cx="283466" cy="30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^{(1)}(\bold x)_i" id="351" name="Google Shape;351;p29" title="MathEquation,#4444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800" y="2357950"/>
            <a:ext cx="545524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bold x)" id="352" name="Google Shape;352;p29" title="MathEquation,#4444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7700" y="1017725"/>
            <a:ext cx="446596" cy="27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(2)}_{ij}" id="353" name="Google Shape;353;p29" title="MathEquation,#6666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07125" y="1958988"/>
            <a:ext cx="483050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(\bold x) = g(W^{(1)}\bold x + b^{(1)})" id="354" name="Google Shape;354;p29" title="MathEquation,#6666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85300" y="1850100"/>
            <a:ext cx="3729908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bold x) = o(W^{(2)}h(\bold x) + b^{(2)})" id="355" name="Google Shape;355;p29" title="MathEquation,#66666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85300" y="3422725"/>
            <a:ext cx="3823250" cy="45879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 txBox="1"/>
          <p:nvPr/>
        </p:nvSpPr>
        <p:spPr>
          <a:xfrm>
            <a:off x="3468850" y="4058100"/>
            <a:ext cx="246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output activation</a:t>
            </a:r>
            <a:endParaRPr sz="1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2127775" y="3929874"/>
            <a:ext cx="1341065" cy="381003"/>
          </a:xfrm>
          <a:custGeom>
            <a:rect b="b" l="l" r="r" t="t"/>
            <a:pathLst>
              <a:path extrusionOk="0" h="13309" w="50962">
                <a:moveTo>
                  <a:pt x="0" y="0"/>
                </a:moveTo>
                <a:cubicBezTo>
                  <a:pt x="0" y="17505"/>
                  <a:pt x="33457" y="12680"/>
                  <a:pt x="50962" y="12680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Multilayer neural network - camada de saída</a:t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classificação binária podemos usar um neurônio na camada de saída fazendo uso da ativação sigmóide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classificação multi-classe utiliza-se algo semelhante a regressão multinomial, com um neurônio de saída para cada classe e softmax como ativação, tal que:</a:t>
            </a:r>
            <a:endParaRPr/>
          </a:p>
        </p:txBody>
      </p:sp>
      <p:pic>
        <p:nvPicPr>
          <p:cNvPr descr="f(\bold x)_c = P(y=c |\bold x)" id="364" name="Google Shape;364;p30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288" y="3264400"/>
            <a:ext cx="2721428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Softmax activation</a:t>
            </a:r>
            <a:endParaRPr/>
          </a:p>
        </p:txBody>
      </p:sp>
      <p:sp>
        <p:nvSpPr>
          <p:cNvPr id="370" name="Google Shape;370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a </a:t>
            </a:r>
            <a:r>
              <a:rPr lang="pt-BR"/>
              <a:t>última</a:t>
            </a:r>
            <a:r>
              <a:rPr lang="pt-BR"/>
              <a:t> camada ter esse significado utilizamos a função de ativação </a:t>
            </a:r>
            <a:r>
              <a:rPr b="1" lang="pt-BR"/>
              <a:t>s</a:t>
            </a:r>
            <a:r>
              <a:rPr b="1" lang="pt-BR"/>
              <a:t>oftmax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garante que as saídas pertencem ao intervalo [0, 1] e que a soma de todas as saídas é igual a 1.</a:t>
            </a:r>
            <a:endParaRPr/>
          </a:p>
        </p:txBody>
      </p:sp>
      <p:pic>
        <p:nvPicPr>
          <p:cNvPr descr="softmax(x_i) = \frac{e^{x_i}}{\sum_je^{x_j}}" id="371" name="Google Shape;371;p31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575" y="2254250"/>
            <a:ext cx="317500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 de uma rede neural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Teorema da aproximação universal (Hornik, 1991)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“Uma rede neural com uma camada escondida e função de ativação não polinomial, que faz uso de uma ativação linear em sua saída</a:t>
            </a:r>
            <a:r>
              <a:rPr lang="pt-BR"/>
              <a:t> </a:t>
            </a:r>
            <a:r>
              <a:rPr lang="pt-BR"/>
              <a:t>pode aproximar qualquer função contínua arbitrariamente bem em um conjunto compacto, se dado o número suficiente de neurônios escondidos”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Resultados se aplicam para sigmóide, tanh e outras funções de ativação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Mas ele só garante a existência de pesos que permitam essa aproximação, não que existe uma algoritmo capaz de encontrar esses valores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311700" y="445025"/>
            <a:ext cx="510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 de uma rede neural</a:t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3912613" y="2506751"/>
            <a:ext cx="255000" cy="255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5123239" y="2506751"/>
            <a:ext cx="255000" cy="255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4517926" y="1670529"/>
            <a:ext cx="255000" cy="255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x_1" id="386" name="Google Shape;386;p33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421" y="3477435"/>
            <a:ext cx="160236" cy="11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3"/>
          <p:cNvCxnSpPr/>
          <p:nvPr/>
        </p:nvCxnSpPr>
        <p:spPr>
          <a:xfrm rot="10800000">
            <a:off x="4037155" y="2815657"/>
            <a:ext cx="0" cy="471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3"/>
          <p:cNvCxnSpPr/>
          <p:nvPr/>
        </p:nvCxnSpPr>
        <p:spPr>
          <a:xfrm rot="10800000">
            <a:off x="5250775" y="2815657"/>
            <a:ext cx="0" cy="471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3"/>
          <p:cNvCxnSpPr/>
          <p:nvPr/>
        </p:nvCxnSpPr>
        <p:spPr>
          <a:xfrm flipH="1" rot="10800000">
            <a:off x="4038652" y="1981008"/>
            <a:ext cx="531000" cy="45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3"/>
          <p:cNvCxnSpPr/>
          <p:nvPr/>
        </p:nvCxnSpPr>
        <p:spPr>
          <a:xfrm rot="10800000">
            <a:off x="4729972" y="1980408"/>
            <a:ext cx="522300" cy="457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\bold x)" id="391" name="Google Shape;391;p33" title="MathEquation,#444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447" y="1499887"/>
            <a:ext cx="281478" cy="170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33"/>
          <p:cNvCxnSpPr/>
          <p:nvPr/>
        </p:nvCxnSpPr>
        <p:spPr>
          <a:xfrm flipH="1" rot="10800000">
            <a:off x="4035548" y="2817126"/>
            <a:ext cx="1108800" cy="469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3"/>
          <p:cNvCxnSpPr/>
          <p:nvPr/>
        </p:nvCxnSpPr>
        <p:spPr>
          <a:xfrm rot="10800000">
            <a:off x="4113175" y="2817077"/>
            <a:ext cx="1137600" cy="470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x_2" id="394" name="Google Shape;394;p33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039" y="3477435"/>
            <a:ext cx="160240" cy="11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869" y="0"/>
            <a:ext cx="2640517" cy="198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288" y="2223223"/>
            <a:ext cx="2208794" cy="165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6919" y="2270692"/>
            <a:ext cx="2208794" cy="165658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/>
          <p:nvPr/>
        </p:nvSpPr>
        <p:spPr>
          <a:xfrm rot="-453055">
            <a:off x="2786973" y="2609926"/>
            <a:ext cx="961135" cy="1706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 rot="9501531">
            <a:off x="4860509" y="1347699"/>
            <a:ext cx="1314561" cy="170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 rot="-9771267">
            <a:off x="5426631" y="2747609"/>
            <a:ext cx="1032903" cy="1707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/>
        </p:nvSpPr>
        <p:spPr>
          <a:xfrm>
            <a:off x="1630225" y="3935750"/>
            <a:ext cx="589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Demonstração</a:t>
            </a:r>
            <a:r>
              <a:rPr lang="pt-BR" sz="12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 gráfica de como é possível criar funções com a forma desejada utilizando combinação dos neurônios da camada interna</a:t>
            </a:r>
            <a:endParaRPr sz="12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Mas como encontramos os parâmetros da rede?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 muito poderoso utilizado para diferentes tarefas de </a:t>
            </a:r>
            <a:r>
              <a:rPr b="1" lang="pt-BR"/>
              <a:t>classificação</a:t>
            </a:r>
            <a:r>
              <a:rPr lang="pt-BR"/>
              <a:t> e </a:t>
            </a:r>
            <a:r>
              <a:rPr b="1" lang="pt-BR"/>
              <a:t>regressão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Possui diferentes variações que acrescentam ainda mais poder em suas representações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Sua unidade mais básica é um neurônio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Treinando a rede neural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311700" y="1132275"/>
            <a:ext cx="85206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treinar nossa rede iremos utilizar o algoritmo de gradient descent, assim como vimos antes.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objetivo é minimizar a seguinte função:</a:t>
            </a:r>
            <a:endParaRPr/>
          </a:p>
        </p:txBody>
      </p:sp>
      <p:pic>
        <p:nvPicPr>
          <p:cNvPr descr="\frac{1}{N} \sum_i l(f(\bold x^{(i)}),  y^{(i)}) " id="413" name="Google Shape;413;p35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663" y="2804150"/>
            <a:ext cx="3654676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5"/>
          <p:cNvSpPr txBox="1"/>
          <p:nvPr/>
        </p:nvSpPr>
        <p:spPr>
          <a:xfrm>
            <a:off x="4334250" y="3905275"/>
            <a:ext cx="1713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unção de custo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4078225" y="3380700"/>
            <a:ext cx="1042458" cy="603485"/>
          </a:xfrm>
          <a:custGeom>
            <a:rect b="b" l="l" r="r" t="t"/>
            <a:pathLst>
              <a:path extrusionOk="0" h="16094" w="39502">
                <a:moveTo>
                  <a:pt x="0" y="0"/>
                </a:moveTo>
                <a:cubicBezTo>
                  <a:pt x="2597" y="5192"/>
                  <a:pt x="6676" y="11472"/>
                  <a:pt x="12436" y="12192"/>
                </a:cubicBezTo>
                <a:cubicBezTo>
                  <a:pt x="21481" y="13323"/>
                  <a:pt x="39502" y="6979"/>
                  <a:pt x="39502" y="160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311700" y="113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Iremos usar uma loss function chamada </a:t>
            </a:r>
            <a:r>
              <a:rPr b="1" lang="pt-BR"/>
              <a:t>cross entropy loss:</a:t>
            </a:r>
            <a:endParaRPr b="1"/>
          </a:p>
        </p:txBody>
      </p:sp>
      <p:pic>
        <p:nvPicPr>
          <p:cNvPr descr="l(f(\bold x),  y)  = - \sum_c 1_{(y=c)} \space log  \space f(\bold x)_c = -log  \space f(\bold x)_y" id="422" name="Google Shape;422;p36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00" y="2422525"/>
            <a:ext cx="70928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 Descent</a:t>
            </a:r>
            <a:endParaRPr/>
          </a:p>
        </p:txBody>
      </p:sp>
      <p:sp>
        <p:nvSpPr>
          <p:cNvPr id="428" name="Google Shape;428;p3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Inicializar valores de cada um dos parâmetros (muitos métodos de inicialização, importante para redes profundas)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N iterações: (cada iteração é chamada de epoch)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cada exemplo do conjunto de treino: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Calcular gradiente de cada um dos parâmetros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Atualizar os parâmetros usando os gradientes calculados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 Descent</a:t>
            </a:r>
            <a:endParaRPr/>
          </a:p>
        </p:txBody>
      </p:sp>
      <p:sp>
        <p:nvSpPr>
          <p:cNvPr id="434" name="Google Shape;434;p38"/>
          <p:cNvSpPr txBox="1"/>
          <p:nvPr>
            <p:ph idx="1" type="body"/>
          </p:nvPr>
        </p:nvSpPr>
        <p:spPr>
          <a:xfrm>
            <a:off x="311700" y="1132275"/>
            <a:ext cx="8520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Inicializa</a:t>
            </a:r>
            <a:r>
              <a:rPr lang="pt-BR"/>
              <a:t>r valores de cada um dos parâmetros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N iterações: (N é chamado de epoch)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cada exemplo do conjunto de trei</a:t>
            </a:r>
            <a:r>
              <a:rPr lang="pt-BR"/>
              <a:t>no: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pt-BR"/>
              <a:t>Calcular gradiente</a:t>
            </a:r>
            <a:r>
              <a:rPr lang="pt-BR"/>
              <a:t> de cada um dos parâmetros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Atualizar os parâmetros usando os gradientes calculados</a:t>
            </a:r>
            <a:endParaRPr/>
          </a:p>
        </p:txBody>
      </p:sp>
      <p:sp>
        <p:nvSpPr>
          <p:cNvPr id="435" name="Google Shape;435;p38"/>
          <p:cNvSpPr txBox="1"/>
          <p:nvPr/>
        </p:nvSpPr>
        <p:spPr>
          <a:xfrm>
            <a:off x="2943225" y="3590925"/>
            <a:ext cx="57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Vamos ver como calculamos o gradiente dos parâmetros!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Algoritmo de backpropagation</a:t>
            </a:r>
            <a:endParaRPr b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2466975" y="2590800"/>
            <a:ext cx="1790631" cy="1104762"/>
          </a:xfrm>
          <a:custGeom>
            <a:rect b="b" l="l" r="r" t="t"/>
            <a:pathLst>
              <a:path extrusionOk="0" h="36195" w="70104">
                <a:moveTo>
                  <a:pt x="0" y="0"/>
                </a:moveTo>
                <a:cubicBezTo>
                  <a:pt x="1764" y="5293"/>
                  <a:pt x="1231" y="11255"/>
                  <a:pt x="3429" y="16383"/>
                </a:cubicBezTo>
                <a:cubicBezTo>
                  <a:pt x="5556" y="21346"/>
                  <a:pt x="10565" y="25155"/>
                  <a:pt x="15621" y="27051"/>
                </a:cubicBezTo>
                <a:cubicBezTo>
                  <a:pt x="32864" y="33517"/>
                  <a:pt x="64281" y="18725"/>
                  <a:pt x="70104" y="361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442" name="Google Shape;442;p3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grafo computacional é uma maneira mais computacional (quem diria, não?) de se pensar no processo de 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 é composto por nós que possuem entrada e saída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a derivada da operação realizada pelo nó em relação </a:t>
            </a:r>
            <a:r>
              <a:rPr lang="pt-BR"/>
              <a:t>às</a:t>
            </a:r>
            <a:r>
              <a:rPr lang="pt-BR"/>
              <a:t> suas entradas é conhecida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Grafo computacional: nó computacional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153878" y="1282650"/>
            <a:ext cx="2578200" cy="25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40"/>
          <p:cNvCxnSpPr/>
          <p:nvPr/>
        </p:nvCxnSpPr>
        <p:spPr>
          <a:xfrm>
            <a:off x="1913025" y="1622326"/>
            <a:ext cx="13086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0"/>
          <p:cNvCxnSpPr/>
          <p:nvPr/>
        </p:nvCxnSpPr>
        <p:spPr>
          <a:xfrm flipH="1" rot="10800000">
            <a:off x="1915839" y="3203861"/>
            <a:ext cx="13032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0"/>
          <p:cNvCxnSpPr/>
          <p:nvPr/>
        </p:nvCxnSpPr>
        <p:spPr>
          <a:xfrm>
            <a:off x="5822170" y="2619113"/>
            <a:ext cx="14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y" id="452" name="Google Shape;452;p40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425" y="3329250"/>
            <a:ext cx="383108" cy="635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453" name="Google Shape;453;p40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625" y="1282650"/>
            <a:ext cx="56070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" id="454" name="Google Shape;454;p40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1075" y="2301625"/>
            <a:ext cx="45889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x}" id="455" name="Google Shape;455;p40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1925" y="1571100"/>
            <a:ext cx="466912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y}" id="456" name="Google Shape;456;p40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7863" y="2799475"/>
            <a:ext cx="415032" cy="6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0"/>
          <p:cNvSpPr txBox="1"/>
          <p:nvPr/>
        </p:nvSpPr>
        <p:spPr>
          <a:xfrm>
            <a:off x="2691300" y="4083625"/>
            <a:ext cx="614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1800">
                <a:latin typeface="Cambria"/>
                <a:ea typeface="Cambria"/>
                <a:cs typeface="Cambria"/>
                <a:sym typeface="Cambria"/>
              </a:rPr>
              <a:t>Isso não é um neurônio, é um nó do grafo </a:t>
            </a:r>
            <a:r>
              <a:rPr lang="pt-BR" sz="1800">
                <a:latin typeface="Cambria"/>
                <a:ea typeface="Cambria"/>
                <a:cs typeface="Cambria"/>
                <a:sym typeface="Cambria"/>
              </a:rPr>
              <a:t>computacional!!!)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computacional: nó computacional</a:t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3153878" y="1282650"/>
            <a:ext cx="2578200" cy="25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41"/>
          <p:cNvCxnSpPr/>
          <p:nvPr/>
        </p:nvCxnSpPr>
        <p:spPr>
          <a:xfrm>
            <a:off x="1913025" y="1622326"/>
            <a:ext cx="13086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1"/>
          <p:cNvCxnSpPr/>
          <p:nvPr/>
        </p:nvCxnSpPr>
        <p:spPr>
          <a:xfrm flipH="1" rot="10800000">
            <a:off x="1915839" y="3203861"/>
            <a:ext cx="13032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41"/>
          <p:cNvCxnSpPr/>
          <p:nvPr/>
        </p:nvCxnSpPr>
        <p:spPr>
          <a:xfrm>
            <a:off x="5822170" y="2619113"/>
            <a:ext cx="14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y" id="467" name="Google Shape;467;p41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425" y="3329250"/>
            <a:ext cx="383108" cy="635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468" name="Google Shape;468;p41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625" y="1282650"/>
            <a:ext cx="56070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" id="469" name="Google Shape;469;p41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1075" y="2301625"/>
            <a:ext cx="45889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x}" id="470" name="Google Shape;470;p41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1925" y="1571100"/>
            <a:ext cx="466912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y}" id="471" name="Google Shape;471;p41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7863" y="2799475"/>
            <a:ext cx="415032" cy="63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p41"/>
          <p:cNvCxnSpPr/>
          <p:nvPr/>
        </p:nvCxnSpPr>
        <p:spPr>
          <a:xfrm rot="10800000">
            <a:off x="5812725" y="3254425"/>
            <a:ext cx="14277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1"/>
          <p:cNvCxnSpPr/>
          <p:nvPr/>
        </p:nvCxnSpPr>
        <p:spPr>
          <a:xfrm flipH="1">
            <a:off x="1988850" y="3516275"/>
            <a:ext cx="1340400" cy="5049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frac{\partial f}{\partial y} = &#10;\frac{\partial f}{\partial z}&#10;\frac{\partial z}{\partial y}" id="474" name="Google Shape;474;p41" title="MathEquation,#99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300" y="3890325"/>
            <a:ext cx="165472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f}{\partial x} = &#10;\frac{\partial f}{\partial z}&#10;\frac{\partial z}{\partial x}" id="475" name="Google Shape;475;p41" title="MathEquation,#99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3800" y="2290575"/>
            <a:ext cx="1795054" cy="63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41"/>
          <p:cNvCxnSpPr/>
          <p:nvPr/>
        </p:nvCxnSpPr>
        <p:spPr>
          <a:xfrm rot="10800000">
            <a:off x="1614775" y="2051138"/>
            <a:ext cx="1449000" cy="304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frac{\partial f}{\partial z}" id="477" name="Google Shape;477;p41" title="MathEquation,#99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87675" y="3203850"/>
            <a:ext cx="716976" cy="106112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1"/>
          <p:cNvSpPr/>
          <p:nvPr/>
        </p:nvSpPr>
        <p:spPr>
          <a:xfrm>
            <a:off x="130925" y="2175850"/>
            <a:ext cx="560700" cy="866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186300" y="3706075"/>
            <a:ext cx="560700" cy="866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>
            <a:off x="4180755" y="1862608"/>
            <a:ext cx="5877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5619114" y="3116459"/>
            <a:ext cx="5877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1903163" y="1341650"/>
            <a:ext cx="405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1903163" y="2522872"/>
            <a:ext cx="405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1903163" y="3704095"/>
            <a:ext cx="405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z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90" name="Google Shape;490;p42"/>
          <p:cNvCxnSpPr>
            <a:stCxn id="487" idx="3"/>
            <a:endCxn id="485" idx="1"/>
          </p:cNvCxnSpPr>
          <p:nvPr/>
        </p:nvCxnSpPr>
        <p:spPr>
          <a:xfrm>
            <a:off x="2308763" y="1565750"/>
            <a:ext cx="1958100" cy="38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1" name="Google Shape;491;p42"/>
          <p:cNvCxnSpPr>
            <a:stCxn id="488" idx="3"/>
            <a:endCxn id="485" idx="3"/>
          </p:cNvCxnSpPr>
          <p:nvPr/>
        </p:nvCxnSpPr>
        <p:spPr>
          <a:xfrm flipH="1" rot="10800000">
            <a:off x="2308763" y="2364172"/>
            <a:ext cx="1958100" cy="38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2" name="Google Shape;492;p42"/>
          <p:cNvCxnSpPr>
            <a:endCxn id="486" idx="3"/>
          </p:cNvCxnSpPr>
          <p:nvPr/>
        </p:nvCxnSpPr>
        <p:spPr>
          <a:xfrm flipH="1" rot="10800000">
            <a:off x="2308880" y="3618092"/>
            <a:ext cx="3396300" cy="31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3" name="Google Shape;493;p42"/>
          <p:cNvCxnSpPr>
            <a:stCxn id="485" idx="6"/>
            <a:endCxn id="486" idx="2"/>
          </p:cNvCxnSpPr>
          <p:nvPr/>
        </p:nvCxnSpPr>
        <p:spPr>
          <a:xfrm>
            <a:off x="4768455" y="2156458"/>
            <a:ext cx="850800" cy="1254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4" name="Google Shape;494;p42"/>
          <p:cNvCxnSpPr>
            <a:stCxn id="486" idx="6"/>
          </p:cNvCxnSpPr>
          <p:nvPr/>
        </p:nvCxnSpPr>
        <p:spPr>
          <a:xfrm>
            <a:off x="6206814" y="3410309"/>
            <a:ext cx="10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42"/>
          <p:cNvSpPr txBox="1"/>
          <p:nvPr/>
        </p:nvSpPr>
        <p:spPr>
          <a:xfrm>
            <a:off x="2463179" y="1169625"/>
            <a:ext cx="319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2463179" y="2298720"/>
            <a:ext cx="319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2463179" y="3493400"/>
            <a:ext cx="319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4768390" y="1789955"/>
            <a:ext cx="561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6237038" y="3064744"/>
            <a:ext cx="561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36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2636042" y="20315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3835132" y="3076792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737323" y="15972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737323" y="2581944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737323" y="356667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z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10" name="Google Shape;510;p43"/>
          <p:cNvCxnSpPr>
            <a:stCxn id="507" idx="3"/>
            <a:endCxn id="505" idx="1"/>
          </p:cNvCxnSpPr>
          <p:nvPr/>
        </p:nvCxnSpPr>
        <p:spPr>
          <a:xfrm>
            <a:off x="1075423" y="1783959"/>
            <a:ext cx="1632300" cy="31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1" name="Google Shape;511;p43"/>
          <p:cNvCxnSpPr>
            <a:stCxn id="508" idx="3"/>
            <a:endCxn id="505" idx="3"/>
          </p:cNvCxnSpPr>
          <p:nvPr/>
        </p:nvCxnSpPr>
        <p:spPr>
          <a:xfrm flipH="1" rot="10800000">
            <a:off x="1075423" y="2449794"/>
            <a:ext cx="1632300" cy="31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43"/>
          <p:cNvCxnSpPr>
            <a:endCxn id="506" idx="3"/>
          </p:cNvCxnSpPr>
          <p:nvPr/>
        </p:nvCxnSpPr>
        <p:spPr>
          <a:xfrm flipH="1" rot="10800000">
            <a:off x="1075476" y="3494948"/>
            <a:ext cx="2831400" cy="25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43"/>
          <p:cNvCxnSpPr>
            <a:stCxn id="505" idx="6"/>
            <a:endCxn id="506" idx="2"/>
          </p:cNvCxnSpPr>
          <p:nvPr/>
        </p:nvCxnSpPr>
        <p:spPr>
          <a:xfrm>
            <a:off x="3125942" y="2276459"/>
            <a:ext cx="709200" cy="1045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4" name="Google Shape;514;p43"/>
          <p:cNvCxnSpPr>
            <a:stCxn id="506" idx="6"/>
          </p:cNvCxnSpPr>
          <p:nvPr/>
        </p:nvCxnSpPr>
        <p:spPr>
          <a:xfrm>
            <a:off x="4325032" y="3321742"/>
            <a:ext cx="8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3"/>
          <p:cNvSpPr txBox="1"/>
          <p:nvPr/>
        </p:nvSpPr>
        <p:spPr>
          <a:xfrm>
            <a:off x="1204181" y="1453799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1204181" y="2395078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1204181" y="3391031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3125949" y="1927292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4350265" y="2996280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36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2972048" y="16580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endParaRPr i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frac{dq}{dx} = 1" id="521" name="Google Shape;521;p43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25" y="1625707"/>
            <a:ext cx="862200" cy="477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q}{dy} = 1" id="522" name="Google Shape;522;p43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837" y="1625708"/>
            <a:ext cx="790798" cy="47744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3"/>
          <p:cNvSpPr txBox="1"/>
          <p:nvPr/>
        </p:nvSpPr>
        <p:spPr>
          <a:xfrm>
            <a:off x="4121973" y="26583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i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frac{df}{dq} = z" id="524" name="Google Shape;524;p43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527" y="1625709"/>
            <a:ext cx="766978" cy="477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z} = q" id="525" name="Google Shape;525;p43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4400" y="1625710"/>
            <a:ext cx="817890" cy="4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4657200" y="1065550"/>
            <a:ext cx="314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Sabemos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4638500" y="1165850"/>
            <a:ext cx="4320600" cy="10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computacional: backpropagation</a:t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636042" y="20315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3835132" y="3076792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5" name="Google Shape;535;p44"/>
          <p:cNvSpPr txBox="1"/>
          <p:nvPr/>
        </p:nvSpPr>
        <p:spPr>
          <a:xfrm>
            <a:off x="737323" y="15972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737323" y="2581944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737323" y="356667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z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38" name="Google Shape;538;p44"/>
          <p:cNvCxnSpPr>
            <a:stCxn id="535" idx="3"/>
            <a:endCxn id="533" idx="1"/>
          </p:cNvCxnSpPr>
          <p:nvPr/>
        </p:nvCxnSpPr>
        <p:spPr>
          <a:xfrm>
            <a:off x="1075423" y="1783959"/>
            <a:ext cx="1632300" cy="31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9" name="Google Shape;539;p44"/>
          <p:cNvCxnSpPr>
            <a:stCxn id="536" idx="3"/>
            <a:endCxn id="533" idx="3"/>
          </p:cNvCxnSpPr>
          <p:nvPr/>
        </p:nvCxnSpPr>
        <p:spPr>
          <a:xfrm flipH="1" rot="10800000">
            <a:off x="1075423" y="2449794"/>
            <a:ext cx="1632300" cy="31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0" name="Google Shape;540;p44"/>
          <p:cNvCxnSpPr>
            <a:endCxn id="534" idx="3"/>
          </p:cNvCxnSpPr>
          <p:nvPr/>
        </p:nvCxnSpPr>
        <p:spPr>
          <a:xfrm flipH="1" rot="10800000">
            <a:off x="1075476" y="3494948"/>
            <a:ext cx="2831400" cy="25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1" name="Google Shape;541;p44"/>
          <p:cNvCxnSpPr>
            <a:stCxn id="533" idx="6"/>
            <a:endCxn id="534" idx="2"/>
          </p:cNvCxnSpPr>
          <p:nvPr/>
        </p:nvCxnSpPr>
        <p:spPr>
          <a:xfrm>
            <a:off x="3125942" y="2276459"/>
            <a:ext cx="709200" cy="1045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2" name="Google Shape;542;p44"/>
          <p:cNvCxnSpPr>
            <a:stCxn id="534" idx="6"/>
          </p:cNvCxnSpPr>
          <p:nvPr/>
        </p:nvCxnSpPr>
        <p:spPr>
          <a:xfrm>
            <a:off x="4325032" y="3321742"/>
            <a:ext cx="8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4"/>
          <p:cNvSpPr txBox="1"/>
          <p:nvPr/>
        </p:nvSpPr>
        <p:spPr>
          <a:xfrm>
            <a:off x="1204181" y="1453799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1204181" y="2395078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1204181" y="3391031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3125949" y="1927292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4350265" y="2996280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36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44"/>
          <p:cNvSpPr txBox="1"/>
          <p:nvPr/>
        </p:nvSpPr>
        <p:spPr>
          <a:xfrm>
            <a:off x="2972048" y="16580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endParaRPr i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44"/>
          <p:cNvSpPr txBox="1"/>
          <p:nvPr/>
        </p:nvSpPr>
        <p:spPr>
          <a:xfrm>
            <a:off x="4121973" y="26583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i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4438956" y="3254881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frac{dq}{dx} = 1" id="551" name="Google Shape;551;p44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25" y="1625707"/>
            <a:ext cx="862200" cy="477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q}{dy} = 1" id="552" name="Google Shape;552;p44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837" y="1625708"/>
            <a:ext cx="790798" cy="477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q} = z" id="553" name="Google Shape;553;p44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527" y="1625709"/>
            <a:ext cx="766978" cy="477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z} = q" id="554" name="Google Shape;554;p44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4400" y="1625710"/>
            <a:ext cx="817890" cy="4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4"/>
          <p:cNvSpPr txBox="1"/>
          <p:nvPr/>
        </p:nvSpPr>
        <p:spPr>
          <a:xfrm>
            <a:off x="4657200" y="1065550"/>
            <a:ext cx="314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Sabemos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frac{\partial f}{\partial f} = 1 " id="556" name="Google Shape;556;p44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0825" y="2768700"/>
            <a:ext cx="832786" cy="5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4"/>
          <p:cNvSpPr/>
          <p:nvPr/>
        </p:nvSpPr>
        <p:spPr>
          <a:xfrm>
            <a:off x="4638500" y="1165850"/>
            <a:ext cx="4320600" cy="10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Neurônio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485619" y="1906384"/>
            <a:ext cx="1163100" cy="1163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2771158" y="2515860"/>
            <a:ext cx="16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 flipH="1" rot="10800000">
            <a:off x="2839537" y="2785820"/>
            <a:ext cx="16239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2797620" y="1754769"/>
            <a:ext cx="16662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5685543" y="2515860"/>
            <a:ext cx="7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14" idx="0"/>
            <a:endCxn id="114" idx="4"/>
          </p:cNvCxnSpPr>
          <p:nvPr/>
        </p:nvCxnSpPr>
        <p:spPr>
          <a:xfrm>
            <a:off x="5067169" y="1906384"/>
            <a:ext cx="0" cy="11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sum" id="120" name="Google Shape;120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133" y="2354449"/>
            <a:ext cx="290200" cy="32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 rot="5400000">
            <a:off x="2820568" y="2651197"/>
            <a:ext cx="348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2771158" y="2515860"/>
            <a:ext cx="16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 rot="5400000">
            <a:off x="2820568" y="1939242"/>
            <a:ext cx="348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w_1" id="124" name="Google Shape;124;p18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100" y="1754781"/>
            <a:ext cx="290200" cy="189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" id="125" name="Google Shape;125;p18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863" y="1565063"/>
            <a:ext cx="254232" cy="189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126" name="Google Shape;126;p18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2863" y="2421011"/>
            <a:ext cx="227216" cy="18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n" id="127" name="Google Shape;127;p18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2863" y="3145630"/>
            <a:ext cx="254232" cy="177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n" id="128" name="Google Shape;128;p18" title="MathEquation,#6666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5110" y="2758913"/>
            <a:ext cx="290200" cy="1788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i" id="129" name="Google Shape;129;p18" title="MathEquation,#6666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35110" y="2313221"/>
            <a:ext cx="254232" cy="183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cdot)" id="130" name="Google Shape;130;p18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7922" y="2396336"/>
            <a:ext cx="313024" cy="2390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 flipH="1" rot="10800000">
            <a:off x="3749953" y="3022085"/>
            <a:ext cx="9231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b" id="132" name="Google Shape;132;p18" title="MathEquation,#6666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78757" y="3491210"/>
            <a:ext cx="103966" cy="183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33" name="Google Shape;133;p18" title="MathEquation,#6666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75091" y="3097972"/>
            <a:ext cx="96922" cy="19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77725" y="2163975"/>
            <a:ext cx="479876" cy="2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668400" y="1677075"/>
            <a:ext cx="35112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computacional: backpropagation</a:t>
            </a:r>
            <a:endParaRPr/>
          </a:p>
        </p:txBody>
      </p:sp>
      <p:sp>
        <p:nvSpPr>
          <p:cNvPr id="563" name="Google Shape;563;p45"/>
          <p:cNvSpPr/>
          <p:nvPr/>
        </p:nvSpPr>
        <p:spPr>
          <a:xfrm>
            <a:off x="2636042" y="20315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4" name="Google Shape;564;p45"/>
          <p:cNvSpPr/>
          <p:nvPr/>
        </p:nvSpPr>
        <p:spPr>
          <a:xfrm>
            <a:off x="3835132" y="3076792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737323" y="15972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6" name="Google Shape;566;p45"/>
          <p:cNvSpPr txBox="1"/>
          <p:nvPr/>
        </p:nvSpPr>
        <p:spPr>
          <a:xfrm>
            <a:off x="737323" y="2581944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7" name="Google Shape;567;p45"/>
          <p:cNvSpPr txBox="1"/>
          <p:nvPr/>
        </p:nvSpPr>
        <p:spPr>
          <a:xfrm>
            <a:off x="737323" y="356667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z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68" name="Google Shape;568;p45"/>
          <p:cNvCxnSpPr>
            <a:stCxn id="565" idx="3"/>
            <a:endCxn id="563" idx="1"/>
          </p:cNvCxnSpPr>
          <p:nvPr/>
        </p:nvCxnSpPr>
        <p:spPr>
          <a:xfrm>
            <a:off x="1075423" y="1783959"/>
            <a:ext cx="1632300" cy="31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9" name="Google Shape;569;p45"/>
          <p:cNvCxnSpPr>
            <a:stCxn id="566" idx="3"/>
            <a:endCxn id="563" idx="3"/>
          </p:cNvCxnSpPr>
          <p:nvPr/>
        </p:nvCxnSpPr>
        <p:spPr>
          <a:xfrm flipH="1" rot="10800000">
            <a:off x="1075423" y="2449794"/>
            <a:ext cx="1632300" cy="31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0" name="Google Shape;570;p45"/>
          <p:cNvCxnSpPr>
            <a:endCxn id="564" idx="3"/>
          </p:cNvCxnSpPr>
          <p:nvPr/>
        </p:nvCxnSpPr>
        <p:spPr>
          <a:xfrm flipH="1" rot="10800000">
            <a:off x="1075476" y="3494948"/>
            <a:ext cx="2831400" cy="25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1" name="Google Shape;571;p45"/>
          <p:cNvCxnSpPr>
            <a:stCxn id="563" idx="6"/>
            <a:endCxn id="564" idx="2"/>
          </p:cNvCxnSpPr>
          <p:nvPr/>
        </p:nvCxnSpPr>
        <p:spPr>
          <a:xfrm>
            <a:off x="3125942" y="2276459"/>
            <a:ext cx="709200" cy="1045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45"/>
          <p:cNvCxnSpPr>
            <a:stCxn id="564" idx="6"/>
          </p:cNvCxnSpPr>
          <p:nvPr/>
        </p:nvCxnSpPr>
        <p:spPr>
          <a:xfrm>
            <a:off x="4325032" y="3321742"/>
            <a:ext cx="8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45"/>
          <p:cNvSpPr txBox="1"/>
          <p:nvPr/>
        </p:nvSpPr>
        <p:spPr>
          <a:xfrm>
            <a:off x="1204181" y="1453799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4" name="Google Shape;574;p45"/>
          <p:cNvSpPr txBox="1"/>
          <p:nvPr/>
        </p:nvSpPr>
        <p:spPr>
          <a:xfrm>
            <a:off x="1204181" y="2395078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5" name="Google Shape;575;p45"/>
          <p:cNvSpPr txBox="1"/>
          <p:nvPr/>
        </p:nvSpPr>
        <p:spPr>
          <a:xfrm>
            <a:off x="1204181" y="3391031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6" name="Google Shape;576;p45"/>
          <p:cNvSpPr txBox="1"/>
          <p:nvPr/>
        </p:nvSpPr>
        <p:spPr>
          <a:xfrm>
            <a:off x="3125949" y="1927292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7" name="Google Shape;577;p45"/>
          <p:cNvSpPr txBox="1"/>
          <p:nvPr/>
        </p:nvSpPr>
        <p:spPr>
          <a:xfrm>
            <a:off x="4350265" y="2996280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36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2972048" y="16580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endParaRPr i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9" name="Google Shape;579;p45"/>
          <p:cNvSpPr txBox="1"/>
          <p:nvPr/>
        </p:nvSpPr>
        <p:spPr>
          <a:xfrm>
            <a:off x="4121973" y="26583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i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0" name="Google Shape;580;p45"/>
          <p:cNvSpPr txBox="1"/>
          <p:nvPr/>
        </p:nvSpPr>
        <p:spPr>
          <a:xfrm>
            <a:off x="1133674" y="3716117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1" name="Google Shape;581;p45"/>
          <p:cNvSpPr txBox="1"/>
          <p:nvPr/>
        </p:nvSpPr>
        <p:spPr>
          <a:xfrm>
            <a:off x="3170856" y="2245106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45"/>
          <p:cNvSpPr txBox="1"/>
          <p:nvPr/>
        </p:nvSpPr>
        <p:spPr>
          <a:xfrm>
            <a:off x="4438956" y="3254881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frac{dq}{dx} = 1" id="583" name="Google Shape;583;p45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25" y="1625707"/>
            <a:ext cx="862200" cy="477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q}{dy} = 1" id="584" name="Google Shape;584;p45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837" y="1625708"/>
            <a:ext cx="790798" cy="477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q} = z" id="585" name="Google Shape;585;p45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527" y="1625709"/>
            <a:ext cx="766978" cy="477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z} = q" id="586" name="Google Shape;586;p45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4400" y="1625710"/>
            <a:ext cx="817890" cy="4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5"/>
          <p:cNvSpPr txBox="1"/>
          <p:nvPr/>
        </p:nvSpPr>
        <p:spPr>
          <a:xfrm>
            <a:off x="4657200" y="1065550"/>
            <a:ext cx="314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Sabemos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4638500" y="1165850"/>
            <a:ext cx="4320600" cy="10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partial f}{\partial z} =  &#10;\frac{\partial f}{\partial z}&#10;\frac{\partial f}{\partial f} = q = 12" id="589" name="Google Shape;589;p45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5000" y="3684625"/>
            <a:ext cx="249325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f}{\partial q} =  &#10;\frac{\partial f}{\partial q}&#10;\frac{\partial f}{\partial f} = z = 3" id="590" name="Google Shape;590;p45" title="MathEquation,#6666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4988" y="2871575"/>
            <a:ext cx="2349132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computacional: backpropagation</a:t>
            </a: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2636042" y="20315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3835132" y="3076792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46"/>
          <p:cNvSpPr txBox="1"/>
          <p:nvPr/>
        </p:nvSpPr>
        <p:spPr>
          <a:xfrm>
            <a:off x="737323" y="15972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46"/>
          <p:cNvSpPr txBox="1"/>
          <p:nvPr/>
        </p:nvSpPr>
        <p:spPr>
          <a:xfrm>
            <a:off x="737323" y="2581944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0" name="Google Shape;600;p46"/>
          <p:cNvSpPr txBox="1"/>
          <p:nvPr/>
        </p:nvSpPr>
        <p:spPr>
          <a:xfrm>
            <a:off x="737323" y="356667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z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01" name="Google Shape;601;p46"/>
          <p:cNvCxnSpPr>
            <a:stCxn id="598" idx="3"/>
            <a:endCxn id="596" idx="1"/>
          </p:cNvCxnSpPr>
          <p:nvPr/>
        </p:nvCxnSpPr>
        <p:spPr>
          <a:xfrm>
            <a:off x="1075423" y="1783959"/>
            <a:ext cx="1632300" cy="31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2" name="Google Shape;602;p46"/>
          <p:cNvCxnSpPr>
            <a:stCxn id="599" idx="3"/>
            <a:endCxn id="596" idx="3"/>
          </p:cNvCxnSpPr>
          <p:nvPr/>
        </p:nvCxnSpPr>
        <p:spPr>
          <a:xfrm flipH="1" rot="10800000">
            <a:off x="1075423" y="2449794"/>
            <a:ext cx="1632300" cy="31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3" name="Google Shape;603;p46"/>
          <p:cNvCxnSpPr>
            <a:endCxn id="597" idx="3"/>
          </p:cNvCxnSpPr>
          <p:nvPr/>
        </p:nvCxnSpPr>
        <p:spPr>
          <a:xfrm flipH="1" rot="10800000">
            <a:off x="1075476" y="3494948"/>
            <a:ext cx="2831400" cy="25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4" name="Google Shape;604;p46"/>
          <p:cNvCxnSpPr>
            <a:stCxn id="596" idx="6"/>
            <a:endCxn id="597" idx="2"/>
          </p:cNvCxnSpPr>
          <p:nvPr/>
        </p:nvCxnSpPr>
        <p:spPr>
          <a:xfrm>
            <a:off x="3125942" y="2276459"/>
            <a:ext cx="709200" cy="1045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5" name="Google Shape;605;p46"/>
          <p:cNvCxnSpPr>
            <a:stCxn id="597" idx="6"/>
          </p:cNvCxnSpPr>
          <p:nvPr/>
        </p:nvCxnSpPr>
        <p:spPr>
          <a:xfrm>
            <a:off x="4325032" y="3321742"/>
            <a:ext cx="8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6"/>
          <p:cNvSpPr txBox="1"/>
          <p:nvPr/>
        </p:nvSpPr>
        <p:spPr>
          <a:xfrm>
            <a:off x="1204181" y="1453799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7" name="Google Shape;607;p46"/>
          <p:cNvSpPr txBox="1"/>
          <p:nvPr/>
        </p:nvSpPr>
        <p:spPr>
          <a:xfrm>
            <a:off x="1204181" y="2395078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8" name="Google Shape;608;p46"/>
          <p:cNvSpPr txBox="1"/>
          <p:nvPr/>
        </p:nvSpPr>
        <p:spPr>
          <a:xfrm>
            <a:off x="1204181" y="3391031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9" name="Google Shape;609;p46"/>
          <p:cNvSpPr txBox="1"/>
          <p:nvPr/>
        </p:nvSpPr>
        <p:spPr>
          <a:xfrm>
            <a:off x="3125949" y="1927292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0" name="Google Shape;610;p46"/>
          <p:cNvSpPr txBox="1"/>
          <p:nvPr/>
        </p:nvSpPr>
        <p:spPr>
          <a:xfrm>
            <a:off x="4350265" y="2996280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36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1" name="Google Shape;611;p46"/>
          <p:cNvSpPr txBox="1"/>
          <p:nvPr/>
        </p:nvSpPr>
        <p:spPr>
          <a:xfrm>
            <a:off x="2972048" y="16580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endParaRPr i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2" name="Google Shape;612;p46"/>
          <p:cNvSpPr txBox="1"/>
          <p:nvPr/>
        </p:nvSpPr>
        <p:spPr>
          <a:xfrm>
            <a:off x="4121973" y="2658309"/>
            <a:ext cx="338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 i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3" name="Google Shape;613;p46"/>
          <p:cNvSpPr txBox="1"/>
          <p:nvPr/>
        </p:nvSpPr>
        <p:spPr>
          <a:xfrm>
            <a:off x="1133674" y="3716117"/>
            <a:ext cx="468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4" name="Google Shape;614;p46"/>
          <p:cNvSpPr txBox="1"/>
          <p:nvPr/>
        </p:nvSpPr>
        <p:spPr>
          <a:xfrm>
            <a:off x="3170856" y="2245106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5" name="Google Shape;615;p46"/>
          <p:cNvSpPr txBox="1"/>
          <p:nvPr/>
        </p:nvSpPr>
        <p:spPr>
          <a:xfrm>
            <a:off x="4438956" y="3254881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6" name="Google Shape;616;p46"/>
          <p:cNvSpPr txBox="1"/>
          <p:nvPr/>
        </p:nvSpPr>
        <p:spPr>
          <a:xfrm>
            <a:off x="1234781" y="2722894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7" name="Google Shape;617;p46"/>
          <p:cNvSpPr txBox="1"/>
          <p:nvPr/>
        </p:nvSpPr>
        <p:spPr>
          <a:xfrm>
            <a:off x="1204181" y="1729681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frac{dq}{dx} = 1" id="618" name="Google Shape;618;p46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25" y="1625707"/>
            <a:ext cx="862200" cy="477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q}{dy} = 1" id="619" name="Google Shape;619;p46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837" y="1625708"/>
            <a:ext cx="790798" cy="477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q} = z" id="620" name="Google Shape;620;p46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527" y="1625709"/>
            <a:ext cx="766978" cy="477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z} = q" id="621" name="Google Shape;621;p46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4400" y="1625710"/>
            <a:ext cx="817890" cy="4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46"/>
          <p:cNvSpPr txBox="1"/>
          <p:nvPr/>
        </p:nvSpPr>
        <p:spPr>
          <a:xfrm>
            <a:off x="4657200" y="1065550"/>
            <a:ext cx="314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Sabemos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3" name="Google Shape;623;p46"/>
          <p:cNvSpPr/>
          <p:nvPr/>
        </p:nvSpPr>
        <p:spPr>
          <a:xfrm>
            <a:off x="4638500" y="1165850"/>
            <a:ext cx="4320600" cy="10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partial f}{\partial x} =  &#10;\frac{\partial f}{\partial q}&#10;\frac{\partial q}{\partial x} = z = 3" id="624" name="Google Shape;624;p46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8163" y="2889850"/>
            <a:ext cx="236279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f}{\partial y} =  &#10;\frac{\partial f}{\partial q}&#10;\frac{\partial q}{\partial y} = z = 3" id="625" name="Google Shape;625;p46" title="MathEquation,#6666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8175" y="3591425"/>
            <a:ext cx="2335632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631" name="Google Shape;631;p4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ver alguns padrões para os nós de um grafo computacional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Soma: Distribui o gradiente que recebeu igualmente para suas entradas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Multiplicação: Multiplica o gradiente pela outra entrada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Caso o nó tenha mais de uma saída temos que somar o gradiente de ambas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637" name="Google Shape;637;p48"/>
          <p:cNvSpPr txBox="1"/>
          <p:nvPr>
            <p:ph idx="1" type="body"/>
          </p:nvPr>
        </p:nvSpPr>
        <p:spPr>
          <a:xfrm>
            <a:off x="311700" y="113227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nível de abstração de um nó no grafo computacional é totalmente arbitrário, basta saber a derivada parcial da saída em relação a entrada</a:t>
            </a:r>
            <a:endParaRPr/>
          </a:p>
        </p:txBody>
      </p:sp>
      <p:sp>
        <p:nvSpPr>
          <p:cNvPr id="638" name="Google Shape;638;p48"/>
          <p:cNvSpPr txBox="1"/>
          <p:nvPr/>
        </p:nvSpPr>
        <p:spPr>
          <a:xfrm>
            <a:off x="985738" y="2920625"/>
            <a:ext cx="363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4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9" name="Google Shape;639;p48"/>
          <p:cNvSpPr/>
          <p:nvPr/>
        </p:nvSpPr>
        <p:spPr>
          <a:xfrm>
            <a:off x="2269977" y="2920635"/>
            <a:ext cx="629400" cy="62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mbria"/>
                <a:ea typeface="Cambria"/>
                <a:cs typeface="Cambria"/>
                <a:sym typeface="Cambria"/>
              </a:rPr>
              <a:t>*-1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0" name="Google Shape;640;p48"/>
          <p:cNvSpPr/>
          <p:nvPr/>
        </p:nvSpPr>
        <p:spPr>
          <a:xfrm>
            <a:off x="3875535" y="2920635"/>
            <a:ext cx="629400" cy="62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mbria"/>
                <a:ea typeface="Cambria"/>
                <a:cs typeface="Cambria"/>
                <a:sym typeface="Cambria"/>
              </a:rPr>
              <a:t>exp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1" name="Google Shape;641;p48"/>
          <p:cNvSpPr/>
          <p:nvPr/>
        </p:nvSpPr>
        <p:spPr>
          <a:xfrm>
            <a:off x="5481092" y="2920635"/>
            <a:ext cx="629400" cy="62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mbria"/>
                <a:ea typeface="Cambria"/>
                <a:cs typeface="Cambria"/>
                <a:sym typeface="Cambria"/>
              </a:rPr>
              <a:t>+1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2" name="Google Shape;642;p48"/>
          <p:cNvSpPr/>
          <p:nvPr/>
        </p:nvSpPr>
        <p:spPr>
          <a:xfrm>
            <a:off x="7086650" y="2920635"/>
            <a:ext cx="629400" cy="62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mbria"/>
                <a:ea typeface="Cambria"/>
                <a:cs typeface="Cambria"/>
                <a:sym typeface="Cambria"/>
              </a:rPr>
              <a:t>1/x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43" name="Google Shape;643;p48"/>
          <p:cNvCxnSpPr>
            <a:endCxn id="640" idx="2"/>
          </p:cNvCxnSpPr>
          <p:nvPr/>
        </p:nvCxnSpPr>
        <p:spPr>
          <a:xfrm>
            <a:off x="2899335" y="3235335"/>
            <a:ext cx="9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48"/>
          <p:cNvCxnSpPr>
            <a:stCxn id="640" idx="6"/>
            <a:endCxn id="641" idx="2"/>
          </p:cNvCxnSpPr>
          <p:nvPr/>
        </p:nvCxnSpPr>
        <p:spPr>
          <a:xfrm>
            <a:off x="4504935" y="3235335"/>
            <a:ext cx="9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48"/>
          <p:cNvCxnSpPr>
            <a:stCxn id="641" idx="6"/>
            <a:endCxn id="642" idx="2"/>
          </p:cNvCxnSpPr>
          <p:nvPr/>
        </p:nvCxnSpPr>
        <p:spPr>
          <a:xfrm>
            <a:off x="6110492" y="3235335"/>
            <a:ext cx="9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48"/>
          <p:cNvCxnSpPr>
            <a:stCxn id="642" idx="6"/>
          </p:cNvCxnSpPr>
          <p:nvPr/>
        </p:nvCxnSpPr>
        <p:spPr>
          <a:xfrm>
            <a:off x="7716050" y="3235335"/>
            <a:ext cx="442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8"/>
          <p:cNvCxnSpPr>
            <a:endCxn id="639" idx="2"/>
          </p:cNvCxnSpPr>
          <p:nvPr/>
        </p:nvCxnSpPr>
        <p:spPr>
          <a:xfrm flipH="1" rot="10800000">
            <a:off x="1405977" y="3235335"/>
            <a:ext cx="864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8"/>
          <p:cNvSpPr txBox="1"/>
          <p:nvPr/>
        </p:nvSpPr>
        <p:spPr>
          <a:xfrm>
            <a:off x="1405981" y="2812924"/>
            <a:ext cx="266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9" name="Google Shape;649;p48"/>
          <p:cNvSpPr txBox="1"/>
          <p:nvPr/>
        </p:nvSpPr>
        <p:spPr>
          <a:xfrm>
            <a:off x="3048425" y="2812925"/>
            <a:ext cx="442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0" name="Google Shape;650;p48"/>
          <p:cNvSpPr txBox="1"/>
          <p:nvPr/>
        </p:nvSpPr>
        <p:spPr>
          <a:xfrm>
            <a:off x="4634775" y="2812925"/>
            <a:ext cx="693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0.37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1" name="Google Shape;651;p48"/>
          <p:cNvSpPr txBox="1"/>
          <p:nvPr/>
        </p:nvSpPr>
        <p:spPr>
          <a:xfrm>
            <a:off x="6251775" y="2812925"/>
            <a:ext cx="693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1.37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2" name="Google Shape;652;p48"/>
          <p:cNvSpPr txBox="1"/>
          <p:nvPr/>
        </p:nvSpPr>
        <p:spPr>
          <a:xfrm>
            <a:off x="7754300" y="2812925"/>
            <a:ext cx="693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0.73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3" name="Google Shape;653;p48"/>
          <p:cNvSpPr txBox="1"/>
          <p:nvPr/>
        </p:nvSpPr>
        <p:spPr>
          <a:xfrm>
            <a:off x="7754300" y="3284525"/>
            <a:ext cx="693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4" name="Google Shape;654;p48"/>
          <p:cNvSpPr txBox="1"/>
          <p:nvPr/>
        </p:nvSpPr>
        <p:spPr>
          <a:xfrm>
            <a:off x="6251775" y="3284525"/>
            <a:ext cx="693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-0.53</a:t>
            </a:r>
            <a:endParaRPr sz="1800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5" name="Google Shape;655;p48"/>
          <p:cNvSpPr txBox="1"/>
          <p:nvPr/>
        </p:nvSpPr>
        <p:spPr>
          <a:xfrm>
            <a:off x="4634775" y="3284525"/>
            <a:ext cx="693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-0.53</a:t>
            </a:r>
            <a:endParaRPr sz="1800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6" name="Google Shape;656;p48"/>
          <p:cNvSpPr txBox="1"/>
          <p:nvPr/>
        </p:nvSpPr>
        <p:spPr>
          <a:xfrm>
            <a:off x="2966375" y="3284225"/>
            <a:ext cx="693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-0.20</a:t>
            </a:r>
            <a:endParaRPr sz="1800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7" name="Google Shape;657;p48"/>
          <p:cNvSpPr txBox="1"/>
          <p:nvPr/>
        </p:nvSpPr>
        <p:spPr>
          <a:xfrm>
            <a:off x="1405975" y="3284225"/>
            <a:ext cx="693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0.20</a:t>
            </a:r>
            <a:endParaRPr sz="1800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663" name="Google Shape;663;p49"/>
          <p:cNvSpPr txBox="1"/>
          <p:nvPr>
            <p:ph idx="1" type="body"/>
          </p:nvPr>
        </p:nvSpPr>
        <p:spPr>
          <a:xfrm>
            <a:off x="311700" y="113227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nível de abstração de um nó no grafo computacional é totalmente arbitrário, basta saber a derivada parcial da saída em relação a entrada</a:t>
            </a:r>
            <a:endParaRPr/>
          </a:p>
        </p:txBody>
      </p:sp>
      <p:sp>
        <p:nvSpPr>
          <p:cNvPr id="664" name="Google Shape;664;p49"/>
          <p:cNvSpPr txBox="1"/>
          <p:nvPr/>
        </p:nvSpPr>
        <p:spPr>
          <a:xfrm>
            <a:off x="642853" y="2811062"/>
            <a:ext cx="460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4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5" name="Google Shape;665;p49"/>
          <p:cNvSpPr/>
          <p:nvPr/>
        </p:nvSpPr>
        <p:spPr>
          <a:xfrm>
            <a:off x="2270041" y="2779900"/>
            <a:ext cx="797400" cy="79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66" name="Google Shape;666;p49"/>
          <p:cNvCxnSpPr/>
          <p:nvPr/>
        </p:nvCxnSpPr>
        <p:spPr>
          <a:xfrm>
            <a:off x="3067465" y="3178639"/>
            <a:ext cx="12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49"/>
          <p:cNvCxnSpPr>
            <a:endCxn id="665" idx="2"/>
          </p:cNvCxnSpPr>
          <p:nvPr/>
        </p:nvCxnSpPr>
        <p:spPr>
          <a:xfrm flipH="1" rot="10800000">
            <a:off x="1175341" y="3178600"/>
            <a:ext cx="1094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49"/>
          <p:cNvSpPr txBox="1"/>
          <p:nvPr/>
        </p:nvSpPr>
        <p:spPr>
          <a:xfrm>
            <a:off x="1175320" y="2643425"/>
            <a:ext cx="337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9" name="Google Shape;669;p49"/>
          <p:cNvSpPr txBox="1"/>
          <p:nvPr/>
        </p:nvSpPr>
        <p:spPr>
          <a:xfrm>
            <a:off x="3256368" y="2643426"/>
            <a:ext cx="79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0.73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0" name="Google Shape;670;p49"/>
          <p:cNvSpPr txBox="1"/>
          <p:nvPr/>
        </p:nvSpPr>
        <p:spPr>
          <a:xfrm>
            <a:off x="3152407" y="3240584"/>
            <a:ext cx="878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1" name="Google Shape;671;p49"/>
          <p:cNvSpPr txBox="1"/>
          <p:nvPr/>
        </p:nvSpPr>
        <p:spPr>
          <a:xfrm>
            <a:off x="1175312" y="3240584"/>
            <a:ext cx="878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0.20</a:t>
            </a:r>
            <a:endParaRPr sz="1800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sigma" id="672" name="Google Shape;672;p49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813" y="3016697"/>
            <a:ext cx="285912" cy="323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 \sigma(x)}{dx} = \sigma(x) (1 - \sigma(x))" id="673" name="Google Shape;673;p49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825" y="2861100"/>
            <a:ext cx="3527778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679" name="Google Shape;679;p50"/>
          <p:cNvSpPr/>
          <p:nvPr/>
        </p:nvSpPr>
        <p:spPr>
          <a:xfrm>
            <a:off x="2102642" y="21457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0" name="Google Shape;680;p50"/>
          <p:cNvSpPr txBox="1"/>
          <p:nvPr/>
        </p:nvSpPr>
        <p:spPr>
          <a:xfrm>
            <a:off x="737325" y="1134875"/>
            <a:ext cx="540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baseline="-25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1" name="Google Shape;681;p50"/>
          <p:cNvSpPr txBox="1"/>
          <p:nvPr/>
        </p:nvSpPr>
        <p:spPr>
          <a:xfrm>
            <a:off x="737325" y="1829200"/>
            <a:ext cx="540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2" name="Google Shape;682;p50"/>
          <p:cNvSpPr txBox="1"/>
          <p:nvPr/>
        </p:nvSpPr>
        <p:spPr>
          <a:xfrm>
            <a:off x="737325" y="2523525"/>
            <a:ext cx="540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3" name="Google Shape;683;p50"/>
          <p:cNvSpPr txBox="1"/>
          <p:nvPr/>
        </p:nvSpPr>
        <p:spPr>
          <a:xfrm>
            <a:off x="737325" y="3217850"/>
            <a:ext cx="540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4" name="Google Shape;684;p50"/>
          <p:cNvSpPr txBox="1"/>
          <p:nvPr/>
        </p:nvSpPr>
        <p:spPr>
          <a:xfrm>
            <a:off x="737325" y="3912175"/>
            <a:ext cx="540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5" name="Google Shape;685;p50"/>
          <p:cNvSpPr/>
          <p:nvPr/>
        </p:nvSpPr>
        <p:spPr>
          <a:xfrm>
            <a:off x="2102642" y="3512484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6" name="Google Shape;686;p50"/>
          <p:cNvSpPr/>
          <p:nvPr/>
        </p:nvSpPr>
        <p:spPr>
          <a:xfrm>
            <a:off x="3256042" y="29063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87" name="Google Shape;687;p50"/>
          <p:cNvCxnSpPr>
            <a:stCxn id="681" idx="3"/>
            <a:endCxn id="679" idx="1"/>
          </p:cNvCxnSpPr>
          <p:nvPr/>
        </p:nvCxnSpPr>
        <p:spPr>
          <a:xfrm>
            <a:off x="1277925" y="2056600"/>
            <a:ext cx="896400" cy="16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8" name="Google Shape;688;p50"/>
          <p:cNvCxnSpPr>
            <a:stCxn id="682" idx="3"/>
            <a:endCxn id="679" idx="3"/>
          </p:cNvCxnSpPr>
          <p:nvPr/>
        </p:nvCxnSpPr>
        <p:spPr>
          <a:xfrm flipH="1" rot="10800000">
            <a:off x="1277925" y="2563725"/>
            <a:ext cx="896400" cy="18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9" name="Google Shape;689;p50"/>
          <p:cNvCxnSpPr>
            <a:stCxn id="683" idx="3"/>
            <a:endCxn id="685" idx="1"/>
          </p:cNvCxnSpPr>
          <p:nvPr/>
        </p:nvCxnSpPr>
        <p:spPr>
          <a:xfrm>
            <a:off x="1277925" y="3445250"/>
            <a:ext cx="896400" cy="13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0" name="Google Shape;690;p50"/>
          <p:cNvCxnSpPr>
            <a:stCxn id="684" idx="3"/>
            <a:endCxn id="685" idx="3"/>
          </p:cNvCxnSpPr>
          <p:nvPr/>
        </p:nvCxnSpPr>
        <p:spPr>
          <a:xfrm flipH="1" rot="10800000">
            <a:off x="1277925" y="3930775"/>
            <a:ext cx="896400" cy="20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1" name="Google Shape;691;p50"/>
          <p:cNvCxnSpPr>
            <a:stCxn id="685" idx="6"/>
            <a:endCxn id="686" idx="4"/>
          </p:cNvCxnSpPr>
          <p:nvPr/>
        </p:nvCxnSpPr>
        <p:spPr>
          <a:xfrm flipH="1" rot="10800000">
            <a:off x="2592542" y="3396234"/>
            <a:ext cx="908400" cy="36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2" name="Google Shape;692;p50"/>
          <p:cNvCxnSpPr>
            <a:stCxn id="679" idx="6"/>
            <a:endCxn id="686" idx="0"/>
          </p:cNvCxnSpPr>
          <p:nvPr/>
        </p:nvCxnSpPr>
        <p:spPr>
          <a:xfrm>
            <a:off x="2592542" y="2390659"/>
            <a:ext cx="908400" cy="51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3" name="Google Shape;693;p50"/>
          <p:cNvCxnSpPr>
            <a:stCxn id="680" idx="3"/>
            <a:endCxn id="686" idx="7"/>
          </p:cNvCxnSpPr>
          <p:nvPr/>
        </p:nvCxnSpPr>
        <p:spPr>
          <a:xfrm>
            <a:off x="1277925" y="1362275"/>
            <a:ext cx="2396400" cy="161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4" name="Google Shape;694;p50"/>
          <p:cNvSpPr/>
          <p:nvPr/>
        </p:nvSpPr>
        <p:spPr>
          <a:xfrm>
            <a:off x="4667817" y="29063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5" name="Google Shape;695;p50"/>
          <p:cNvSpPr/>
          <p:nvPr/>
        </p:nvSpPr>
        <p:spPr>
          <a:xfrm>
            <a:off x="6120467" y="29063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L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sigma" id="696" name="Google Shape;696;p50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595" y="3046846"/>
            <a:ext cx="184360" cy="20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7" name="Google Shape;697;p50"/>
          <p:cNvCxnSpPr>
            <a:stCxn id="686" idx="6"/>
            <a:endCxn id="694" idx="2"/>
          </p:cNvCxnSpPr>
          <p:nvPr/>
        </p:nvCxnSpPr>
        <p:spPr>
          <a:xfrm>
            <a:off x="3745942" y="3151259"/>
            <a:ext cx="9219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8" name="Google Shape;698;p50"/>
          <p:cNvCxnSpPr>
            <a:stCxn id="694" idx="6"/>
            <a:endCxn id="695" idx="2"/>
          </p:cNvCxnSpPr>
          <p:nvPr/>
        </p:nvCxnSpPr>
        <p:spPr>
          <a:xfrm>
            <a:off x="5157717" y="3151259"/>
            <a:ext cx="9627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9" name="Google Shape;699;p50"/>
          <p:cNvCxnSpPr>
            <a:stCxn id="695" idx="6"/>
          </p:cNvCxnSpPr>
          <p:nvPr/>
        </p:nvCxnSpPr>
        <p:spPr>
          <a:xfrm>
            <a:off x="6610367" y="3151259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0"/>
          <p:cNvSpPr txBox="1"/>
          <p:nvPr/>
        </p:nvSpPr>
        <p:spPr>
          <a:xfrm>
            <a:off x="2941500" y="4083475"/>
            <a:ext cx="589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Grafo computacional para calcular a perda de um classificador que consiste em um neurônio</a:t>
            </a:r>
            <a:endParaRPr sz="12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706" name="Google Shape;706;p5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prática </a:t>
            </a:r>
            <a:r>
              <a:rPr lang="pt-BR"/>
              <a:t>construímos grafos computacionais que vetorizem</a:t>
            </a:r>
            <a:r>
              <a:rPr lang="pt-BR"/>
              <a:t> as operações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Vetorizar é utilizar operaçoẽs em todo o vetor ou matriz de uma só vez, ganhando em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Conceito é o mesmo, mas o que flui no grafo não são escalares, sim vetores e matrizes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material extra sobre derivadas com vetores e matrizes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computacional</a:t>
            </a:r>
            <a:endParaRPr/>
          </a:p>
        </p:txBody>
      </p:sp>
      <p:sp>
        <p:nvSpPr>
          <p:cNvPr id="712" name="Google Shape;712;p52"/>
          <p:cNvSpPr/>
          <p:nvPr/>
        </p:nvSpPr>
        <p:spPr>
          <a:xfrm>
            <a:off x="2102642" y="21457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737325" y="1134875"/>
            <a:ext cx="715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(1)</a:t>
            </a:r>
            <a:endParaRPr baseline="30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4" name="Google Shape;714;p52"/>
          <p:cNvSpPr txBox="1"/>
          <p:nvPr/>
        </p:nvSpPr>
        <p:spPr>
          <a:xfrm>
            <a:off x="737325" y="1829200"/>
            <a:ext cx="409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b="1" baseline="-25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5" name="Google Shape;715;p52"/>
          <p:cNvSpPr txBox="1"/>
          <p:nvPr/>
        </p:nvSpPr>
        <p:spPr>
          <a:xfrm>
            <a:off x="737325" y="2523525"/>
            <a:ext cx="715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30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(1)</a:t>
            </a:r>
            <a:endParaRPr baseline="30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6" name="Google Shape;716;p52"/>
          <p:cNvSpPr txBox="1"/>
          <p:nvPr/>
        </p:nvSpPr>
        <p:spPr>
          <a:xfrm>
            <a:off x="737325" y="3217850"/>
            <a:ext cx="715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30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(2)</a:t>
            </a:r>
            <a:endParaRPr baseline="30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7" name="Google Shape;717;p52"/>
          <p:cNvSpPr txBox="1"/>
          <p:nvPr/>
        </p:nvSpPr>
        <p:spPr>
          <a:xfrm>
            <a:off x="737325" y="3912175"/>
            <a:ext cx="715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(2)</a:t>
            </a:r>
            <a:endParaRPr baseline="-25000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8" name="Google Shape;718;p52"/>
          <p:cNvSpPr/>
          <p:nvPr/>
        </p:nvSpPr>
        <p:spPr>
          <a:xfrm>
            <a:off x="3242667" y="21457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19" name="Google Shape;719;p52"/>
          <p:cNvCxnSpPr>
            <a:stCxn id="714" idx="3"/>
            <a:endCxn id="712" idx="1"/>
          </p:cNvCxnSpPr>
          <p:nvPr/>
        </p:nvCxnSpPr>
        <p:spPr>
          <a:xfrm>
            <a:off x="1147125" y="2056600"/>
            <a:ext cx="1027200" cy="16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0" name="Google Shape;720;p52"/>
          <p:cNvCxnSpPr>
            <a:endCxn id="712" idx="3"/>
          </p:cNvCxnSpPr>
          <p:nvPr/>
        </p:nvCxnSpPr>
        <p:spPr>
          <a:xfrm flipH="1" rot="10800000">
            <a:off x="1284286" y="2563865"/>
            <a:ext cx="890100" cy="19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1" name="Google Shape;721;p52"/>
          <p:cNvCxnSpPr>
            <a:stCxn id="712" idx="6"/>
          </p:cNvCxnSpPr>
          <p:nvPr/>
        </p:nvCxnSpPr>
        <p:spPr>
          <a:xfrm flipH="1" rot="10800000">
            <a:off x="2592542" y="2387359"/>
            <a:ext cx="6501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2" name="Google Shape;722;p52"/>
          <p:cNvCxnSpPr>
            <a:endCxn id="718" idx="0"/>
          </p:cNvCxnSpPr>
          <p:nvPr/>
        </p:nvCxnSpPr>
        <p:spPr>
          <a:xfrm>
            <a:off x="1243317" y="1342909"/>
            <a:ext cx="2244300" cy="80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3" name="Google Shape;723;p52"/>
          <p:cNvSpPr/>
          <p:nvPr/>
        </p:nvSpPr>
        <p:spPr>
          <a:xfrm>
            <a:off x="6376092" y="29063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S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4" name="Google Shape;724;p52"/>
          <p:cNvSpPr/>
          <p:nvPr/>
        </p:nvSpPr>
        <p:spPr>
          <a:xfrm>
            <a:off x="7529492" y="29063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L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25" name="Google Shape;725;p52"/>
          <p:cNvCxnSpPr>
            <a:stCxn id="723" idx="6"/>
            <a:endCxn id="724" idx="2"/>
          </p:cNvCxnSpPr>
          <p:nvPr/>
        </p:nvCxnSpPr>
        <p:spPr>
          <a:xfrm>
            <a:off x="6865992" y="3151259"/>
            <a:ext cx="663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6" name="Google Shape;726;p52"/>
          <p:cNvCxnSpPr>
            <a:stCxn id="724" idx="6"/>
          </p:cNvCxnSpPr>
          <p:nvPr/>
        </p:nvCxnSpPr>
        <p:spPr>
          <a:xfrm>
            <a:off x="8019392" y="3151259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52"/>
          <p:cNvSpPr txBox="1"/>
          <p:nvPr/>
        </p:nvSpPr>
        <p:spPr>
          <a:xfrm>
            <a:off x="4843225" y="1755300"/>
            <a:ext cx="40161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Grafo computacional que calcula a perda de uma rede neural com uma camada escondida de forma vetorizada</a:t>
            </a:r>
            <a:endParaRPr sz="12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8" name="Google Shape;728;p52"/>
          <p:cNvSpPr/>
          <p:nvPr/>
        </p:nvSpPr>
        <p:spPr>
          <a:xfrm>
            <a:off x="5222704" y="29066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+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9" name="Google Shape;729;p52"/>
          <p:cNvSpPr/>
          <p:nvPr/>
        </p:nvSpPr>
        <p:spPr>
          <a:xfrm>
            <a:off x="4069304" y="2906309"/>
            <a:ext cx="489900" cy="4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mbria"/>
                <a:ea typeface="Cambria"/>
                <a:cs typeface="Cambria"/>
                <a:sym typeface="Cambria"/>
              </a:rPr>
              <a:t>*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30" name="Google Shape;730;p52"/>
          <p:cNvCxnSpPr>
            <a:endCxn id="729" idx="0"/>
          </p:cNvCxnSpPr>
          <p:nvPr/>
        </p:nvCxnSpPr>
        <p:spPr>
          <a:xfrm>
            <a:off x="3732554" y="2390609"/>
            <a:ext cx="581700" cy="51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1" name="Google Shape;731;p52"/>
          <p:cNvCxnSpPr>
            <a:stCxn id="716" idx="3"/>
            <a:endCxn id="729" idx="2"/>
          </p:cNvCxnSpPr>
          <p:nvPr/>
        </p:nvCxnSpPr>
        <p:spPr>
          <a:xfrm flipH="1" rot="10800000">
            <a:off x="1452525" y="3151250"/>
            <a:ext cx="2616900" cy="294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2" name="Google Shape;732;p52"/>
          <p:cNvCxnSpPr>
            <a:endCxn id="728" idx="4"/>
          </p:cNvCxnSpPr>
          <p:nvPr/>
        </p:nvCxnSpPr>
        <p:spPr>
          <a:xfrm flipH="1" rot="10800000">
            <a:off x="1215754" y="3396509"/>
            <a:ext cx="4251900" cy="74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3" name="Google Shape;733;p52"/>
          <p:cNvCxnSpPr>
            <a:stCxn id="729" idx="6"/>
            <a:endCxn id="728" idx="2"/>
          </p:cNvCxnSpPr>
          <p:nvPr/>
        </p:nvCxnSpPr>
        <p:spPr>
          <a:xfrm>
            <a:off x="4559204" y="3151259"/>
            <a:ext cx="663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52"/>
          <p:cNvCxnSpPr>
            <a:stCxn id="728" idx="6"/>
            <a:endCxn id="723" idx="2"/>
          </p:cNvCxnSpPr>
          <p:nvPr/>
        </p:nvCxnSpPr>
        <p:spPr>
          <a:xfrm flipH="1" rot="10800000">
            <a:off x="5712604" y="3151259"/>
            <a:ext cx="663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 Descent</a:t>
            </a:r>
            <a:endParaRPr/>
          </a:p>
        </p:txBody>
      </p:sp>
      <p:sp>
        <p:nvSpPr>
          <p:cNvPr id="740" name="Google Shape;740;p5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Pronto! Agora sabemos como calcular o gradiente para cada um dos nossos parâmetros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isso podemos realizar a atualização dos valores dos parâmetros a cada passo do algoritmo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 Descent</a:t>
            </a:r>
            <a:endParaRPr/>
          </a:p>
        </p:txBody>
      </p:sp>
      <p:sp>
        <p:nvSpPr>
          <p:cNvPr id="746" name="Google Shape;746;p5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Inicializar valores de cada um dos parâmetros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N iterações: (cada iteração é uma época)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cada exemplo do conjunto de treino: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Fazer </a:t>
            </a:r>
            <a:r>
              <a:rPr i="1" lang="pt-BR"/>
              <a:t>forward pass</a:t>
            </a:r>
            <a:r>
              <a:rPr lang="pt-BR"/>
              <a:t> do exemplo (computar a saída da rede dado o exemplo)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Calcular a </a:t>
            </a:r>
            <a:r>
              <a:rPr i="1" lang="pt-BR"/>
              <a:t>loss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pt-BR"/>
              <a:t>Atualizar a loss total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Utilizando o </a:t>
            </a:r>
            <a:r>
              <a:rPr i="1" lang="pt-BR"/>
              <a:t>backpropagation </a:t>
            </a:r>
            <a:r>
              <a:rPr lang="pt-BR"/>
              <a:t>calcular o gradiente da </a:t>
            </a:r>
            <a:r>
              <a:rPr i="1" lang="pt-BR"/>
              <a:t>loss </a:t>
            </a:r>
            <a:r>
              <a:rPr lang="pt-BR"/>
              <a:t>em relação aos </a:t>
            </a:r>
            <a:r>
              <a:rPr lang="pt-BR"/>
              <a:t>parâmetros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Atualizar o valor de cada </a:t>
            </a:r>
            <a:r>
              <a:rPr lang="pt-BR"/>
              <a:t>parâmetro seguindo o </a:t>
            </a:r>
            <a:r>
              <a:rPr i="1" lang="pt-BR"/>
              <a:t>learning rate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Neurônio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663100" y="2140043"/>
            <a:ext cx="771600" cy="77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9"/>
          <p:cNvCxnSpPr/>
          <p:nvPr/>
        </p:nvCxnSpPr>
        <p:spPr>
          <a:xfrm>
            <a:off x="5525654" y="2544396"/>
            <a:ext cx="11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/>
          <p:nvPr/>
        </p:nvCxnSpPr>
        <p:spPr>
          <a:xfrm flipH="1" rot="10800000">
            <a:off x="5571019" y="2723396"/>
            <a:ext cx="10773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5543210" y="2039455"/>
            <a:ext cx="11055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7459180" y="2544396"/>
            <a:ext cx="4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41" idx="0"/>
            <a:endCxn id="141" idx="4"/>
          </p:cNvCxnSpPr>
          <p:nvPr/>
        </p:nvCxnSpPr>
        <p:spPr>
          <a:xfrm>
            <a:off x="7048900" y="2140043"/>
            <a:ext cx="0" cy="7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sum" id="147" name="Google Shape;147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505" y="2437309"/>
            <a:ext cx="192530" cy="2141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 rot="5400000">
            <a:off x="5558537" y="2634210"/>
            <a:ext cx="23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>
            <a:off x="5525654" y="2544396"/>
            <a:ext cx="11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 rot="5400000">
            <a:off x="5558537" y="2161868"/>
            <a:ext cx="23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w_1" id="151" name="Google Shape;151;p19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485" y="2039464"/>
            <a:ext cx="192530" cy="125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" id="152" name="Google Shape;152;p19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021" y="1913596"/>
            <a:ext cx="168668" cy="12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153" name="Google Shape;153;p19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1021" y="2481469"/>
            <a:ext cx="150744" cy="12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n" id="154" name="Google Shape;154;p19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1021" y="2962213"/>
            <a:ext cx="168668" cy="117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n" id="155" name="Google Shape;155;p19" title="MathEquation,#6666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2492" y="2705648"/>
            <a:ext cx="192530" cy="118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i" id="156" name="Google Shape;156;p19" title="MathEquation,#6666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2492" y="2409957"/>
            <a:ext cx="168668" cy="12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cdot)" id="157" name="Google Shape;157;p19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5768" y="2465098"/>
            <a:ext cx="207674" cy="1586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 flipH="1" rot="10800000">
            <a:off x="6175028" y="2880220"/>
            <a:ext cx="6123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b" id="159" name="Google Shape;159;p19" title="MathEquation,#6666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1449" y="3191486"/>
            <a:ext cx="68976" cy="121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60" name="Google Shape;160;p19" title="MathEquation,#6666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90738" y="2930594"/>
            <a:ext cx="64302" cy="132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9"/>
          <p:cNvCxnSpPr/>
          <p:nvPr/>
        </p:nvCxnSpPr>
        <p:spPr>
          <a:xfrm>
            <a:off x="4518575" y="1385400"/>
            <a:ext cx="0" cy="25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438650" y="1111625"/>
            <a:ext cx="3935700" cy="3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●"/>
            </a:pP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Pré </a:t>
            </a: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ativação do neurônio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●"/>
            </a:pP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Ativação (saída) do neurônio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onde, 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		é  o vetor de pesos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		é a função de ativação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		é o termo de bias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a(\bold{x}) = b + \sum_i x_i w_i " id="163" name="Google Shape;163;p19" title="MathEquation,#6666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99750" y="1679400"/>
            <a:ext cx="2253500" cy="32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{w}" id="164" name="Google Shape;164;p19" title="MathEquation,#666666"/>
          <p:cNvPicPr preferRelativeResize="0"/>
          <p:nvPr/>
        </p:nvPicPr>
        <p:blipFill rotWithShape="1">
          <a:blip r:embed="rId14">
            <a:alphaModFix/>
          </a:blip>
          <a:srcRect b="7050" l="0" r="0" t="-7050"/>
          <a:stretch/>
        </p:blipFill>
        <p:spPr>
          <a:xfrm>
            <a:off x="1197938" y="3537975"/>
            <a:ext cx="207676" cy="161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65" name="Google Shape;165;p19" title="MathEquation,#66666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71825" y="4165150"/>
            <a:ext cx="93474" cy="191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cdot)" id="166" name="Google Shape;166;p19" title="MathEquation,#6666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18413" y="3831450"/>
            <a:ext cx="302452" cy="23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bold x) = g(a(\bold x))" id="167" name="Google Shape;167;p19" title="MathEquation,#66666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99750" y="2742463"/>
            <a:ext cx="1947944" cy="35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" id="168" name="Google Shape;168;p19" title="MathEquation,#66666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73325" y="2294700"/>
            <a:ext cx="302450" cy="18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Stochastic </a:t>
            </a:r>
            <a:r>
              <a:rPr lang="pt-BR"/>
              <a:t>Gradient Descent</a:t>
            </a:r>
            <a:endParaRPr/>
          </a:p>
        </p:txBody>
      </p:sp>
      <p:sp>
        <p:nvSpPr>
          <p:cNvPr id="752" name="Google Shape;752;p5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passo do Gradient Descent clássico demora a ser computado (precisamos calcular a loss e a para cada exemplo do conjunto de teste)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Assim a rede computa vários outputs efetivamente aleatórios antes do primeiro passo de 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(Mini-batch) Stochastic Gradient Descent separa o conjunto de treinamento em grupos (batches), e para cada grupo calcula a loss e faz backpropagation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Stochastic Gradient Descent</a:t>
            </a:r>
            <a:endParaRPr/>
          </a:p>
        </p:txBody>
      </p:sp>
      <p:sp>
        <p:nvSpPr>
          <p:cNvPr id="758" name="Google Shape;758;p5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Inicializar valores de cada um dos parâmetros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N iterações: (cada iteração é uma época)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Para cada batch do conjunto de treino: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Para cada exemplo do </a:t>
            </a:r>
            <a:r>
              <a:rPr b="1" lang="pt-BR"/>
              <a:t>batch</a:t>
            </a:r>
            <a:r>
              <a:rPr lang="pt-BR"/>
              <a:t>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Fazer </a:t>
            </a:r>
            <a:r>
              <a:rPr i="1" lang="pt-BR"/>
              <a:t>forward pass</a:t>
            </a:r>
            <a:r>
              <a:rPr lang="pt-BR"/>
              <a:t> do exemplo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Calcular a </a:t>
            </a:r>
            <a:r>
              <a:rPr i="1" lang="pt-BR"/>
              <a:t>loss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Utilizando o </a:t>
            </a:r>
            <a:r>
              <a:rPr i="1" lang="pt-BR"/>
              <a:t>backpropagation </a:t>
            </a:r>
            <a:r>
              <a:rPr lang="pt-BR"/>
              <a:t>calcular o gradiente da </a:t>
            </a:r>
            <a:r>
              <a:rPr i="1" lang="pt-BR"/>
              <a:t>loss </a:t>
            </a:r>
            <a:r>
              <a:rPr lang="pt-BR"/>
              <a:t>em relação aos parâmetros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Atualizar o valor de cada parâmetro seguindo o </a:t>
            </a:r>
            <a:r>
              <a:rPr i="1" lang="pt-BR"/>
              <a:t>learning rate</a:t>
            </a:r>
            <a:endParaRPr i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redes neurais</a:t>
            </a:r>
            <a:endParaRPr/>
          </a:p>
        </p:txBody>
      </p:sp>
      <p:sp>
        <p:nvSpPr>
          <p:cNvPr id="764" name="Google Shape;764;p5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Chamamos esse tipo de rede que vimos de </a:t>
            </a:r>
            <a:r>
              <a:rPr i="1" lang="pt-BR"/>
              <a:t>feedforward neural network </a:t>
            </a:r>
            <a:r>
              <a:rPr lang="pt-BR"/>
              <a:t>ou </a:t>
            </a:r>
            <a:r>
              <a:rPr i="1" lang="pt-BR"/>
              <a:t>multilayer perceptron (MLP)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Rede neural convolucional (ConvNets)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Faz uso de operações de convolução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Utilizada para imagens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Também é feedforward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Rede recorrente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Utilizada para modelar sequências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Utilizada em textos, por exemplo.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</a:t>
            </a:r>
            <a:endParaRPr/>
          </a:p>
        </p:txBody>
      </p:sp>
      <p:sp>
        <p:nvSpPr>
          <p:cNvPr id="770" name="Google Shape;770;p5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Sci-kit learn possui implementação do MLP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Importante normalizar 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Aplicar one-hot encoding em features categóricas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Nunca use um learning rate fixo, uma boa ideia inicial é fazê-lo decair com o número da epoch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</a:t>
            </a:r>
            <a:endParaRPr/>
          </a:p>
        </p:txBody>
      </p:sp>
      <p:sp>
        <p:nvSpPr>
          <p:cNvPr id="776" name="Google Shape;776;p5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Pytorch e TensorFlow, possuem suporte para GPU, </a:t>
            </a:r>
            <a:r>
              <a:rPr lang="pt-BR"/>
              <a:t>Automatic Differentiation (AD)</a:t>
            </a:r>
            <a:r>
              <a:rPr lang="pt-BR"/>
              <a:t> e muitas camadas mais complexas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Keras é um framework que encapsula o TensorFlow facilitando o uso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usar outras funções de ativação é melhor usar um biblioteca com 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problemas com muitos dados é bom usar uma biblioteca que suporta aceleradores como GPU (pode ficar de 10 a 30 vezes mais rápido)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</a:t>
            </a:r>
            <a:endParaRPr/>
          </a:p>
        </p:txBody>
      </p:sp>
      <p:sp>
        <p:nvSpPr>
          <p:cNvPr id="782" name="Google Shape;782;p6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Redes neurais brilham em problemas com dados não estruturados, em geral são a melhor solução para esse tipo de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dados tabelados também conseguem bons resultados, mas para redes profundas vão requerer bastante cuidado na escolha de hiperparâmetros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Melhores para problemas com muitos dados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aula é muito pouco</a:t>
            </a:r>
            <a:endParaRPr/>
          </a:p>
        </p:txBody>
      </p:sp>
      <p:sp>
        <p:nvSpPr>
          <p:cNvPr id="788" name="Google Shape;788;p6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Redes neurais e Deep Learning dão facilmente múltiplos 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Venha para nossa frente de Deep Learning!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Recomendo para quem se interessou pelo assunto procurar mais a respeito. Seguem algumas recomendações: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Mais sobre o gradient descent (momentum,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Outros otimizadores (RMSProp, Adam,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Inicialização de parâmetros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Regularização dos parâmetros (L1, L2, Dropout)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Otimização de hiperparâmetros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794" name="Google Shape;794;p6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[1]</a:t>
            </a:r>
            <a:r>
              <a:rPr lang="pt-BR"/>
              <a:t> - Neural networks class - Université de Sherbrooke by Hugo Larochelle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[2]</a:t>
            </a:r>
            <a:r>
              <a:rPr lang="pt-BR"/>
              <a:t> - Stanford </a:t>
            </a:r>
            <a:r>
              <a:rPr lang="pt-BR"/>
              <a:t>CS231n - Convolutional Neural Networks for Visual Recognition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[3]</a:t>
            </a:r>
            <a:r>
              <a:rPr lang="pt-BR"/>
              <a:t> - Columbia W4995 - Applied Machine Learning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Neurônio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6663100" y="2140043"/>
            <a:ext cx="771600" cy="771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>
            <a:off x="5525654" y="2544396"/>
            <a:ext cx="11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/>
          <p:nvPr/>
        </p:nvCxnSpPr>
        <p:spPr>
          <a:xfrm flipH="1" rot="10800000">
            <a:off x="5571019" y="2723396"/>
            <a:ext cx="10773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5543210" y="2039455"/>
            <a:ext cx="11055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7459180" y="2544396"/>
            <a:ext cx="4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>
            <a:stCxn id="174" idx="0"/>
            <a:endCxn id="174" idx="4"/>
          </p:cNvCxnSpPr>
          <p:nvPr/>
        </p:nvCxnSpPr>
        <p:spPr>
          <a:xfrm>
            <a:off x="7048900" y="2140043"/>
            <a:ext cx="0" cy="7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sum" id="180" name="Google Shape;180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505" y="2437309"/>
            <a:ext cx="192530" cy="214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 rot="5400000">
            <a:off x="5558537" y="2634210"/>
            <a:ext cx="23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>
            <a:off x="5525654" y="2544396"/>
            <a:ext cx="11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 txBox="1"/>
          <p:nvPr/>
        </p:nvSpPr>
        <p:spPr>
          <a:xfrm rot="5400000">
            <a:off x="5558537" y="2161868"/>
            <a:ext cx="23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… </a:t>
            </a:r>
            <a:endParaRPr sz="2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w_1" id="184" name="Google Shape;184;p20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485" y="2039464"/>
            <a:ext cx="192530" cy="125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" id="185" name="Google Shape;185;p20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021" y="1913596"/>
            <a:ext cx="168668" cy="12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186" name="Google Shape;186;p20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1021" y="2481469"/>
            <a:ext cx="150744" cy="12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n" id="187" name="Google Shape;187;p20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1021" y="2962213"/>
            <a:ext cx="168668" cy="117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n" id="188" name="Google Shape;188;p20" title="MathEquation,#6666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2492" y="2705648"/>
            <a:ext cx="192530" cy="118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i" id="189" name="Google Shape;189;p20" title="MathEquation,#6666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2492" y="2409957"/>
            <a:ext cx="168668" cy="12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cdot)" id="190" name="Google Shape;190;p20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5768" y="2465098"/>
            <a:ext cx="207674" cy="1586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0"/>
          <p:cNvCxnSpPr/>
          <p:nvPr/>
        </p:nvCxnSpPr>
        <p:spPr>
          <a:xfrm flipH="1" rot="10800000">
            <a:off x="6175028" y="2880220"/>
            <a:ext cx="6123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b" id="192" name="Google Shape;192;p20" title="MathEquation,#6666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1449" y="3191486"/>
            <a:ext cx="68976" cy="121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93" name="Google Shape;193;p20" title="MathEquation,#6666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90738" y="2930594"/>
            <a:ext cx="64302" cy="132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0"/>
          <p:cNvCxnSpPr/>
          <p:nvPr/>
        </p:nvCxnSpPr>
        <p:spPr>
          <a:xfrm>
            <a:off x="4518575" y="1385400"/>
            <a:ext cx="0" cy="25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(x)" id="195" name="Google Shape;195;p20" title="MathEquation,#6666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82250" y="2335850"/>
            <a:ext cx="261600" cy="15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438650" y="1111625"/>
            <a:ext cx="3935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●"/>
            </a:pP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Ou simplesmente: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f(\bold x) = g(\bold w^{\top} \bold x + b)" id="197" name="Google Shape;197;p20" title="MathEquation,#66666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3863" y="2258050"/>
            <a:ext cx="36652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327125" y="4141250"/>
            <a:ext cx="8275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 as semelhanças com o a regressão linear e logística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ativação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Ativação 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restringe saída a nenhum intervalo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é muito interessante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permite aproximação universal</a:t>
            </a:r>
            <a:endParaRPr/>
          </a:p>
        </p:txBody>
      </p:sp>
      <p:pic>
        <p:nvPicPr>
          <p:cNvPr descr="g(x)= x" id="205" name="Google Shape;205;p21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00" y="3092097"/>
            <a:ext cx="1353300" cy="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575" y="2342425"/>
            <a:ext cx="2649450" cy="17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ativação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Sigmóide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Saída pertence ao intervalo [0, 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Estritamente crescente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Ativação clássica</a:t>
            </a:r>
            <a:endParaRPr/>
          </a:p>
        </p:txBody>
      </p:sp>
      <p:pic>
        <p:nvPicPr>
          <p:cNvPr descr="g(x)= sigm(x) = \frac{1}{1 + e^{-x}}" id="213" name="Google Shape;213;p22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75" y="3044937"/>
            <a:ext cx="3413750" cy="5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550" y="1990163"/>
            <a:ext cx="30480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ativação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311700" y="1132275"/>
            <a:ext cx="500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Tangente hiperbólica (tanh)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Saída pertence ao intervalo [-1, 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Estritament</a:t>
            </a:r>
            <a:r>
              <a:rPr lang="pt-BR"/>
              <a:t>e crescente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Centrada no 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Também clássica, porém com melhor aprendizado que a sigmóide </a:t>
            </a:r>
            <a:endParaRPr/>
          </a:p>
        </p:txBody>
      </p:sp>
      <p:pic>
        <p:nvPicPr>
          <p:cNvPr descr="g(x)= tanh(x) = \frac{e^x - e^{-x}}{e^x + e^{-x}}" id="221" name="Google Shape;221;p23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75" y="3544800"/>
            <a:ext cx="355161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750" y="2189275"/>
            <a:ext cx="2789300" cy="18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ativação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11700" y="1132275"/>
            <a:ext cx="45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Rectified linear unit (ReLU)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Saída pertence ao intervalo [0, +inf)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Só é limitada inferiormente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Escolha popular em deep learning, facilita o treino em relação </a:t>
            </a:r>
            <a:r>
              <a:rPr lang="pt-BR"/>
              <a:t>às</a:t>
            </a:r>
            <a:r>
              <a:rPr lang="pt-BR"/>
              <a:t> anteriores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Superfícies de separação menos suaves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(x)= ReLU(x) = max(0, x)" id="229" name="Google Shape;229;p24" title="MathEquation,#666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75" y="3428275"/>
            <a:ext cx="4086526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838" y="1998325"/>
            <a:ext cx="29622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