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2599FA-5DEC-454E-856D-A79D5EDE4476}">
  <a:tblStyle styleId="{1F2599FA-5DEC-454E-856D-A79D5EDE4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53e9dc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53e9dc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2f9c90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62f9c90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62f9c90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62f9c90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62f9c90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62f9c90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62f9c90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62f9c90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2f9c90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2f9c90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62f9c90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62f9c90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62f9c90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62f9c90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2f9c905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2f9c905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62f9c905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62f9c905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62f9c905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62f9c90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fcd54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fcd54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outro algoritmo é assim?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NENHUM - melhor classificador possível ;)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62f9c905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62f9c90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62f9c90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62f9c90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62f9c90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62f9c90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62f9c905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62f9c905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2fcd540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2fcd540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62f9c905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62f9c905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62f9c905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62f9c905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62f9c905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62f9c905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62f9c905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62f9c905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62f9c905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62f9c905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5efb201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5efb20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2f9c905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2f9c905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62f9c905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62f9c905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62f9c905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62f9c905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62f9c905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62f9c905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62f9c905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62f9c905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2f9c905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2f9c905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62f9c905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62f9c905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2f9c90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62f9c90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62f9c905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62f9c905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2f9c905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2f9c905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62f9c90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62f9c90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2f9c90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2f9c90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2f9c90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2f9c90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2f9c90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2f9c90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2f9c90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2f9c90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2f9c905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2f9c905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 1">
  <p:cSld name="CUSTOM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://www.cs.cornell.edu/courses/cs4780/2018fa/lectures/lecturenote05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cikit-learn.org/stable/modules/generated/sklearn.naive_bayes.BernoulliNB.html#sklearn.naive_bayes.BernoulliNB" TargetMode="External"/><Relationship Id="rId4" Type="http://schemas.openxmlformats.org/officeDocument/2006/relationships/hyperlink" Target="https://scikit-learn.org/stable/modules/generated/sklearn.naive_bayes.CategoricalNB.html#sklearn.naive_bayes.CategoricalNB" TargetMode="External"/><Relationship Id="rId5" Type="http://schemas.openxmlformats.org/officeDocument/2006/relationships/hyperlink" Target="https://scikit-learn.org/stable/modules/generated/sklearn.naive_bayes.GaussianNB.html#sklearn.naive_bayes.GaussianNB" TargetMode="External"/><Relationship Id="rId6" Type="http://schemas.openxmlformats.org/officeDocument/2006/relationships/hyperlink" Target="https://scikit-learn.org/stable/modules/generated/sklearn.naive_bayes.MultinomialNB.html#sklearn.naive_bayes.MultinomialNB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hyperlink" Target="http://www.cs.cornell.edu/courses/cs4780/2018fa/lectures/lecturenote05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cikit-learn.org/stable/tutorial/text_analytics/working_with_text_data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cikit-learn.org/stable/modules/calibration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hyperlink" Target="http://www.cs.cornell.edu/courses/cs4780/2018fa/lectures/lecturenote05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youtube.com/watch?v=pDHEX2usCS0" TargetMode="External"/><Relationship Id="rId4" Type="http://schemas.openxmlformats.org/officeDocument/2006/relationships/hyperlink" Target="http://www.cs.cornell.edu/courses/cs4780/2018fa/lectures/lecturenote05.html" TargetMode="External"/><Relationship Id="rId5" Type="http://schemas.openxmlformats.org/officeDocument/2006/relationships/hyperlink" Target="http://galgreen.com/TaxiCabProblem/#0" TargetMode="External"/><Relationship Id="rId6" Type="http://schemas.openxmlformats.org/officeDocument/2006/relationships/hyperlink" Target="https://seeing-theory.brown.edu/bayesian-inference/index.html#section1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.cornell.edu/courses/cs4780/2018fa/lectures/lecturenote04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hanacademy.org/math/statistics-probability/random-variables-stats-library#binomial-random-variables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th.stackexchange.com/questions/1457320/why-take-the-logarithm-of-likelihood-function-when-finding-ml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</a:t>
            </a:r>
            <a:endParaRPr/>
          </a:p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Coelho • 03/06</a:t>
            </a:r>
            <a:r>
              <a:rPr lang="pt-BR"/>
              <a:t>/2020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bruno.gomes.coelh</a:t>
            </a:r>
            <a:r>
              <a:rPr i="1" lang="pt-BR"/>
              <a:t>o@usp.br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em vez de 100 moedas, eu falar que: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Joguei 1 moeda e foi coroa, qual a P</a:t>
            </a:r>
            <a:r>
              <a:rPr baseline="-25000" lang="pt-BR"/>
              <a:t>h</a:t>
            </a:r>
            <a:r>
              <a:rPr lang="pt-BR"/>
              <a:t> ?</a:t>
            </a:r>
            <a:r>
              <a:rPr b="1" lang="pt-BR"/>
              <a:t> 0%?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Joguei 3 moeda e 2 foram coroa, qual a P</a:t>
            </a:r>
            <a:r>
              <a:rPr baseline="-25000" lang="pt-BR"/>
              <a:t>h</a:t>
            </a:r>
            <a:r>
              <a:rPr lang="pt-BR"/>
              <a:t> ? </a:t>
            </a:r>
            <a:r>
              <a:rPr b="1" lang="pt-BR"/>
              <a:t>66%?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ambos os casos, nossa intuição nos diz que </a:t>
            </a:r>
            <a:r>
              <a:rPr lang="pt-BR"/>
              <a:t>provavelmente</a:t>
            </a:r>
            <a:r>
              <a:rPr lang="pt-BR"/>
              <a:t> temos pouca informação para generalizar!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intro a Prior/Posterior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tentar lidar com isso falando que vamos assumir que a moeda seja justa (informação prévia, “prior”), e atualizar essa ideia conforme obtemos novos dados (posterior)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 seja, vamos supor que tivermos (α-1) caras e (β-1)</a:t>
            </a:r>
            <a:r>
              <a:rPr b="1" lang="pt-BR"/>
              <a:t>*</a:t>
            </a:r>
            <a:r>
              <a:rPr lang="pt-BR"/>
              <a:t> coroas antes de ver nossos dados; Nossa nova estimativa agora é: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150" y="3229825"/>
            <a:ext cx="353455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1643550" y="4009175"/>
            <a:ext cx="698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*O -1 é devido a como os estatísticos definem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isso tem a ver com Naive Bayes?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Naive Bayes vai funcionar de uma maneira bem parecida: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Vai assumir uma distribuição para as nossas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Por exemplo, suponha que os dados sejam uma gaussiana…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essa distribuição, vai tentar achar os parâmetros θ ótimos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Na gaussiana, θ representa a média e desvio padrão que se encaixam com os nossos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 é justamente a ideia de selecionar o argmax de θ!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Naive Bayes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Construindo o problema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nos preocupar em calcular P(Y=y | X=x)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Isto é, qual a probabilidade de ser da classe y, dado que vimos as features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Por exemplo, num problema entre cachorros e gatos: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Qual a probabilidade de ser um cachorro dado que tem 40 cm e 50kg?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Qual a probabilidade de ser um gato dado que tem 40 cm e 50kg?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Escolhemos a classe que tem maior probabilidade.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Construindo o problema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calcular, utilizamos o Teorema de Bayes para probabilidade condicional: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Calculamos isso para y=0 (classe gato por exemplo) e y=1 (cachorro)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Escolhemos a classe com maior probabilidade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para ambas as classes vai ter o mesmo denominador P(X), não precisamos considerar ele na conta;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P(y) é simplesmente a proporção de cada classe no nosso dataset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 P(x | y ) 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500" y="1607775"/>
            <a:ext cx="231518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P(x | y)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maneira é contar quantas vezes o x aparece nos dados que temos;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ver um exemplo com duas classes e duas features, onde queremos classificar o ponto x=(1, 7):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Exemplo: Calculando P(x | 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classificar </a:t>
            </a:r>
            <a:r>
              <a:rPr lang="pt-BR"/>
              <a:t>x=(1, 7):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P(X=</a:t>
            </a:r>
            <a:r>
              <a:rPr lang="pt-BR">
                <a:solidFill>
                  <a:srgbClr val="0000FF"/>
                </a:solidFill>
              </a:rPr>
              <a:t>(1, 7)</a:t>
            </a:r>
            <a:r>
              <a:rPr lang="pt-BR"/>
              <a:t> | </a:t>
            </a:r>
            <a:r>
              <a:rPr lang="pt-BR">
                <a:solidFill>
                  <a:srgbClr val="FF0000"/>
                </a:solidFill>
              </a:rPr>
              <a:t>y=1</a:t>
            </a:r>
            <a:r>
              <a:rPr lang="pt-BR"/>
              <a:t>) = 2/5 = 0.4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P(X=</a:t>
            </a:r>
            <a:r>
              <a:rPr lang="pt-BR">
                <a:solidFill>
                  <a:srgbClr val="0000FF"/>
                </a:solidFill>
              </a:rPr>
              <a:t>(1, 7)</a:t>
            </a:r>
            <a:r>
              <a:rPr lang="pt-BR"/>
              <a:t> |</a:t>
            </a:r>
            <a:r>
              <a:rPr lang="pt-BR">
                <a:solidFill>
                  <a:srgbClr val="00FF00"/>
                </a:solidFill>
              </a:rPr>
              <a:t> y=0</a:t>
            </a:r>
            <a:r>
              <a:rPr lang="pt-BR"/>
              <a:t>) = 0/2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Logo classificamos como </a:t>
            </a:r>
            <a:br>
              <a:rPr lang="pt-BR"/>
            </a:br>
            <a:r>
              <a:rPr lang="pt-BR"/>
              <a:t>classe 1.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4525725" y="11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{1F2599FA-5DEC-454E-856D-A79D5EDE4476}</a:tableStyleId>
              </a:tblPr>
              <a:tblGrid>
                <a:gridCol w="1539425"/>
                <a:gridCol w="1539425"/>
                <a:gridCol w="1539425"/>
              </a:tblGrid>
              <a:tr h="2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Feature1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Feature2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</a:rPr>
                        <a:t>1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</a:rPr>
                        <a:t>7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</a:rPr>
                        <a:t>1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</a:rPr>
                        <a:t>7</a:t>
                      </a:r>
                      <a:endParaRPr sz="1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FF00"/>
                          </a:solidFill>
                        </a:rPr>
                        <a:t>0</a:t>
                      </a:r>
                      <a:endParaRPr sz="13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FF00"/>
                          </a:solidFill>
                        </a:rPr>
                        <a:t>0</a:t>
                      </a:r>
                      <a:endParaRPr sz="13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P(x | y)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Problema: Temos dados limitados e com dimensões altas;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significa que na prática, não haverá dados na sua base com um X específico que você quer saber a classe.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exemplo, o ponto </a:t>
            </a:r>
            <a:r>
              <a:rPr b="1" lang="pt-BR"/>
              <a:t>x=(2, 6)</a:t>
            </a:r>
            <a:r>
              <a:rPr lang="pt-BR"/>
              <a:t> não aparece nenhuma vez para nenhuma classe nos nossos dados, então como classificar?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Assumindo </a:t>
            </a:r>
            <a:r>
              <a:rPr lang="pt-BR"/>
              <a:t>independência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Agora vem o truque do Naive Bayes: Suponha que as suas </a:t>
            </a:r>
            <a:r>
              <a:rPr b="1" lang="pt-BR"/>
              <a:t>features são independentes</a:t>
            </a:r>
            <a:r>
              <a:rPr lang="pt-BR"/>
              <a:t>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é quase sempre um </a:t>
            </a:r>
            <a:r>
              <a:rPr b="1" lang="pt-BR"/>
              <a:t>pressuposto</a:t>
            </a:r>
            <a:r>
              <a:rPr b="1" lang="pt-BR"/>
              <a:t> inválido!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Por exemplo, a altura de um animal e seu peso estão correlacionados - Não são </a:t>
            </a:r>
            <a:r>
              <a:rPr lang="pt-BR"/>
              <a:t>independentes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Na prática, para muitos casos o algoritmo funciona bem mesmo se não houver independência.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</a:t>
            </a:r>
            <a:r>
              <a:rPr b="1" lang="pt-BR"/>
              <a:t>linear*</a:t>
            </a:r>
            <a:r>
              <a:rPr lang="pt-BR"/>
              <a:t> apenas de </a:t>
            </a:r>
            <a:r>
              <a:rPr b="1" lang="pt-BR"/>
              <a:t>classificação**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Derivação </a:t>
            </a:r>
            <a:r>
              <a:rPr lang="pt-BR"/>
              <a:t>estatística</a:t>
            </a:r>
            <a:r>
              <a:rPr lang="pt-BR"/>
              <a:t> interessante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643550" y="4009175"/>
            <a:ext cx="698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*Na maioria dos casos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**Existem versões para regressão, mas não funcionam bem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Assumindo independência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Calculando P(x|y) assumindo independência entre as features: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Vamos voltar ao exemplo com o ponto (2, 6) que tinha nos dado problema: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37" y="1620600"/>
            <a:ext cx="8055325" cy="6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Calculando P(x | y) com independência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P(X=</a:t>
            </a:r>
            <a:r>
              <a:rPr lang="pt-BR">
                <a:solidFill>
                  <a:schemeClr val="dk1"/>
                </a:solidFill>
              </a:rPr>
              <a:t>(</a:t>
            </a:r>
            <a:r>
              <a:rPr lang="pt-BR">
                <a:solidFill>
                  <a:srgbClr val="00FF00"/>
                </a:solidFill>
              </a:rPr>
              <a:t>2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lang="pt-BR">
                <a:solidFill>
                  <a:srgbClr val="3D85C6"/>
                </a:solidFill>
              </a:rPr>
              <a:t>6</a:t>
            </a:r>
            <a:r>
              <a:rPr lang="pt-BR">
                <a:solidFill>
                  <a:schemeClr val="dk1"/>
                </a:solidFill>
              </a:rPr>
              <a:t>)</a:t>
            </a:r>
            <a:r>
              <a:rPr lang="pt-BR"/>
              <a:t> | </a:t>
            </a:r>
            <a:r>
              <a:rPr lang="pt-BR">
                <a:solidFill>
                  <a:srgbClr val="FF0000"/>
                </a:solidFill>
              </a:rPr>
              <a:t>y=1</a:t>
            </a:r>
            <a:r>
              <a:rPr lang="pt-BR"/>
              <a:t>) =</a:t>
            </a:r>
            <a:br>
              <a:rPr lang="pt-BR"/>
            </a:br>
            <a:r>
              <a:rPr lang="pt-BR"/>
              <a:t>= P(X</a:t>
            </a:r>
            <a:r>
              <a:rPr baseline="-25000" lang="pt-BR"/>
              <a:t>1</a:t>
            </a:r>
            <a:r>
              <a:rPr lang="pt-BR"/>
              <a:t> = </a:t>
            </a:r>
            <a:r>
              <a:rPr lang="pt-BR">
                <a:solidFill>
                  <a:srgbClr val="00FF00"/>
                </a:solidFill>
              </a:rPr>
              <a:t>2 </a:t>
            </a:r>
            <a:r>
              <a:rPr lang="pt-BR"/>
              <a:t>| </a:t>
            </a:r>
            <a:r>
              <a:rPr lang="pt-BR">
                <a:solidFill>
                  <a:srgbClr val="FF0000"/>
                </a:solidFill>
              </a:rPr>
              <a:t>y=1</a:t>
            </a:r>
            <a:r>
              <a:rPr lang="pt-BR"/>
              <a:t>) * P(X</a:t>
            </a:r>
            <a:r>
              <a:rPr baseline="-25000" i="1" lang="pt-BR"/>
              <a:t>2</a:t>
            </a:r>
            <a:r>
              <a:rPr lang="pt-BR"/>
              <a:t> = </a:t>
            </a:r>
            <a:r>
              <a:rPr lang="pt-BR">
                <a:solidFill>
                  <a:srgbClr val="6FA8DC"/>
                </a:solidFill>
              </a:rPr>
              <a:t>6</a:t>
            </a:r>
            <a:r>
              <a:rPr lang="pt-BR"/>
              <a:t> | </a:t>
            </a:r>
            <a:r>
              <a:rPr lang="pt-BR">
                <a:solidFill>
                  <a:srgbClr val="FF0000"/>
                </a:solidFill>
              </a:rPr>
              <a:t>y=1</a:t>
            </a:r>
            <a:r>
              <a:rPr lang="pt-BR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= ⅖ * ⅕ = 2/25 = 0.08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Para y=0, temos P = 0, então novamente</a:t>
            </a:r>
            <a:br>
              <a:rPr lang="pt-BR"/>
            </a:br>
            <a:r>
              <a:rPr lang="pt-BR"/>
              <a:t>escolhemos a classe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2" name="Google Shape;232;p36"/>
          <p:cNvGraphicFramePr/>
          <p:nvPr/>
        </p:nvGraphicFramePr>
        <p:xfrm>
          <a:off x="4561675" y="11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{1F2599FA-5DEC-454E-856D-A79D5EDE4476}</a:tableStyleId>
              </a:tblPr>
              <a:tblGrid>
                <a:gridCol w="1503475"/>
                <a:gridCol w="1539425"/>
                <a:gridCol w="1539425"/>
              </a:tblGrid>
              <a:tr h="2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Feature1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Feature2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3D85C6"/>
                          </a:solidFill>
                        </a:rPr>
                        <a:t>6</a:t>
                      </a:r>
                      <a:endParaRPr sz="13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FF00"/>
                          </a:solidFill>
                        </a:rPr>
                        <a:t>2</a:t>
                      </a:r>
                      <a:endParaRPr sz="13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FF00"/>
                          </a:solidFill>
                        </a:rPr>
                        <a:t>2</a:t>
                      </a:r>
                      <a:endParaRPr sz="13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P(x | y): Continuação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Embora assumir independência entre as features já </a:t>
            </a:r>
            <a:r>
              <a:rPr lang="pt-BR"/>
              <a:t>ajuda</a:t>
            </a:r>
            <a:r>
              <a:rPr lang="pt-BR"/>
              <a:t> bastante, não faz muito sentido contar os exemplos que temos acesso uma vez que não temos infinitos dados; Em vez disso: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Vamos</a:t>
            </a:r>
            <a:r>
              <a:rPr lang="pt-BR"/>
              <a:t> </a:t>
            </a:r>
            <a:r>
              <a:rPr b="1" lang="pt-BR"/>
              <a:t>supor uma distribuição</a:t>
            </a:r>
            <a:r>
              <a:rPr lang="pt-BR"/>
              <a:t> para cada feature;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Calcular quais são os </a:t>
            </a:r>
            <a:r>
              <a:rPr b="1" lang="pt-BR"/>
              <a:t>parâmetros</a:t>
            </a:r>
            <a:r>
              <a:rPr lang="pt-BR"/>
              <a:t> dessa </a:t>
            </a:r>
            <a:r>
              <a:rPr lang="pt-BR"/>
              <a:t>distribuição</a:t>
            </a:r>
            <a:r>
              <a:rPr lang="pt-BR"/>
              <a:t> que mais “batem” como nossos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Usar esses </a:t>
            </a:r>
            <a:r>
              <a:rPr lang="pt-BR"/>
              <a:t>parâmetros</a:t>
            </a:r>
            <a:r>
              <a:rPr lang="pt-BR"/>
              <a:t> para calcular as probabilidades de um novo exemplo para cada feature;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Multiplicar tudo e escolher a classe com maior probabilidade.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Graficamente: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P(x | y): Continuação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4497"/>
            <a:ext cx="9143998" cy="221450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1643550" y="4009175"/>
            <a:ext cx="698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*O exemplo usa </a:t>
            </a:r>
            <a:r>
              <a:rPr lang="pt-BR"/>
              <a:t>classe</a:t>
            </a:r>
            <a:r>
              <a:rPr lang="pt-BR"/>
              <a:t> 1 e 2 em vez de 0 e 1, mas tanto faz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Dependendo dos dados que temos naquela coluna, selecionamos uma possível distribuição diferente: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binários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categóricos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contínuos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Gaussiana</a:t>
            </a:r>
            <a:r>
              <a:rPr lang="pt-BR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de contagem (</a:t>
            </a:r>
            <a:r>
              <a:rPr lang="pt-BR" u="sng">
                <a:solidFill>
                  <a:schemeClr val="hlink"/>
                </a:solidFill>
                <a:hlinkClick r:id="rId6"/>
              </a:rPr>
              <a:t>Multinomial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Distribuições usadas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Estimando dados contínuos com uma gaussiana, se resume a calcular os parâmetros de média (μ) e desvio padrão(σ) para cada feature;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Pensando em 1 feature só: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Dados contínuos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247" y="2416934"/>
            <a:ext cx="4732575" cy="17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643550" y="4009175"/>
            <a:ext cx="698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é necessário padronizar as nossas features uma vez que lidamos com cada uma independentemente;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Embora estamos assumindo que as nossas features são independentes, mesmo se isso não for verdade, podemos ter um bom classificador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Classificação de 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um problema de classificação de texto, podemos classificar se uma determinada fala ou não sobre esportes;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Convertemos nosso problema para um problema tabulado, contando a quantidade de palavras por frase: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linha representa uma frase e a feature é quantas vezes aquela palavra aparece no 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Aplicabilidade: Classificação de textos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Aplicabilidade: Classificação de textos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Frase 1: O jogador tem que jogar muito bem - sobre esportes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Frase 2: O Bolsonaro tem muito, muito que sair - não é sobre esportes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graphicFrame>
        <p:nvGraphicFramePr>
          <p:cNvPr id="283" name="Google Shape;283;p44"/>
          <p:cNvGraphicFramePr/>
          <p:nvPr/>
        </p:nvGraphicFramePr>
        <p:xfrm>
          <a:off x="925000" y="25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{1F2599FA-5DEC-454E-856D-A79D5EDE4476}</a:tableStyleId>
              </a:tblPr>
              <a:tblGrid>
                <a:gridCol w="785750"/>
                <a:gridCol w="785750"/>
                <a:gridCol w="785750"/>
                <a:gridCol w="785750"/>
                <a:gridCol w="785750"/>
                <a:gridCol w="785750"/>
                <a:gridCol w="785750"/>
                <a:gridCol w="785750"/>
                <a:gridCol w="78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jogador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Bolsonaro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 - Tópicos: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Estimando parâmetros de uma distribuição com MLE/MAP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ao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Observações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Resumo e material extra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Aplicabilidade: Classificação de textos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Perceba que as nossas </a:t>
            </a:r>
            <a:r>
              <a:rPr lang="pt-BR"/>
              <a:t>features</a:t>
            </a:r>
            <a:r>
              <a:rPr lang="pt-BR"/>
              <a:t> </a:t>
            </a:r>
            <a:r>
              <a:rPr lang="pt-BR"/>
              <a:t>com certeza</a:t>
            </a:r>
            <a:r>
              <a:rPr b="1" lang="pt-BR"/>
              <a:t> não são </a:t>
            </a:r>
            <a:r>
              <a:rPr b="1" lang="pt-BR"/>
              <a:t>independentes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palavras que escolhemos possuem correlação entre 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Mesmo assim, o  Naive Bayes é um bom algoritmo baseline para esse tipo de problema!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temos dados de contagem, </a:t>
            </a:r>
            <a:r>
              <a:rPr lang="pt-BR"/>
              <a:t>utilizamos</a:t>
            </a:r>
            <a:r>
              <a:rPr lang="pt-BR"/>
              <a:t> um Naive Bayes Multinomial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Exemplo</a:t>
            </a:r>
            <a:r>
              <a:rPr lang="pt-BR"/>
              <a:t> usando o Sklearn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Observações: Probabilidades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Devido a maneira que o Naive Bayes funciona (usando P(x|y) por trás, chamado também de um modelo generativo), a probabilidade que ele nos retorna não é interpretável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Isto é, se </a:t>
            </a:r>
            <a:r>
              <a:rPr lang="pt-BR"/>
              <a:t>P</a:t>
            </a:r>
            <a:r>
              <a:rPr baseline="-25000" lang="pt-BR"/>
              <a:t>cachorro</a:t>
            </a:r>
            <a:r>
              <a:rPr baseline="-25000" lang="pt-BR"/>
              <a:t> </a:t>
            </a:r>
            <a:r>
              <a:rPr lang="pt-BR"/>
              <a:t>=0.8 (Logo a P</a:t>
            </a:r>
            <a:r>
              <a:rPr baseline="-25000" lang="pt-BR"/>
              <a:t>gato</a:t>
            </a:r>
            <a:r>
              <a:rPr lang="pt-BR"/>
              <a:t>=0.2), devemos selecionar a classe cachorro, mas isso não  significa que existe 4 vezes mais chance de ser cachorro que gato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formalmente, as probabilidades não são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calibradas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Observações: Linearidade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Embora não seja intuitivo, um Naive Bayes categórico/gaussiano/multinomial e na grande maioria dos casos, resulta em um classificador </a:t>
            </a:r>
            <a:r>
              <a:rPr b="1" lang="pt-BR"/>
              <a:t>linear</a:t>
            </a: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" y="1872550"/>
            <a:ext cx="8115801" cy="23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8"/>
          <p:cNvSpPr txBox="1"/>
          <p:nvPr/>
        </p:nvSpPr>
        <p:spPr>
          <a:xfrm>
            <a:off x="1643550" y="4009175"/>
            <a:ext cx="698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Fonte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Observações: Regressão logística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as features são realmente independentes, o Naive Bayes gaussiano tende a exata mesma resposta da regressão logística conforme os dados tendem ao infinito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Mas devido a questões de implementação, para um conjunto finito podem ter pequenas divergências.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Observações: Combinando </a:t>
            </a:r>
            <a:r>
              <a:rPr lang="pt-BR"/>
              <a:t>distribuições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284225" y="106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Embora podemos pensar em diferente colunas com diferentes distribuições (uma </a:t>
            </a:r>
            <a:r>
              <a:rPr lang="pt-BR"/>
              <a:t>gaussiana</a:t>
            </a:r>
            <a:r>
              <a:rPr lang="pt-BR"/>
              <a:t> e outra categórica por exemplo), a maioria das </a:t>
            </a:r>
            <a:r>
              <a:rPr lang="pt-BR"/>
              <a:t>bibliotecas</a:t>
            </a:r>
            <a:r>
              <a:rPr lang="pt-BR"/>
              <a:t> não permite isso e temos que escolher uma distribuição para todos os dados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Resumindo...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Naive bayes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de </a:t>
            </a:r>
            <a:r>
              <a:rPr lang="pt-BR"/>
              <a:t>classificação</a:t>
            </a:r>
            <a:r>
              <a:rPr lang="pt-BR"/>
              <a:t> que divide os dados linearmente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Supõe independência entre as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Diferentes versões dependendo de qual distribuição queremos assumir para 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Bom baseline para dados de classificação de texto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extra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Aula</a:t>
            </a:r>
            <a:r>
              <a:rPr lang="pt-BR"/>
              <a:t> e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material</a:t>
            </a:r>
            <a:r>
              <a:rPr lang="pt-BR"/>
              <a:t> do curso maravilhoso de Stanford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Derivação passo a passo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Explicação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interativa</a:t>
            </a:r>
            <a:r>
              <a:rPr lang="pt-BR"/>
              <a:t> do teorema de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6"/>
              </a:rPr>
              <a:t>Introdução visual</a:t>
            </a:r>
            <a:r>
              <a:rPr lang="pt-BR"/>
              <a:t> sobre inferência bayesiana 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89775" y="19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Estimando parâmetros de uma distribuição com MLE/MAP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Estimando uma moeda não confiável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introduzir alguns conceitos estatísticos antes de chegar no naive bayes;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Imagine uma moeda não confiável, com uma probabilidade de cara P</a:t>
            </a:r>
            <a:r>
              <a:rPr baseline="-25000" lang="pt-BR"/>
              <a:t>h</a:t>
            </a:r>
            <a:r>
              <a:rPr lang="pt-BR"/>
              <a:t> (logo uma probabilidade de coroa (1-P</a:t>
            </a:r>
            <a:r>
              <a:rPr baseline="-25000" lang="pt-BR"/>
              <a:t>t</a:t>
            </a:r>
            <a:r>
              <a:rPr lang="pt-BR"/>
              <a:t>)*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você diria que é a probabilidade de cair cara P</a:t>
            </a:r>
            <a:r>
              <a:rPr baseline="-25000" lang="pt-BR"/>
              <a:t>h </a:t>
            </a:r>
            <a:r>
              <a:rPr lang="pt-BR"/>
              <a:t>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 100 moedas, 80 </a:t>
            </a:r>
            <a:r>
              <a:rPr lang="pt-BR"/>
              <a:t>caíram</a:t>
            </a:r>
            <a:r>
              <a:rPr lang="pt-BR"/>
              <a:t> cara?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781675" y="4009175"/>
            <a:ext cx="484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*Do ingles “head” e “tails”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Estimando uma moeda não confiável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Temos a intuição que deve ser próximo de P</a:t>
            </a:r>
            <a:r>
              <a:rPr baseline="-25000" lang="pt-BR"/>
              <a:t>h</a:t>
            </a:r>
            <a:r>
              <a:rPr lang="pt-BR"/>
              <a:t>=0.80 pelo os dados.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Indiretamente, isso é usar Maximum Likelihood Estimation (MLE) para descobrir a probabilidade P</a:t>
            </a:r>
            <a:r>
              <a:rPr baseline="-25000" lang="pt-BR"/>
              <a:t>h </a:t>
            </a:r>
            <a:r>
              <a:rPr lang="pt-BR"/>
              <a:t>ideal.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1643550" y="4009175"/>
            <a:ext cx="698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quiser seguir a derivação passo a passo, veja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aqui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Maximum Likelihood Estimation (MLE)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modelar o problema utilizando 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distribuição de Bernoulli</a:t>
            </a:r>
            <a:r>
              <a:rPr lang="pt-BR"/>
              <a:t> onde o parâmetro θ indica a probabilidade de ser cara P</a:t>
            </a:r>
            <a:r>
              <a:rPr baseline="-25000" lang="pt-BR"/>
              <a:t>h</a:t>
            </a:r>
            <a:r>
              <a:rPr lang="pt-BR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Considerando </a:t>
            </a:r>
            <a:r>
              <a:rPr b="1" lang="pt-BR"/>
              <a:t>N</a:t>
            </a:r>
            <a:r>
              <a:rPr b="1" baseline="-25000" lang="pt-BR"/>
              <a:t>h</a:t>
            </a:r>
            <a:r>
              <a:rPr baseline="-25000" lang="pt-BR"/>
              <a:t> </a:t>
            </a:r>
            <a:r>
              <a:rPr lang="pt-BR"/>
              <a:t>o número de moedas com cara e </a:t>
            </a:r>
            <a:r>
              <a:rPr b="1" lang="pt-BR"/>
              <a:t>N</a:t>
            </a:r>
            <a:r>
              <a:rPr b="1" baseline="-25000" lang="pt-BR"/>
              <a:t>t</a:t>
            </a:r>
            <a:r>
              <a:rPr baseline="-25000" lang="pt-BR"/>
              <a:t>  </a:t>
            </a:r>
            <a:r>
              <a:rPr lang="pt-BR"/>
              <a:t>para coroa, temos um conjunto de jogadas/dataset </a:t>
            </a:r>
            <a:r>
              <a:rPr b="1" lang="pt-BR"/>
              <a:t>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probabilidade de termos visto essas N</a:t>
            </a:r>
            <a:r>
              <a:rPr baseline="-25000" lang="pt-BR"/>
              <a:t>h </a:t>
            </a:r>
            <a:r>
              <a:rPr lang="pt-BR"/>
              <a:t>e N</a:t>
            </a:r>
            <a:r>
              <a:rPr baseline="-25000" lang="pt-BR"/>
              <a:t>t </a:t>
            </a:r>
            <a:r>
              <a:rPr lang="pt-BR"/>
              <a:t>moedas no dataset D dado o parâmetro </a:t>
            </a:r>
            <a:r>
              <a:rPr lang="pt-BR" sz="1800"/>
              <a:t>θ: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050" y="3104225"/>
            <a:ext cx="45339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Maximum Likelihood Estimation (MLE)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estamos interessados em estimar o θ, vamos selecionar o θ que maximiza </a:t>
            </a:r>
            <a:r>
              <a:rPr lang="pt-BR"/>
              <a:t>a</a:t>
            </a:r>
            <a:r>
              <a:rPr lang="pt-BR"/>
              <a:t> probabilidade dos dados que vimos: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Aplicamos o log para transformar multiplicação em soma</a:t>
            </a:r>
            <a:r>
              <a:rPr baseline="30000" lang="pt-BR" u="sng">
                <a:solidFill>
                  <a:schemeClr val="hlink"/>
                </a:solidFill>
                <a:hlinkClick r:id="rId3"/>
              </a:rPr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Derivando e igualando a zero (e verificando que a 2a derivada é negativa, logo é um máximo) chegamos em: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 é exatamente o que a nossa intuição nos diz!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050" y="1966038"/>
            <a:ext cx="54387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498" y="3134125"/>
            <a:ext cx="171805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em vez de 100 moedas, eu falar que: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Joguei 1 moeda e foi coroa, qual a P</a:t>
            </a:r>
            <a:r>
              <a:rPr baseline="-25000" lang="pt-BR"/>
              <a:t>h</a:t>
            </a:r>
            <a:r>
              <a:rPr lang="pt-BR"/>
              <a:t>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Joguei 3 moeda e 2 foram coroa, qual a P</a:t>
            </a:r>
            <a:r>
              <a:rPr baseline="-25000" lang="pt-BR"/>
              <a:t>h</a:t>
            </a:r>
            <a:r>
              <a:rPr lang="pt-BR"/>
              <a:t> 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