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76" r:id="rId3"/>
    <p:sldId id="274" r:id="rId4"/>
    <p:sldId id="259" r:id="rId5"/>
    <p:sldId id="269" r:id="rId6"/>
    <p:sldId id="270" r:id="rId7"/>
    <p:sldId id="271" r:id="rId8"/>
    <p:sldId id="310" r:id="rId9"/>
    <p:sldId id="273" r:id="rId10"/>
    <p:sldId id="311" r:id="rId11"/>
    <p:sldId id="312" r:id="rId12"/>
    <p:sldId id="313" r:id="rId13"/>
    <p:sldId id="287" r:id="rId14"/>
    <p:sldId id="277" r:id="rId15"/>
    <p:sldId id="272" r:id="rId16"/>
    <p:sldId id="279" r:id="rId17"/>
    <p:sldId id="318" r:id="rId18"/>
    <p:sldId id="280" r:id="rId19"/>
    <p:sldId id="282" r:id="rId20"/>
    <p:sldId id="283" r:id="rId21"/>
    <p:sldId id="284" r:id="rId22"/>
    <p:sldId id="285" r:id="rId23"/>
    <p:sldId id="286" r:id="rId24"/>
    <p:sldId id="319" r:id="rId25"/>
    <p:sldId id="288" r:id="rId26"/>
    <p:sldId id="289" r:id="rId27"/>
    <p:sldId id="290" r:id="rId28"/>
    <p:sldId id="292" r:id="rId29"/>
    <p:sldId id="320" r:id="rId30"/>
    <p:sldId id="293" r:id="rId31"/>
    <p:sldId id="294" r:id="rId32"/>
    <p:sldId id="295" r:id="rId33"/>
    <p:sldId id="296" r:id="rId34"/>
    <p:sldId id="321" r:id="rId35"/>
    <p:sldId id="298" r:id="rId36"/>
    <p:sldId id="299" r:id="rId37"/>
    <p:sldId id="300" r:id="rId38"/>
    <p:sldId id="306" r:id="rId39"/>
    <p:sldId id="303" r:id="rId40"/>
    <p:sldId id="301" r:id="rId41"/>
    <p:sldId id="322" r:id="rId42"/>
    <p:sldId id="307" r:id="rId43"/>
    <p:sldId id="305" r:id="rId44"/>
    <p:sldId id="275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4E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11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11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03F8D-9F01-41E1-86F9-72F5676D1DDF}" type="datetimeFigureOut">
              <a:rPr lang="en-US" smtClean="0"/>
              <a:t>24-Oct-24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F6BE5-FBA2-40C4-BD31-7AC611CDD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8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Crear</a:t>
            </a:r>
            <a:r>
              <a:rPr lang="en-US" dirty="0"/>
              <a:t> pod</a:t>
            </a:r>
          </a:p>
          <a:p>
            <a:r>
              <a:rPr lang="en-US" dirty="0" err="1"/>
              <a:t>Revisar</a:t>
            </a:r>
            <a:r>
              <a:rPr lang="en-US" dirty="0"/>
              <a:t> </a:t>
            </a:r>
            <a:r>
              <a:rPr lang="en-US" dirty="0" err="1"/>
              <a:t>estado</a:t>
            </a:r>
            <a:endParaRPr lang="en-US" dirty="0"/>
          </a:p>
          <a:p>
            <a:r>
              <a:rPr lang="en-US" dirty="0" err="1"/>
              <a:t>Hacer</a:t>
            </a:r>
            <a:r>
              <a:rPr lang="en-US" dirty="0"/>
              <a:t> describe</a:t>
            </a:r>
          </a:p>
          <a:p>
            <a:r>
              <a:rPr lang="en-US" dirty="0" err="1"/>
              <a:t>Borrar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A3203F-1278-4E9F-8051-CD7E47A36F93}" type="slidenum">
              <a:rPr lang="es-AR" smtClean="0"/>
              <a:t>23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38829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deployment</a:t>
            </a:r>
          </a:p>
          <a:p>
            <a:r>
              <a:rPr lang="en-US" dirty="0" err="1"/>
              <a:t>Mostrar</a:t>
            </a:r>
            <a:r>
              <a:rPr lang="en-US" dirty="0"/>
              <a:t> pods </a:t>
            </a:r>
            <a:r>
              <a:rPr lang="en-US" dirty="0" err="1"/>
              <a:t>relacionados</a:t>
            </a:r>
            <a:endParaRPr lang="en-US" dirty="0"/>
          </a:p>
          <a:p>
            <a:r>
              <a:rPr lang="en-US" dirty="0" err="1"/>
              <a:t>Intentar</a:t>
            </a:r>
            <a:r>
              <a:rPr lang="en-US" dirty="0"/>
              <a:t> </a:t>
            </a:r>
            <a:r>
              <a:rPr lang="en-US" dirty="0" err="1"/>
              <a:t>borrar</a:t>
            </a:r>
            <a:r>
              <a:rPr lang="en-US" dirty="0"/>
              <a:t> pod</a:t>
            </a:r>
          </a:p>
          <a:p>
            <a:r>
              <a:rPr lang="en-US" dirty="0" err="1"/>
              <a:t>Escalar</a:t>
            </a:r>
            <a:endParaRPr lang="en-US" dirty="0"/>
          </a:p>
          <a:p>
            <a:r>
              <a:rPr lang="en-US" dirty="0"/>
              <a:t>Des-</a:t>
            </a:r>
            <a:r>
              <a:rPr lang="en-US" dirty="0" err="1"/>
              <a:t>escalar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A3203F-1278-4E9F-8051-CD7E47A36F93}" type="slidenum">
              <a:rPr lang="es-AR" smtClean="0"/>
              <a:t>28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08866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Crear</a:t>
            </a:r>
            <a:r>
              <a:rPr lang="en-US" dirty="0"/>
              <a:t> service</a:t>
            </a:r>
          </a:p>
          <a:p>
            <a:r>
              <a:rPr lang="en-US" dirty="0" err="1"/>
              <a:t>Consultar</a:t>
            </a:r>
            <a:endParaRPr lang="en-US" dirty="0"/>
          </a:p>
          <a:p>
            <a:r>
              <a:rPr lang="en-US" dirty="0" err="1"/>
              <a:t>Escalar</a:t>
            </a:r>
            <a:endParaRPr lang="en-US" dirty="0"/>
          </a:p>
          <a:p>
            <a:r>
              <a:rPr lang="en-US" dirty="0"/>
              <a:t>Volver a </a:t>
            </a:r>
            <a:r>
              <a:rPr lang="en-US" dirty="0" err="1"/>
              <a:t>consultar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A3203F-1278-4E9F-8051-CD7E47A36F93}" type="slidenum">
              <a:rPr lang="es-AR" smtClean="0"/>
              <a:t>33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74040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3381D84-C2C4-4721-B99D-23490C7FDC4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254625" cy="6858000"/>
          </a:xfrm>
          <a:solidFill>
            <a:schemeClr val="tx1">
              <a:lumMod val="10000"/>
              <a:lumOff val="90000"/>
            </a:schemeClr>
          </a:solidFill>
          <a:ln>
            <a:noFill/>
          </a:ln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2265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7C41D26-7DA8-4FFF-97B0-D1EB099F6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127500" cy="6858000"/>
          </a:xfrm>
          <a:solidFill>
            <a:schemeClr val="tx1">
              <a:lumMod val="10000"/>
              <a:lumOff val="90000"/>
            </a:schemeClr>
          </a:solidFill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32408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6167CE0-64B1-4B26-956D-B96EACFA26C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4114783"/>
            <a:ext cx="6937375" cy="2743217"/>
          </a:xfrm>
          <a:solidFill>
            <a:schemeClr val="tx1">
              <a:lumMod val="10000"/>
              <a:lumOff val="90000"/>
            </a:schemeClr>
          </a:solidFill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59841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6989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831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B9E6DD4-0E01-4A9A-AC36-6062B9CA306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429000"/>
            <a:ext cx="12192000" cy="3429000"/>
          </a:xfrm>
          <a:solidFill>
            <a:schemeClr val="tx1">
              <a:lumMod val="10000"/>
              <a:lumOff val="90000"/>
            </a:schemeClr>
          </a:solidFill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43136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6E85004-46A7-4D6C-BB9B-ED7F1BEE541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064125" cy="3429000"/>
          </a:xfrm>
          <a:solidFill>
            <a:schemeClr val="tx1">
              <a:lumMod val="10000"/>
              <a:lumOff val="90000"/>
            </a:schemeClr>
          </a:solidFill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96823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4611D1D-E5C9-476F-8159-4D66B2AA1B8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3429000"/>
          </a:xfrm>
          <a:solidFill>
            <a:schemeClr val="tx1">
              <a:lumMod val="10000"/>
              <a:lumOff val="90000"/>
            </a:schemeClr>
          </a:solidFill>
          <a:ln>
            <a:noFill/>
          </a:ln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221503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80D2755-7244-477B-B904-AE19004171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824288"/>
            <a:ext cx="6000750" cy="3033712"/>
          </a:xfrm>
          <a:solidFill>
            <a:schemeClr val="tx1">
              <a:lumMod val="10000"/>
              <a:lumOff val="90000"/>
            </a:schemeClr>
          </a:solidFill>
          <a:ln>
            <a:noFill/>
          </a:ln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391081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8F7B0D1-E854-4254-A2E6-36B9C44337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58900" y="0"/>
            <a:ext cx="3705225" cy="6858000"/>
          </a:xfrm>
          <a:solidFill>
            <a:schemeClr val="tx1">
              <a:lumMod val="10000"/>
              <a:lumOff val="90000"/>
            </a:schemeClr>
          </a:solidFill>
          <a:ln>
            <a:noFill/>
          </a:ln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141887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E84949-38CA-4A68-8348-EF3FA95BD2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58900" y="0"/>
            <a:ext cx="1358900" cy="2820988"/>
          </a:xfrm>
          <a:solidFill>
            <a:schemeClr val="tx1">
              <a:lumMod val="10000"/>
              <a:lumOff val="90000"/>
            </a:schemeClr>
          </a:solidFill>
        </p:spPr>
        <p:txBody>
          <a:bodyPr/>
          <a:lstStyle/>
          <a:p>
            <a:endParaRPr lang="en-ID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9B9F890-43CC-4DCF-AC9E-A968D70D295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17800" y="0"/>
            <a:ext cx="5156200" cy="6858000"/>
          </a:xfrm>
          <a:solidFill>
            <a:schemeClr val="tx1">
              <a:lumMod val="25000"/>
              <a:lumOff val="75000"/>
            </a:schemeClr>
          </a:solidFill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44554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E74C8D1-F6EF-4CC4-982D-0B5D93747F8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58900" y="0"/>
            <a:ext cx="1358900" cy="2820988"/>
          </a:xfrm>
          <a:solidFill>
            <a:schemeClr val="tx1">
              <a:lumMod val="10000"/>
              <a:lumOff val="90000"/>
            </a:schemeClr>
          </a:solidFill>
        </p:spPr>
        <p:txBody>
          <a:bodyPr/>
          <a:lstStyle/>
          <a:p>
            <a:endParaRPr lang="en-ID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5236DA92-5208-47E0-824C-41866B97E61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17798" y="0"/>
            <a:ext cx="2346326" cy="6858000"/>
          </a:xfrm>
          <a:solidFill>
            <a:schemeClr val="tx1">
              <a:lumMod val="25000"/>
              <a:lumOff val="75000"/>
            </a:schemeClr>
          </a:solidFill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12009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EB60344-7487-4AEC-9F1F-D39541D897E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58900" y="0"/>
            <a:ext cx="3705225" cy="6858000"/>
          </a:xfrm>
          <a:solidFill>
            <a:schemeClr val="tx1">
              <a:lumMod val="10000"/>
              <a:lumOff val="90000"/>
            </a:schemeClr>
          </a:solidFill>
          <a:ln>
            <a:noFill/>
          </a:ln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582906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y Contenido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430DA748-3CA9-415B-9139-E7BF6C1EC1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5519" y="260028"/>
            <a:ext cx="9712176" cy="558795"/>
          </a:xfrm>
          <a:prstGeom prst="rect">
            <a:avLst/>
          </a:prstGeom>
          <a:solidFill>
            <a:srgbClr val="333333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s-AR" noProof="0" dirty="0"/>
              <a:t>Titulo principal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26E9C12-6710-4FE7-B7AC-4778501B240A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525517" y="1131063"/>
            <a:ext cx="11141875" cy="5338691"/>
          </a:xfrm>
        </p:spPr>
        <p:txBody>
          <a:bodyPr/>
          <a:lstStyle>
            <a:lvl1pPr>
              <a:buClr>
                <a:srgbClr val="F22929"/>
              </a:buClr>
              <a:defRPr/>
            </a:lvl1pPr>
            <a:lvl2pPr>
              <a:buClr>
                <a:srgbClr val="F22929"/>
              </a:buClr>
              <a:defRPr/>
            </a:lvl2pPr>
            <a:lvl3pPr>
              <a:buClr>
                <a:srgbClr val="F22929"/>
              </a:buClr>
              <a:defRPr/>
            </a:lvl3pPr>
            <a:lvl4pPr>
              <a:buClr>
                <a:srgbClr val="F22929"/>
              </a:buClr>
              <a:defRPr/>
            </a:lvl4pPr>
            <a:lvl5pPr>
              <a:buClr>
                <a:srgbClr val="F22929"/>
              </a:buClr>
              <a:defRPr/>
            </a:lvl5pPr>
          </a:lstStyle>
          <a:p>
            <a:pPr lvl="0"/>
            <a:r>
              <a:rPr lang="es-AR" noProof="0" dirty="0"/>
              <a:t>Primer nivel de texto</a:t>
            </a:r>
          </a:p>
          <a:p>
            <a:pPr lvl="1"/>
            <a:r>
              <a:rPr lang="es-AR" noProof="0" dirty="0"/>
              <a:t>Segundo nivel de texto</a:t>
            </a:r>
          </a:p>
          <a:p>
            <a:pPr lvl="2"/>
            <a:r>
              <a:rPr lang="es-AR" noProof="0" dirty="0"/>
              <a:t>Tercer nivel de texto</a:t>
            </a:r>
          </a:p>
          <a:p>
            <a:pPr lvl="3"/>
            <a:r>
              <a:rPr lang="es-AR" noProof="0" dirty="0"/>
              <a:t>Cuarto nivel de texto</a:t>
            </a:r>
          </a:p>
          <a:p>
            <a:pPr lvl="4"/>
            <a:r>
              <a:rPr lang="es-AR" noProof="0" dirty="0"/>
              <a:t>Quinto nivel de texto</a:t>
            </a:r>
          </a:p>
        </p:txBody>
      </p:sp>
    </p:spTree>
    <p:extLst>
      <p:ext uri="{BB962C8B-B14F-4D97-AF65-F5344CB8AC3E}">
        <p14:creationId xmlns:p14="http://schemas.microsoft.com/office/powerpoint/2010/main" val="10573503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obl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25519" y="1131063"/>
            <a:ext cx="5251031" cy="5338691"/>
          </a:xfrm>
        </p:spPr>
        <p:txBody>
          <a:bodyPr/>
          <a:lstStyle>
            <a:lvl1pPr>
              <a:buClr>
                <a:srgbClr val="F22929"/>
              </a:buClr>
              <a:defRPr/>
            </a:lvl1pPr>
            <a:lvl2pPr>
              <a:buClr>
                <a:srgbClr val="F22929"/>
              </a:buClr>
              <a:defRPr/>
            </a:lvl2pPr>
            <a:lvl3pPr>
              <a:buClr>
                <a:srgbClr val="F22929"/>
              </a:buClr>
              <a:defRPr/>
            </a:lvl3pPr>
            <a:lvl4pPr>
              <a:buClr>
                <a:srgbClr val="F22929"/>
              </a:buClr>
              <a:defRPr/>
            </a:lvl4pPr>
            <a:lvl5pPr>
              <a:buClr>
                <a:srgbClr val="F22929"/>
              </a:buClr>
              <a:defRPr/>
            </a:lvl5pPr>
          </a:lstStyle>
          <a:p>
            <a:pPr lvl="0"/>
            <a:r>
              <a:rPr lang="es-AR" noProof="0" dirty="0"/>
              <a:t>Primer nivel de texto</a:t>
            </a:r>
          </a:p>
          <a:p>
            <a:pPr lvl="1"/>
            <a:r>
              <a:rPr lang="es-AR" noProof="0" dirty="0"/>
              <a:t>Segundo nivel de texto</a:t>
            </a:r>
          </a:p>
          <a:p>
            <a:pPr lvl="2"/>
            <a:r>
              <a:rPr lang="es-AR" noProof="0" dirty="0"/>
              <a:t>Tercer nivel de texto</a:t>
            </a:r>
          </a:p>
          <a:p>
            <a:pPr lvl="3"/>
            <a:r>
              <a:rPr lang="es-AR" noProof="0" dirty="0"/>
              <a:t>Cuarto nivel de texto</a:t>
            </a:r>
          </a:p>
          <a:p>
            <a:pPr lvl="4"/>
            <a:r>
              <a:rPr lang="es-AR" noProof="0" dirty="0"/>
              <a:t>Quinto nivel de texto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73413" y="1131063"/>
            <a:ext cx="5251031" cy="5338691"/>
          </a:xfrm>
        </p:spPr>
        <p:txBody>
          <a:bodyPr/>
          <a:lstStyle>
            <a:lvl1pPr>
              <a:buClr>
                <a:srgbClr val="F22929"/>
              </a:buClr>
              <a:defRPr/>
            </a:lvl1pPr>
            <a:lvl2pPr>
              <a:buClr>
                <a:srgbClr val="F22929"/>
              </a:buClr>
              <a:defRPr/>
            </a:lvl2pPr>
            <a:lvl3pPr>
              <a:buClr>
                <a:srgbClr val="F22929"/>
              </a:buClr>
              <a:defRPr/>
            </a:lvl3pPr>
            <a:lvl4pPr>
              <a:buClr>
                <a:srgbClr val="F22929"/>
              </a:buClr>
              <a:defRPr/>
            </a:lvl4pPr>
            <a:lvl5pPr>
              <a:buClr>
                <a:srgbClr val="F22929"/>
              </a:buClr>
              <a:defRPr/>
            </a:lvl5pPr>
          </a:lstStyle>
          <a:p>
            <a:pPr lvl="0"/>
            <a:r>
              <a:rPr lang="es-AR" noProof="0" dirty="0"/>
              <a:t>Primer nivel de texto</a:t>
            </a:r>
          </a:p>
          <a:p>
            <a:pPr lvl="1"/>
            <a:r>
              <a:rPr lang="es-AR" noProof="0" dirty="0"/>
              <a:t>Segundo nivel de texto</a:t>
            </a:r>
          </a:p>
          <a:p>
            <a:pPr lvl="2"/>
            <a:r>
              <a:rPr lang="es-AR" noProof="0" dirty="0"/>
              <a:t>Tercer nivel de texto</a:t>
            </a:r>
          </a:p>
          <a:p>
            <a:pPr lvl="3"/>
            <a:r>
              <a:rPr lang="es-AR" noProof="0" dirty="0"/>
              <a:t>Cuarto nivel de texto</a:t>
            </a:r>
          </a:p>
          <a:p>
            <a:pPr lvl="4"/>
            <a:r>
              <a:rPr lang="es-AR" noProof="0" dirty="0"/>
              <a:t>Quinto nivel de texto</a:t>
            </a:r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A1A3D716-A382-4F8A-B31E-FA1338D6A1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5519" y="260028"/>
            <a:ext cx="9712176" cy="558795"/>
          </a:xfrm>
          <a:prstGeom prst="rect">
            <a:avLst/>
          </a:prstGeom>
          <a:solidFill>
            <a:srgbClr val="333333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s-AR" noProof="0" dirty="0"/>
              <a:t>Titulo principal</a:t>
            </a:r>
          </a:p>
        </p:txBody>
      </p:sp>
    </p:spTree>
    <p:extLst>
      <p:ext uri="{BB962C8B-B14F-4D97-AF65-F5344CB8AC3E}">
        <p14:creationId xmlns:p14="http://schemas.microsoft.com/office/powerpoint/2010/main" val="12994294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2388139"/>
      </p:ext>
    </p:extLst>
  </p:cSld>
  <p:clrMapOvr>
    <a:masterClrMapping/>
  </p:clrMapOvr>
  <p:hf sldNum="0"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6560896"/>
      </p:ext>
    </p:extLst>
  </p:cSld>
  <p:clrMapOvr>
    <a:masterClrMapping/>
  </p:clrMapOvr>
  <p:hf sldNum="0"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3613719"/>
      </p:ext>
    </p:extLst>
  </p:cSld>
  <p:clrMapOvr>
    <a:masterClrMapping/>
  </p:clrMapOvr>
  <p:hf sldNum="0"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ulo y Contenido may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7E68FD5-8171-462F-ABE1-1F7A091D2752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525519" y="1107833"/>
            <a:ext cx="4246511" cy="5361921"/>
          </a:xfrm>
        </p:spPr>
        <p:txBody>
          <a:bodyPr/>
          <a:lstStyle>
            <a:lvl1pPr>
              <a:buClr>
                <a:srgbClr val="F22929"/>
              </a:buClr>
              <a:defRPr/>
            </a:lvl1pPr>
            <a:lvl2pPr>
              <a:buClr>
                <a:srgbClr val="F22929"/>
              </a:buClr>
              <a:defRPr/>
            </a:lvl2pPr>
            <a:lvl3pPr>
              <a:buClr>
                <a:srgbClr val="F22929"/>
              </a:buClr>
              <a:defRPr/>
            </a:lvl3pPr>
            <a:lvl4pPr>
              <a:buClr>
                <a:srgbClr val="F22929"/>
              </a:buClr>
              <a:defRPr/>
            </a:lvl4pPr>
            <a:lvl5pPr>
              <a:buClr>
                <a:srgbClr val="F22929"/>
              </a:buClr>
              <a:defRPr/>
            </a:lvl5pPr>
          </a:lstStyle>
          <a:p>
            <a:pPr lvl="0"/>
            <a:r>
              <a:rPr lang="es-AR" noProof="0" dirty="0"/>
              <a:t>Primer nivel de texto</a:t>
            </a:r>
          </a:p>
          <a:p>
            <a:pPr lvl="1"/>
            <a:r>
              <a:rPr lang="es-AR" noProof="0" dirty="0"/>
              <a:t>Segundo nivel de texto</a:t>
            </a:r>
          </a:p>
          <a:p>
            <a:pPr lvl="2"/>
            <a:r>
              <a:rPr lang="es-AR" noProof="0" dirty="0"/>
              <a:t>Tercer nivel de texto</a:t>
            </a:r>
          </a:p>
          <a:p>
            <a:pPr lvl="3"/>
            <a:r>
              <a:rPr lang="es-AR" noProof="0" dirty="0"/>
              <a:t>Cuarto nivel de texto</a:t>
            </a:r>
          </a:p>
          <a:p>
            <a:pPr lvl="4"/>
            <a:r>
              <a:rPr lang="es-AR" noProof="0" dirty="0"/>
              <a:t>Quinto nivel de texto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780032CE-4E8E-44AB-ABAB-05EC0C3F111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389687" y="285458"/>
            <a:ext cx="6040315" cy="6209727"/>
          </a:xfrm>
        </p:spPr>
        <p:txBody>
          <a:bodyPr/>
          <a:lstStyle>
            <a:lvl1pPr>
              <a:buClr>
                <a:srgbClr val="F22929"/>
              </a:buClr>
              <a:defRPr/>
            </a:lvl1pPr>
            <a:lvl2pPr>
              <a:buClr>
                <a:srgbClr val="F22929"/>
              </a:buClr>
              <a:defRPr/>
            </a:lvl2pPr>
            <a:lvl3pPr>
              <a:buClr>
                <a:srgbClr val="F22929"/>
              </a:buClr>
              <a:defRPr/>
            </a:lvl3pPr>
            <a:lvl4pPr>
              <a:buClr>
                <a:srgbClr val="F22929"/>
              </a:buClr>
              <a:defRPr/>
            </a:lvl4pPr>
            <a:lvl5pPr>
              <a:buClr>
                <a:srgbClr val="F22929"/>
              </a:buClr>
              <a:defRPr/>
            </a:lvl5pPr>
          </a:lstStyle>
          <a:p>
            <a:pPr lvl="0"/>
            <a:r>
              <a:rPr lang="es-AR" noProof="0" dirty="0"/>
              <a:t>Primer nivel de texto</a:t>
            </a:r>
          </a:p>
          <a:p>
            <a:pPr lvl="1"/>
            <a:r>
              <a:rPr lang="es-AR" noProof="0" dirty="0"/>
              <a:t>Segundo nivel de texto</a:t>
            </a:r>
          </a:p>
          <a:p>
            <a:pPr lvl="2"/>
            <a:r>
              <a:rPr lang="es-AR" noProof="0" dirty="0"/>
              <a:t>Tercer nivel de texto</a:t>
            </a:r>
          </a:p>
          <a:p>
            <a:pPr lvl="3"/>
            <a:r>
              <a:rPr lang="es-AR" noProof="0" dirty="0"/>
              <a:t>Cuarto nivel de texto</a:t>
            </a:r>
          </a:p>
          <a:p>
            <a:pPr lvl="4"/>
            <a:r>
              <a:rPr lang="es-AR" noProof="0" dirty="0"/>
              <a:t>Quinto nivel de texto</a:t>
            </a:r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D71AFB65-6A38-4C7C-B52C-6CD55917F5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5519" y="260028"/>
            <a:ext cx="4246511" cy="558795"/>
          </a:xfrm>
          <a:prstGeom prst="rect">
            <a:avLst/>
          </a:prstGeom>
          <a:solidFill>
            <a:srgbClr val="333333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s-AR" noProof="0" dirty="0"/>
              <a:t>Titulo principal</a:t>
            </a:r>
          </a:p>
        </p:txBody>
      </p:sp>
    </p:spTree>
    <p:extLst>
      <p:ext uri="{BB962C8B-B14F-4D97-AF65-F5344CB8AC3E}">
        <p14:creationId xmlns:p14="http://schemas.microsoft.com/office/powerpoint/2010/main" val="4262117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27E27F9-0285-4276-BE40-C645AFCBEF1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tx1">
              <a:lumMod val="10000"/>
              <a:lumOff val="90000"/>
            </a:schemeClr>
          </a:solidFill>
          <a:ln>
            <a:noFill/>
          </a:ln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27751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A5EB218-F749-4C98-AFD6-8F9E2EDD7E2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91250" y="0"/>
            <a:ext cx="6000750" cy="6858000"/>
          </a:xfrm>
          <a:solidFill>
            <a:schemeClr val="tx1">
              <a:lumMod val="10000"/>
              <a:lumOff val="90000"/>
            </a:schemeClr>
          </a:solidFill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70024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892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C794201-D115-403E-8407-5039F086A7F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254625" cy="3429000"/>
          </a:xfrm>
          <a:solidFill>
            <a:schemeClr val="tx1">
              <a:lumMod val="10000"/>
              <a:lumOff val="90000"/>
            </a:schemeClr>
          </a:solidFill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51833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2918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2551FF3-A0CC-4250-A7F0-5A110AC2D90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3429000"/>
          </a:xfrm>
          <a:solidFill>
            <a:schemeClr val="tx1">
              <a:lumMod val="10000"/>
              <a:lumOff val="90000"/>
            </a:schemeClr>
          </a:solidFill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2351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337DE16-4076-4AB4-A22F-2321C3F278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4763" y="3429000"/>
            <a:ext cx="2714626" cy="3429000"/>
          </a:xfrm>
          <a:solidFill>
            <a:schemeClr val="tx1">
              <a:lumMod val="10000"/>
              <a:lumOff val="90000"/>
            </a:schemeClr>
          </a:solidFill>
        </p:spPr>
        <p:txBody>
          <a:bodyPr/>
          <a:lstStyle/>
          <a:p>
            <a:endParaRPr lang="en-ID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94576313-169E-4A11-9925-BD9857DFB2F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5999" y="3429000"/>
            <a:ext cx="2714626" cy="3429000"/>
          </a:xfrm>
          <a:solidFill>
            <a:schemeClr val="tx1">
              <a:lumMod val="10000"/>
              <a:lumOff val="90000"/>
            </a:schemeClr>
          </a:solidFill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92976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8A00CE-A912-4CE8-97A4-EA1930399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72CF0-F34A-4D6F-9301-564E1772A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E7E5A-D7B9-453D-8A0A-A247B18380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DBDE2-B7D4-4A59-91E3-5B2EA4832412}" type="datetimeFigureOut">
              <a:rPr lang="en-ID" smtClean="0"/>
              <a:pPr/>
              <a:t>24/10/2024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239CD-35DA-467E-9375-9AD91FD49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2E593-CF1E-49EF-8B74-FFDC339BE7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F6395-29F5-4686-90BC-8574414A01F3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72874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9FB5E0"/>
          </p15:clr>
        </p15:guide>
        <p15:guide id="2" pos="7680" userDrawn="1">
          <p15:clr>
            <a:srgbClr val="9FB5E0"/>
          </p15:clr>
        </p15:guide>
        <p15:guide id="3" pos="360" userDrawn="1">
          <p15:clr>
            <a:srgbClr val="9FB5E0"/>
          </p15:clr>
        </p15:guide>
        <p15:guide id="4" pos="830" userDrawn="1">
          <p15:clr>
            <a:srgbClr val="9FB5E0"/>
          </p15:clr>
        </p15:guide>
        <p15:guide id="5" pos="950" userDrawn="1">
          <p15:clr>
            <a:srgbClr val="9FB5E0"/>
          </p15:clr>
        </p15:guide>
        <p15:guide id="6" pos="1420" userDrawn="1">
          <p15:clr>
            <a:srgbClr val="9FB5E0"/>
          </p15:clr>
        </p15:guide>
        <p15:guide id="7" pos="1540" userDrawn="1">
          <p15:clr>
            <a:srgbClr val="9FB5E0"/>
          </p15:clr>
        </p15:guide>
        <p15:guide id="8" pos="2010" userDrawn="1">
          <p15:clr>
            <a:srgbClr val="9FB5E0"/>
          </p15:clr>
        </p15:guide>
        <p15:guide id="9" pos="2130" userDrawn="1">
          <p15:clr>
            <a:srgbClr val="9FB5E0"/>
          </p15:clr>
        </p15:guide>
        <p15:guide id="10" pos="2600" userDrawn="1">
          <p15:clr>
            <a:srgbClr val="9FB5E0"/>
          </p15:clr>
        </p15:guide>
        <p15:guide id="11" pos="2720" userDrawn="1">
          <p15:clr>
            <a:srgbClr val="9FB5E0"/>
          </p15:clr>
        </p15:guide>
        <p15:guide id="12" pos="3190" userDrawn="1">
          <p15:clr>
            <a:srgbClr val="9FB5E0"/>
          </p15:clr>
        </p15:guide>
        <p15:guide id="13" pos="3310" userDrawn="1">
          <p15:clr>
            <a:srgbClr val="9FB5E0"/>
          </p15:clr>
        </p15:guide>
        <p15:guide id="14" pos="3780" userDrawn="1">
          <p15:clr>
            <a:srgbClr val="9FB5E0"/>
          </p15:clr>
        </p15:guide>
        <p15:guide id="15" pos="3900" userDrawn="1">
          <p15:clr>
            <a:srgbClr val="9FB5E0"/>
          </p15:clr>
        </p15:guide>
        <p15:guide id="16" pos="4370" userDrawn="1">
          <p15:clr>
            <a:srgbClr val="9FB5E0"/>
          </p15:clr>
        </p15:guide>
        <p15:guide id="17" pos="4490" userDrawn="1">
          <p15:clr>
            <a:srgbClr val="9FB5E0"/>
          </p15:clr>
        </p15:guide>
        <p15:guide id="18" pos="4960" userDrawn="1">
          <p15:clr>
            <a:srgbClr val="9FB5E0"/>
          </p15:clr>
        </p15:guide>
        <p15:guide id="19" pos="5080" userDrawn="1">
          <p15:clr>
            <a:srgbClr val="9FB5E0"/>
          </p15:clr>
        </p15:guide>
        <p15:guide id="20" pos="5550" userDrawn="1">
          <p15:clr>
            <a:srgbClr val="9FB5E0"/>
          </p15:clr>
        </p15:guide>
        <p15:guide id="21" pos="5670" userDrawn="1">
          <p15:clr>
            <a:srgbClr val="9FB5E0"/>
          </p15:clr>
        </p15:guide>
        <p15:guide id="22" pos="6140" userDrawn="1">
          <p15:clr>
            <a:srgbClr val="9FB5E0"/>
          </p15:clr>
        </p15:guide>
        <p15:guide id="23" pos="6260" userDrawn="1">
          <p15:clr>
            <a:srgbClr val="9FB5E0"/>
          </p15:clr>
        </p15:guide>
        <p15:guide id="24" pos="6730" userDrawn="1">
          <p15:clr>
            <a:srgbClr val="9FB5E0"/>
          </p15:clr>
        </p15:guide>
        <p15:guide id="25" pos="6850" userDrawn="1">
          <p15:clr>
            <a:srgbClr val="9FB5E0"/>
          </p15:clr>
        </p15:guide>
        <p15:guide id="26" pos="7320" userDrawn="1">
          <p15:clr>
            <a:srgbClr val="9FB5E0"/>
          </p15:clr>
        </p15:guide>
        <p15:guide id="27" orient="horz" userDrawn="1">
          <p15:clr>
            <a:srgbClr val="9FB5E0"/>
          </p15:clr>
        </p15:guide>
        <p15:guide id="28" orient="horz" pos="4320" userDrawn="1">
          <p15:clr>
            <a:srgbClr val="9FB5E0"/>
          </p15:clr>
        </p15:guide>
        <p15:guide id="29" orient="horz" pos="360" userDrawn="1">
          <p15:clr>
            <a:srgbClr val="9FB5E0"/>
          </p15:clr>
        </p15:guide>
        <p15:guide id="30" orient="horz" pos="2160" userDrawn="1">
          <p15:clr>
            <a:srgbClr val="9FB5E0"/>
          </p15:clr>
        </p15:guide>
        <p15:guide id="31" orient="horz" pos="3960" userDrawn="1">
          <p15:clr>
            <a:srgbClr val="9FB5E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sv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4E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3F80A0E-4D03-417B-89AA-D02190139574}"/>
              </a:ext>
            </a:extLst>
          </p:cNvPr>
          <p:cNvSpPr txBox="1"/>
          <p:nvPr/>
        </p:nvSpPr>
        <p:spPr>
          <a:xfrm>
            <a:off x="5823090" y="1274957"/>
            <a:ext cx="5802313" cy="3667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357"/>
              </a:lnSpc>
            </a:pPr>
            <a:r>
              <a:rPr lang="en-US" sz="9600" dirty="0">
                <a:solidFill>
                  <a:schemeClr val="bg1"/>
                </a:solidFill>
                <a:latin typeface="+mj-lt"/>
              </a:rPr>
              <a:t>dotnet</a:t>
            </a:r>
          </a:p>
          <a:p>
            <a:pPr algn="ctr">
              <a:lnSpc>
                <a:spcPct val="80357"/>
              </a:lnSpc>
            </a:pPr>
            <a:r>
              <a:rPr lang="en-US" sz="9600" dirty="0">
                <a:solidFill>
                  <a:schemeClr val="bg1"/>
                </a:solidFill>
                <a:latin typeface="+mj-lt"/>
              </a:rPr>
              <a:t>LATAM</a:t>
            </a:r>
          </a:p>
          <a:p>
            <a:pPr algn="ctr">
              <a:lnSpc>
                <a:spcPct val="80357"/>
              </a:lnSpc>
            </a:pPr>
            <a:r>
              <a:rPr lang="en-US" sz="9600" dirty="0">
                <a:solidFill>
                  <a:schemeClr val="bg1"/>
                </a:solidFill>
                <a:latin typeface="+mj-lt"/>
              </a:rPr>
              <a:t>day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70DCC5-3C12-42D4-8E3B-CC3C22CBD2E1}"/>
              </a:ext>
            </a:extLst>
          </p:cNvPr>
          <p:cNvSpPr txBox="1"/>
          <p:nvPr/>
        </p:nvSpPr>
        <p:spPr>
          <a:xfrm>
            <a:off x="9184180" y="6062695"/>
            <a:ext cx="2924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cs typeface="Archivo Light" pitchFamily="2" charset="0"/>
              </a:rPr>
              <a:t>https://dotnetlatamday.com</a:t>
            </a:r>
          </a:p>
          <a:p>
            <a:r>
              <a:rPr lang="en-ID" sz="1200" dirty="0">
                <a:solidFill>
                  <a:schemeClr val="bg1"/>
                </a:solidFill>
                <a:cs typeface="Archivo Light" pitchFamily="2" charset="0"/>
              </a:rPr>
              <a:t>https://www.youtube.com/@mteherandev</a:t>
            </a:r>
          </a:p>
          <a:p>
            <a:r>
              <a:rPr lang="en-ID" sz="1200" dirty="0">
                <a:solidFill>
                  <a:schemeClr val="bg1"/>
                </a:solidFill>
                <a:cs typeface="Archivo Light" pitchFamily="2" charset="0"/>
              </a:rPr>
              <a:t>https://www.youtube.com/@elcaminodev</a:t>
            </a:r>
          </a:p>
        </p:txBody>
      </p:sp>
      <p:pic>
        <p:nvPicPr>
          <p:cNvPr id="4" name="Marcador de posición de imagen 3" descr="Un dibujo de una persona&#10;&#10;Descripción generada automáticamente con confianza baja">
            <a:extLst>
              <a:ext uri="{FF2B5EF4-FFF2-40B4-BE49-F238E27FC236}">
                <a16:creationId xmlns:a16="http://schemas.microsoft.com/office/drawing/2014/main" id="{3499B342-16D6-32B5-A0B1-35CA6B481B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7" r="24447"/>
          <a:stretch>
            <a:fillRect/>
          </a:stretch>
        </p:blipFill>
        <p:spPr/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B068522B-FE2E-70F4-FB63-3BD007721463}"/>
              </a:ext>
            </a:extLst>
          </p:cNvPr>
          <p:cNvSpPr/>
          <p:nvPr/>
        </p:nvSpPr>
        <p:spPr>
          <a:xfrm>
            <a:off x="-10102" y="0"/>
            <a:ext cx="52647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n 8" descr="Icono&#10;&#10;Descripción generada automáticamente con confianza media">
            <a:extLst>
              <a:ext uri="{FF2B5EF4-FFF2-40B4-BE49-F238E27FC236}">
                <a16:creationId xmlns:a16="http://schemas.microsoft.com/office/drawing/2014/main" id="{11088761-B8C5-3BF8-F99F-499B832565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77" y="1034515"/>
            <a:ext cx="4617167" cy="493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750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3E2CC39-7B85-4613-8E77-ACB308D8CE86}"/>
              </a:ext>
            </a:extLst>
          </p:cNvPr>
          <p:cNvGrpSpPr/>
          <p:nvPr/>
        </p:nvGrpSpPr>
        <p:grpSpPr>
          <a:xfrm>
            <a:off x="1376947" y="1861311"/>
            <a:ext cx="9438107" cy="3562071"/>
            <a:chOff x="5437794" y="2814847"/>
            <a:chExt cx="5680081" cy="212948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F1ED715-6DD5-4B11-AAE5-E0E1AB3440CB}"/>
                </a:ext>
              </a:extLst>
            </p:cNvPr>
            <p:cNvSpPr/>
            <p:nvPr/>
          </p:nvSpPr>
          <p:spPr bwMode="auto">
            <a:xfrm>
              <a:off x="7042158" y="2814847"/>
              <a:ext cx="2471351" cy="609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243840" tIns="195072" rIns="243840" bIns="19507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4326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s-ES" sz="3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Load </a:t>
              </a:r>
              <a:r>
                <a:rPr lang="es-ES" sz="32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Balancer</a:t>
              </a:r>
              <a:endParaRPr lang="en-US" sz="32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44ED127-1D5B-4B21-BC32-194F270AF0D6}"/>
                </a:ext>
              </a:extLst>
            </p:cNvPr>
            <p:cNvSpPr/>
            <p:nvPr/>
          </p:nvSpPr>
          <p:spPr bwMode="auto">
            <a:xfrm>
              <a:off x="5437794" y="4264707"/>
              <a:ext cx="1832919" cy="609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243840" tIns="195072" rIns="243840" bIns="19507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4326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s-ES" sz="3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Container</a:t>
              </a:r>
              <a:endParaRPr lang="en-US" sz="32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95AE3CC-F596-4514-B51E-479E025B099D}"/>
                </a:ext>
              </a:extLst>
            </p:cNvPr>
            <p:cNvSpPr/>
            <p:nvPr/>
          </p:nvSpPr>
          <p:spPr bwMode="auto">
            <a:xfrm>
              <a:off x="9284956" y="4264707"/>
              <a:ext cx="1832919" cy="609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243840" tIns="195072" rIns="243840" bIns="19507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4326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s-ES" sz="3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Container</a:t>
              </a:r>
              <a:endParaRPr lang="en-US" sz="32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3D6635A-FB7B-4731-B83A-70FFD5545671}"/>
                </a:ext>
              </a:extLst>
            </p:cNvPr>
            <p:cNvSpPr/>
            <p:nvPr/>
          </p:nvSpPr>
          <p:spPr bwMode="auto">
            <a:xfrm>
              <a:off x="7361375" y="4264707"/>
              <a:ext cx="1832919" cy="609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243840" tIns="195072" rIns="243840" bIns="19507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4326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s-ES" sz="3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Container</a:t>
              </a:r>
              <a:endParaRPr lang="en-US" sz="32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B71CEA2-E85E-461A-9083-C29EEBBD1704}"/>
                </a:ext>
              </a:extLst>
            </p:cNvPr>
            <p:cNvCxnSpPr>
              <a:endCxn id="6" idx="0"/>
            </p:cNvCxnSpPr>
            <p:nvPr/>
          </p:nvCxnSpPr>
          <p:spPr>
            <a:xfrm flipH="1">
              <a:off x="6354254" y="3440923"/>
              <a:ext cx="1923580" cy="82378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98485C5-7123-4F97-8831-BB5F99D8E07B}"/>
                </a:ext>
              </a:extLst>
            </p:cNvPr>
            <p:cNvCxnSpPr>
              <a:endCxn id="8" idx="0"/>
            </p:cNvCxnSpPr>
            <p:nvPr/>
          </p:nvCxnSpPr>
          <p:spPr>
            <a:xfrm>
              <a:off x="8277833" y="3432685"/>
              <a:ext cx="2" cy="83202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17CB0DB-7640-4D03-8153-415E8422A274}"/>
                </a:ext>
              </a:extLst>
            </p:cNvPr>
            <p:cNvCxnSpPr>
              <a:endCxn id="7" idx="0"/>
            </p:cNvCxnSpPr>
            <p:nvPr/>
          </p:nvCxnSpPr>
          <p:spPr>
            <a:xfrm>
              <a:off x="8277833" y="3440923"/>
              <a:ext cx="1923583" cy="82378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Graphic 11" descr="Close">
              <a:extLst>
                <a:ext uri="{FF2B5EF4-FFF2-40B4-BE49-F238E27FC236}">
                  <a16:creationId xmlns:a16="http://schemas.microsoft.com/office/drawing/2014/main" id="{D8EA0098-84A5-4964-B151-E628020887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73252" y="4182329"/>
              <a:ext cx="762000" cy="76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41437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9CB7E-A1C5-4B69-8B9F-AEB410A03CE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61166" y="418989"/>
            <a:ext cx="7069667" cy="558800"/>
          </a:xfrm>
        </p:spPr>
        <p:txBody>
          <a:bodyPr>
            <a:normAutofit fontScale="90000"/>
          </a:bodyPr>
          <a:lstStyle/>
          <a:p>
            <a:r>
              <a:rPr lang="es-ES" dirty="0" err="1"/>
              <a:t>Kubernetes</a:t>
            </a:r>
            <a:r>
              <a:rPr lang="es-ES" dirty="0"/>
              <a:t> es un orquestador</a:t>
            </a:r>
            <a:endParaRPr lang="en-US" dirty="0"/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F301CA72-030C-4AFF-A822-E977DC4FC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711" y="2241447"/>
            <a:ext cx="2469132" cy="2139916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93D33E5-4085-4004-8010-1A43374D23F6}"/>
              </a:ext>
            </a:extLst>
          </p:cNvPr>
          <p:cNvSpPr/>
          <p:nvPr/>
        </p:nvSpPr>
        <p:spPr bwMode="auto">
          <a:xfrm>
            <a:off x="421626" y="1936585"/>
            <a:ext cx="3141052" cy="118654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840" tIns="195072" rIns="243840" bIns="19507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24326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Estado actual</a:t>
            </a:r>
            <a:endParaRPr lang="en-US" sz="32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907BFFA-E63C-4794-ABF8-95150CC98315}"/>
              </a:ext>
            </a:extLst>
          </p:cNvPr>
          <p:cNvSpPr/>
          <p:nvPr/>
        </p:nvSpPr>
        <p:spPr bwMode="auto">
          <a:xfrm>
            <a:off x="633463" y="3566145"/>
            <a:ext cx="2261959" cy="88611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840" tIns="195072" rIns="243840" bIns="19507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24326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container</a:t>
            </a:r>
            <a:endParaRPr lang="en-US" sz="32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0EC8594-F866-49F1-9F21-21FC1E87A5C1}"/>
              </a:ext>
            </a:extLst>
          </p:cNvPr>
          <p:cNvSpPr/>
          <p:nvPr/>
        </p:nvSpPr>
        <p:spPr bwMode="auto">
          <a:xfrm>
            <a:off x="7885214" y="1930091"/>
            <a:ext cx="3678287" cy="1193037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840" tIns="195072" rIns="243840" bIns="19507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24326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Estado deseado</a:t>
            </a:r>
            <a:endParaRPr lang="en-US" sz="32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8D615F3-E1B1-4929-BC1F-7AED6397F0CA}"/>
              </a:ext>
            </a:extLst>
          </p:cNvPr>
          <p:cNvSpPr/>
          <p:nvPr/>
        </p:nvSpPr>
        <p:spPr bwMode="auto">
          <a:xfrm>
            <a:off x="7170059" y="3341215"/>
            <a:ext cx="2354941" cy="886112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840" tIns="195072" rIns="243840" bIns="19507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24326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container</a:t>
            </a:r>
            <a:endParaRPr lang="en-US" sz="32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8494D6B-A9EF-4085-8B8C-7759447EB3A9}"/>
              </a:ext>
            </a:extLst>
          </p:cNvPr>
          <p:cNvSpPr/>
          <p:nvPr/>
        </p:nvSpPr>
        <p:spPr bwMode="auto">
          <a:xfrm>
            <a:off x="9685782" y="3311405"/>
            <a:ext cx="2354941" cy="886112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840" tIns="195072" rIns="243840" bIns="19507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24326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container</a:t>
            </a:r>
            <a:endParaRPr lang="en-US" sz="32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689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F1AE4B-0D12-4950-9D6E-D7CFC25AE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1389"/>
            <a:ext cx="12192000" cy="587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073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18850A-5D95-4090-98AB-2C043C9C0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7000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279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5F57B-CB6C-4EC4-B7A0-DBCC0495F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Casos de uso para </a:t>
            </a:r>
            <a:r>
              <a:rPr lang="es-ES" dirty="0" err="1"/>
              <a:t>Developers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FCF8A-4F99-4EE7-8895-91D1D7E316FC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Emular producción localmente</a:t>
            </a:r>
          </a:p>
          <a:p>
            <a:r>
              <a:rPr lang="es-ES" sz="2400" dirty="0"/>
              <a:t>Evolucionar de un </a:t>
            </a:r>
            <a:r>
              <a:rPr lang="es-ES" sz="2400" dirty="0" err="1"/>
              <a:t>docker-compose</a:t>
            </a:r>
            <a:r>
              <a:rPr lang="es-ES" sz="2400" dirty="0"/>
              <a:t> a K8s</a:t>
            </a:r>
          </a:p>
          <a:p>
            <a:r>
              <a:rPr lang="es-ES" sz="2400" dirty="0"/>
              <a:t>Crear un entorno de </a:t>
            </a:r>
            <a:r>
              <a:rPr lang="es-ES" sz="2400" dirty="0" err="1"/>
              <a:t>testing</a:t>
            </a:r>
            <a:r>
              <a:rPr lang="es-ES" sz="2400" dirty="0"/>
              <a:t> end2end</a:t>
            </a:r>
          </a:p>
          <a:p>
            <a:r>
              <a:rPr lang="es-ES" sz="2400" dirty="0"/>
              <a:t>Asegurar que la aplicación escala correctamente</a:t>
            </a:r>
          </a:p>
          <a:p>
            <a:r>
              <a:rPr lang="es-ES" sz="2400" dirty="0"/>
              <a:t>Asegurar que las claves / secretos funcionan correctamente</a:t>
            </a:r>
          </a:p>
          <a:p>
            <a:r>
              <a:rPr lang="es-ES" sz="2400" dirty="0"/>
              <a:t>Probar escenarios de performance</a:t>
            </a:r>
          </a:p>
          <a:p>
            <a:r>
              <a:rPr lang="es-ES" sz="2400" dirty="0"/>
              <a:t>Probar escenarios con alta carga</a:t>
            </a:r>
          </a:p>
          <a:p>
            <a:r>
              <a:rPr lang="es-ES" sz="2400" dirty="0"/>
              <a:t>CI/CD</a:t>
            </a:r>
          </a:p>
          <a:p>
            <a:r>
              <a:rPr lang="es-ES" sz="2400" dirty="0"/>
              <a:t>DevOps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116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2E5EFF-E7A6-4F78-BB5B-61E0EB916CF3}"/>
              </a:ext>
            </a:extLst>
          </p:cNvPr>
          <p:cNvSpPr txBox="1"/>
          <p:nvPr/>
        </p:nvSpPr>
        <p:spPr>
          <a:xfrm>
            <a:off x="457199" y="1094404"/>
            <a:ext cx="46069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>
                <a:solidFill>
                  <a:srgbClr val="564E9F"/>
                </a:solidFill>
                <a:latin typeface="+mj-lt"/>
              </a:rPr>
              <a:t>Conceptos</a:t>
            </a:r>
            <a:endParaRPr lang="en-US" sz="6000" dirty="0">
              <a:solidFill>
                <a:srgbClr val="564E9F"/>
              </a:solidFill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8AA17D-F8D8-4135-AEED-BB372844CDFC}"/>
              </a:ext>
            </a:extLst>
          </p:cNvPr>
          <p:cNvSpPr/>
          <p:nvPr/>
        </p:nvSpPr>
        <p:spPr>
          <a:xfrm>
            <a:off x="6000750" y="0"/>
            <a:ext cx="6191250" cy="6858000"/>
          </a:xfrm>
          <a:prstGeom prst="rect">
            <a:avLst/>
          </a:prstGeom>
          <a:solidFill>
            <a:srgbClr val="564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7E143B-0F83-451D-9B96-F47A19124AFC}"/>
              </a:ext>
            </a:extLst>
          </p:cNvPr>
          <p:cNvSpPr txBox="1"/>
          <p:nvPr/>
        </p:nvSpPr>
        <p:spPr>
          <a:xfrm>
            <a:off x="484415" y="485809"/>
            <a:ext cx="17698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dotnet LATAM day</a:t>
            </a:r>
            <a:endParaRPr lang="en-ID" sz="1100" dirty="0">
              <a:solidFill>
                <a:schemeClr val="accent3">
                  <a:lumMod val="40000"/>
                  <a:lumOff val="60000"/>
                </a:schemeClr>
              </a:solidFill>
              <a:latin typeface="+mj-lt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5D46898-A96D-4980-8D5A-E57FB08F6E6D}"/>
              </a:ext>
            </a:extLst>
          </p:cNvPr>
          <p:cNvGrpSpPr/>
          <p:nvPr/>
        </p:nvGrpSpPr>
        <p:grpSpPr>
          <a:xfrm>
            <a:off x="6937375" y="1372908"/>
            <a:ext cx="3746501" cy="369332"/>
            <a:chOff x="6937375" y="1617827"/>
            <a:chExt cx="3746501" cy="36933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5AD003D-D1EE-421E-B588-BD9D422A106E}"/>
                </a:ext>
              </a:extLst>
            </p:cNvPr>
            <p:cNvSpPr/>
            <p:nvPr/>
          </p:nvSpPr>
          <p:spPr>
            <a:xfrm>
              <a:off x="6937375" y="1640115"/>
              <a:ext cx="324757" cy="3247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accent1"/>
                  </a:solidFill>
                </a:rPr>
                <a:t>1</a:t>
              </a:r>
              <a:endParaRPr lang="en-ID" sz="1100">
                <a:solidFill>
                  <a:schemeClr val="accent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B64E415-BC08-4A13-BBC0-121FA5875B53}"/>
                </a:ext>
              </a:extLst>
            </p:cNvPr>
            <p:cNvSpPr txBox="1"/>
            <p:nvPr/>
          </p:nvSpPr>
          <p:spPr>
            <a:xfrm>
              <a:off x="7589612" y="1617827"/>
              <a:ext cx="3094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dirty="0">
                  <a:solidFill>
                    <a:schemeClr val="bg1"/>
                  </a:solidFill>
                  <a:latin typeface="+mj-lt"/>
                </a:rPr>
                <a:t>Pods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05B1A56-2870-4E3E-B034-AD7545DAE84F}"/>
              </a:ext>
            </a:extLst>
          </p:cNvPr>
          <p:cNvGrpSpPr/>
          <p:nvPr/>
        </p:nvGrpSpPr>
        <p:grpSpPr>
          <a:xfrm>
            <a:off x="6937375" y="2022876"/>
            <a:ext cx="3746501" cy="369332"/>
            <a:chOff x="6937375" y="2270970"/>
            <a:chExt cx="3746501" cy="36933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199BCED-F6BB-4504-BBBE-7860D9595813}"/>
                </a:ext>
              </a:extLst>
            </p:cNvPr>
            <p:cNvSpPr/>
            <p:nvPr/>
          </p:nvSpPr>
          <p:spPr>
            <a:xfrm>
              <a:off x="6937375" y="2293258"/>
              <a:ext cx="324757" cy="3247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accent1"/>
                  </a:solidFill>
                </a:rPr>
                <a:t>2</a:t>
              </a:r>
              <a:endParaRPr lang="en-ID" sz="1100">
                <a:solidFill>
                  <a:schemeClr val="accent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3337CB4-AD9C-42DB-B7F3-185CB2149437}"/>
                </a:ext>
              </a:extLst>
            </p:cNvPr>
            <p:cNvSpPr txBox="1"/>
            <p:nvPr/>
          </p:nvSpPr>
          <p:spPr>
            <a:xfrm>
              <a:off x="7589612" y="2270970"/>
              <a:ext cx="3094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dirty="0">
                  <a:solidFill>
                    <a:schemeClr val="bg1"/>
                  </a:solidFill>
                  <a:latin typeface="+mj-lt"/>
                </a:rPr>
                <a:t>Deployments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B8E2564-8E2C-4FA7-81DD-FBBA880EB4E4}"/>
              </a:ext>
            </a:extLst>
          </p:cNvPr>
          <p:cNvGrpSpPr/>
          <p:nvPr/>
        </p:nvGrpSpPr>
        <p:grpSpPr>
          <a:xfrm>
            <a:off x="6937375" y="2672844"/>
            <a:ext cx="3746501" cy="369332"/>
            <a:chOff x="6937375" y="2906787"/>
            <a:chExt cx="3746501" cy="36933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0F01FA5-D8A1-467F-9887-9B2F24DD8DA4}"/>
                </a:ext>
              </a:extLst>
            </p:cNvPr>
            <p:cNvSpPr/>
            <p:nvPr/>
          </p:nvSpPr>
          <p:spPr>
            <a:xfrm>
              <a:off x="6937375" y="2929075"/>
              <a:ext cx="324757" cy="3247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accent1"/>
                  </a:solidFill>
                </a:rPr>
                <a:t>3</a:t>
              </a:r>
              <a:endParaRPr lang="en-ID" sz="1100">
                <a:solidFill>
                  <a:schemeClr val="accent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9F6D829-5223-4D1F-8693-174B2A98CCEF}"/>
                </a:ext>
              </a:extLst>
            </p:cNvPr>
            <p:cNvSpPr txBox="1"/>
            <p:nvPr/>
          </p:nvSpPr>
          <p:spPr>
            <a:xfrm>
              <a:off x="7589612" y="2906787"/>
              <a:ext cx="3094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dirty="0">
                  <a:solidFill>
                    <a:schemeClr val="bg1"/>
                  </a:solidFill>
                  <a:latin typeface="+mj-lt"/>
                </a:rPr>
                <a:t>Services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7E4BD72-A494-457B-8008-BBD3642630B6}"/>
              </a:ext>
            </a:extLst>
          </p:cNvPr>
          <p:cNvGrpSpPr/>
          <p:nvPr/>
        </p:nvGrpSpPr>
        <p:grpSpPr>
          <a:xfrm>
            <a:off x="6937375" y="3322812"/>
            <a:ext cx="3937000" cy="369332"/>
            <a:chOff x="6937375" y="3542604"/>
            <a:chExt cx="3937000" cy="369332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E94627A-2D70-4733-BA0F-77CC325B5035}"/>
                </a:ext>
              </a:extLst>
            </p:cNvPr>
            <p:cNvSpPr/>
            <p:nvPr/>
          </p:nvSpPr>
          <p:spPr>
            <a:xfrm>
              <a:off x="6937375" y="3564892"/>
              <a:ext cx="324757" cy="3247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accent1"/>
                  </a:solidFill>
                </a:rPr>
                <a:t>4</a:t>
              </a:r>
              <a:endParaRPr lang="en-ID" sz="1100">
                <a:solidFill>
                  <a:schemeClr val="accent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723FF8-AB8B-434A-AA41-592B2649DD22}"/>
                </a:ext>
              </a:extLst>
            </p:cNvPr>
            <p:cNvSpPr txBox="1"/>
            <p:nvPr/>
          </p:nvSpPr>
          <p:spPr>
            <a:xfrm>
              <a:off x="7589612" y="3542604"/>
              <a:ext cx="3284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dirty="0">
                  <a:solidFill>
                    <a:schemeClr val="bg1"/>
                  </a:solidFill>
                  <a:latin typeface="+mj-lt"/>
                </a:rPr>
                <a:t>Storage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01C94D-B388-41C4-8B03-D411615D700C}"/>
              </a:ext>
            </a:extLst>
          </p:cNvPr>
          <p:cNvGrpSpPr/>
          <p:nvPr/>
        </p:nvGrpSpPr>
        <p:grpSpPr>
          <a:xfrm>
            <a:off x="6937375" y="3972780"/>
            <a:ext cx="3937000" cy="369332"/>
            <a:chOff x="6937375" y="4217699"/>
            <a:chExt cx="3937000" cy="36933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7E27575-4897-472E-8D63-FA9BDC50F21E}"/>
                </a:ext>
              </a:extLst>
            </p:cNvPr>
            <p:cNvSpPr/>
            <p:nvPr/>
          </p:nvSpPr>
          <p:spPr>
            <a:xfrm>
              <a:off x="6937375" y="4239987"/>
              <a:ext cx="324757" cy="3247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accent1"/>
                  </a:solidFill>
                </a:rPr>
                <a:t>5</a:t>
              </a:r>
              <a:endParaRPr lang="en-ID" sz="1100">
                <a:solidFill>
                  <a:schemeClr val="accent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7C00D52-1D75-4E1B-B741-9DE9E654CFA3}"/>
                </a:ext>
              </a:extLst>
            </p:cNvPr>
            <p:cNvSpPr txBox="1"/>
            <p:nvPr/>
          </p:nvSpPr>
          <p:spPr>
            <a:xfrm>
              <a:off x="7589612" y="4217699"/>
              <a:ext cx="3284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dirty="0" err="1">
                  <a:solidFill>
                    <a:schemeClr val="bg1"/>
                  </a:solidFill>
                  <a:latin typeface="+mj-lt"/>
                </a:rPr>
                <a:t>Otros</a:t>
              </a:r>
              <a:endParaRPr lang="en-ID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23" name="Marcador de posición de imagen 22" descr="Mujer sentada en una silla&#10;&#10;Descripción generada automáticamente con confianza media">
            <a:extLst>
              <a:ext uri="{FF2B5EF4-FFF2-40B4-BE49-F238E27FC236}">
                <a16:creationId xmlns:a16="http://schemas.microsoft.com/office/drawing/2014/main" id="{7C85EEF8-8B85-5441-8170-7535290E93E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87" b="120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6726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B39C09-41A1-4956-A5C7-7FB844532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Nodo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F3C54F-E1C9-43C0-9313-C816142649B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s-ES" dirty="0"/>
              <a:t>Es donde se ejecutan los </a:t>
            </a:r>
            <a:r>
              <a:rPr lang="es-ES" dirty="0" err="1"/>
              <a:t>Pods</a:t>
            </a:r>
            <a:endParaRPr lang="es-ES" dirty="0"/>
          </a:p>
          <a:p>
            <a:r>
              <a:rPr lang="es-ES" dirty="0"/>
              <a:t>K8s decide cómo repartir la carga</a:t>
            </a:r>
          </a:p>
          <a:p>
            <a:r>
              <a:rPr lang="es-ES" dirty="0"/>
              <a:t>Es similar a una VM</a:t>
            </a:r>
          </a:p>
          <a:p>
            <a:r>
              <a:rPr lang="es-ES" dirty="0"/>
              <a:t>Para asegurar la correcta disponibilidad es ideal tener varios nodos</a:t>
            </a:r>
          </a:p>
          <a:p>
            <a:r>
              <a:rPr lang="es-ES" dirty="0"/>
              <a:t>(en Docker desktop tendremos un único nodo)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403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B17BF5-4041-C9B9-D23C-5F66A74E6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1FA33D-7E68-5F14-32A5-1403F5EFCC59}"/>
              </a:ext>
            </a:extLst>
          </p:cNvPr>
          <p:cNvSpPr txBox="1"/>
          <p:nvPr/>
        </p:nvSpPr>
        <p:spPr>
          <a:xfrm>
            <a:off x="457199" y="1094404"/>
            <a:ext cx="46069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564E9F"/>
                </a:solidFill>
                <a:latin typeface="+mj-lt"/>
              </a:rPr>
              <a:t>Pods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CF85A9-EC8A-0CCC-F137-F165454C0B15}"/>
              </a:ext>
            </a:extLst>
          </p:cNvPr>
          <p:cNvSpPr/>
          <p:nvPr/>
        </p:nvSpPr>
        <p:spPr>
          <a:xfrm>
            <a:off x="6000750" y="0"/>
            <a:ext cx="6191250" cy="6858000"/>
          </a:xfrm>
          <a:prstGeom prst="rect">
            <a:avLst/>
          </a:prstGeom>
          <a:solidFill>
            <a:srgbClr val="564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0EFFEC-5460-040F-CE69-4469A1C9D954}"/>
              </a:ext>
            </a:extLst>
          </p:cNvPr>
          <p:cNvSpPr txBox="1"/>
          <p:nvPr/>
        </p:nvSpPr>
        <p:spPr>
          <a:xfrm>
            <a:off x="484415" y="485809"/>
            <a:ext cx="17698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dotnet LATAM day</a:t>
            </a:r>
            <a:endParaRPr lang="en-ID" sz="1100" dirty="0">
              <a:solidFill>
                <a:schemeClr val="accent3">
                  <a:lumMod val="40000"/>
                  <a:lumOff val="60000"/>
                </a:schemeClr>
              </a:solidFill>
              <a:latin typeface="+mj-lt"/>
            </a:endParaRPr>
          </a:p>
        </p:txBody>
      </p:sp>
      <p:pic>
        <p:nvPicPr>
          <p:cNvPr id="23" name="Marcador de posición de imagen 22" descr="Mujer sentada en una silla&#10;&#10;Descripción generada automáticamente con confianza media">
            <a:extLst>
              <a:ext uri="{FF2B5EF4-FFF2-40B4-BE49-F238E27FC236}">
                <a16:creationId xmlns:a16="http://schemas.microsoft.com/office/drawing/2014/main" id="{7B6147E6-CFC3-AEFC-28D0-F50E56A6DFC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87" b="120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33238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F9B58D-3A31-4A93-9565-F925EA7D0E82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0" y="1987552"/>
            <a:ext cx="11142133" cy="3625849"/>
          </a:xfrm>
        </p:spPr>
      </p:pic>
    </p:spTree>
    <p:extLst>
      <p:ext uri="{BB962C8B-B14F-4D97-AF65-F5344CB8AC3E}">
        <p14:creationId xmlns:p14="http://schemas.microsoft.com/office/powerpoint/2010/main" val="30943380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9C7DC-68A8-4840-9070-F0F3243E0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B1E54-FD2D-4A61-9435-0D035264ACA0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s-ES" dirty="0"/>
              <a:t>Es el objeto más pequeño de K8s</a:t>
            </a:r>
          </a:p>
          <a:p>
            <a:r>
              <a:rPr lang="es-ES" dirty="0"/>
              <a:t>Es una “caja” donde se ejecutan uno o más container</a:t>
            </a:r>
          </a:p>
          <a:p>
            <a:r>
              <a:rPr lang="es-ES" dirty="0"/>
              <a:t>No puede ser accedido desde el exterior</a:t>
            </a:r>
          </a:p>
          <a:p>
            <a:r>
              <a:rPr lang="es-ES" dirty="0"/>
              <a:t>Es “similar” a un </a:t>
            </a:r>
            <a:r>
              <a:rPr lang="es-ES" dirty="0" err="1"/>
              <a:t>docker-compose</a:t>
            </a:r>
            <a:endParaRPr lang="es-ES" dirty="0"/>
          </a:p>
          <a:p>
            <a:r>
              <a:rPr lang="es-ES" dirty="0"/>
              <a:t>Su vida es efímera (debemos tener en cuenta esto)</a:t>
            </a:r>
          </a:p>
          <a:p>
            <a:r>
              <a:rPr lang="es-ES" dirty="0"/>
              <a:t>Tiene su propio ID, IP, Memoria y referencia a Volúmenes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97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450876-1DF3-480D-B0A2-EAE6B9BC2B9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9714386" y="433680"/>
            <a:ext cx="17698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25000"/>
                    <a:lumOff val="75000"/>
                  </a:schemeClr>
                </a:solidFill>
                <a:latin typeface="+mj-lt"/>
              </a:rPr>
              <a:t>dotnet LATAM day</a:t>
            </a:r>
            <a:endParaRPr lang="en-ID" sz="1100" dirty="0">
              <a:solidFill>
                <a:schemeClr val="tx1">
                  <a:lumMod val="25000"/>
                  <a:lumOff val="75000"/>
                </a:schemeClr>
              </a:solidFill>
              <a:latin typeface="+mj-lt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5A4D97E9-08F2-DC0E-7276-F97051C66DDF}"/>
              </a:ext>
            </a:extLst>
          </p:cNvPr>
          <p:cNvSpPr txBox="1">
            <a:spLocks/>
          </p:cNvSpPr>
          <p:nvPr/>
        </p:nvSpPr>
        <p:spPr>
          <a:xfrm>
            <a:off x="838200" y="2571493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Aprende </a:t>
            </a:r>
            <a:r>
              <a:rPr lang="es-ES" dirty="0" err="1"/>
              <a:t>Kubernetes</a:t>
            </a:r>
            <a:r>
              <a:rPr lang="es-ES" dirty="0"/>
              <a:t> 101: desde el punto de vista de un desarrollador</a:t>
            </a:r>
            <a:endParaRPr lang="en-US" dirty="0"/>
          </a:p>
        </p:txBody>
      </p:sp>
      <p:pic>
        <p:nvPicPr>
          <p:cNvPr id="12" name="Imagen 11" descr="Icono&#10;&#10;Descripción generada automáticamente con confianza media">
            <a:extLst>
              <a:ext uri="{FF2B5EF4-FFF2-40B4-BE49-F238E27FC236}">
                <a16:creationId xmlns:a16="http://schemas.microsoft.com/office/drawing/2014/main" id="{166738CB-0F3A-D5BB-6D67-8260FAB3F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007" y="138827"/>
            <a:ext cx="778428" cy="832150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05BA11CA-35F5-5953-3DF7-A0A77689E87C}"/>
              </a:ext>
            </a:extLst>
          </p:cNvPr>
          <p:cNvSpPr/>
          <p:nvPr/>
        </p:nvSpPr>
        <p:spPr>
          <a:xfrm>
            <a:off x="0" y="6547449"/>
            <a:ext cx="12192000" cy="310551"/>
          </a:xfrm>
          <a:prstGeom prst="rect">
            <a:avLst/>
          </a:prstGeom>
          <a:solidFill>
            <a:srgbClr val="564E9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97A428-2503-C6BF-94DC-DCABDED6733E}"/>
              </a:ext>
            </a:extLst>
          </p:cNvPr>
          <p:cNvSpPr txBox="1"/>
          <p:nvPr/>
        </p:nvSpPr>
        <p:spPr>
          <a:xfrm>
            <a:off x="5065878" y="5037586"/>
            <a:ext cx="206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Leonardo Micheloni</a:t>
            </a:r>
          </a:p>
        </p:txBody>
      </p:sp>
    </p:spTree>
    <p:extLst>
      <p:ext uri="{BB962C8B-B14F-4D97-AF65-F5344CB8AC3E}">
        <p14:creationId xmlns:p14="http://schemas.microsoft.com/office/powerpoint/2010/main" val="414306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45267C-2E4D-4DE8-A640-40E42BF7BC78}"/>
              </a:ext>
            </a:extLst>
          </p:cNvPr>
          <p:cNvSpPr txBox="1"/>
          <p:nvPr/>
        </p:nvSpPr>
        <p:spPr>
          <a:xfrm>
            <a:off x="2155372" y="2997927"/>
            <a:ext cx="7881257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733" dirty="0"/>
              <a:t>YAML </a:t>
            </a:r>
            <a:r>
              <a:rPr lang="es-ES" sz="3733" dirty="0" err="1"/>
              <a:t>is</a:t>
            </a:r>
            <a:r>
              <a:rPr lang="es-ES" sz="3733" dirty="0"/>
              <a:t> </a:t>
            </a:r>
            <a:r>
              <a:rPr lang="es-ES" sz="3733" dirty="0" err="1"/>
              <a:t>the</a:t>
            </a:r>
            <a:r>
              <a:rPr lang="es-ES" sz="3733" dirty="0"/>
              <a:t> new </a:t>
            </a:r>
            <a:r>
              <a:rPr lang="es-ES" sz="3733" strike="sngStrike" dirty="0"/>
              <a:t>JSON</a:t>
            </a:r>
            <a:r>
              <a:rPr lang="es-ES" sz="3733" dirty="0"/>
              <a:t> </a:t>
            </a:r>
            <a:r>
              <a:rPr lang="es-ES" sz="3733" strike="sngStrike" dirty="0"/>
              <a:t>XML</a:t>
            </a:r>
            <a:r>
              <a:rPr lang="es-ES" sz="3733" dirty="0"/>
              <a:t> </a:t>
            </a:r>
            <a:r>
              <a:rPr lang="es-ES" sz="3733" dirty="0" err="1"/>
              <a:t>black</a:t>
            </a:r>
            <a:endParaRPr lang="en-US" sz="3733" dirty="0"/>
          </a:p>
        </p:txBody>
      </p:sp>
    </p:spTree>
    <p:extLst>
      <p:ext uri="{BB962C8B-B14F-4D97-AF65-F5344CB8AC3E}">
        <p14:creationId xmlns:p14="http://schemas.microsoft.com/office/powerpoint/2010/main" val="1626448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D9149-B7C4-411F-B421-08C5B4812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Pods</a:t>
            </a:r>
            <a:r>
              <a:rPr lang="es-ES" dirty="0"/>
              <a:t> </a:t>
            </a:r>
            <a:r>
              <a:rPr lang="es-ES" dirty="0" err="1"/>
              <a:t>health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AFB9D-67BB-4E4C-B777-0E9AF7A990A3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Para que K8s sepa el estado de un </a:t>
            </a:r>
            <a:r>
              <a:rPr lang="es-ES" dirty="0" err="1"/>
              <a:t>Pod</a:t>
            </a:r>
            <a:r>
              <a:rPr lang="es-ES" dirty="0"/>
              <a:t> existen formas de indicarle</a:t>
            </a:r>
          </a:p>
          <a:p>
            <a:r>
              <a:rPr lang="es-ES" b="1" dirty="0" err="1"/>
              <a:t>Readiness</a:t>
            </a:r>
            <a:r>
              <a:rPr lang="es-ES" b="1" dirty="0"/>
              <a:t> </a:t>
            </a:r>
            <a:r>
              <a:rPr lang="es-ES" b="1" dirty="0" err="1"/>
              <a:t>probe</a:t>
            </a:r>
            <a:r>
              <a:rPr lang="es-ES" dirty="0"/>
              <a:t>: En qué momento está listo el container</a:t>
            </a:r>
          </a:p>
          <a:p>
            <a:r>
              <a:rPr lang="es-ES" b="1" dirty="0" err="1"/>
              <a:t>Liveness</a:t>
            </a:r>
            <a:r>
              <a:rPr lang="es-ES" dirty="0"/>
              <a:t>: Cómo saber si funciona</a:t>
            </a:r>
          </a:p>
          <a:p>
            <a:r>
              <a:rPr lang="es-ES" b="1" dirty="0" err="1"/>
              <a:t>StartupProbe</a:t>
            </a:r>
            <a:r>
              <a:rPr lang="es-ES" dirty="0"/>
              <a:t>: Cómo saber que la aplicación del container ha iniciado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Estos</a:t>
            </a:r>
            <a:r>
              <a:rPr lang="en-US" dirty="0"/>
              <a:t> </a:t>
            </a:r>
            <a:r>
              <a:rPr lang="en-US" dirty="0" err="1"/>
              <a:t>mecanismo</a:t>
            </a:r>
            <a:r>
              <a:rPr lang="en-US" dirty="0"/>
              <a:t> se </a:t>
            </a:r>
            <a:r>
              <a:rPr lang="en-US" dirty="0" err="1"/>
              <a:t>utilizan</a:t>
            </a:r>
            <a:r>
              <a:rPr lang="en-US" dirty="0"/>
              <a:t> para </a:t>
            </a:r>
            <a:r>
              <a:rPr lang="en-US" dirty="0" err="1"/>
              <a:t>varias</a:t>
            </a:r>
            <a:r>
              <a:rPr lang="en-US" dirty="0"/>
              <a:t> </a:t>
            </a:r>
            <a:r>
              <a:rPr lang="en-US" dirty="0" err="1"/>
              <a:t>cosas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el </a:t>
            </a:r>
            <a:r>
              <a:rPr lang="en-US" dirty="0" err="1"/>
              <a:t>balanceo</a:t>
            </a:r>
            <a:r>
              <a:rPr lang="en-US" dirty="0"/>
              <a:t> de cargas, la </a:t>
            </a:r>
            <a:r>
              <a:rPr lang="en-US" dirty="0" err="1"/>
              <a:t>actualizaciones</a:t>
            </a:r>
            <a:r>
              <a:rPr lang="en-US" dirty="0"/>
              <a:t>, la </a:t>
            </a:r>
            <a:r>
              <a:rPr lang="en-US" dirty="0" err="1"/>
              <a:t>escalabilidad</a:t>
            </a:r>
            <a:r>
              <a:rPr lang="en-US" dirty="0"/>
              <a:t>, la </a:t>
            </a:r>
            <a:r>
              <a:rPr lang="en-US" dirty="0" err="1"/>
              <a:t>resilencia</a:t>
            </a:r>
            <a:r>
              <a:rPr lang="en-US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623798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3C5C7-8832-4844-A485-A8CE25893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Pods</a:t>
            </a:r>
            <a:r>
              <a:rPr lang="es-ES" dirty="0"/>
              <a:t> </a:t>
            </a:r>
            <a:r>
              <a:rPr lang="es-ES" dirty="0" err="1"/>
              <a:t>health</a:t>
            </a:r>
            <a:r>
              <a:rPr lang="es-ES" dirty="0"/>
              <a:t> / </a:t>
            </a:r>
            <a:r>
              <a:rPr lang="es-ES" dirty="0" err="1"/>
              <a:t>handlers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4BDCC-D0FC-4145-B2B2-87A11265D19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s-ES" b="1" dirty="0" err="1"/>
              <a:t>ExecAction</a:t>
            </a:r>
            <a:r>
              <a:rPr lang="es-ES" dirty="0"/>
              <a:t>: Ejecuta un </a:t>
            </a:r>
            <a:r>
              <a:rPr lang="es-ES" dirty="0" err="1"/>
              <a:t>commando</a:t>
            </a:r>
            <a:r>
              <a:rPr lang="es-ES" dirty="0"/>
              <a:t> dentro del container. Se considera </a:t>
            </a:r>
            <a:r>
              <a:rPr lang="es-ES" dirty="0" err="1"/>
              <a:t>existoso</a:t>
            </a:r>
            <a:r>
              <a:rPr lang="es-ES" dirty="0"/>
              <a:t> si retorna status </a:t>
            </a:r>
            <a:r>
              <a:rPr lang="es-ES" dirty="0" err="1"/>
              <a:t>code</a:t>
            </a:r>
            <a:r>
              <a:rPr lang="es-ES" dirty="0"/>
              <a:t> 0.</a:t>
            </a:r>
          </a:p>
          <a:p>
            <a:r>
              <a:rPr lang="es-ES" b="1" dirty="0" err="1"/>
              <a:t>TCPSocketAction</a:t>
            </a:r>
            <a:r>
              <a:rPr lang="es-ES" dirty="0"/>
              <a:t>: Ejecuta en TCP </a:t>
            </a:r>
            <a:r>
              <a:rPr lang="es-ES" dirty="0" err="1"/>
              <a:t>Check</a:t>
            </a:r>
            <a:r>
              <a:rPr lang="es-ES" dirty="0"/>
              <a:t> contra la IP del </a:t>
            </a:r>
            <a:r>
              <a:rPr lang="es-ES" dirty="0" err="1"/>
              <a:t>Pod</a:t>
            </a:r>
            <a:r>
              <a:rPr lang="es-ES" dirty="0"/>
              <a:t> sobre un puerto específico. Se considera </a:t>
            </a:r>
            <a:r>
              <a:rPr lang="es-ES" dirty="0" err="1"/>
              <a:t>existoso</a:t>
            </a:r>
            <a:r>
              <a:rPr lang="es-ES" dirty="0"/>
              <a:t> si el puerto responde.</a:t>
            </a:r>
          </a:p>
          <a:p>
            <a:r>
              <a:rPr lang="es-ES" b="1" dirty="0" err="1"/>
              <a:t>HTTPGetAction</a:t>
            </a:r>
            <a:r>
              <a:rPr lang="es-ES" dirty="0"/>
              <a:t>: Ejecuta en HTTP </a:t>
            </a:r>
            <a:r>
              <a:rPr lang="es-ES" dirty="0" err="1"/>
              <a:t>Get</a:t>
            </a:r>
            <a:r>
              <a:rPr lang="es-ES" dirty="0"/>
              <a:t> contra el </a:t>
            </a:r>
            <a:r>
              <a:rPr lang="es-ES" dirty="0" err="1"/>
              <a:t>Pods</a:t>
            </a:r>
            <a:r>
              <a:rPr lang="es-ES" dirty="0"/>
              <a:t> sobre un Puerto y </a:t>
            </a:r>
            <a:r>
              <a:rPr lang="es-ES" dirty="0" err="1"/>
              <a:t>path</a:t>
            </a:r>
            <a:r>
              <a:rPr lang="es-ES" dirty="0"/>
              <a:t> específico. Se considera exitoso si el status </a:t>
            </a:r>
            <a:r>
              <a:rPr lang="es-ES" dirty="0" err="1"/>
              <a:t>code</a:t>
            </a:r>
            <a:r>
              <a:rPr lang="es-ES" dirty="0"/>
              <a:t> es &gt;=200 y &lt; 400.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026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14E69F-583F-4FE8-8BCC-B495A190A755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523316" y="2728383"/>
            <a:ext cx="3145367" cy="1401233"/>
          </a:xfrm>
        </p:spPr>
        <p:txBody>
          <a:bodyPr/>
          <a:lstStyle/>
          <a:p>
            <a:r>
              <a:rPr lang="es-ES" dirty="0"/>
              <a:t>Demo </a:t>
            </a:r>
            <a:r>
              <a:rPr lang="es-ES" dirty="0" err="1"/>
              <a:t>Pods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0928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EC0BCE-FC69-9998-90EF-7216F9AAB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1796A0-0938-50B7-1CCD-16190EF42C9B}"/>
              </a:ext>
            </a:extLst>
          </p:cNvPr>
          <p:cNvSpPr txBox="1"/>
          <p:nvPr/>
        </p:nvSpPr>
        <p:spPr>
          <a:xfrm>
            <a:off x="457199" y="1094404"/>
            <a:ext cx="46069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564E9F"/>
                </a:solidFill>
                <a:latin typeface="+mj-lt"/>
              </a:rPr>
              <a:t>Deployments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9309E8-2F76-DD5E-8CE7-4032F8D08548}"/>
              </a:ext>
            </a:extLst>
          </p:cNvPr>
          <p:cNvSpPr/>
          <p:nvPr/>
        </p:nvSpPr>
        <p:spPr>
          <a:xfrm>
            <a:off x="6000750" y="0"/>
            <a:ext cx="6191250" cy="6858000"/>
          </a:xfrm>
          <a:prstGeom prst="rect">
            <a:avLst/>
          </a:prstGeom>
          <a:solidFill>
            <a:srgbClr val="564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0B3C06-838F-628A-B57A-F6E8C840A575}"/>
              </a:ext>
            </a:extLst>
          </p:cNvPr>
          <p:cNvSpPr txBox="1"/>
          <p:nvPr/>
        </p:nvSpPr>
        <p:spPr>
          <a:xfrm>
            <a:off x="484415" y="485809"/>
            <a:ext cx="17698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dotnet LATAM day</a:t>
            </a:r>
            <a:endParaRPr lang="en-ID" sz="1100" dirty="0">
              <a:solidFill>
                <a:schemeClr val="accent3">
                  <a:lumMod val="40000"/>
                  <a:lumOff val="60000"/>
                </a:schemeClr>
              </a:solidFill>
              <a:latin typeface="+mj-lt"/>
            </a:endParaRPr>
          </a:p>
        </p:txBody>
      </p:sp>
      <p:pic>
        <p:nvPicPr>
          <p:cNvPr id="23" name="Marcador de posición de imagen 22" descr="Mujer sentada en una silla&#10;&#10;Descripción generada automáticamente con confianza media">
            <a:extLst>
              <a:ext uri="{FF2B5EF4-FFF2-40B4-BE49-F238E27FC236}">
                <a16:creationId xmlns:a16="http://schemas.microsoft.com/office/drawing/2014/main" id="{36A1127C-9177-6C32-2788-1EFFA4E5405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87" b="120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4182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A03A08-596F-485F-99BA-67F9F3990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8876"/>
            <a:ext cx="12192000" cy="404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412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EBC37-1D84-4B5E-91A1-574C52107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son los </a:t>
            </a:r>
            <a:r>
              <a:rPr lang="es-ES" dirty="0" err="1"/>
              <a:t>deployments</a:t>
            </a:r>
            <a:r>
              <a:rPr lang="es-ES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FC8FF-691A-41CE-BE26-62F5B8A1B3A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s-ES" dirty="0"/>
              <a:t>Son una forma declarativa de controlar </a:t>
            </a:r>
            <a:r>
              <a:rPr lang="es-ES" dirty="0" err="1"/>
              <a:t>Pods</a:t>
            </a:r>
            <a:r>
              <a:rPr lang="es-ES" dirty="0"/>
              <a:t> a través de un </a:t>
            </a:r>
            <a:r>
              <a:rPr lang="es-ES" dirty="0" err="1"/>
              <a:t>replicaset</a:t>
            </a:r>
            <a:endParaRPr lang="es-ES" dirty="0"/>
          </a:p>
          <a:p>
            <a:r>
              <a:rPr lang="es-ES" dirty="0"/>
              <a:t>En caso que un </a:t>
            </a:r>
            <a:r>
              <a:rPr lang="es-ES" dirty="0" err="1"/>
              <a:t>Pod</a:t>
            </a:r>
            <a:r>
              <a:rPr lang="es-ES" dirty="0"/>
              <a:t> falle se asegura que se mantenga funcionado</a:t>
            </a:r>
          </a:p>
          <a:p>
            <a:r>
              <a:rPr lang="es-ES" dirty="0"/>
              <a:t>Se encarga del escalado</a:t>
            </a:r>
          </a:p>
          <a:p>
            <a:r>
              <a:rPr lang="es-ES" dirty="0"/>
              <a:t>Soportan Zero-</a:t>
            </a:r>
            <a:r>
              <a:rPr lang="es-ES" dirty="0" err="1"/>
              <a:t>Downtime</a:t>
            </a:r>
            <a:r>
              <a:rPr lang="es-ES" dirty="0"/>
              <a:t> </a:t>
            </a:r>
            <a:r>
              <a:rPr lang="es-ES" dirty="0" err="1"/>
              <a:t>deployment</a:t>
            </a:r>
            <a:endParaRPr lang="es-ES" dirty="0"/>
          </a:p>
          <a:p>
            <a:r>
              <a:rPr lang="es-ES" dirty="0" err="1"/>
              <a:t>Rollback</a:t>
            </a:r>
            <a:endParaRPr lang="es-ES" dirty="0"/>
          </a:p>
          <a:p>
            <a:r>
              <a:rPr lang="es-ES" dirty="0"/>
              <a:t>Se asocian los </a:t>
            </a:r>
            <a:r>
              <a:rPr lang="es-ES" dirty="0" err="1"/>
              <a:t>Pods</a:t>
            </a:r>
            <a:r>
              <a:rPr lang="es-ES" dirty="0"/>
              <a:t> a partir de </a:t>
            </a:r>
            <a:r>
              <a:rPr lang="es-ES" dirty="0" err="1"/>
              <a:t>labels</a:t>
            </a:r>
            <a:endParaRPr lang="es-E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042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BBE1E-5A8D-44C7-B739-B437922D4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Deployment</a:t>
            </a:r>
            <a:r>
              <a:rPr lang="es-ES" dirty="0"/>
              <a:t> </a:t>
            </a:r>
            <a:r>
              <a:rPr lang="es-ES" dirty="0" err="1"/>
              <a:t>update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3779-78FD-404D-8601-85A156DE5EB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s-ES" dirty="0"/>
              <a:t>Rolling </a:t>
            </a:r>
            <a:r>
              <a:rPr lang="es-ES" dirty="0" err="1"/>
              <a:t>update</a:t>
            </a:r>
            <a:r>
              <a:rPr lang="es-ES" dirty="0"/>
              <a:t> (default)</a:t>
            </a:r>
          </a:p>
          <a:p>
            <a:r>
              <a:rPr lang="es-ES" dirty="0"/>
              <a:t>Blue-</a:t>
            </a:r>
            <a:r>
              <a:rPr lang="es-ES" dirty="0" err="1"/>
              <a:t>green</a:t>
            </a:r>
            <a:r>
              <a:rPr lang="es-ES" dirty="0"/>
              <a:t> </a:t>
            </a:r>
            <a:r>
              <a:rPr lang="es-ES" dirty="0" err="1"/>
              <a:t>deployments</a:t>
            </a:r>
            <a:r>
              <a:rPr lang="es-ES" dirty="0"/>
              <a:t>: Varios </a:t>
            </a:r>
            <a:r>
              <a:rPr lang="es-ES" dirty="0" err="1"/>
              <a:t>environment</a:t>
            </a:r>
            <a:r>
              <a:rPr lang="es-ES" dirty="0"/>
              <a:t> ejecutándose al mismo tiempo y desviamos todo el tráfico a una versión en particular.</a:t>
            </a:r>
          </a:p>
          <a:p>
            <a:r>
              <a:rPr lang="es-ES" dirty="0" err="1"/>
              <a:t>Canary</a:t>
            </a:r>
            <a:r>
              <a:rPr lang="es-ES" dirty="0"/>
              <a:t> </a:t>
            </a:r>
            <a:r>
              <a:rPr lang="es-ES" dirty="0" err="1"/>
              <a:t>deployments</a:t>
            </a:r>
            <a:r>
              <a:rPr lang="es-ES" dirty="0"/>
              <a:t>: Es como Blue-</a:t>
            </a:r>
            <a:r>
              <a:rPr lang="es-ES" dirty="0" err="1"/>
              <a:t>green</a:t>
            </a:r>
            <a:r>
              <a:rPr lang="es-ES" dirty="0"/>
              <a:t> pero con una pequeña porción del tráfico.</a:t>
            </a:r>
          </a:p>
          <a:p>
            <a:r>
              <a:rPr lang="es-ES" dirty="0" err="1"/>
              <a:t>Rollbacks</a:t>
            </a:r>
            <a:endParaRPr lang="es-E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741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06EAE9-8E00-41F9-BBE9-B18FBAA29D65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647016" y="2728383"/>
            <a:ext cx="4897967" cy="1401233"/>
          </a:xfrm>
        </p:spPr>
        <p:txBody>
          <a:bodyPr/>
          <a:lstStyle/>
          <a:p>
            <a:r>
              <a:rPr lang="es-ES" dirty="0"/>
              <a:t>Demo </a:t>
            </a:r>
            <a:r>
              <a:rPr lang="es-ES" dirty="0" err="1"/>
              <a:t>deployments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626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5C2463-7B6D-5DAD-E57D-BF124F30DE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235695-EAD1-B11C-6C7F-62F51C5E0FDD}"/>
              </a:ext>
            </a:extLst>
          </p:cNvPr>
          <p:cNvSpPr txBox="1"/>
          <p:nvPr/>
        </p:nvSpPr>
        <p:spPr>
          <a:xfrm>
            <a:off x="457199" y="1094404"/>
            <a:ext cx="46069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564E9F"/>
                </a:solidFill>
                <a:latin typeface="+mj-lt"/>
              </a:rPr>
              <a:t>Services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C6234A-3DE8-C5F5-F267-7737D25C1915}"/>
              </a:ext>
            </a:extLst>
          </p:cNvPr>
          <p:cNvSpPr/>
          <p:nvPr/>
        </p:nvSpPr>
        <p:spPr>
          <a:xfrm>
            <a:off x="6000750" y="0"/>
            <a:ext cx="6191250" cy="6858000"/>
          </a:xfrm>
          <a:prstGeom prst="rect">
            <a:avLst/>
          </a:prstGeom>
          <a:solidFill>
            <a:srgbClr val="564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4C1EA4-9761-FA53-9D90-7EA0D82A8574}"/>
              </a:ext>
            </a:extLst>
          </p:cNvPr>
          <p:cNvSpPr txBox="1"/>
          <p:nvPr/>
        </p:nvSpPr>
        <p:spPr>
          <a:xfrm>
            <a:off x="484415" y="485809"/>
            <a:ext cx="17698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dotnet LATAM day</a:t>
            </a:r>
            <a:endParaRPr lang="en-ID" sz="1100" dirty="0">
              <a:solidFill>
                <a:schemeClr val="accent3">
                  <a:lumMod val="40000"/>
                  <a:lumOff val="60000"/>
                </a:schemeClr>
              </a:solidFill>
              <a:latin typeface="+mj-lt"/>
            </a:endParaRPr>
          </a:p>
        </p:txBody>
      </p:sp>
      <p:pic>
        <p:nvPicPr>
          <p:cNvPr id="23" name="Marcador de posición de imagen 22" descr="Mujer sentada en una silla&#10;&#10;Descripción generada automáticamente con confianza media">
            <a:extLst>
              <a:ext uri="{FF2B5EF4-FFF2-40B4-BE49-F238E27FC236}">
                <a16:creationId xmlns:a16="http://schemas.microsoft.com/office/drawing/2014/main" id="{C8EC0969-007F-1F82-2FAC-763C715F2A6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87" b="120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03610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23E739C-1A30-4A45-9294-5161A1CEC913}"/>
              </a:ext>
            </a:extLst>
          </p:cNvPr>
          <p:cNvSpPr/>
          <p:nvPr/>
        </p:nvSpPr>
        <p:spPr>
          <a:xfrm>
            <a:off x="0" y="0"/>
            <a:ext cx="1358900" cy="6858000"/>
          </a:xfrm>
          <a:prstGeom prst="rect">
            <a:avLst/>
          </a:prstGeom>
          <a:solidFill>
            <a:srgbClr val="564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8AF2CB-204D-4CD2-9C93-E99B35A44027}"/>
              </a:ext>
            </a:extLst>
          </p:cNvPr>
          <p:cNvSpPr/>
          <p:nvPr/>
        </p:nvSpPr>
        <p:spPr>
          <a:xfrm>
            <a:off x="1358900" y="0"/>
            <a:ext cx="13589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789F25-B67B-474A-B8D8-BD5D5847FF00}"/>
              </a:ext>
            </a:extLst>
          </p:cNvPr>
          <p:cNvSpPr txBox="1"/>
          <p:nvPr/>
        </p:nvSpPr>
        <p:spPr>
          <a:xfrm rot="16200000">
            <a:off x="216808" y="4083883"/>
            <a:ext cx="3643085" cy="84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357"/>
              </a:lnSpc>
            </a:pPr>
            <a:r>
              <a:rPr lang="en-US" sz="6000" dirty="0" err="1">
                <a:solidFill>
                  <a:schemeClr val="bg1"/>
                </a:solidFill>
                <a:latin typeface="+mj-lt"/>
              </a:rPr>
              <a:t>Contacto</a:t>
            </a:r>
            <a:endParaRPr lang="en-ID" sz="6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6E60B8-086F-4DA6-B34C-3B5A5A1A3081}"/>
              </a:ext>
            </a:extLst>
          </p:cNvPr>
          <p:cNvSpPr txBox="1"/>
          <p:nvPr/>
        </p:nvSpPr>
        <p:spPr>
          <a:xfrm rot="16200000">
            <a:off x="-2221706" y="3042131"/>
            <a:ext cx="5802313" cy="773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357"/>
              </a:lnSpc>
            </a:pPr>
            <a:r>
              <a:rPr lang="en-US" sz="5400" dirty="0">
                <a:solidFill>
                  <a:schemeClr val="bg1"/>
                </a:solidFill>
                <a:latin typeface="+mj-lt"/>
              </a:rPr>
              <a:t>dotnet LATAM day</a:t>
            </a:r>
            <a:endParaRPr lang="en-ID" sz="5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73D29A-B293-4D05-BE48-5A539AF58A81}"/>
              </a:ext>
            </a:extLst>
          </p:cNvPr>
          <p:cNvSpPr txBox="1"/>
          <p:nvPr/>
        </p:nvSpPr>
        <p:spPr>
          <a:xfrm>
            <a:off x="8450036" y="4315650"/>
            <a:ext cx="3094264" cy="207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100" dirty="0">
                <a:solidFill>
                  <a:schemeClr val="accent1"/>
                </a:solidFill>
                <a:latin typeface="+mj-lt"/>
              </a:rPr>
              <a:t>Sitio Web</a:t>
            </a:r>
          </a:p>
          <a:p>
            <a:pPr>
              <a:lnSpc>
                <a:spcPct val="200000"/>
              </a:lnSpc>
            </a:pPr>
            <a:r>
              <a:rPr lang="en-US" sz="1100" dirty="0">
                <a:latin typeface="+mj-lt"/>
              </a:rPr>
              <a:t>leomicheloni.com</a:t>
            </a:r>
          </a:p>
          <a:p>
            <a:pPr>
              <a:lnSpc>
                <a:spcPct val="200000"/>
              </a:lnSpc>
            </a:pPr>
            <a:r>
              <a:rPr lang="en-US" sz="1100" dirty="0">
                <a:solidFill>
                  <a:schemeClr val="accent1"/>
                </a:solidFill>
                <a:latin typeface="+mj-lt"/>
              </a:rPr>
              <a:t>Email</a:t>
            </a:r>
          </a:p>
          <a:p>
            <a:pPr>
              <a:lnSpc>
                <a:spcPct val="200000"/>
              </a:lnSpc>
            </a:pPr>
            <a:r>
              <a:rPr lang="en-US" sz="1100" dirty="0">
                <a:latin typeface="+mj-lt"/>
              </a:rPr>
              <a:t>leomicheloni@hotmail.com</a:t>
            </a:r>
          </a:p>
          <a:p>
            <a:pPr>
              <a:lnSpc>
                <a:spcPct val="200000"/>
              </a:lnSpc>
            </a:pPr>
            <a:r>
              <a:rPr lang="en-US" sz="1100" dirty="0">
                <a:solidFill>
                  <a:schemeClr val="accent1"/>
                </a:solidFill>
                <a:latin typeface="+mj-lt"/>
              </a:rPr>
              <a:t>X</a:t>
            </a:r>
          </a:p>
          <a:p>
            <a:pPr>
              <a:lnSpc>
                <a:spcPct val="200000"/>
              </a:lnSpc>
            </a:pPr>
            <a:r>
              <a:rPr lang="en-US" sz="1100" dirty="0">
                <a:latin typeface="+mj-lt"/>
              </a:rPr>
              <a:t>@leomicheloni</a:t>
            </a:r>
            <a:endParaRPr lang="en-ID" sz="1100" dirty="0">
              <a:latin typeface="+mj-lt"/>
            </a:endParaRPr>
          </a:p>
        </p:txBody>
      </p:sp>
      <p:pic>
        <p:nvPicPr>
          <p:cNvPr id="10" name="Marcador de posición de imagen 9" descr="Mujer sentada en una silla&#10;&#10;Descripción generada automáticamente con confianza media">
            <a:extLst>
              <a:ext uri="{FF2B5EF4-FFF2-40B4-BE49-F238E27FC236}">
                <a16:creationId xmlns:a16="http://schemas.microsoft.com/office/drawing/2014/main" id="{5D504F20-72C8-640A-AB36-3DF3E6A86D2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36" r="24936"/>
          <a:stretch>
            <a:fillRect/>
          </a:stretch>
        </p:blipFill>
        <p:spPr/>
      </p:pic>
      <p:pic>
        <p:nvPicPr>
          <p:cNvPr id="6" name="Marcador de posición de imagen 5" descr="Mujer sentada en un escritorio&#10;&#10;Descripción generada automáticamente con confianza media">
            <a:extLst>
              <a:ext uri="{FF2B5EF4-FFF2-40B4-BE49-F238E27FC236}">
                <a16:creationId xmlns:a16="http://schemas.microsoft.com/office/drawing/2014/main" id="{293DE840-D75B-DC4C-89AF-1A92FA1B0BB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3" r="33943"/>
          <a:stretch>
            <a:fillRect/>
          </a:stretch>
        </p:blipFill>
        <p:spPr/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6B834C-1B8A-2929-92BB-139353D13DB1}"/>
              </a:ext>
            </a:extLst>
          </p:cNvPr>
          <p:cNvSpPr txBox="1"/>
          <p:nvPr/>
        </p:nvSpPr>
        <p:spPr>
          <a:xfrm>
            <a:off x="8788533" y="794969"/>
            <a:ext cx="2679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Leonardo Micheloni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314F00D-2001-4FB0-E36D-F1865B222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533" y="2131614"/>
            <a:ext cx="888733" cy="1110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crosoft MVP Badge">
            <a:extLst>
              <a:ext uri="{FF2B5EF4-FFF2-40B4-BE49-F238E27FC236}">
                <a16:creationId xmlns:a16="http://schemas.microsoft.com/office/drawing/2014/main" id="{1AFE3BE7-7C8F-0873-4ABD-8D6F105A2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8382" y="2076017"/>
            <a:ext cx="681037" cy="1068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A7DBE12E-DE36-921F-C007-F4B478C271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77998" y="3581047"/>
            <a:ext cx="2320140" cy="26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7315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09592F-F48B-4553-9563-19D7F073B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5926"/>
            <a:ext cx="12192000" cy="400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35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04C8F-A3F2-456D-B27D-5E9CA3861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son los </a:t>
            </a:r>
            <a:r>
              <a:rPr lang="es-ES" dirty="0" err="1"/>
              <a:t>services</a:t>
            </a:r>
            <a:r>
              <a:rPr lang="es-ES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807DC-339B-428F-9F06-EC64C143F03B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s-ES" dirty="0"/>
              <a:t>Proveen un punto de acceso para uno o más </a:t>
            </a:r>
            <a:r>
              <a:rPr lang="es-ES" dirty="0" err="1"/>
              <a:t>Pods</a:t>
            </a:r>
            <a:endParaRPr lang="es-ES" dirty="0"/>
          </a:p>
          <a:p>
            <a:r>
              <a:rPr lang="es-ES" dirty="0"/>
              <a:t>Ya que los </a:t>
            </a:r>
            <a:r>
              <a:rPr lang="es-ES" dirty="0" err="1"/>
              <a:t>Pods</a:t>
            </a:r>
            <a:r>
              <a:rPr lang="es-ES" dirty="0"/>
              <a:t> viven y mueren, escalan, etc. No podemos confiar en </a:t>
            </a:r>
            <a:r>
              <a:rPr lang="es-ES" dirty="0" err="1"/>
              <a:t>IPs</a:t>
            </a:r>
            <a:endParaRPr lang="es-ES" dirty="0"/>
          </a:p>
          <a:p>
            <a:r>
              <a:rPr lang="es-ES" dirty="0"/>
              <a:t>Además, reciben la IP una vez creados</a:t>
            </a:r>
          </a:p>
          <a:p>
            <a:r>
              <a:rPr lang="es-ES" dirty="0"/>
              <a:t>Abstraen los servicios de la IP</a:t>
            </a:r>
          </a:p>
          <a:p>
            <a:r>
              <a:rPr lang="es-ES" dirty="0"/>
              <a:t>Load balance</a:t>
            </a:r>
          </a:p>
          <a:p>
            <a:r>
              <a:rPr lang="es-ES" dirty="0"/>
              <a:t>Asocian </a:t>
            </a:r>
            <a:r>
              <a:rPr lang="es-ES" dirty="0" err="1"/>
              <a:t>Pods</a:t>
            </a:r>
            <a:r>
              <a:rPr lang="es-ES" dirty="0"/>
              <a:t> a través del </a:t>
            </a:r>
            <a:r>
              <a:rPr lang="es-ES" dirty="0" err="1"/>
              <a:t>labels</a:t>
            </a:r>
            <a:r>
              <a:rPr lang="es-ES" dirty="0"/>
              <a:t> (o </a:t>
            </a:r>
            <a:r>
              <a:rPr lang="es-ES" dirty="0" err="1"/>
              <a:t>deployments</a:t>
            </a:r>
            <a:r>
              <a:rPr lang="es-ES" dirty="0"/>
              <a:t>)</a:t>
            </a:r>
          </a:p>
          <a:p>
            <a:r>
              <a:rPr lang="es-ES" dirty="0"/>
              <a:t>Son permanentes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3518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68146-2421-4B52-ACEF-41E7EB323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</a:t>
            </a:r>
            <a:r>
              <a:rPr lang="es-ES" dirty="0" err="1"/>
              <a:t>services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7A6D5-7F55-4566-BCF8-8CD4BD0C4DC5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s-ES" dirty="0" err="1"/>
              <a:t>ClusterIP</a:t>
            </a:r>
            <a:r>
              <a:rPr lang="es-ES" dirty="0"/>
              <a:t>: IP interno a nivel </a:t>
            </a:r>
            <a:r>
              <a:rPr lang="es-ES" dirty="0" err="1"/>
              <a:t>cluster</a:t>
            </a:r>
            <a:r>
              <a:rPr lang="es-ES" dirty="0"/>
              <a:t> (default)</a:t>
            </a:r>
          </a:p>
          <a:p>
            <a:r>
              <a:rPr lang="es-ES" dirty="0" err="1"/>
              <a:t>NodePort</a:t>
            </a:r>
            <a:r>
              <a:rPr lang="es-ES" dirty="0"/>
              <a:t>: Un servicio con un puerto fijo en cada IP del nodo</a:t>
            </a:r>
          </a:p>
          <a:p>
            <a:r>
              <a:rPr lang="es-ES" dirty="0" err="1"/>
              <a:t>LoadBalancer</a:t>
            </a:r>
            <a:r>
              <a:rPr lang="es-ES" dirty="0"/>
              <a:t>: IP externo del Nodo (hace visible al nodo a nivel </a:t>
            </a:r>
            <a:r>
              <a:rPr lang="es-ES" dirty="0" err="1"/>
              <a:t>cluster</a:t>
            </a:r>
            <a:r>
              <a:rPr lang="es-ES" dirty="0"/>
              <a:t>)</a:t>
            </a:r>
          </a:p>
          <a:p>
            <a:r>
              <a:rPr lang="es-ES" dirty="0" err="1"/>
              <a:t>ExternalName</a:t>
            </a:r>
            <a:r>
              <a:rPr lang="es-ES" dirty="0"/>
              <a:t>: Genera un DNS </a:t>
            </a:r>
            <a:r>
              <a:rPr lang="es-ES" dirty="0" err="1"/>
              <a:t>name</a:t>
            </a:r>
            <a:r>
              <a:rPr lang="es-ES" dirty="0"/>
              <a:t> a un servicio externo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4504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44C28E-9C92-4CCA-81BA-BA13965FDF99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326466" y="2640153"/>
            <a:ext cx="3539067" cy="1401233"/>
          </a:xfrm>
        </p:spPr>
        <p:txBody>
          <a:bodyPr/>
          <a:lstStyle/>
          <a:p>
            <a:r>
              <a:rPr lang="es-ES" dirty="0"/>
              <a:t>Demo </a:t>
            </a:r>
            <a:r>
              <a:rPr lang="es-ES" dirty="0" err="1"/>
              <a:t>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290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186B8D-27BE-118A-0B29-147783CD6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9E4D2E-EDFA-A024-5471-04DFBE77F01E}"/>
              </a:ext>
            </a:extLst>
          </p:cNvPr>
          <p:cNvSpPr txBox="1"/>
          <p:nvPr/>
        </p:nvSpPr>
        <p:spPr>
          <a:xfrm>
            <a:off x="457199" y="1094404"/>
            <a:ext cx="46069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564E9F"/>
                </a:solidFill>
                <a:latin typeface="+mj-lt"/>
              </a:rPr>
              <a:t>Storage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B2F28A-44FA-7BD4-DF57-CF9FD1A86F1A}"/>
              </a:ext>
            </a:extLst>
          </p:cNvPr>
          <p:cNvSpPr/>
          <p:nvPr/>
        </p:nvSpPr>
        <p:spPr>
          <a:xfrm>
            <a:off x="6000750" y="0"/>
            <a:ext cx="6191250" cy="6858000"/>
          </a:xfrm>
          <a:prstGeom prst="rect">
            <a:avLst/>
          </a:prstGeom>
          <a:solidFill>
            <a:srgbClr val="564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A90C36-2437-7074-E2A1-64CE57A06583}"/>
              </a:ext>
            </a:extLst>
          </p:cNvPr>
          <p:cNvSpPr txBox="1"/>
          <p:nvPr/>
        </p:nvSpPr>
        <p:spPr>
          <a:xfrm>
            <a:off x="484415" y="485809"/>
            <a:ext cx="17698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dotnet LATAM day</a:t>
            </a:r>
            <a:endParaRPr lang="en-ID" sz="1100" dirty="0">
              <a:solidFill>
                <a:schemeClr val="accent3">
                  <a:lumMod val="40000"/>
                  <a:lumOff val="60000"/>
                </a:schemeClr>
              </a:solidFill>
              <a:latin typeface="+mj-lt"/>
            </a:endParaRPr>
          </a:p>
        </p:txBody>
      </p:sp>
      <p:pic>
        <p:nvPicPr>
          <p:cNvPr id="23" name="Marcador de posición de imagen 22" descr="Mujer sentada en una silla&#10;&#10;Descripción generada automáticamente con confianza media">
            <a:extLst>
              <a:ext uri="{FF2B5EF4-FFF2-40B4-BE49-F238E27FC236}">
                <a16:creationId xmlns:a16="http://schemas.microsoft.com/office/drawing/2014/main" id="{9D24840A-4698-544D-B593-03B961944AE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87" b="120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831373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5C65F1-486E-4D82-B0F7-2AC88839F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1183"/>
            <a:ext cx="12192000" cy="417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699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CF08F-85A7-41E7-8D9F-A5A72A49C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el </a:t>
            </a:r>
            <a:r>
              <a:rPr lang="es-ES" dirty="0" err="1"/>
              <a:t>storage</a:t>
            </a:r>
            <a:r>
              <a:rPr lang="es-ES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6DEC2-EE55-4027-A620-BCD7B94C887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s-ES" dirty="0"/>
              <a:t>Compartir información</a:t>
            </a:r>
          </a:p>
          <a:p>
            <a:r>
              <a:rPr lang="es-ES" dirty="0"/>
              <a:t>Persistir más allá de la vida de un </a:t>
            </a:r>
            <a:r>
              <a:rPr lang="es-ES" dirty="0" err="1"/>
              <a:t>Pod</a:t>
            </a:r>
            <a:endParaRPr lang="es-ES" dirty="0"/>
          </a:p>
          <a:p>
            <a:r>
              <a:rPr lang="es-ES" dirty="0"/>
              <a:t>Guardar datos temporales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969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29F66-5CE5-4353-8156-C77EF33C8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</a:t>
            </a:r>
            <a:r>
              <a:rPr lang="es-ES"/>
              <a:t>storage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CA5B3-8007-4E41-A72D-1BA23828C61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s-ES" dirty="0"/>
              <a:t>Volúmenes</a:t>
            </a:r>
          </a:p>
          <a:p>
            <a:r>
              <a:rPr lang="es-ES" dirty="0"/>
              <a:t>Storage </a:t>
            </a:r>
            <a:r>
              <a:rPr lang="es-ES" dirty="0" err="1"/>
              <a:t>Classes</a:t>
            </a:r>
            <a:endParaRPr lang="es-ES" dirty="0"/>
          </a:p>
          <a:p>
            <a:r>
              <a:rPr lang="es-ES" dirty="0" err="1"/>
              <a:t>ConfigMaps</a:t>
            </a:r>
            <a:endParaRPr lang="es-ES" dirty="0"/>
          </a:p>
          <a:p>
            <a:r>
              <a:rPr lang="es-ES" dirty="0" err="1"/>
              <a:t>Secrets</a:t>
            </a:r>
            <a:endParaRPr lang="es-E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453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07E328-83AE-B1DC-F162-083E2B4E28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E6D6E-3C70-27D2-FBBA-8FD0A110B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</a:t>
            </a:r>
            <a:r>
              <a:rPr lang="es-ES"/>
              <a:t>storage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495C1-E9F0-08E3-C5E0-645299F7ABA5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 err="1"/>
              <a:t>EmptyDir</a:t>
            </a:r>
            <a:r>
              <a:rPr lang="en-US" dirty="0"/>
              <a:t>: A temporary directory that is created when a Pod is assigned to a Node and exists as long as that Pod is running on that Node.</a:t>
            </a:r>
          </a:p>
          <a:p>
            <a:r>
              <a:rPr lang="en-US" dirty="0" err="1"/>
              <a:t>HostPath</a:t>
            </a:r>
            <a:r>
              <a:rPr lang="en-US" dirty="0"/>
              <a:t>: Mounts a file or directory from the host node's filesystem into a Pod.</a:t>
            </a:r>
          </a:p>
          <a:p>
            <a:r>
              <a:rPr lang="en-US" dirty="0" err="1"/>
              <a:t>PersistentVolume</a:t>
            </a:r>
            <a:r>
              <a:rPr lang="en-US" dirty="0"/>
              <a:t> (PV) and </a:t>
            </a:r>
            <a:r>
              <a:rPr lang="en-US" dirty="0" err="1"/>
              <a:t>PersistentVolumeClaim</a:t>
            </a:r>
            <a:r>
              <a:rPr lang="en-US" dirty="0"/>
              <a:t> (PVC):</a:t>
            </a:r>
          </a:p>
          <a:p>
            <a:r>
              <a:rPr lang="en-US" dirty="0" err="1"/>
              <a:t>ConfigMap</a:t>
            </a:r>
            <a:r>
              <a:rPr lang="en-US" dirty="0"/>
              <a:t>: Provides a way to inject configuration data into Pods.</a:t>
            </a:r>
          </a:p>
          <a:p>
            <a:r>
              <a:rPr lang="en-US" dirty="0"/>
              <a:t>Secret: Used to store and manage sensitive information, such as passwords, OAuth tokens, and ssh keys.</a:t>
            </a:r>
          </a:p>
        </p:txBody>
      </p:sp>
    </p:spTree>
    <p:extLst>
      <p:ext uri="{BB962C8B-B14F-4D97-AF65-F5344CB8AC3E}">
        <p14:creationId xmlns:p14="http://schemas.microsoft.com/office/powerpoint/2010/main" val="1520928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551320-D1D2-4C9E-BAE2-744F8800C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926" y="708866"/>
            <a:ext cx="9318172" cy="514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41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450876-1DF3-480D-B0A2-EAE6B9BC2B9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8974" y="6432314"/>
            <a:ext cx="17698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25000"/>
                    <a:lumOff val="75000"/>
                  </a:schemeClr>
                </a:solidFill>
                <a:latin typeface="+mj-lt"/>
              </a:rPr>
              <a:t>dotnet LATAM day</a:t>
            </a:r>
            <a:endParaRPr lang="en-ID" sz="1100" dirty="0">
              <a:solidFill>
                <a:schemeClr val="tx1">
                  <a:lumMod val="25000"/>
                  <a:lumOff val="75000"/>
                </a:schemeClr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B06D9E-DA46-45DD-A702-CF75D8C1D9F4}"/>
              </a:ext>
            </a:extLst>
          </p:cNvPr>
          <p:cNvSpPr txBox="1"/>
          <p:nvPr/>
        </p:nvSpPr>
        <p:spPr>
          <a:xfrm>
            <a:off x="9966780" y="485809"/>
            <a:ext cx="17698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solidFill>
                  <a:schemeClr val="bg2"/>
                </a:solidFill>
                <a:latin typeface="+mj-lt"/>
              </a:rPr>
              <a:t>June 2023</a:t>
            </a:r>
            <a:endParaRPr lang="en-ID" sz="1100">
              <a:solidFill>
                <a:schemeClr val="bg2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8CBE50-2056-45C2-8EA6-FCCF7D83C9AA}"/>
              </a:ext>
            </a:extLst>
          </p:cNvPr>
          <p:cNvSpPr txBox="1"/>
          <p:nvPr/>
        </p:nvSpPr>
        <p:spPr>
          <a:xfrm>
            <a:off x="400623" y="1496917"/>
            <a:ext cx="553495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rgbClr val="564E9F"/>
                </a:solidFill>
                <a:latin typeface="+mj-lt"/>
              </a:rPr>
              <a:t>Conceptos generales de </a:t>
            </a:r>
            <a:r>
              <a:rPr lang="es-ES" sz="3200" dirty="0" err="1">
                <a:solidFill>
                  <a:srgbClr val="564E9F"/>
                </a:solidFill>
                <a:latin typeface="+mj-lt"/>
              </a:rPr>
              <a:t>Kubernetes</a:t>
            </a:r>
            <a:endParaRPr lang="es-ES" sz="3200" dirty="0">
              <a:solidFill>
                <a:srgbClr val="564E9F"/>
              </a:solidFill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rgbClr val="564E9F"/>
                </a:solidFill>
                <a:latin typeface="+mj-lt"/>
              </a:rPr>
              <a:t>Componentes y cómo se relacionan entre si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rgbClr val="564E9F"/>
                </a:solidFill>
                <a:latin typeface="+mj-lt"/>
              </a:rPr>
              <a:t>Simplificado y resumido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rgbClr val="564E9F"/>
                </a:solidFill>
                <a:latin typeface="+mj-lt"/>
              </a:rPr>
              <a:t>Desde el punto de vista de un </a:t>
            </a:r>
            <a:r>
              <a:rPr lang="es-ES" sz="3200" dirty="0" err="1">
                <a:solidFill>
                  <a:srgbClr val="564E9F"/>
                </a:solidFill>
                <a:latin typeface="+mj-lt"/>
              </a:rPr>
              <a:t>developer</a:t>
            </a:r>
            <a:r>
              <a:rPr lang="es-ES" sz="3200" dirty="0">
                <a:solidFill>
                  <a:srgbClr val="564E9F"/>
                </a:solidFill>
                <a:latin typeface="+mj-lt"/>
              </a:rPr>
              <a:t> (nada de </a:t>
            </a:r>
            <a:r>
              <a:rPr lang="es-ES" sz="3200" dirty="0" err="1">
                <a:solidFill>
                  <a:srgbClr val="564E9F"/>
                </a:solidFill>
                <a:latin typeface="+mj-lt"/>
              </a:rPr>
              <a:t>networking</a:t>
            </a:r>
            <a:r>
              <a:rPr lang="es-ES" sz="3200" dirty="0">
                <a:solidFill>
                  <a:srgbClr val="564E9F"/>
                </a:solidFill>
                <a:latin typeface="+mj-lt"/>
              </a:rPr>
              <a:t>)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E609F02-15C6-B440-31CB-11E30AFE9202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564E9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n 8" descr="Icono&#10;&#10;Descripción generada automáticamente con confianza media">
            <a:extLst>
              <a:ext uri="{FF2B5EF4-FFF2-40B4-BE49-F238E27FC236}">
                <a16:creationId xmlns:a16="http://schemas.microsoft.com/office/drawing/2014/main" id="{924B98BB-2DDA-1195-0D10-E73CB1A87DF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345" y="6317266"/>
            <a:ext cx="459962" cy="49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5466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3786F-72B6-4723-82E6-87913D21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</a:t>
            </a:r>
            <a:r>
              <a:rPr lang="es-ES" dirty="0" err="1"/>
              <a:t>storage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7A380-20D1-4E70-B0DD-2ADDA66C96D4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s-ES" dirty="0" err="1"/>
              <a:t>ConfigMaps</a:t>
            </a:r>
            <a:endParaRPr lang="es-ES" dirty="0"/>
          </a:p>
          <a:p>
            <a:pPr lvl="1"/>
            <a:r>
              <a:rPr lang="es-ES" dirty="0"/>
              <a:t>Proveen un modo de guardar información de configuración y hacerla accesible a los </a:t>
            </a:r>
            <a:r>
              <a:rPr lang="es-ES" dirty="0" err="1"/>
              <a:t>containers</a:t>
            </a:r>
            <a:endParaRPr lang="es-ES" dirty="0"/>
          </a:p>
          <a:p>
            <a:r>
              <a:rPr lang="es-ES" dirty="0" err="1"/>
              <a:t>Secrets</a:t>
            </a:r>
            <a:endParaRPr lang="es-ES" dirty="0"/>
          </a:p>
          <a:p>
            <a:pPr lvl="1"/>
            <a:r>
              <a:rPr lang="es-ES" dirty="0"/>
              <a:t>Son pequeños objetos que guardan información sensible como </a:t>
            </a:r>
            <a:r>
              <a:rPr lang="es-ES" dirty="0" err="1"/>
              <a:t>passwords</a:t>
            </a:r>
            <a:r>
              <a:rPr lang="es-ES" dirty="0"/>
              <a:t>, tokens, </a:t>
            </a:r>
            <a:r>
              <a:rPr lang="es-ES" dirty="0" err="1"/>
              <a:t>keys</a:t>
            </a:r>
            <a:r>
              <a:rPr lang="es-ES" dirty="0"/>
              <a:t>, certificados,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694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0F5893-0592-BD48-5030-940669D80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D8458D-D477-31BA-53A8-79E9D017AB19}"/>
              </a:ext>
            </a:extLst>
          </p:cNvPr>
          <p:cNvSpPr txBox="1"/>
          <p:nvPr/>
        </p:nvSpPr>
        <p:spPr>
          <a:xfrm>
            <a:off x="457199" y="1094404"/>
            <a:ext cx="46069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>
                <a:solidFill>
                  <a:srgbClr val="564E9F"/>
                </a:solidFill>
                <a:latin typeface="+mj-lt"/>
              </a:rPr>
              <a:t>Otros</a:t>
            </a:r>
            <a:endParaRPr lang="en-US" sz="6000" dirty="0">
              <a:solidFill>
                <a:srgbClr val="564E9F"/>
              </a:solidFill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3CCD4F-BD85-566D-1786-28D35ACD1DEE}"/>
              </a:ext>
            </a:extLst>
          </p:cNvPr>
          <p:cNvSpPr/>
          <p:nvPr/>
        </p:nvSpPr>
        <p:spPr>
          <a:xfrm>
            <a:off x="6000750" y="0"/>
            <a:ext cx="6191250" cy="6858000"/>
          </a:xfrm>
          <a:prstGeom prst="rect">
            <a:avLst/>
          </a:prstGeom>
          <a:solidFill>
            <a:srgbClr val="564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6093BD-A943-40D8-0DA6-B829555FEB8E}"/>
              </a:ext>
            </a:extLst>
          </p:cNvPr>
          <p:cNvSpPr txBox="1"/>
          <p:nvPr/>
        </p:nvSpPr>
        <p:spPr>
          <a:xfrm>
            <a:off x="484415" y="485809"/>
            <a:ext cx="17698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dotnet LATAM day</a:t>
            </a:r>
            <a:endParaRPr lang="en-ID" sz="1100" dirty="0">
              <a:solidFill>
                <a:schemeClr val="accent3">
                  <a:lumMod val="40000"/>
                  <a:lumOff val="60000"/>
                </a:schemeClr>
              </a:solidFill>
              <a:latin typeface="+mj-lt"/>
            </a:endParaRPr>
          </a:p>
        </p:txBody>
      </p:sp>
      <p:pic>
        <p:nvPicPr>
          <p:cNvPr id="23" name="Marcador de posición de imagen 22" descr="Mujer sentada en una silla&#10;&#10;Descripción generada automáticamente con confianza media">
            <a:extLst>
              <a:ext uri="{FF2B5EF4-FFF2-40B4-BE49-F238E27FC236}">
                <a16:creationId xmlns:a16="http://schemas.microsoft.com/office/drawing/2014/main" id="{1B1BF79B-7B9F-09AC-7220-6665774F247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87" b="120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107651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F9ED8-9787-45F1-60F7-BF9BE3104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80BCB-C0F6-7C1F-36C5-AD36352DB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Otros</a:t>
            </a:r>
            <a:r>
              <a:rPr lang="en-US" dirty="0"/>
              <a:t> </a:t>
            </a:r>
            <a:r>
              <a:rPr lang="en-US" dirty="0" err="1"/>
              <a:t>temas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3624F-B805-5312-77E5-B080C788BEAE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616161"/>
                </a:solidFill>
                <a:effectLst/>
                <a:latin typeface="Segoe WPC"/>
              </a:rPr>
              <a:t>Namespaces</a:t>
            </a:r>
            <a:r>
              <a:rPr lang="en-US" b="0" i="0" dirty="0">
                <a:solidFill>
                  <a:srgbClr val="616161"/>
                </a:solidFill>
                <a:effectLst/>
                <a:latin typeface="Segoe WPC"/>
              </a:rPr>
              <a:t>: Virtual clusters within a Kubernetes cluster, used to divide cluster resources between multiple users.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solidFill>
                  <a:srgbClr val="616161"/>
                </a:solidFill>
                <a:effectLst/>
                <a:latin typeface="Segoe WPC"/>
              </a:rPr>
              <a:t>ReplicaSets</a:t>
            </a:r>
            <a:r>
              <a:rPr lang="en-US" b="0" i="0" dirty="0">
                <a:solidFill>
                  <a:srgbClr val="616161"/>
                </a:solidFill>
                <a:effectLst/>
                <a:latin typeface="Segoe WPC"/>
              </a:rPr>
              <a:t>: Ensures a specified number of pod replicas are running at any given time.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solidFill>
                  <a:srgbClr val="616161"/>
                </a:solidFill>
                <a:effectLst/>
                <a:latin typeface="Segoe WPC"/>
              </a:rPr>
              <a:t>StatefulSets</a:t>
            </a:r>
            <a:r>
              <a:rPr lang="en-US" b="0" i="0" dirty="0">
                <a:solidFill>
                  <a:srgbClr val="616161"/>
                </a:solidFill>
                <a:effectLst/>
                <a:latin typeface="Segoe WPC"/>
              </a:rPr>
              <a:t>: Manages the deployment and scaling of a set of Pods, and provides guarantees about the ordering and uniqueness of these Pods.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solidFill>
                  <a:srgbClr val="616161"/>
                </a:solidFill>
                <a:effectLst/>
                <a:latin typeface="Segoe WPC"/>
              </a:rPr>
              <a:t>DaemonSets</a:t>
            </a:r>
            <a:r>
              <a:rPr lang="en-US" b="0" i="0" dirty="0">
                <a:solidFill>
                  <a:srgbClr val="616161"/>
                </a:solidFill>
                <a:effectLst/>
                <a:latin typeface="Segoe WPC"/>
              </a:rPr>
              <a:t>: Ensures that all (or some) nodes run a copy of a Pod.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616161"/>
                </a:solidFill>
                <a:effectLst/>
                <a:latin typeface="Segoe WPC"/>
              </a:rPr>
              <a:t>Jobs</a:t>
            </a:r>
            <a:r>
              <a:rPr lang="en-US" b="0" i="0" dirty="0">
                <a:solidFill>
                  <a:srgbClr val="616161"/>
                </a:solidFill>
                <a:effectLst/>
                <a:latin typeface="Segoe WPC"/>
              </a:rPr>
              <a:t>: Creates one or more Pods and ensures that a specified number of them successfully terminate.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solidFill>
                  <a:srgbClr val="616161"/>
                </a:solidFill>
                <a:effectLst/>
                <a:latin typeface="Segoe WPC"/>
              </a:rPr>
              <a:t>CronJobs</a:t>
            </a:r>
            <a:r>
              <a:rPr lang="en-US" b="0" i="0" dirty="0">
                <a:solidFill>
                  <a:srgbClr val="616161"/>
                </a:solidFill>
                <a:effectLst/>
                <a:latin typeface="Segoe WPC"/>
              </a:rPr>
              <a:t>: Manages time-based jobs, similar to </a:t>
            </a:r>
            <a:r>
              <a:rPr lang="en-US" b="0" i="0" dirty="0" err="1">
                <a:solidFill>
                  <a:srgbClr val="616161"/>
                </a:solidFill>
                <a:effectLst/>
                <a:latin typeface="Segoe WPC"/>
              </a:rPr>
              <a:t>cron</a:t>
            </a:r>
            <a:r>
              <a:rPr lang="en-US" b="0" i="0" dirty="0">
                <a:solidFill>
                  <a:srgbClr val="616161"/>
                </a:solidFill>
                <a:effectLst/>
                <a:latin typeface="Segoe WPC"/>
              </a:rPr>
              <a:t> jobs in Unix.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616161"/>
                </a:solidFill>
                <a:effectLst/>
                <a:latin typeface="Segoe WPC"/>
              </a:rPr>
              <a:t>Ingress</a:t>
            </a:r>
            <a:r>
              <a:rPr lang="en-US" b="0" i="0" dirty="0">
                <a:solidFill>
                  <a:srgbClr val="616161"/>
                </a:solidFill>
                <a:effectLst/>
                <a:latin typeface="Segoe WPC"/>
              </a:rPr>
              <a:t>: Manages external access to services in a cluster, typically HTTP.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solidFill>
                  <a:srgbClr val="616161"/>
                </a:solidFill>
                <a:effectLst/>
                <a:latin typeface="Segoe WPC"/>
              </a:rPr>
              <a:t>NetworkPolicies</a:t>
            </a:r>
            <a:r>
              <a:rPr lang="en-US" b="0" i="0" dirty="0">
                <a:solidFill>
                  <a:srgbClr val="616161"/>
                </a:solidFill>
                <a:effectLst/>
                <a:latin typeface="Segoe WPC"/>
              </a:rPr>
              <a:t>: Specifies how groups of pods are allowed to communicate with each other and other network endpoints.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solidFill>
                  <a:srgbClr val="616161"/>
                </a:solidFill>
                <a:effectLst/>
                <a:latin typeface="Segoe WPC"/>
              </a:rPr>
              <a:t>ServiceAccounts</a:t>
            </a:r>
            <a:r>
              <a:rPr lang="en-US" b="0" i="0" dirty="0">
                <a:solidFill>
                  <a:srgbClr val="616161"/>
                </a:solidFill>
                <a:effectLst/>
                <a:latin typeface="Segoe WPC"/>
              </a:rPr>
              <a:t>: Provides an identity for processes that run in a Pod.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616161"/>
                </a:solidFill>
                <a:effectLst/>
                <a:latin typeface="Segoe WPC"/>
              </a:rPr>
              <a:t>Roles and </a:t>
            </a:r>
            <a:r>
              <a:rPr lang="en-US" b="1" i="0" dirty="0" err="1">
                <a:solidFill>
                  <a:srgbClr val="616161"/>
                </a:solidFill>
                <a:effectLst/>
                <a:latin typeface="Segoe WPC"/>
              </a:rPr>
              <a:t>RoleBindings</a:t>
            </a:r>
            <a:r>
              <a:rPr lang="en-US" b="0" i="0" dirty="0">
                <a:solidFill>
                  <a:srgbClr val="616161"/>
                </a:solidFill>
                <a:effectLst/>
                <a:latin typeface="Segoe WPC"/>
              </a:rPr>
              <a:t>: Defines permissions within </a:t>
            </a:r>
            <a:r>
              <a:rPr lang="en-US" b="0" i="0">
                <a:solidFill>
                  <a:srgbClr val="616161"/>
                </a:solidFill>
                <a:effectLst/>
                <a:latin typeface="Segoe WPC"/>
              </a:rPr>
              <a:t>a namespace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802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423BAF-52A4-4EC2-A9AF-8800AA85AEC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s-ES" dirty="0"/>
              <a:t>Azure Container </a:t>
            </a:r>
            <a:r>
              <a:rPr lang="es-ES" dirty="0" err="1"/>
              <a:t>Registry</a:t>
            </a:r>
            <a:endParaRPr lang="es-ES" dirty="0"/>
          </a:p>
          <a:p>
            <a:r>
              <a:rPr lang="es-ES" dirty="0"/>
              <a:t>Azure </a:t>
            </a:r>
            <a:r>
              <a:rPr lang="es-ES" dirty="0" err="1"/>
              <a:t>Kubernetes</a:t>
            </a:r>
            <a:r>
              <a:rPr lang="es-ES" dirty="0"/>
              <a:t> </a:t>
            </a:r>
            <a:r>
              <a:rPr lang="es-ES" dirty="0" err="1"/>
              <a:t>Service</a:t>
            </a:r>
            <a:endParaRPr lang="es-ES" dirty="0"/>
          </a:p>
          <a:p>
            <a:r>
              <a:rPr lang="es-ES" dirty="0"/>
              <a:t>Azure Container </a:t>
            </a:r>
            <a:r>
              <a:rPr lang="es-ES" dirty="0" err="1"/>
              <a:t>Instance</a:t>
            </a:r>
            <a:endParaRPr lang="es-ES" dirty="0"/>
          </a:p>
          <a:p>
            <a:r>
              <a:rPr lang="es-ES" dirty="0"/>
              <a:t>Azure App </a:t>
            </a:r>
            <a:r>
              <a:rPr lang="es-ES" dirty="0" err="1"/>
              <a:t>Service</a:t>
            </a:r>
            <a:endParaRPr lang="es-ES" dirty="0"/>
          </a:p>
          <a:p>
            <a:r>
              <a:rPr lang="es-ES" dirty="0"/>
              <a:t>Azure Container Apps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CC371-8B22-4F11-9C88-2657B2CF2B3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ECF3E7-A0BB-48D0-8661-B81741395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Azure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7C43F5-EDF3-46C4-8DB8-D341EF121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687" y="4093028"/>
            <a:ext cx="6416455" cy="24795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B20AD2-10BC-40F6-971F-5E0F16E13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687" y="1016839"/>
            <a:ext cx="6378557" cy="285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8742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BAAE6E-3FB6-40CD-9CF1-E289949E7996}"/>
              </a:ext>
            </a:extLst>
          </p:cNvPr>
          <p:cNvSpPr/>
          <p:nvPr/>
        </p:nvSpPr>
        <p:spPr>
          <a:xfrm>
            <a:off x="0" y="0"/>
            <a:ext cx="13589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E2C1F3-0C71-40C0-885C-F6D01A0C0E80}"/>
              </a:ext>
            </a:extLst>
          </p:cNvPr>
          <p:cNvSpPr txBox="1"/>
          <p:nvPr/>
        </p:nvSpPr>
        <p:spPr>
          <a:xfrm rot="16200000">
            <a:off x="-2221706" y="3042131"/>
            <a:ext cx="5802313" cy="773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357"/>
              </a:lnSpc>
            </a:pPr>
            <a:r>
              <a:rPr lang="en-US" sz="5400" dirty="0">
                <a:solidFill>
                  <a:schemeClr val="bg1"/>
                </a:solidFill>
                <a:latin typeface="+mj-lt"/>
              </a:rPr>
              <a:t>Dotnet LATAM day</a:t>
            </a:r>
            <a:endParaRPr lang="en-ID" sz="5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2F83C2-FEA1-451A-8084-951E618A65E8}"/>
              </a:ext>
            </a:extLst>
          </p:cNvPr>
          <p:cNvSpPr txBox="1"/>
          <p:nvPr/>
        </p:nvSpPr>
        <p:spPr>
          <a:xfrm>
            <a:off x="5509897" y="2838507"/>
            <a:ext cx="6476208" cy="1303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357"/>
              </a:lnSpc>
            </a:pPr>
            <a:r>
              <a:rPr lang="en-US" sz="9600" dirty="0">
                <a:solidFill>
                  <a:schemeClr val="accent1"/>
                </a:solidFill>
                <a:latin typeface="+mj-lt"/>
              </a:rPr>
              <a:t>¡Gracias!</a:t>
            </a:r>
            <a:endParaRPr lang="en-ID" sz="960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9" name="Marcador de posición de imagen 8" descr="Mujer sentada en un escritorio&#10;&#10;Descripción generada automáticamente con confianza media">
            <a:extLst>
              <a:ext uri="{FF2B5EF4-FFF2-40B4-BE49-F238E27FC236}">
                <a16:creationId xmlns:a16="http://schemas.microsoft.com/office/drawing/2014/main" id="{BA6BCC48-91F6-182C-7B05-090C2D1D392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91" r="3199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83486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EE0C0-8839-4F81-A0F5-72994B3A3C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/>
              <a:t>Son necesarios conceptos de Docker</a:t>
            </a:r>
          </a:p>
          <a:p>
            <a:r>
              <a:rPr lang="es-ES" dirty="0"/>
              <a:t>Voy a usar </a:t>
            </a:r>
            <a:r>
              <a:rPr lang="es-ES" dirty="0" err="1"/>
              <a:t>VSCode</a:t>
            </a:r>
            <a:r>
              <a:rPr lang="es-ES" dirty="0"/>
              <a:t> con el fondo claro</a:t>
            </a:r>
          </a:p>
          <a:p>
            <a:r>
              <a:rPr lang="es-ES" dirty="0"/>
              <a:t>Soy solo un </a:t>
            </a:r>
            <a:r>
              <a:rPr lang="es-ES" dirty="0" err="1"/>
              <a:t>developer</a:t>
            </a:r>
            <a:endParaRPr lang="es-ES" dirty="0"/>
          </a:p>
          <a:p>
            <a:endParaRPr lang="es-ES" dirty="0"/>
          </a:p>
          <a:p>
            <a:r>
              <a:rPr lang="es-ES" dirty="0"/>
              <a:t>Herramientas</a:t>
            </a:r>
          </a:p>
          <a:p>
            <a:pPr lvl="1"/>
            <a:r>
              <a:rPr lang="es-ES" dirty="0" err="1"/>
              <a:t>Kubectl</a:t>
            </a:r>
            <a:endParaRPr lang="es-ES" dirty="0"/>
          </a:p>
          <a:p>
            <a:pPr lvl="1"/>
            <a:r>
              <a:rPr lang="es-ES" dirty="0" err="1"/>
              <a:t>VSCode</a:t>
            </a:r>
            <a:endParaRPr lang="es-ES" dirty="0"/>
          </a:p>
          <a:p>
            <a:pPr lvl="1"/>
            <a:r>
              <a:rPr lang="es-ES" dirty="0"/>
              <a:t>Powershell</a:t>
            </a:r>
          </a:p>
          <a:p>
            <a:pPr lvl="1"/>
            <a:r>
              <a:rPr lang="es-ES" dirty="0"/>
              <a:t>Docker Desktop</a:t>
            </a:r>
          </a:p>
          <a:p>
            <a:endParaRPr lang="es-ES" dirty="0"/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6CDF52A-9611-44FE-A484-0F6B568C73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110" y="953385"/>
            <a:ext cx="5251449" cy="29524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5C25DE-E6E7-4762-B809-8E9B3097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Disclaimer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465C1A-FBD0-4C68-A238-4A3F1C853A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210" y="3905866"/>
            <a:ext cx="2399252" cy="239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005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E35094D-EEC3-465B-A7A7-F343DA175D6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406900" y="2728383"/>
            <a:ext cx="3378200" cy="1401233"/>
          </a:xfrm>
        </p:spPr>
        <p:txBody>
          <a:bodyPr/>
          <a:lstStyle/>
          <a:p>
            <a:r>
              <a:rPr lang="es-ES" dirty="0"/>
              <a:t>Comencemos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939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6AE616-098A-41AE-ABE3-F5EF624B561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/>
              <a:t>(K8s) en un sistema open </a:t>
            </a:r>
            <a:r>
              <a:rPr lang="es-ES" dirty="0" err="1"/>
              <a:t>source</a:t>
            </a:r>
            <a:endParaRPr lang="es-ES" dirty="0"/>
          </a:p>
          <a:p>
            <a:r>
              <a:rPr lang="es-ES" dirty="0"/>
              <a:t>Utilizado por Google internamente +15 años</a:t>
            </a:r>
          </a:p>
          <a:p>
            <a:r>
              <a:rPr lang="es-ES" dirty="0"/>
              <a:t>Automatizar </a:t>
            </a:r>
            <a:r>
              <a:rPr lang="es-ES" dirty="0" err="1"/>
              <a:t>deployments</a:t>
            </a:r>
            <a:endParaRPr lang="es-ES" dirty="0"/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A7CAAE-5554-421D-B697-32A53D44FB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Escalar</a:t>
            </a:r>
          </a:p>
          <a:p>
            <a:r>
              <a:rPr lang="es-ES" dirty="0"/>
              <a:t>Manejar aplicaciones contenerizadas</a:t>
            </a:r>
          </a:p>
          <a:p>
            <a:r>
              <a:rPr lang="es-ES" dirty="0"/>
              <a:t>Provee un mecanismo declarativo para definir el estado de un </a:t>
            </a:r>
            <a:r>
              <a:rPr lang="es-ES" dirty="0" err="1"/>
              <a:t>cluster</a:t>
            </a:r>
            <a:endParaRPr lang="es-E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4A4F70-D89A-4B65-9662-08165736E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</a:t>
            </a:r>
            <a:r>
              <a:rPr lang="es-ES" dirty="0" err="1"/>
              <a:t>Kubernetes</a:t>
            </a:r>
            <a:r>
              <a:rPr lang="es-ES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023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9C3459ED-2478-4EB0-B209-B52D0613DF0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24933" y="1174749"/>
            <a:ext cx="5251451" cy="5251451"/>
          </a:xfr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5284A56-186B-456F-969C-A565ADAD448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Disponibilidad</a:t>
            </a:r>
          </a:p>
          <a:p>
            <a:r>
              <a:rPr lang="es-ES" dirty="0"/>
              <a:t>Escalabilidad</a:t>
            </a:r>
          </a:p>
          <a:p>
            <a:r>
              <a:rPr lang="es-ES" dirty="0"/>
              <a:t>Versionado </a:t>
            </a:r>
          </a:p>
          <a:p>
            <a:r>
              <a:rPr lang="es-ES" dirty="0"/>
              <a:t>Configuración</a:t>
            </a:r>
          </a:p>
          <a:p>
            <a:r>
              <a:rPr lang="es-ES" dirty="0"/>
              <a:t>Almacenamiento</a:t>
            </a:r>
          </a:p>
          <a:p>
            <a:r>
              <a:rPr lang="es-ES" dirty="0" err="1"/>
              <a:t>Resilencia</a:t>
            </a:r>
            <a:endParaRPr lang="es-ES" dirty="0"/>
          </a:p>
          <a:p>
            <a:r>
              <a:rPr lang="es-ES" dirty="0"/>
              <a:t>etc.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B9AA46E-C3B0-4082-8BE6-2AC6C241D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problema intenta solucionar?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214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F3D0BF-078A-4669-8ED4-460E5004A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519" y="260028"/>
            <a:ext cx="10222692" cy="1312098"/>
          </a:xfrm>
        </p:spPr>
        <p:txBody>
          <a:bodyPr/>
          <a:lstStyle/>
          <a:p>
            <a:r>
              <a:rPr lang="es-ES" dirty="0"/>
              <a:t>Sin K8s, debemos tener un mecanismo manual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C7637-A96C-42B3-8D78-2D3AC0191B19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525519" y="1780769"/>
            <a:ext cx="11141875" cy="4676179"/>
          </a:xfrm>
        </p:spPr>
        <p:txBody>
          <a:bodyPr/>
          <a:lstStyle/>
          <a:p>
            <a:r>
              <a:rPr lang="es-ES" sz="2400" dirty="0"/>
              <a:t> Que cada contenedor está activo (y sus réplicas)</a:t>
            </a:r>
          </a:p>
          <a:p>
            <a:r>
              <a:rPr lang="es-ES" sz="2400" dirty="0"/>
              <a:t> Que siempre haya disponibilidad</a:t>
            </a:r>
          </a:p>
          <a:p>
            <a:r>
              <a:rPr lang="es-ES" sz="2400" dirty="0"/>
              <a:t> Que siempre haya recursos</a:t>
            </a:r>
          </a:p>
          <a:p>
            <a:r>
              <a:rPr lang="es-ES" sz="2400" dirty="0"/>
              <a:t> Actualizaciones sin paradas</a:t>
            </a:r>
          </a:p>
          <a:p>
            <a:r>
              <a:rPr lang="es-ES" sz="2400" dirty="0"/>
              <a:t> </a:t>
            </a:r>
            <a:r>
              <a:rPr lang="es-ES" sz="2400" dirty="0" err="1"/>
              <a:t>Rollback</a:t>
            </a:r>
            <a:endParaRPr lang="es-ES" sz="2400" dirty="0"/>
          </a:p>
          <a:p>
            <a:r>
              <a:rPr lang="es-ES" sz="2400" dirty="0"/>
              <a:t>Storage, configuración, etc.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368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131416"/>
      </a:dk1>
      <a:lt1>
        <a:srgbClr val="F4F8FC"/>
      </a:lt1>
      <a:dk2>
        <a:srgbClr val="131416"/>
      </a:dk2>
      <a:lt2>
        <a:srgbClr val="F4F8FC"/>
      </a:lt2>
      <a:accent1>
        <a:srgbClr val="0167F0"/>
      </a:accent1>
      <a:accent2>
        <a:srgbClr val="011B4A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ksa">
      <a:majorFont>
        <a:latin typeface="Archivo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1127</Words>
  <Application>Microsoft Office PowerPoint</Application>
  <PresentationFormat>Widescreen</PresentationFormat>
  <Paragraphs>207</Paragraphs>
  <Slides>44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Archivo</vt:lpstr>
      <vt:lpstr>Archivo Light</vt:lpstr>
      <vt:lpstr>Arial</vt:lpstr>
      <vt:lpstr>Calibri</vt:lpstr>
      <vt:lpstr>Inter</vt:lpstr>
      <vt:lpstr>Segoe UI</vt:lpstr>
      <vt:lpstr>Segoe WPC</vt:lpstr>
      <vt:lpstr>Office Theme</vt:lpstr>
      <vt:lpstr>PowerPoint Presentation</vt:lpstr>
      <vt:lpstr>PowerPoint Presentation</vt:lpstr>
      <vt:lpstr>PowerPoint Presentation</vt:lpstr>
      <vt:lpstr>PowerPoint Presentation</vt:lpstr>
      <vt:lpstr>Disclaimer</vt:lpstr>
      <vt:lpstr>Comencemos</vt:lpstr>
      <vt:lpstr>¿Qué es Kubernetes?</vt:lpstr>
      <vt:lpstr>¿Qué problema intenta solucionar?</vt:lpstr>
      <vt:lpstr>Sin K8s, debemos tener un mecanismo manual</vt:lpstr>
      <vt:lpstr>PowerPoint Presentation</vt:lpstr>
      <vt:lpstr>Kubernetes es un orquestador</vt:lpstr>
      <vt:lpstr>PowerPoint Presentation</vt:lpstr>
      <vt:lpstr>PowerPoint Presentation</vt:lpstr>
      <vt:lpstr>Casos de uso para Developers</vt:lpstr>
      <vt:lpstr>PowerPoint Presentation</vt:lpstr>
      <vt:lpstr>Nodo</vt:lpstr>
      <vt:lpstr>PowerPoint Presentation</vt:lpstr>
      <vt:lpstr>PowerPoint Presentation</vt:lpstr>
      <vt:lpstr>Pod</vt:lpstr>
      <vt:lpstr>PowerPoint Presentation</vt:lpstr>
      <vt:lpstr>Pods health</vt:lpstr>
      <vt:lpstr>Pods health / handlers</vt:lpstr>
      <vt:lpstr>Demo Pods</vt:lpstr>
      <vt:lpstr>PowerPoint Presentation</vt:lpstr>
      <vt:lpstr>PowerPoint Presentation</vt:lpstr>
      <vt:lpstr>¿Qué son los deployments?</vt:lpstr>
      <vt:lpstr>Deployment update</vt:lpstr>
      <vt:lpstr>Demo deployments</vt:lpstr>
      <vt:lpstr>PowerPoint Presentation</vt:lpstr>
      <vt:lpstr>PowerPoint Presentation</vt:lpstr>
      <vt:lpstr>¿Qué son los services?</vt:lpstr>
      <vt:lpstr>Tipos de services</vt:lpstr>
      <vt:lpstr>Demo services</vt:lpstr>
      <vt:lpstr>PowerPoint Presentation</vt:lpstr>
      <vt:lpstr>PowerPoint Presentation</vt:lpstr>
      <vt:lpstr>¿Qué es el storage?</vt:lpstr>
      <vt:lpstr>Tipos de storage</vt:lpstr>
      <vt:lpstr>Tipos de storage</vt:lpstr>
      <vt:lpstr>PowerPoint Presentation</vt:lpstr>
      <vt:lpstr>Tipos de storage</vt:lpstr>
      <vt:lpstr>PowerPoint Presentation</vt:lpstr>
      <vt:lpstr>Otros temas</vt:lpstr>
      <vt:lpstr>Azure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Mochamad Aditya</dc:creator>
  <cp:lastModifiedBy>Leonardo Micheloni</cp:lastModifiedBy>
  <cp:revision>46</cp:revision>
  <dcterms:created xsi:type="dcterms:W3CDTF">2023-06-18T12:04:48Z</dcterms:created>
  <dcterms:modified xsi:type="dcterms:W3CDTF">2024-10-24T17:58:43Z</dcterms:modified>
</cp:coreProperties>
</file>