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66" r:id="rId4"/>
    <p:sldId id="258" r:id="rId5"/>
    <p:sldId id="264" r:id="rId6"/>
    <p:sldId id="259" r:id="rId7"/>
    <p:sldId id="261" r:id="rId8"/>
    <p:sldId id="272" r:id="rId9"/>
    <p:sldId id="278" r:id="rId10"/>
    <p:sldId id="260" r:id="rId11"/>
    <p:sldId id="271" r:id="rId12"/>
    <p:sldId id="274" r:id="rId13"/>
    <p:sldId id="263" r:id="rId14"/>
    <p:sldId id="267" r:id="rId15"/>
    <p:sldId id="268" r:id="rId16"/>
    <p:sldId id="275" r:id="rId17"/>
    <p:sldId id="276" r:id="rId18"/>
    <p:sldId id="269" r:id="rId19"/>
    <p:sldId id="277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4DAF1-7E7F-4B07-A05E-E15E292C116E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2C33-577B-4BBF-8577-3771650C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2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3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9DFE-4F7F-4AF6-8413-98C9A6A3157F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onegraph.com/creator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://dapps.ethercasts.com/" TargetMode="External"/><Relationship Id="rId7" Type="http://schemas.openxmlformats.org/officeDocument/2006/relationships/hyperlink" Target="http://ujomusic.com/" TargetMode="External"/><Relationship Id="rId12" Type="http://schemas.openxmlformats.org/officeDocument/2006/relationships/hyperlink" Target="https://davidburela.wordpress.com/" TargetMode="External"/><Relationship Id="rId2" Type="http://schemas.openxmlformats.org/officeDocument/2006/relationships/hyperlink" Target="https://github.com/Azure/azure-quickstart-templates/tree/master/block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ifund.io/" TargetMode="External"/><Relationship Id="rId11" Type="http://schemas.openxmlformats.org/officeDocument/2006/relationships/hyperlink" Target="https://anders.com/blockchain" TargetMode="External"/><Relationship Id="rId5" Type="http://schemas.openxmlformats.org/officeDocument/2006/relationships/hyperlink" Target="https://www.uport.me/" TargetMode="External"/><Relationship Id="rId10" Type="http://schemas.openxmlformats.org/officeDocument/2006/relationships/hyperlink" Target="https://github.com/bitcoinbook/bitcoinbook" TargetMode="External"/><Relationship Id="rId4" Type="http://schemas.openxmlformats.org/officeDocument/2006/relationships/hyperlink" Target="https://remix.ethereum.org/" TargetMode="External"/><Relationship Id="rId9" Type="http://schemas.openxmlformats.org/officeDocument/2006/relationships/hyperlink" Target="https://www.youtube.com/watch?v=HsConsFaZG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nders.com/blockchain/has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Blockchain</a:t>
            </a:r>
            <a:r>
              <a:rPr lang="es-AR" dirty="0" smtClean="0"/>
              <a:t> 101 y </a:t>
            </a:r>
            <a:r>
              <a:rPr lang="es-AR" dirty="0" err="1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3600" dirty="0" smtClean="0"/>
              <a:t>Leonardo Micheloni</a:t>
            </a:r>
          </a:p>
          <a:p>
            <a:r>
              <a:rPr lang="es-AR" sz="2800" dirty="0" smtClean="0">
                <a:solidFill>
                  <a:schemeClr val="bg1">
                    <a:lumMod val="50000"/>
                  </a:schemeClr>
                </a:solidFill>
              </a:rPr>
              <a:t>Microsoft MVP</a:t>
            </a:r>
          </a:p>
          <a:p>
            <a:r>
              <a:rPr lang="es-AR" sz="2800" dirty="0" smtClean="0">
                <a:solidFill>
                  <a:srgbClr val="FF9900"/>
                </a:solidFill>
              </a:rPr>
              <a:t>@</a:t>
            </a:r>
            <a:r>
              <a:rPr lang="es-AR" sz="2800" dirty="0" err="1" smtClean="0">
                <a:solidFill>
                  <a:srgbClr val="FF9900"/>
                </a:solidFill>
              </a:rPr>
              <a:t>leomicheloni</a:t>
            </a:r>
            <a:endParaRPr lang="en-US" sz="2800" dirty="0">
              <a:solidFill>
                <a:srgbClr val="FF9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759" y="267875"/>
            <a:ext cx="679540" cy="1054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9" y="267875"/>
            <a:ext cx="2752241" cy="18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730098" y="1105719"/>
            <a:ext cx="549463" cy="2080357"/>
            <a:chOff x="563468" y="404624"/>
            <a:chExt cx="549463" cy="2080357"/>
          </a:xfrm>
        </p:grpSpPr>
        <p:grpSp>
          <p:nvGrpSpPr>
            <p:cNvPr id="5" name="Group 4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6" name="Isosceles Triangle 5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A</a:t>
                </a:r>
                <a:endParaRPr lang="en-US" dirty="0"/>
              </a:p>
            </p:txBody>
          </p:sp>
        </p:grpSp>
        <p:sp>
          <p:nvSpPr>
            <p:cNvPr id="8" name="Flowchart: Magnetic Disk 7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96922" y="4403275"/>
            <a:ext cx="549463" cy="2080357"/>
            <a:chOff x="563468" y="404624"/>
            <a:chExt cx="549463" cy="2080357"/>
          </a:xfrm>
        </p:grpSpPr>
        <p:grpSp>
          <p:nvGrpSpPr>
            <p:cNvPr id="41" name="Group 40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43" name="Isosceles Triangle 42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D</a:t>
                </a:r>
                <a:endParaRPr lang="en-US" dirty="0"/>
              </a:p>
            </p:txBody>
          </p:sp>
        </p:grpSp>
        <p:sp>
          <p:nvSpPr>
            <p:cNvPr id="42" name="Flowchart: Magnetic Disk 41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85863" y="725774"/>
            <a:ext cx="549463" cy="2080357"/>
            <a:chOff x="563468" y="404624"/>
            <a:chExt cx="549463" cy="2080357"/>
          </a:xfrm>
        </p:grpSpPr>
        <p:grpSp>
          <p:nvGrpSpPr>
            <p:cNvPr id="46" name="Group 45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48" name="Isosceles Triangle 47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B</a:t>
                </a:r>
                <a:endParaRPr lang="en-US" dirty="0"/>
              </a:p>
            </p:txBody>
          </p:sp>
        </p:grpSp>
        <p:sp>
          <p:nvSpPr>
            <p:cNvPr id="47" name="Flowchart: Magnetic Disk 46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968984" y="4403275"/>
            <a:ext cx="549463" cy="2080357"/>
            <a:chOff x="563468" y="404624"/>
            <a:chExt cx="549463" cy="2080357"/>
          </a:xfrm>
        </p:grpSpPr>
        <p:grpSp>
          <p:nvGrpSpPr>
            <p:cNvPr id="51" name="Group 50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53" name="Isosceles Triangle 52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C</a:t>
                </a:r>
                <a:endParaRPr lang="en-US" dirty="0"/>
              </a:p>
            </p:txBody>
          </p:sp>
        </p:grpSp>
        <p:sp>
          <p:nvSpPr>
            <p:cNvPr id="52" name="Flowchart: Magnetic Disk 51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464205" y="4403275"/>
            <a:ext cx="549463" cy="2080357"/>
            <a:chOff x="563468" y="404624"/>
            <a:chExt cx="549463" cy="2080357"/>
          </a:xfrm>
        </p:grpSpPr>
        <p:grpSp>
          <p:nvGrpSpPr>
            <p:cNvPr id="56" name="Group 55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E</a:t>
                </a:r>
                <a:endParaRPr lang="en-US" dirty="0"/>
              </a:p>
            </p:txBody>
          </p:sp>
        </p:grpSp>
        <p:sp>
          <p:nvSpPr>
            <p:cNvPr id="57" name="Flowchart: Magnetic Disk 56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wn Arrow 59"/>
          <p:cNvSpPr/>
          <p:nvPr/>
        </p:nvSpPr>
        <p:spPr>
          <a:xfrm rot="16200000">
            <a:off x="4360784" y="268845"/>
            <a:ext cx="369313" cy="274542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915385" y="2641175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222171" y="1935761"/>
            <a:ext cx="277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 =&gt; B $100 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134456" y="295348"/>
            <a:ext cx="108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a</a:t>
            </a:r>
            <a:r>
              <a:rPr lang="es-AR" dirty="0" err="1" smtClean="0"/>
              <a:t>ddress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354639" y="2188530"/>
            <a:ext cx="21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ab1fs3f438s38e01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7752577" y="1105719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5722414" y="4831307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8110310" y="3838338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9754489" y="3838338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833343" y="3993429"/>
            <a:ext cx="2984620" cy="2312690"/>
            <a:chOff x="7365252" y="2988570"/>
            <a:chExt cx="4320128" cy="334753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9141" y="5831310"/>
              <a:ext cx="851779" cy="50095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3600" y="4923136"/>
              <a:ext cx="851779" cy="50095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7285" y="2988570"/>
              <a:ext cx="851779" cy="500959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5252" y="4923136"/>
              <a:ext cx="851779" cy="500959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5252" y="3920484"/>
              <a:ext cx="851779" cy="500959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3601" y="3920483"/>
              <a:ext cx="851779" cy="50095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7285" y="5835145"/>
              <a:ext cx="851779" cy="500959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9141" y="2988571"/>
              <a:ext cx="851779" cy="500959"/>
            </a:xfrm>
            <a:prstGeom prst="rect">
              <a:avLst/>
            </a:prstGeom>
          </p:spPr>
        </p:pic>
        <p:cxnSp>
          <p:nvCxnSpPr>
            <p:cNvPr id="71" name="Straight Connector 70"/>
            <p:cNvCxnSpPr>
              <a:stCxn id="70" idx="1"/>
              <a:endCxn id="67" idx="0"/>
            </p:cNvCxnSpPr>
            <p:nvPr/>
          </p:nvCxnSpPr>
          <p:spPr bwMode="auto">
            <a:xfrm flipH="1">
              <a:off x="7791142" y="3239051"/>
              <a:ext cx="607999" cy="681433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70" idx="2"/>
              <a:endCxn id="66" idx="3"/>
            </p:cNvCxnSpPr>
            <p:nvPr/>
          </p:nvCxnSpPr>
          <p:spPr bwMode="auto">
            <a:xfrm flipH="1">
              <a:off x="8217031" y="3489530"/>
              <a:ext cx="608000" cy="1684086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70" idx="2"/>
              <a:endCxn id="63" idx="0"/>
            </p:cNvCxnSpPr>
            <p:nvPr/>
          </p:nvCxnSpPr>
          <p:spPr bwMode="auto">
            <a:xfrm>
              <a:off x="8825031" y="3489530"/>
              <a:ext cx="0" cy="2341780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70" idx="2"/>
              <a:endCxn id="69" idx="0"/>
            </p:cNvCxnSpPr>
            <p:nvPr/>
          </p:nvCxnSpPr>
          <p:spPr bwMode="auto">
            <a:xfrm>
              <a:off x="8825031" y="3489530"/>
              <a:ext cx="1388144" cy="2345615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70" idx="2"/>
              <a:endCxn id="64" idx="1"/>
            </p:cNvCxnSpPr>
            <p:nvPr/>
          </p:nvCxnSpPr>
          <p:spPr bwMode="auto">
            <a:xfrm>
              <a:off x="8825031" y="3489530"/>
              <a:ext cx="2008569" cy="1684086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70" idx="2"/>
              <a:endCxn id="68" idx="1"/>
            </p:cNvCxnSpPr>
            <p:nvPr/>
          </p:nvCxnSpPr>
          <p:spPr bwMode="auto">
            <a:xfrm>
              <a:off x="8825031" y="3489530"/>
              <a:ext cx="2008570" cy="681433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65" idx="1"/>
              <a:endCxn id="70" idx="3"/>
            </p:cNvCxnSpPr>
            <p:nvPr/>
          </p:nvCxnSpPr>
          <p:spPr bwMode="auto">
            <a:xfrm flipH="1">
              <a:off x="9250920" y="3239050"/>
              <a:ext cx="536365" cy="1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63" idx="3"/>
              <a:endCxn id="69" idx="1"/>
            </p:cNvCxnSpPr>
            <p:nvPr/>
          </p:nvCxnSpPr>
          <p:spPr bwMode="auto">
            <a:xfrm>
              <a:off x="9250920" y="6081790"/>
              <a:ext cx="536365" cy="3835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>
              <a:stCxn id="68" idx="2"/>
              <a:endCxn id="64" idx="0"/>
            </p:cNvCxnSpPr>
            <p:nvPr/>
          </p:nvCxnSpPr>
          <p:spPr bwMode="auto">
            <a:xfrm flipH="1">
              <a:off x="11259490" y="4421442"/>
              <a:ext cx="1" cy="501694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>
              <a:stCxn id="67" idx="2"/>
              <a:endCxn id="66" idx="0"/>
            </p:cNvCxnSpPr>
            <p:nvPr/>
          </p:nvCxnSpPr>
          <p:spPr bwMode="auto">
            <a:xfrm>
              <a:off x="7791142" y="4421443"/>
              <a:ext cx="0" cy="501693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66" idx="2"/>
              <a:endCxn id="63" idx="1"/>
            </p:cNvCxnSpPr>
            <p:nvPr/>
          </p:nvCxnSpPr>
          <p:spPr bwMode="auto">
            <a:xfrm>
              <a:off x="7791142" y="5424095"/>
              <a:ext cx="607999" cy="657695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69" idx="3"/>
              <a:endCxn id="64" idx="2"/>
            </p:cNvCxnSpPr>
            <p:nvPr/>
          </p:nvCxnSpPr>
          <p:spPr bwMode="auto">
            <a:xfrm flipV="1">
              <a:off x="10639064" y="5424095"/>
              <a:ext cx="620426" cy="661530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>
              <a:stCxn id="68" idx="0"/>
              <a:endCxn id="65" idx="3"/>
            </p:cNvCxnSpPr>
            <p:nvPr/>
          </p:nvCxnSpPr>
          <p:spPr bwMode="auto">
            <a:xfrm flipH="1" flipV="1">
              <a:off x="10639064" y="3239050"/>
              <a:ext cx="620427" cy="681433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>
              <a:stCxn id="65" idx="2"/>
              <a:endCxn id="64" idx="1"/>
            </p:cNvCxnSpPr>
            <p:nvPr/>
          </p:nvCxnSpPr>
          <p:spPr bwMode="auto">
            <a:xfrm>
              <a:off x="10213175" y="3489529"/>
              <a:ext cx="620425" cy="1684087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stCxn id="65" idx="2"/>
              <a:endCxn id="69" idx="0"/>
            </p:cNvCxnSpPr>
            <p:nvPr/>
          </p:nvCxnSpPr>
          <p:spPr bwMode="auto">
            <a:xfrm>
              <a:off x="10213175" y="3489529"/>
              <a:ext cx="0" cy="2345616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65" idx="2"/>
              <a:endCxn id="63" idx="0"/>
            </p:cNvCxnSpPr>
            <p:nvPr/>
          </p:nvCxnSpPr>
          <p:spPr bwMode="auto">
            <a:xfrm flipH="1">
              <a:off x="8825031" y="3489529"/>
              <a:ext cx="1388144" cy="2341781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>
              <a:stCxn id="65" idx="2"/>
              <a:endCxn id="66" idx="3"/>
            </p:cNvCxnSpPr>
            <p:nvPr/>
          </p:nvCxnSpPr>
          <p:spPr bwMode="auto">
            <a:xfrm flipH="1">
              <a:off x="8217031" y="3489529"/>
              <a:ext cx="1996144" cy="1684087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>
              <a:stCxn id="65" idx="2"/>
              <a:endCxn id="67" idx="3"/>
            </p:cNvCxnSpPr>
            <p:nvPr/>
          </p:nvCxnSpPr>
          <p:spPr bwMode="auto">
            <a:xfrm flipH="1">
              <a:off x="8217031" y="3489529"/>
              <a:ext cx="1996144" cy="681435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>
              <a:stCxn id="68" idx="1"/>
              <a:endCxn id="69" idx="0"/>
            </p:cNvCxnSpPr>
            <p:nvPr/>
          </p:nvCxnSpPr>
          <p:spPr bwMode="auto">
            <a:xfrm flipH="1">
              <a:off x="10213175" y="4170963"/>
              <a:ext cx="620426" cy="1664182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>
              <a:stCxn id="68" idx="1"/>
              <a:endCxn id="63" idx="0"/>
            </p:cNvCxnSpPr>
            <p:nvPr/>
          </p:nvCxnSpPr>
          <p:spPr bwMode="auto">
            <a:xfrm flipH="1">
              <a:off x="8825031" y="4170963"/>
              <a:ext cx="2008570" cy="1660347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>
              <a:stCxn id="68" idx="1"/>
              <a:endCxn id="66" idx="3"/>
            </p:cNvCxnSpPr>
            <p:nvPr/>
          </p:nvCxnSpPr>
          <p:spPr bwMode="auto">
            <a:xfrm flipH="1">
              <a:off x="8217031" y="4170963"/>
              <a:ext cx="2616570" cy="1002653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>
              <a:stCxn id="68" idx="1"/>
              <a:endCxn id="67" idx="3"/>
            </p:cNvCxnSpPr>
            <p:nvPr/>
          </p:nvCxnSpPr>
          <p:spPr bwMode="auto">
            <a:xfrm flipH="1">
              <a:off x="8217031" y="4170963"/>
              <a:ext cx="2616570" cy="1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>
              <a:stCxn id="64" idx="1"/>
              <a:endCxn id="63" idx="0"/>
            </p:cNvCxnSpPr>
            <p:nvPr/>
          </p:nvCxnSpPr>
          <p:spPr bwMode="auto">
            <a:xfrm flipH="1">
              <a:off x="8825031" y="5173616"/>
              <a:ext cx="2008569" cy="657694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>
              <a:stCxn id="64" idx="1"/>
              <a:endCxn id="66" idx="3"/>
            </p:cNvCxnSpPr>
            <p:nvPr/>
          </p:nvCxnSpPr>
          <p:spPr bwMode="auto">
            <a:xfrm flipH="1">
              <a:off x="8217031" y="5173616"/>
              <a:ext cx="2616569" cy="0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64" idx="1"/>
              <a:endCxn id="67" idx="3"/>
            </p:cNvCxnSpPr>
            <p:nvPr/>
          </p:nvCxnSpPr>
          <p:spPr bwMode="auto">
            <a:xfrm flipH="1" flipV="1">
              <a:off x="8217031" y="4170964"/>
              <a:ext cx="2616569" cy="1002652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69" idx="0"/>
              <a:endCxn id="66" idx="3"/>
            </p:cNvCxnSpPr>
            <p:nvPr/>
          </p:nvCxnSpPr>
          <p:spPr bwMode="auto">
            <a:xfrm flipH="1" flipV="1">
              <a:off x="8217031" y="5173616"/>
              <a:ext cx="1996144" cy="661529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stCxn id="69" idx="0"/>
              <a:endCxn id="67" idx="3"/>
            </p:cNvCxnSpPr>
            <p:nvPr/>
          </p:nvCxnSpPr>
          <p:spPr bwMode="auto">
            <a:xfrm flipH="1" flipV="1">
              <a:off x="8217031" y="4170964"/>
              <a:ext cx="1996144" cy="1664181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10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7" grpId="0"/>
      <p:bldP spid="83" grpId="0"/>
      <p:bldP spid="84" grpId="0" animBg="1"/>
      <p:bldP spid="85" grpId="0" animBg="1"/>
      <p:bldP spid="86" grpId="0" animBg="1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Minado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15385" y="2641175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15385" y="3029160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15385" y="3456725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15385" y="3877943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688041" y="2559686"/>
            <a:ext cx="549463" cy="2080357"/>
            <a:chOff x="563468" y="404624"/>
            <a:chExt cx="549463" cy="2080357"/>
          </a:xfrm>
        </p:grpSpPr>
        <p:grpSp>
          <p:nvGrpSpPr>
            <p:cNvPr id="9" name="Group 8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A</a:t>
                </a:r>
                <a:endParaRPr lang="en-US" dirty="0"/>
              </a:p>
            </p:txBody>
          </p:sp>
        </p:grpSp>
        <p:sp>
          <p:nvSpPr>
            <p:cNvPr id="10" name="Flowchart: Magnetic Disk 9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574337" y="2333315"/>
            <a:ext cx="2670628" cy="329474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5385" y="4342143"/>
            <a:ext cx="17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Address</a:t>
            </a:r>
            <a:r>
              <a:rPr lang="es-AR" dirty="0" smtClean="0"/>
              <a:t> anterior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74337" y="4886920"/>
            <a:ext cx="28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POW : 00005e6a7d5f00f9f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249919" y="456484"/>
            <a:ext cx="549463" cy="2080357"/>
            <a:chOff x="563468" y="404624"/>
            <a:chExt cx="549463" cy="2080357"/>
          </a:xfrm>
        </p:grpSpPr>
        <p:grpSp>
          <p:nvGrpSpPr>
            <p:cNvPr id="22" name="Group 21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B</a:t>
                </a:r>
                <a:endParaRPr lang="en-US" dirty="0"/>
              </a:p>
            </p:txBody>
          </p:sp>
        </p:grpSp>
        <p:sp>
          <p:nvSpPr>
            <p:cNvPr id="23" name="Flowchart: Magnetic Disk 22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9281908" y="537973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9281908" y="925958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281908" y="1353523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281908" y="1774741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940860" y="230113"/>
            <a:ext cx="2670628" cy="329474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281908" y="2238941"/>
            <a:ext cx="17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Address</a:t>
            </a:r>
            <a:r>
              <a:rPr lang="es-AR" dirty="0" smtClean="0"/>
              <a:t> anterior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40860" y="2783718"/>
            <a:ext cx="28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POW : 00005e6a7d5f00f9f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94844" y="3883852"/>
            <a:ext cx="94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A+100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/>
      <p:bldP spid="20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7291"/>
            <a:ext cx="10515600" cy="1325563"/>
          </a:xfrm>
        </p:spPr>
        <p:txBody>
          <a:bodyPr/>
          <a:lstStyle/>
          <a:p>
            <a:r>
              <a:rPr lang="es-AR" dirty="0" smtClean="0"/>
              <a:t>Usos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35429" y="902368"/>
            <a:ext cx="11095309" cy="573090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Bienes digitales</a:t>
            </a:r>
          </a:p>
          <a:p>
            <a:pPr lvl="1"/>
            <a:r>
              <a:rPr lang="es-AR" dirty="0" smtClean="0"/>
              <a:t>Moneda</a:t>
            </a:r>
          </a:p>
          <a:p>
            <a:pPr lvl="1"/>
            <a:r>
              <a:rPr lang="es-AR" dirty="0" smtClean="0"/>
              <a:t>Comprar un juego</a:t>
            </a:r>
          </a:p>
          <a:p>
            <a:pPr lvl="1"/>
            <a:r>
              <a:rPr lang="es-AR" dirty="0" smtClean="0"/>
              <a:t>Prescindir del intermediario</a:t>
            </a:r>
          </a:p>
          <a:p>
            <a:r>
              <a:rPr lang="es-AR" dirty="0" smtClean="0"/>
              <a:t>Bienes físicos</a:t>
            </a:r>
          </a:p>
          <a:p>
            <a:pPr lvl="1"/>
            <a:r>
              <a:rPr lang="es-AR" dirty="0" smtClean="0"/>
              <a:t>Comprar un auto</a:t>
            </a:r>
          </a:p>
          <a:p>
            <a:r>
              <a:rPr lang="es-AR" dirty="0" smtClean="0"/>
              <a:t>Autenticación</a:t>
            </a:r>
          </a:p>
          <a:p>
            <a:pPr lvl="1"/>
            <a:r>
              <a:rPr lang="es-AR" dirty="0" smtClean="0"/>
              <a:t>Un bien está formado por otros bienes</a:t>
            </a:r>
          </a:p>
          <a:p>
            <a:r>
              <a:rPr lang="es-AR" dirty="0" smtClean="0"/>
              <a:t>Constancia</a:t>
            </a:r>
          </a:p>
          <a:p>
            <a:pPr lvl="1"/>
            <a:r>
              <a:rPr lang="es-AR" dirty="0" smtClean="0"/>
              <a:t>Datos históricos (</a:t>
            </a:r>
            <a:r>
              <a:rPr lang="es-AR" dirty="0" err="1" smtClean="0"/>
              <a:t>IoT</a:t>
            </a:r>
            <a:r>
              <a:rPr lang="es-AR" dirty="0"/>
              <a:t>) </a:t>
            </a:r>
            <a:endParaRPr lang="es-AR" dirty="0" smtClean="0"/>
          </a:p>
          <a:p>
            <a:pPr lvl="1"/>
            <a:r>
              <a:rPr lang="es-AR" dirty="0"/>
              <a:t>Registros catastrales (Suecia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Entrega de documentos</a:t>
            </a:r>
          </a:p>
          <a:p>
            <a:pPr lvl="1"/>
            <a:r>
              <a:rPr lang="es-AR" dirty="0" err="1"/>
              <a:t>Trackear</a:t>
            </a:r>
            <a:r>
              <a:rPr lang="es-AR" dirty="0"/>
              <a:t> el origen de b</a:t>
            </a:r>
            <a:r>
              <a:rPr lang="es-AR" dirty="0" smtClean="0"/>
              <a:t>ienes</a:t>
            </a:r>
          </a:p>
          <a:p>
            <a:pPr lvl="1"/>
            <a:r>
              <a:rPr lang="es-AR" dirty="0" smtClean="0"/>
              <a:t>Validación de documentos</a:t>
            </a:r>
          </a:p>
          <a:p>
            <a:pPr lvl="1"/>
            <a:r>
              <a:rPr lang="es-AR" dirty="0" smtClean="0"/>
              <a:t>Tráfico de personas</a:t>
            </a:r>
            <a:endParaRPr lang="es-AR" dirty="0"/>
          </a:p>
          <a:p>
            <a:pPr marL="457200" lvl="1" indent="0">
              <a:buNone/>
            </a:pPr>
            <a:endParaRPr lang="es-AR" dirty="0" smtClean="0"/>
          </a:p>
          <a:p>
            <a:endParaRPr lang="en-US" dirty="0"/>
          </a:p>
        </p:txBody>
      </p:sp>
      <p:pic>
        <p:nvPicPr>
          <p:cNvPr id="4" name="Picture 3" descr="The Freelance Editorial Contract Explained | dameditors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20" y="1332854"/>
            <a:ext cx="1214720" cy="1511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556" y="4714343"/>
            <a:ext cx="579344" cy="1045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71" y="2317203"/>
            <a:ext cx="2071607" cy="1936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7041" y="2844716"/>
            <a:ext cx="2641348" cy="504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22" y="5237258"/>
            <a:ext cx="2727158" cy="1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Smart </a:t>
            </a:r>
            <a:r>
              <a:rPr lang="es-AR" dirty="0" err="1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120" y="5081438"/>
            <a:ext cx="1007069" cy="592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384354" y="4801519"/>
            <a:ext cx="2088232" cy="115212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Data store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84354" y="3433367"/>
            <a:ext cx="2088232" cy="115212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Business logic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384354" y="2063001"/>
            <a:ext cx="2088232" cy="115212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UI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45780" y="3324226"/>
            <a:ext cx="8918621" cy="2773438"/>
          </a:xfrm>
          <a:prstGeom prst="rect">
            <a:avLst/>
          </a:prstGeom>
          <a:noFill/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9" name="Cylinder 11"/>
          <p:cNvSpPr/>
          <p:nvPr/>
        </p:nvSpPr>
        <p:spPr bwMode="auto">
          <a:xfrm>
            <a:off x="5236751" y="4945535"/>
            <a:ext cx="780290" cy="864096"/>
          </a:xfrm>
          <a:prstGeom prst="can">
            <a:avLst/>
          </a:prstGeom>
          <a:solidFill>
            <a:srgbClr val="0079D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797" y="1481038"/>
            <a:ext cx="179331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Traditional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48905" y="1486639"/>
            <a:ext cx="1815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Blockchain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70" y="3559381"/>
            <a:ext cx="872764" cy="900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99" y="3433367"/>
            <a:ext cx="803307" cy="111459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850085" y="2248920"/>
            <a:ext cx="1560580" cy="780290"/>
            <a:chOff x="4846606" y="2248920"/>
            <a:chExt cx="1560580" cy="78029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6606" y="2248920"/>
              <a:ext cx="780290" cy="78029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6896" y="2248920"/>
              <a:ext cx="780290" cy="78029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8270624" y="2248920"/>
            <a:ext cx="1560580" cy="780290"/>
            <a:chOff x="4846606" y="2248920"/>
            <a:chExt cx="1560580" cy="78029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6606" y="2248920"/>
              <a:ext cx="780290" cy="78029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6896" y="2248920"/>
              <a:ext cx="780290" cy="78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2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Smart </a:t>
            </a:r>
            <a:r>
              <a:rPr lang="es-AR" dirty="0" err="1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455821"/>
            <a:ext cx="11756571" cy="4908884"/>
          </a:xfrm>
        </p:spPr>
        <p:txBody>
          <a:bodyPr>
            <a:normAutofit/>
          </a:bodyPr>
          <a:lstStyle/>
          <a:p>
            <a:r>
              <a:rPr lang="es-AR" dirty="0" smtClean="0"/>
              <a:t>Permiten ejecutar código como parte de una transacción</a:t>
            </a:r>
          </a:p>
          <a:p>
            <a:r>
              <a:rPr lang="es-AR" dirty="0" smtClean="0"/>
              <a:t>Se conocen con DAPP</a:t>
            </a:r>
          </a:p>
          <a:p>
            <a:r>
              <a:rPr lang="es-AR" dirty="0" smtClean="0"/>
              <a:t>Las aplicaciones son infinitas</a:t>
            </a:r>
          </a:p>
          <a:p>
            <a:pPr lvl="1"/>
            <a:r>
              <a:rPr lang="es-AR" dirty="0" smtClean="0"/>
              <a:t>Apuestas</a:t>
            </a:r>
          </a:p>
          <a:p>
            <a:pPr lvl="1"/>
            <a:r>
              <a:rPr lang="es-AR" dirty="0" smtClean="0"/>
              <a:t>Cobro de seguros</a:t>
            </a:r>
          </a:p>
          <a:p>
            <a:pPr lvl="1"/>
            <a:r>
              <a:rPr lang="es-AR" dirty="0" smtClean="0"/>
              <a:t>Transferencia de un auto</a:t>
            </a:r>
          </a:p>
          <a:p>
            <a:pPr lvl="1"/>
            <a:r>
              <a:rPr lang="es-AR" dirty="0" err="1" smtClean="0"/>
              <a:t>Uber</a:t>
            </a:r>
            <a:endParaRPr lang="es-AR" dirty="0" smtClean="0"/>
          </a:p>
          <a:p>
            <a:pPr lvl="1"/>
            <a:r>
              <a:rPr lang="es-AR" dirty="0" err="1" smtClean="0"/>
              <a:t>Crowfunding</a:t>
            </a:r>
            <a:endParaRPr lang="es-AR" dirty="0" smtClean="0"/>
          </a:p>
          <a:p>
            <a:pPr lvl="1"/>
            <a:r>
              <a:rPr lang="es-AR" dirty="0" smtClean="0"/>
              <a:t>Cadenas de valores</a:t>
            </a:r>
          </a:p>
          <a:p>
            <a:pPr lvl="1"/>
            <a:r>
              <a:rPr lang="es-AR" dirty="0" smtClean="0"/>
              <a:t>Votaciones</a:t>
            </a:r>
          </a:p>
          <a:p>
            <a:endParaRPr lang="en-US" dirty="0"/>
          </a:p>
        </p:txBody>
      </p:sp>
      <p:pic>
        <p:nvPicPr>
          <p:cNvPr id="4" name="Picture 2" descr="upo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r="2973"/>
          <a:stretch>
            <a:fillRect/>
          </a:stretch>
        </p:blipFill>
        <p:spPr bwMode="auto">
          <a:xfrm>
            <a:off x="10553861" y="249401"/>
            <a:ext cx="1243524" cy="132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j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438" y="2347909"/>
            <a:ext cx="14763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84397" b="78542"/>
          <a:stretch/>
        </p:blipFill>
        <p:spPr>
          <a:xfrm>
            <a:off x="10018438" y="3734406"/>
            <a:ext cx="1746272" cy="586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2" y="3272075"/>
            <a:ext cx="3010538" cy="1693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64" y="4554514"/>
            <a:ext cx="1533134" cy="8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Smart </a:t>
            </a:r>
            <a:r>
              <a:rPr lang="es-AR" dirty="0" err="1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455821"/>
            <a:ext cx="11756571" cy="4908884"/>
          </a:xfrm>
        </p:spPr>
        <p:txBody>
          <a:bodyPr>
            <a:normAutofit/>
          </a:bodyPr>
          <a:lstStyle/>
          <a:p>
            <a:r>
              <a:rPr lang="es-AR" dirty="0" err="1" smtClean="0"/>
              <a:t>Ethereum</a:t>
            </a:r>
            <a:endParaRPr lang="es-AR" dirty="0" smtClean="0"/>
          </a:p>
          <a:p>
            <a:r>
              <a:rPr lang="es-AR" dirty="0" smtClean="0"/>
              <a:t>RSK Smart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Se escriben en </a:t>
            </a:r>
            <a:r>
              <a:rPr lang="es-AR" dirty="0" err="1" smtClean="0"/>
              <a:t>Solidity</a:t>
            </a:r>
            <a:endParaRPr lang="es-AR" dirty="0" smtClean="0"/>
          </a:p>
          <a:p>
            <a:r>
              <a:rPr lang="es-AR" dirty="0" smtClean="0"/>
              <a:t>Existen compiladores online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48" y="142911"/>
            <a:ext cx="6131221" cy="355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90" y="3058605"/>
            <a:ext cx="6041191" cy="34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Azure</a:t>
            </a:r>
            <a:r>
              <a:rPr lang="es-AR" dirty="0" smtClean="0"/>
              <a:t> </a:t>
            </a:r>
            <a:r>
              <a:rPr lang="es-AR" dirty="0" err="1" smtClean="0"/>
              <a:t>Blockchain</a:t>
            </a:r>
            <a:r>
              <a:rPr lang="es-AR" dirty="0" smtClean="0"/>
              <a:t> as a </a:t>
            </a:r>
            <a:r>
              <a:rPr lang="es-AR" dirty="0" err="1" smtClean="0"/>
              <a:t>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3" y="1462100"/>
            <a:ext cx="8999621" cy="5152284"/>
          </a:xfrm>
        </p:spPr>
      </p:pic>
    </p:spTree>
    <p:extLst>
      <p:ext uri="{BB962C8B-B14F-4D97-AF65-F5344CB8AC3E}">
        <p14:creationId xmlns:p14="http://schemas.microsoft.com/office/powerpoint/2010/main" val="21890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Azure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17" y="553453"/>
            <a:ext cx="8968381" cy="5941553"/>
          </a:xfrm>
        </p:spPr>
      </p:pic>
    </p:spTree>
    <p:extLst>
      <p:ext uri="{BB962C8B-B14F-4D97-AF65-F5344CB8AC3E}">
        <p14:creationId xmlns:p14="http://schemas.microsoft.com/office/powerpoint/2010/main" val="6209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37" y="759418"/>
            <a:ext cx="8646775" cy="55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02" y="-1118937"/>
            <a:ext cx="9477375" cy="636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11" y="2809875"/>
            <a:ext cx="89249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+ Agradecimiento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652" y="1801562"/>
            <a:ext cx="4924926" cy="1329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dirty="0" smtClean="0"/>
              <a:t>Leonardo Micheloni </a:t>
            </a:r>
          </a:p>
          <a:p>
            <a:pPr marL="0" indent="0">
              <a:buNone/>
            </a:pPr>
            <a:r>
              <a:rPr lang="es-AR" dirty="0" smtClean="0"/>
              <a:t>@</a:t>
            </a:r>
            <a:r>
              <a:rPr lang="es-AR" dirty="0" err="1" smtClean="0"/>
              <a:t>leomicheloni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610" y="4699126"/>
            <a:ext cx="1132380" cy="1757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4" y="5234947"/>
            <a:ext cx="1311312" cy="150035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93856" y="5578091"/>
            <a:ext cx="4924926" cy="55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err="1" smtClean="0"/>
              <a:t>Kinetica</a:t>
            </a:r>
            <a:r>
              <a:rPr lang="es-AR" dirty="0" smtClean="0"/>
              <a:t> </a:t>
            </a:r>
            <a:r>
              <a:rPr lang="es-AR" dirty="0" err="1" smtClean="0"/>
              <a:t>Solutions</a:t>
            </a:r>
            <a:r>
              <a:rPr lang="es-A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3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32560"/>
            <a:ext cx="10515600" cy="1325563"/>
          </a:xfrm>
        </p:spPr>
        <p:txBody>
          <a:bodyPr/>
          <a:lstStyle/>
          <a:p>
            <a:r>
              <a:rPr lang="es-AR" dirty="0" smtClean="0"/>
              <a:t>Referencia</a:t>
            </a:r>
            <a:r>
              <a:rPr lang="es-AR" dirty="0"/>
              <a:t> </a:t>
            </a:r>
            <a:r>
              <a:rPr lang="es-AR" dirty="0" smtClean="0"/>
              <a:t>/ 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1" y="1322806"/>
            <a:ext cx="11823857" cy="5165675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hlinkClick r:id="rId2"/>
              </a:rPr>
              <a:t>https://</a:t>
            </a:r>
            <a:r>
              <a:rPr lang="es-AR" dirty="0" smtClean="0">
                <a:hlinkClick r:id="rId2"/>
              </a:rPr>
              <a:t>github.com/Azure/azure-quickstart-templates/tree/master/blockchain</a:t>
            </a:r>
            <a:endParaRPr lang="es-AR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://dapps.ethercasts.com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https://remix.ethereum.org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https://www.uport.me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http://weifund.io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http://ujomusic.com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monegraph.com/creator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www.youtube.com/watch?v=HsConsFaZG8</a:t>
            </a:r>
            <a:endParaRPr lang="en-US" dirty="0" smtClean="0"/>
          </a:p>
          <a:p>
            <a:r>
              <a:rPr lang="en-US" u="sng" dirty="0">
                <a:hlinkClick r:id="rId10"/>
              </a:rPr>
              <a:t>https://</a:t>
            </a:r>
            <a:r>
              <a:rPr lang="en-US" u="sng" dirty="0" smtClean="0">
                <a:hlinkClick r:id="rId10"/>
              </a:rPr>
              <a:t>github.com/bitcoinbook/bitcoinbook</a:t>
            </a:r>
            <a:endParaRPr lang="en-US" u="sng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anders.com/blockchain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https://davidburela.wordpress.com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12759" y="267875"/>
            <a:ext cx="679540" cy="10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+ Agradecimiento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8534401" cy="1786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Sorteo al final por post </a:t>
            </a:r>
            <a:r>
              <a:rPr lang="es-AR" dirty="0"/>
              <a:t>en 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https</a:t>
            </a:r>
            <a:r>
              <a:rPr lang="es-AR" dirty="0"/>
              <a:t>://twitter.com/</a:t>
            </a:r>
            <a:endParaRPr lang="es-AR" dirty="0" smtClean="0"/>
          </a:p>
          <a:p>
            <a:pPr marL="0" indent="0">
              <a:buNone/>
            </a:pPr>
            <a:r>
              <a:rPr lang="es-AR" dirty="0">
                <a:solidFill>
                  <a:srgbClr val="0070C0"/>
                </a:solidFill>
              </a:rPr>
              <a:t>@</a:t>
            </a:r>
            <a:r>
              <a:rPr lang="es-AR" dirty="0" err="1">
                <a:solidFill>
                  <a:srgbClr val="0070C0"/>
                </a:solidFill>
              </a:rPr>
              <a:t>leomicheloni</a:t>
            </a:r>
            <a:r>
              <a:rPr lang="es-AR" dirty="0">
                <a:solidFill>
                  <a:srgbClr val="0070C0"/>
                </a:solidFill>
              </a:rPr>
              <a:t>  </a:t>
            </a:r>
            <a:r>
              <a:rPr lang="es-AR" dirty="0" smtClean="0">
                <a:solidFill>
                  <a:srgbClr val="0070C0"/>
                </a:solidFill>
              </a:rPr>
              <a:t>#</a:t>
            </a:r>
            <a:r>
              <a:rPr lang="es-AR" dirty="0" err="1" smtClean="0">
                <a:solidFill>
                  <a:srgbClr val="0070C0"/>
                </a:solidFill>
              </a:rPr>
              <a:t>GlobalAzure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777678"/>
            <a:ext cx="1238573" cy="1238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564116"/>
            <a:ext cx="3810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Blockchain</a:t>
            </a:r>
            <a:r>
              <a:rPr lang="es-AR" dirty="0" smtClean="0"/>
              <a:t> 101 temario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Concepto de </a:t>
            </a:r>
            <a:r>
              <a:rPr lang="es-AR" dirty="0" err="1" smtClean="0"/>
              <a:t>blockchain</a:t>
            </a:r>
            <a:endParaRPr lang="es-AR" dirty="0" smtClean="0"/>
          </a:p>
          <a:p>
            <a:r>
              <a:rPr lang="es-AR" dirty="0" smtClean="0"/>
              <a:t>Smart </a:t>
            </a:r>
            <a:r>
              <a:rPr lang="es-AR" dirty="0" err="1" smtClean="0"/>
              <a:t>contracts</a:t>
            </a:r>
            <a:endParaRPr lang="es-AR" dirty="0" smtClean="0"/>
          </a:p>
          <a:p>
            <a:r>
              <a:rPr lang="es-AR" dirty="0" smtClean="0"/>
              <a:t>Aplicaciones</a:t>
            </a:r>
          </a:p>
          <a:p>
            <a:r>
              <a:rPr lang="es-AR" dirty="0" err="1" smtClean="0"/>
              <a:t>Azure</a:t>
            </a:r>
            <a:endParaRPr lang="es-AR" dirty="0" smtClean="0"/>
          </a:p>
          <a:p>
            <a:r>
              <a:rPr lang="es-AR" dirty="0" smtClean="0"/>
              <a:t>Sorteo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746" y="1741133"/>
            <a:ext cx="6817895" cy="2489114"/>
          </a:xfrm>
        </p:spPr>
        <p:txBody>
          <a:bodyPr/>
          <a:lstStyle/>
          <a:p>
            <a:r>
              <a:rPr lang="es-AR" dirty="0" smtClean="0"/>
              <a:t>Nadie más que Banco A conoce el saldo de sus usuarios</a:t>
            </a:r>
          </a:p>
          <a:p>
            <a:r>
              <a:rPr lang="es-AR" dirty="0" smtClean="0"/>
              <a:t>La información está centralizada</a:t>
            </a:r>
          </a:p>
          <a:p>
            <a:r>
              <a:rPr lang="es-AR" dirty="0" smtClean="0"/>
              <a:t>No hay forma de validar cruzado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57300" y="873855"/>
            <a:ext cx="745958" cy="998496"/>
            <a:chOff x="1203158" y="2424363"/>
            <a:chExt cx="1155031" cy="1546058"/>
          </a:xfrm>
        </p:grpSpPr>
        <p:sp>
          <p:nvSpPr>
            <p:cNvPr id="4" name="Isosceles Triangle 3"/>
            <p:cNvSpPr/>
            <p:nvPr/>
          </p:nvSpPr>
          <p:spPr>
            <a:xfrm>
              <a:off x="1203158" y="2731168"/>
              <a:ext cx="1155031" cy="123925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383631" y="2424363"/>
              <a:ext cx="782054" cy="782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867901" y="879684"/>
            <a:ext cx="745958" cy="998496"/>
            <a:chOff x="1203158" y="2424363"/>
            <a:chExt cx="1155031" cy="1546058"/>
          </a:xfrm>
        </p:grpSpPr>
        <p:sp>
          <p:nvSpPr>
            <p:cNvPr id="8" name="Isosceles Triangle 7"/>
            <p:cNvSpPr/>
            <p:nvPr/>
          </p:nvSpPr>
          <p:spPr>
            <a:xfrm>
              <a:off x="1203158" y="2731168"/>
              <a:ext cx="1155031" cy="123925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83631" y="2424363"/>
              <a:ext cx="782054" cy="782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9789696" y="4297655"/>
            <a:ext cx="902368" cy="10828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1179096" y="4297655"/>
            <a:ext cx="902368" cy="10828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0041" y="3587604"/>
            <a:ext cx="1792705" cy="541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Banco 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340642" y="3587604"/>
            <a:ext cx="1792705" cy="541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Banco B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1512971" y="2169569"/>
            <a:ext cx="234616" cy="123925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flipV="1">
            <a:off x="10123572" y="2179721"/>
            <a:ext cx="234616" cy="123925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5969481" y="-1052826"/>
            <a:ext cx="253038" cy="504524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5969481" y="1999185"/>
            <a:ext cx="253038" cy="504524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5400000" flipH="1">
            <a:off x="5969481" y="2605026"/>
            <a:ext cx="253038" cy="504524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1229351" y="2295838"/>
            <a:ext cx="794084" cy="8682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5698958" y="4065206"/>
            <a:ext cx="794084" cy="8682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5698958" y="4693508"/>
            <a:ext cx="794084" cy="8682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1229351" y="4962997"/>
            <a:ext cx="794084" cy="8682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Base centralizada</a:t>
            </a:r>
          </a:p>
          <a:p>
            <a:r>
              <a:rPr lang="es-AR" dirty="0" smtClean="0"/>
              <a:t>Seguridad basada en ocultación</a:t>
            </a:r>
          </a:p>
          <a:p>
            <a:r>
              <a:rPr lang="es-AR" dirty="0" smtClean="0"/>
              <a:t>Único punto de falla</a:t>
            </a:r>
          </a:p>
          <a:p>
            <a:r>
              <a:rPr lang="es-AR" dirty="0" smtClean="0"/>
              <a:t>Se puede interceptar la información</a:t>
            </a:r>
          </a:p>
          <a:p>
            <a:r>
              <a:rPr lang="es-AR" dirty="0" smtClean="0"/>
              <a:t>Se puede modificar la base de datos</a:t>
            </a:r>
          </a:p>
          <a:p>
            <a:r>
              <a:rPr lang="es-AR" dirty="0" smtClean="0"/>
              <a:t>Dependemos de un tercero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990871"/>
            <a:ext cx="11756571" cy="5337739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Red distribuida</a:t>
            </a:r>
          </a:p>
          <a:p>
            <a:r>
              <a:rPr lang="es-AR" dirty="0" smtClean="0"/>
              <a:t>Cada nodo tiene una copia total de la información</a:t>
            </a:r>
          </a:p>
          <a:p>
            <a:r>
              <a:rPr lang="es-AR" dirty="0" smtClean="0"/>
              <a:t>Formada por bloques de información</a:t>
            </a:r>
          </a:p>
          <a:p>
            <a:r>
              <a:rPr lang="es-AR" dirty="0" smtClean="0"/>
              <a:t>Basada en clave pública y clave privada</a:t>
            </a:r>
          </a:p>
          <a:p>
            <a:r>
              <a:rPr lang="es-AR" dirty="0" smtClean="0"/>
              <a:t>Bloques formados por transacciones + firma + dirección del anterior</a:t>
            </a:r>
          </a:p>
          <a:p>
            <a:r>
              <a:rPr lang="es-AR" dirty="0" smtClean="0"/>
              <a:t>Cada nodo tiene un </a:t>
            </a:r>
            <a:r>
              <a:rPr lang="es-AR" dirty="0" err="1" smtClean="0"/>
              <a:t>address</a:t>
            </a:r>
            <a:endParaRPr lang="es-AR" dirty="0" smtClean="0"/>
          </a:p>
          <a:p>
            <a:r>
              <a:rPr lang="es-AR" dirty="0" smtClean="0"/>
              <a:t>Toda información histórica de todas las transacciones existen en la </a:t>
            </a:r>
            <a:r>
              <a:rPr lang="es-AR" dirty="0" err="1" smtClean="0"/>
              <a:t>blockchain</a:t>
            </a:r>
            <a:endParaRPr lang="es-AR" dirty="0" smtClean="0"/>
          </a:p>
          <a:p>
            <a:r>
              <a:rPr lang="es-AR" dirty="0" smtClean="0"/>
              <a:t>La información grabada no puede ser alterada</a:t>
            </a:r>
          </a:p>
          <a:p>
            <a:r>
              <a:rPr lang="es-AR" dirty="0" smtClean="0"/>
              <a:t>Cualquiera puede participar</a:t>
            </a:r>
          </a:p>
          <a:p>
            <a:r>
              <a:rPr lang="es-AR" dirty="0" err="1" smtClean="0"/>
              <a:t>Timestamp</a:t>
            </a:r>
            <a:endParaRPr lang="es-AR" dirty="0" smtClean="0"/>
          </a:p>
          <a:p>
            <a:r>
              <a:rPr lang="es-AR" dirty="0" smtClean="0"/>
              <a:t>Anónima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11781" y="511444"/>
            <a:ext cx="1816003" cy="209288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130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13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" y="1690688"/>
            <a:ext cx="10104120" cy="280416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 funciona?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67439" y="6215062"/>
            <a:ext cx="411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https://anders.com/blockchain/hash.html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76" y="1221455"/>
            <a:ext cx="6829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</TotalTime>
  <Words>357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Blockchain 101 y Azure</vt:lpstr>
      <vt:lpstr>Presentación + Agradecimiento</vt:lpstr>
      <vt:lpstr>Presentación + Agradecimiento</vt:lpstr>
      <vt:lpstr>Blockchain 101 temario</vt:lpstr>
      <vt:lpstr>PowerPoint Presentation</vt:lpstr>
      <vt:lpstr>Actualmente</vt:lpstr>
      <vt:lpstr>PowerPoint Presentation</vt:lpstr>
      <vt:lpstr>PowerPoint Presentation</vt:lpstr>
      <vt:lpstr>Cómo funciona?</vt:lpstr>
      <vt:lpstr>PowerPoint Presentation</vt:lpstr>
      <vt:lpstr>Minado</vt:lpstr>
      <vt:lpstr>Usos</vt:lpstr>
      <vt:lpstr>Smart contracts</vt:lpstr>
      <vt:lpstr>Smart contracts</vt:lpstr>
      <vt:lpstr>Smart contracts</vt:lpstr>
      <vt:lpstr>Azure Blockchain as a Service</vt:lpstr>
      <vt:lpstr>Azure</vt:lpstr>
      <vt:lpstr>Azure</vt:lpstr>
      <vt:lpstr>Azure</vt:lpstr>
      <vt:lpstr>Referencia / 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101 y Azure</dc:title>
  <dc:creator>Leonardo Micheloni</dc:creator>
  <cp:lastModifiedBy>Leonardo Micheloni</cp:lastModifiedBy>
  <cp:revision>64</cp:revision>
  <dcterms:created xsi:type="dcterms:W3CDTF">2017-04-18T16:11:40Z</dcterms:created>
  <dcterms:modified xsi:type="dcterms:W3CDTF">2017-04-24T12:52:26Z</dcterms:modified>
</cp:coreProperties>
</file>