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</p:sldMasterIdLst>
  <p:notesMasterIdLst>
    <p:notesMasterId r:id="rId10"/>
  </p:notesMasterIdLst>
  <p:sldIdLst>
    <p:sldId id="257" r:id="rId3"/>
    <p:sldId id="263" r:id="rId4"/>
    <p:sldId id="265" r:id="rId5"/>
    <p:sldId id="266" r:id="rId6"/>
    <p:sldId id="267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2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9FEEB-4C69-4444-B0F9-1E2C4369F0F8}" type="datetimeFigureOut">
              <a:rPr lang="en-US" smtClean="0"/>
              <a:t>29-Mar-17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EDF86-8124-48F9-94F6-554CC7AF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5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3)">
    <p:bg bwMode="auto"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46656" y="6086072"/>
            <a:ext cx="1344637" cy="288081"/>
          </a:xfrm>
          <a:prstGeom prst="rect">
            <a:avLst/>
          </a:prstGeom>
        </p:spPr>
      </p:pic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41225" y="3905086"/>
            <a:ext cx="7482657" cy="1160110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03874" y="2808470"/>
            <a:ext cx="7470206" cy="861019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411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3043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4" orient="horz" pos="440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9241" y="1783454"/>
            <a:ext cx="11655840" cy="205124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7981" indent="0">
              <a:buNone/>
              <a:defRPr sz="1959">
                <a:solidFill>
                  <a:schemeClr val="tx1"/>
                </a:solidFill>
              </a:defRPr>
            </a:lvl2pPr>
            <a:lvl3pPr marL="219185" indent="0">
              <a:buNone/>
              <a:defRPr sz="1959">
                <a:solidFill>
                  <a:schemeClr val="tx1"/>
                </a:solidFill>
              </a:defRPr>
            </a:lvl3pPr>
            <a:lvl4pPr marL="466351" indent="0">
              <a:buNone/>
              <a:defRPr sz="1763">
                <a:solidFill>
                  <a:schemeClr val="tx1"/>
                </a:solidFill>
              </a:defRPr>
            </a:lvl4pPr>
            <a:lvl5pPr marL="724400" indent="0">
              <a:buNone/>
              <a:defRPr sz="176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0986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9241" y="1783454"/>
            <a:ext cx="11655840" cy="205124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7981" indent="0">
              <a:buNone/>
              <a:defRPr sz="1959">
                <a:solidFill>
                  <a:schemeClr val="tx1"/>
                </a:solidFill>
              </a:defRPr>
            </a:lvl2pPr>
            <a:lvl3pPr marL="219185" indent="0">
              <a:buNone/>
              <a:defRPr sz="1959">
                <a:solidFill>
                  <a:schemeClr val="tx1"/>
                </a:solidFill>
              </a:defRPr>
            </a:lvl3pPr>
            <a:lvl4pPr marL="466351" indent="0">
              <a:buNone/>
              <a:defRPr sz="1763">
                <a:solidFill>
                  <a:schemeClr val="tx1"/>
                </a:solidFill>
              </a:defRPr>
            </a:lvl4pPr>
            <a:lvl5pPr marL="724400" indent="0">
              <a:buNone/>
              <a:defRPr sz="176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328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4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bg1"/>
                </a:solidFill>
              </a:defRPr>
            </a:lvl1pPr>
            <a:lvl2pPr marL="0" indent="0">
              <a:buNone/>
              <a:defRPr sz="1959"/>
            </a:lvl2pPr>
            <a:lvl3pPr marL="226957" indent="0">
              <a:buNone/>
              <a:tabLst/>
              <a:defRPr sz="1959"/>
            </a:lvl3pPr>
            <a:lvl4pPr marL="450807" indent="0">
              <a:buNone/>
              <a:defRPr/>
            </a:lvl4pPr>
            <a:lvl5pPr marL="67154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44217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bg1"/>
                </a:solidFill>
              </a:defRPr>
            </a:lvl1pPr>
            <a:lvl2pPr marL="0" indent="0">
              <a:buNone/>
              <a:defRPr sz="1959"/>
            </a:lvl2pPr>
            <a:lvl3pPr marL="226957" indent="0">
              <a:buNone/>
              <a:tabLst/>
              <a:defRPr sz="1959"/>
            </a:lvl3pPr>
            <a:lvl4pPr marL="450807" indent="0">
              <a:buNone/>
              <a:defRPr/>
            </a:lvl4pPr>
            <a:lvl5pPr marL="67154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09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4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44217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1188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4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44217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682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4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44217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1982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4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44217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657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1" y="0"/>
            <a:ext cx="6098512" cy="6858000"/>
          </a:xfrm>
          <a:prstGeom prst="rect">
            <a:avLst/>
          </a:prstGeom>
          <a:solidFill>
            <a:srgbClr val="682A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9525" tIns="44761" rIns="89525" bIns="4476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9495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59" b="0" i="0" u="none" strike="noStrike" kern="0" cap="none" spc="-49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9242" y="289513"/>
            <a:ext cx="5378550" cy="1493941"/>
          </a:xfrm>
        </p:spPr>
        <p:txBody>
          <a:bodyPr/>
          <a:lstStyle>
            <a:lvl1pPr>
              <a:defRPr sz="4705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4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1792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3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1" y="0"/>
            <a:ext cx="6098512" cy="6858000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9525" tIns="44761" rIns="89525" bIns="4476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9495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59" b="0" i="0" u="none" strike="noStrike" kern="0" cap="none" spc="-49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9242" y="289513"/>
            <a:ext cx="5378550" cy="1493941"/>
          </a:xfrm>
        </p:spPr>
        <p:txBody>
          <a:bodyPr/>
          <a:lstStyle>
            <a:lvl1pPr>
              <a:defRPr sz="4705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4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7173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4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1" y="0"/>
            <a:ext cx="6098512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9525" tIns="44761" rIns="89525" bIns="4476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9495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59" b="0" i="0" u="none" strike="noStrike" kern="0" cap="none" spc="-49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9242" y="289513"/>
            <a:ext cx="5378550" cy="1493941"/>
          </a:xfrm>
        </p:spPr>
        <p:txBody>
          <a:bodyPr/>
          <a:lstStyle>
            <a:lvl1pPr>
              <a:defRPr sz="4705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4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029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03874" y="2808470"/>
            <a:ext cx="11644185" cy="861019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4117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9942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5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1" y="0"/>
            <a:ext cx="6098512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9525" tIns="44761" rIns="89525" bIns="4476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9495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59" b="0" i="0" u="none" strike="noStrike" kern="0" cap="none" spc="-49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9242" y="289513"/>
            <a:ext cx="5378550" cy="1493941"/>
          </a:xfrm>
        </p:spPr>
        <p:txBody>
          <a:bodyPr/>
          <a:lstStyle>
            <a:lvl1pPr>
              <a:defRPr sz="4705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4" y="1783454"/>
            <a:ext cx="5378548" cy="25969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921">
                <a:solidFill>
                  <a:schemeClr val="tx1"/>
                </a:solidFill>
              </a:defRPr>
            </a:lvl1pPr>
            <a:lvl2pPr marL="0" indent="0">
              <a:buNone/>
              <a:defRPr sz="1959">
                <a:solidFill>
                  <a:schemeClr val="tx1"/>
                </a:solidFill>
              </a:defRPr>
            </a:lvl2pPr>
            <a:lvl3pPr marL="226957" indent="0">
              <a:buNone/>
              <a:tabLst/>
              <a:defRPr sz="1959">
                <a:solidFill>
                  <a:schemeClr val="tx1"/>
                </a:solidFill>
              </a:defRPr>
            </a:lvl3pPr>
            <a:lvl4pPr marL="450807" indent="0">
              <a:buNone/>
              <a:defRPr>
                <a:solidFill>
                  <a:schemeClr val="tx1"/>
                </a:solidFill>
              </a:defRPr>
            </a:lvl4pPr>
            <a:lvl5pPr marL="671546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7631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5" y="1178352"/>
            <a:ext cx="9860672" cy="3372611"/>
          </a:xfrm>
        </p:spPr>
        <p:txBody>
          <a:bodyPr/>
          <a:lstStyle>
            <a:lvl1pPr marL="176454" indent="-228513">
              <a:defRPr sz="4705" baseline="0"/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7"/>
            <a:ext cx="5378549" cy="105021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3" baseline="0"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5578541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5" y="1178352"/>
            <a:ext cx="9860672" cy="3372611"/>
          </a:xfrm>
        </p:spPr>
        <p:txBody>
          <a:bodyPr/>
          <a:lstStyle>
            <a:lvl1pPr marL="176454" indent="-228513">
              <a:defRPr sz="470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7"/>
            <a:ext cx="5378549" cy="105021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7958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5" y="1178352"/>
            <a:ext cx="9860672" cy="3372611"/>
          </a:xfrm>
        </p:spPr>
        <p:txBody>
          <a:bodyPr/>
          <a:lstStyle>
            <a:lvl1pPr marL="176454" indent="-228513">
              <a:defRPr sz="470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7"/>
            <a:ext cx="5378549" cy="105021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092232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5" y="1178352"/>
            <a:ext cx="9860672" cy="3372611"/>
          </a:xfrm>
        </p:spPr>
        <p:txBody>
          <a:bodyPr/>
          <a:lstStyle>
            <a:lvl1pPr marL="176454" indent="-228513">
              <a:defRPr sz="470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7"/>
            <a:ext cx="5378549" cy="105021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0803017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5" y="1178352"/>
            <a:ext cx="9860672" cy="3372611"/>
          </a:xfrm>
        </p:spPr>
        <p:txBody>
          <a:bodyPr/>
          <a:lstStyle>
            <a:lvl1pPr marL="176454" indent="-228513">
              <a:defRPr sz="470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7"/>
            <a:ext cx="5378549" cy="105021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780686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1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42128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2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07275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3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1613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4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6162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03874" y="2808470"/>
            <a:ext cx="11644185" cy="861019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411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599415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12176826" cy="68463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0"/>
            <a:ext cx="12176826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48213" y="6099318"/>
            <a:ext cx="1344637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12176826" cy="684632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0" y="0"/>
            <a:ext cx="12176826" cy="6858000"/>
          </a:xfrm>
          <a:prstGeom prst="rect">
            <a:avLst/>
          </a:prstGeom>
          <a:solidFill>
            <a:srgbClr val="502784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46656" y="6086072"/>
            <a:ext cx="1344637" cy="288081"/>
          </a:xfrm>
          <a:prstGeom prst="rect">
            <a:avLst/>
          </a:prstGeom>
        </p:spPr>
      </p:pic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48213" y="6099318"/>
            <a:ext cx="1344637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5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6691" y="3083658"/>
            <a:ext cx="3220156" cy="690686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 userDrawn="1"/>
        </p:nvSpPr>
        <p:spPr bwMode="blackWhite">
          <a:xfrm>
            <a:off x="269241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081" tIns="143265" rIns="179081" bIns="143265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291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5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Segoe UI" pitchFamily="34" charset="0"/>
              </a:rPr>
              <a:t>© 2015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6159288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476" indent="-284476">
              <a:buClr>
                <a:schemeClr val="tx1"/>
              </a:buClr>
              <a:buSzPct val="90000"/>
              <a:buFont typeface="Arial" pitchFamily="34" charset="0"/>
              <a:buChar char="•"/>
              <a:defRPr sz="352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59625" indent="-275150">
              <a:buClr>
                <a:schemeClr val="tx1"/>
              </a:buClr>
              <a:buSzPct val="90000"/>
              <a:buFont typeface="Arial" pitchFamily="34" charset="0"/>
              <a:buChar char="•"/>
              <a:defRPr sz="313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102" indent="-284476">
              <a:buClr>
                <a:schemeClr val="tx1"/>
              </a:buClr>
              <a:buSzPct val="90000"/>
              <a:buFont typeface="Arial" pitchFamily="34" charset="0"/>
              <a:buChar char="•"/>
              <a:defRPr sz="274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7952" indent="-223851">
              <a:buClr>
                <a:schemeClr val="tx1"/>
              </a:buClr>
              <a:buSzPct val="90000"/>
              <a:buFont typeface="Arial" pitchFamily="34" charset="0"/>
              <a:buChar char="•"/>
              <a:defRPr sz="235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1802" indent="-223851">
              <a:buClr>
                <a:schemeClr val="tx1"/>
              </a:buClr>
              <a:buSzPct val="90000"/>
              <a:buFont typeface="Arial" pitchFamily="34" charset="0"/>
              <a:buChar char="•"/>
              <a:defRPr sz="19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4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3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0959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" y="-312"/>
            <a:ext cx="12191377" cy="685862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793" y="6121975"/>
            <a:ext cx="1254995" cy="267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547" y="2173841"/>
            <a:ext cx="3406433" cy="95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7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" y="-312"/>
            <a:ext cx="12191377" cy="685862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9239" y="1187621"/>
            <a:ext cx="7171399" cy="4489133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40" y="1187635"/>
            <a:ext cx="7171399" cy="2696014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239" y="3883648"/>
            <a:ext cx="7171399" cy="1793106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745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793" y="6121975"/>
            <a:ext cx="1254995" cy="2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5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793" y="6121975"/>
            <a:ext cx="1254995" cy="2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8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2487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905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725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73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99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4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03874" y="2808470"/>
            <a:ext cx="11644185" cy="861019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411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8758790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74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76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0825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44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57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04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00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60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674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5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03874" y="2808470"/>
            <a:ext cx="11644185" cy="861019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411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88518016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736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412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924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1058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16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43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6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03874" y="2808470"/>
            <a:ext cx="11644185" cy="861019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411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679835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9241" y="1783454"/>
            <a:ext cx="11655840" cy="20512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7981" indent="0">
              <a:buNone/>
              <a:defRPr sz="1959"/>
            </a:lvl2pPr>
            <a:lvl3pPr marL="219185" indent="0">
              <a:buNone/>
              <a:defRPr sz="1959"/>
            </a:lvl3pPr>
            <a:lvl4pPr marL="466351" indent="0">
              <a:buNone/>
              <a:defRPr sz="1763"/>
            </a:lvl4pPr>
            <a:lvl5pPr marL="724400" indent="0">
              <a:buNone/>
              <a:defRPr sz="1763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795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9241" y="1783454"/>
            <a:ext cx="11655840" cy="205124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7981" indent="0">
              <a:buNone/>
              <a:defRPr sz="1959">
                <a:solidFill>
                  <a:schemeClr val="tx1"/>
                </a:solidFill>
              </a:defRPr>
            </a:lvl2pPr>
            <a:lvl3pPr marL="219185" indent="0">
              <a:buNone/>
              <a:defRPr sz="1959">
                <a:solidFill>
                  <a:schemeClr val="tx1"/>
                </a:solidFill>
              </a:defRPr>
            </a:lvl3pPr>
            <a:lvl4pPr marL="466351" indent="0">
              <a:buNone/>
              <a:defRPr sz="1763">
                <a:solidFill>
                  <a:schemeClr val="tx1"/>
                </a:solidFill>
              </a:defRPr>
            </a:lvl4pPr>
            <a:lvl5pPr marL="724400" indent="0">
              <a:buNone/>
              <a:defRPr sz="176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893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9241" y="1783454"/>
            <a:ext cx="11655840" cy="205124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7981" indent="0">
              <a:buNone/>
              <a:defRPr sz="1959">
                <a:solidFill>
                  <a:schemeClr val="tx1"/>
                </a:solidFill>
              </a:defRPr>
            </a:lvl2pPr>
            <a:lvl3pPr marL="219185" indent="0">
              <a:buNone/>
              <a:defRPr sz="1959">
                <a:solidFill>
                  <a:schemeClr val="tx1"/>
                </a:solidFill>
              </a:defRPr>
            </a:lvl3pPr>
            <a:lvl4pPr marL="466351" indent="0">
              <a:buNone/>
              <a:defRPr sz="1763">
                <a:solidFill>
                  <a:schemeClr val="tx1"/>
                </a:solidFill>
              </a:defRPr>
            </a:lvl4pPr>
            <a:lvl5pPr marL="724400" indent="0">
              <a:buNone/>
              <a:defRPr sz="176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4995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1" y="2895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7"/>
            <a:ext cx="11653520" cy="205316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3" y="1906413"/>
            <a:ext cx="4214127" cy="4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51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ransition>
    <p:fade/>
  </p:transition>
  <p:txStyles>
    <p:titleStyle>
      <a:lvl1pPr algn="l" defTabSz="913355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33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Tx/>
        <a:buNone/>
        <a:tabLst/>
        <a:defRPr sz="3917" kern="1200" spc="0" baseline="0">
          <a:solidFill>
            <a:srgbClr val="5C2D91"/>
          </a:solidFill>
          <a:latin typeface="+mj-lt"/>
          <a:ea typeface="+mn-ea"/>
          <a:cs typeface="+mn-cs"/>
        </a:defRPr>
      </a:lvl1pPr>
      <a:lvl2pPr marL="572058" marR="0" indent="-236285" algn="l" defTabSz="9133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ymbol" panose="05050102010706020507" pitchFamily="18" charset="2"/>
        <a:buChar char="-"/>
        <a:tabLst/>
        <a:defRPr sz="1961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783471" marR="0" indent="-223849" algn="l" defTabSz="9133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&gt;"/>
        <a:tabLst/>
        <a:defRPr sz="1961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007319" marR="0" indent="-223849" algn="l" defTabSz="9133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-"/>
        <a:tabLst/>
        <a:defRPr sz="1765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1231168" marR="0" indent="-223849" algn="l" defTabSz="9133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765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2511727" indent="-228339" algn="l" defTabSz="913355" rtl="0" eaLnBrk="1" latinLnBrk="0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6pPr>
      <a:lvl7pPr marL="2968405" indent="-228339" algn="l" defTabSz="913355" rtl="0" eaLnBrk="1" latinLnBrk="0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7pPr>
      <a:lvl8pPr marL="3425084" indent="-228339" algn="l" defTabSz="913355" rtl="0" eaLnBrk="1" latinLnBrk="0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8pPr>
      <a:lvl9pPr marL="3881763" indent="-228339" algn="l" defTabSz="913355" rtl="0" eaLnBrk="1" latinLnBrk="0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1pPr>
      <a:lvl2pPr marL="456678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2pPr>
      <a:lvl3pPr marL="913355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3pPr>
      <a:lvl4pPr marL="1370034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4pPr>
      <a:lvl5pPr marL="1826712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5pPr>
      <a:lvl6pPr marL="2283390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6pPr>
      <a:lvl7pPr marL="2740066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7pPr>
      <a:lvl8pPr marL="3196745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8pPr>
      <a:lvl9pPr marL="3653423" algn="l" defTabSz="913355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4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30">
          <p15:clr>
            <a:srgbClr val="5ACBF0"/>
          </p15:clr>
        </p15:guide>
        <p15:guide id="11" pos="4204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2">
          <p15:clr>
            <a:srgbClr val="5ACBF0"/>
          </p15:clr>
        </p15:guide>
        <p15:guide id="18" orient="horz" pos="1338">
          <p15:clr>
            <a:srgbClr val="5ACBF0"/>
          </p15:clr>
        </p15:guide>
        <p15:guide id="19" orient="horz" pos="1913">
          <p15:clr>
            <a:srgbClr val="5ACBF0"/>
          </p15:clr>
        </p15:guide>
        <p15:guide id="20" orient="horz" pos="2488">
          <p15:clr>
            <a:srgbClr val="5ACBF0"/>
          </p15:clr>
        </p15:guide>
        <p15:guide id="21" orient="horz" pos="3063">
          <p15:clr>
            <a:srgbClr val="5ACBF0"/>
          </p15:clr>
        </p15:guide>
        <p15:guide id="22" orient="horz" pos="3639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099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72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72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andidtim.github.io/ethereum/2016/03/24/ethereum-quick-start.html" TargetMode="External"/><Relationship Id="rId7" Type="http://schemas.openxmlformats.org/officeDocument/2006/relationships/hyperlink" Target="https://testnet.etherscan.io/accounts" TargetMode="External"/><Relationship Id="rId2" Type="http://schemas.openxmlformats.org/officeDocument/2006/relationships/hyperlink" Target="http://solidity.readthedocs.io/en/develop/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github.com/ethereum/go-ethereum/wiki/Geth" TargetMode="External"/><Relationship Id="rId5" Type="http://schemas.openxmlformats.org/officeDocument/2006/relationships/hyperlink" Target="https://ethereum.org/" TargetMode="External"/><Relationship Id="rId4" Type="http://schemas.openxmlformats.org/officeDocument/2006/relationships/hyperlink" Target="https://ethereum.github.io/browser-solidit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KeynoteIllustrations_BrianHa 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6466" y="2607278"/>
            <a:ext cx="3809805" cy="4332719"/>
          </a:xfrm>
          <a:prstGeom prst="rect">
            <a:avLst/>
          </a:prstGeo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246843" y="274626"/>
            <a:ext cx="10299548" cy="1520764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>
            <a:lvl1pPr marL="0" marR="0" indent="0" algn="l" defTabSz="93171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Tx/>
              <a:buNone/>
              <a:tabLst/>
              <a:defRPr sz="4200" kern="1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3554" marR="0" indent="-241033" algn="l" defTabSz="93171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tabLst/>
              <a:defRPr sz="2000" kern="1200" spc="0" baseline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2pPr>
            <a:lvl3pPr marL="799216" marR="0" indent="-228347" algn="l" defTabSz="93171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Segoe UI" panose="020B0502040204020203" pitchFamily="34" charset="0"/>
              <a:buChar char="&gt;"/>
              <a:tabLst/>
              <a:defRPr sz="2000" kern="1200" spc="0" baseline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 marL="1027562" marR="0" indent="-228347" algn="l" defTabSz="93171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Segoe UI" panose="020B0502040204020203" pitchFamily="34" charset="0"/>
              <a:buChar char="-"/>
              <a:tabLst/>
              <a:defRPr sz="1800" kern="1200" spc="0" baseline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4pPr>
            <a:lvl5pPr marL="1255909" marR="0" indent="-228347" algn="l" defTabSz="93171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800" kern="1200" spc="0" baseline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5pPr>
            <a:lvl6pPr marL="2562202" indent="-232928" algn="l" defTabSz="9317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8058" indent="-232928" algn="l" defTabSz="9317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3914" indent="-232928" algn="l" defTabSz="9317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59770" indent="-232928" algn="l" defTabSz="9317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55">
              <a:lnSpc>
                <a:spcPct val="100000"/>
              </a:lnSpc>
              <a:buClr>
                <a:srgbClr val="3C3C3C"/>
              </a:buClr>
            </a:pPr>
            <a:r>
              <a:rPr lang="de-DE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/>
            </a:r>
            <a:br>
              <a:rPr lang="de-DE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</a:br>
            <a:r>
              <a:rPr lang="de-DE" sz="4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Cómo creo mi primer Smart Contract?</a:t>
            </a:r>
            <a:endParaRPr lang="de-DE" sz="4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23" name="AutoShape 8"/>
          <p:cNvSpPr>
            <a:spLocks noChangeAspect="1" noChangeArrowheads="1" noTextEdit="1"/>
          </p:cNvSpPr>
          <p:nvPr/>
        </p:nvSpPr>
        <p:spPr bwMode="auto">
          <a:xfrm>
            <a:off x="9995464" y="3134083"/>
            <a:ext cx="2181923" cy="370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3853"/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AutoShape 3"/>
          <p:cNvSpPr>
            <a:spLocks noChangeAspect="1" noChangeArrowheads="1" noTextEdit="1"/>
          </p:cNvSpPr>
          <p:nvPr/>
        </p:nvSpPr>
        <p:spPr bwMode="auto">
          <a:xfrm>
            <a:off x="6081386" y="3146534"/>
            <a:ext cx="4465005" cy="370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3853"/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7" name="Freeform 6"/>
          <p:cNvSpPr>
            <a:spLocks/>
          </p:cNvSpPr>
          <p:nvPr/>
        </p:nvSpPr>
        <p:spPr bwMode="auto">
          <a:xfrm>
            <a:off x="7606554" y="2331035"/>
            <a:ext cx="695663" cy="431093"/>
          </a:xfrm>
          <a:custGeom>
            <a:avLst/>
            <a:gdLst>
              <a:gd name="T0" fmla="*/ 257 w 304"/>
              <a:gd name="T1" fmla="*/ 100 h 193"/>
              <a:gd name="T2" fmla="*/ 250 w 304"/>
              <a:gd name="T3" fmla="*/ 101 h 193"/>
              <a:gd name="T4" fmla="*/ 252 w 304"/>
              <a:gd name="T5" fmla="*/ 80 h 193"/>
              <a:gd name="T6" fmla="*/ 172 w 304"/>
              <a:gd name="T7" fmla="*/ 0 h 193"/>
              <a:gd name="T8" fmla="*/ 96 w 304"/>
              <a:gd name="T9" fmla="*/ 57 h 193"/>
              <a:gd name="T10" fmla="*/ 71 w 304"/>
              <a:gd name="T11" fmla="*/ 53 h 193"/>
              <a:gd name="T12" fmla="*/ 0 w 304"/>
              <a:gd name="T13" fmla="*/ 123 h 193"/>
              <a:gd name="T14" fmla="*/ 71 w 304"/>
              <a:gd name="T15" fmla="*/ 193 h 193"/>
              <a:gd name="T16" fmla="*/ 74 w 304"/>
              <a:gd name="T17" fmla="*/ 193 h 193"/>
              <a:gd name="T18" fmla="*/ 74 w 304"/>
              <a:gd name="T19" fmla="*/ 193 h 193"/>
              <a:gd name="T20" fmla="*/ 255 w 304"/>
              <a:gd name="T21" fmla="*/ 193 h 193"/>
              <a:gd name="T22" fmla="*/ 257 w 304"/>
              <a:gd name="T23" fmla="*/ 193 h 193"/>
              <a:gd name="T24" fmla="*/ 304 w 304"/>
              <a:gd name="T25" fmla="*/ 147 h 193"/>
              <a:gd name="T26" fmla="*/ 257 w 304"/>
              <a:gd name="T27" fmla="*/ 10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4" h="193">
                <a:moveTo>
                  <a:pt x="257" y="100"/>
                </a:moveTo>
                <a:cubicBezTo>
                  <a:pt x="255" y="100"/>
                  <a:pt x="252" y="100"/>
                  <a:pt x="250" y="101"/>
                </a:cubicBezTo>
                <a:cubicBezTo>
                  <a:pt x="251" y="94"/>
                  <a:pt x="252" y="87"/>
                  <a:pt x="252" y="80"/>
                </a:cubicBezTo>
                <a:cubicBezTo>
                  <a:pt x="252" y="36"/>
                  <a:pt x="216" y="0"/>
                  <a:pt x="172" y="0"/>
                </a:cubicBezTo>
                <a:cubicBezTo>
                  <a:pt x="136" y="0"/>
                  <a:pt x="106" y="24"/>
                  <a:pt x="96" y="57"/>
                </a:cubicBezTo>
                <a:cubicBezTo>
                  <a:pt x="88" y="54"/>
                  <a:pt x="79" y="53"/>
                  <a:pt x="71" y="53"/>
                </a:cubicBezTo>
                <a:cubicBezTo>
                  <a:pt x="32" y="53"/>
                  <a:pt x="0" y="84"/>
                  <a:pt x="0" y="123"/>
                </a:cubicBezTo>
                <a:cubicBezTo>
                  <a:pt x="0" y="162"/>
                  <a:pt x="32" y="193"/>
                  <a:pt x="71" y="193"/>
                </a:cubicBezTo>
                <a:cubicBezTo>
                  <a:pt x="72" y="193"/>
                  <a:pt x="73" y="193"/>
                  <a:pt x="74" y="193"/>
                </a:cubicBezTo>
                <a:cubicBezTo>
                  <a:pt x="74" y="193"/>
                  <a:pt x="74" y="193"/>
                  <a:pt x="74" y="193"/>
                </a:cubicBezTo>
                <a:cubicBezTo>
                  <a:pt x="255" y="193"/>
                  <a:pt x="255" y="193"/>
                  <a:pt x="255" y="193"/>
                </a:cubicBezTo>
                <a:cubicBezTo>
                  <a:pt x="256" y="193"/>
                  <a:pt x="256" y="193"/>
                  <a:pt x="257" y="193"/>
                </a:cubicBezTo>
                <a:cubicBezTo>
                  <a:pt x="283" y="193"/>
                  <a:pt x="304" y="172"/>
                  <a:pt x="304" y="147"/>
                </a:cubicBezTo>
                <a:cubicBezTo>
                  <a:pt x="304" y="121"/>
                  <a:pt x="283" y="100"/>
                  <a:pt x="257" y="100"/>
                </a:cubicBezTo>
                <a:close/>
              </a:path>
            </a:pathLst>
          </a:custGeom>
          <a:solidFill>
            <a:srgbClr val="DECEF0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896350">
              <a:defRPr/>
            </a:pPr>
            <a:endParaRPr lang="de-DE" sz="1765" kern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8" name="Freeform 7"/>
          <p:cNvSpPr>
            <a:spLocks/>
          </p:cNvSpPr>
          <p:nvPr/>
        </p:nvSpPr>
        <p:spPr bwMode="auto">
          <a:xfrm>
            <a:off x="372456" y="5606856"/>
            <a:ext cx="1540730" cy="865299"/>
          </a:xfrm>
          <a:custGeom>
            <a:avLst/>
            <a:gdLst>
              <a:gd name="T0" fmla="*/ 537 w 674"/>
              <a:gd name="T1" fmla="*/ 112 h 387"/>
              <a:gd name="T2" fmla="*/ 510 w 674"/>
              <a:gd name="T3" fmla="*/ 115 h 387"/>
              <a:gd name="T4" fmla="*/ 381 w 674"/>
              <a:gd name="T5" fmla="*/ 0 h 387"/>
              <a:gd name="T6" fmla="*/ 260 w 674"/>
              <a:gd name="T7" fmla="*/ 85 h 387"/>
              <a:gd name="T8" fmla="*/ 199 w 674"/>
              <a:gd name="T9" fmla="*/ 64 h 387"/>
              <a:gd name="T10" fmla="*/ 99 w 674"/>
              <a:gd name="T11" fmla="*/ 164 h 387"/>
              <a:gd name="T12" fmla="*/ 102 w 674"/>
              <a:gd name="T13" fmla="*/ 188 h 387"/>
              <a:gd name="T14" fmla="*/ 99 w 674"/>
              <a:gd name="T15" fmla="*/ 188 h 387"/>
              <a:gd name="T16" fmla="*/ 0 w 674"/>
              <a:gd name="T17" fmla="*/ 288 h 387"/>
              <a:gd name="T18" fmla="*/ 99 w 674"/>
              <a:gd name="T19" fmla="*/ 387 h 387"/>
              <a:gd name="T20" fmla="*/ 537 w 674"/>
              <a:gd name="T21" fmla="*/ 387 h 387"/>
              <a:gd name="T22" fmla="*/ 674 w 674"/>
              <a:gd name="T23" fmla="*/ 250 h 387"/>
              <a:gd name="T24" fmla="*/ 537 w 674"/>
              <a:gd name="T25" fmla="*/ 112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4" h="387">
                <a:moveTo>
                  <a:pt x="537" y="112"/>
                </a:moveTo>
                <a:cubicBezTo>
                  <a:pt x="528" y="112"/>
                  <a:pt x="519" y="113"/>
                  <a:pt x="510" y="115"/>
                </a:cubicBezTo>
                <a:cubicBezTo>
                  <a:pt x="503" y="50"/>
                  <a:pt x="448" y="0"/>
                  <a:pt x="381" y="0"/>
                </a:cubicBezTo>
                <a:cubicBezTo>
                  <a:pt x="326" y="0"/>
                  <a:pt x="278" y="36"/>
                  <a:pt x="260" y="85"/>
                </a:cubicBezTo>
                <a:cubicBezTo>
                  <a:pt x="243" y="72"/>
                  <a:pt x="222" y="64"/>
                  <a:pt x="199" y="64"/>
                </a:cubicBezTo>
                <a:cubicBezTo>
                  <a:pt x="144" y="64"/>
                  <a:pt x="99" y="109"/>
                  <a:pt x="99" y="164"/>
                </a:cubicBezTo>
                <a:cubicBezTo>
                  <a:pt x="99" y="172"/>
                  <a:pt x="100" y="180"/>
                  <a:pt x="102" y="188"/>
                </a:cubicBezTo>
                <a:cubicBezTo>
                  <a:pt x="101" y="188"/>
                  <a:pt x="100" y="188"/>
                  <a:pt x="99" y="188"/>
                </a:cubicBezTo>
                <a:cubicBezTo>
                  <a:pt x="44" y="188"/>
                  <a:pt x="0" y="233"/>
                  <a:pt x="0" y="288"/>
                </a:cubicBezTo>
                <a:cubicBezTo>
                  <a:pt x="0" y="343"/>
                  <a:pt x="44" y="387"/>
                  <a:pt x="99" y="387"/>
                </a:cubicBezTo>
                <a:cubicBezTo>
                  <a:pt x="537" y="387"/>
                  <a:pt x="537" y="387"/>
                  <a:pt x="537" y="387"/>
                </a:cubicBezTo>
                <a:cubicBezTo>
                  <a:pt x="613" y="387"/>
                  <a:pt x="674" y="326"/>
                  <a:pt x="674" y="250"/>
                </a:cubicBezTo>
                <a:cubicBezTo>
                  <a:pt x="674" y="174"/>
                  <a:pt x="613" y="112"/>
                  <a:pt x="537" y="1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896350">
              <a:defRPr/>
            </a:pPr>
            <a:endParaRPr lang="de-DE" sz="1765" kern="0">
              <a:solidFill>
                <a:srgbClr val="00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6101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7807" y="1581373"/>
            <a:ext cx="10209475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3800" dirty="0" smtClean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Es código que corre sobre una </a:t>
            </a:r>
            <a:r>
              <a:rPr lang="es-ES" sz="3800" dirty="0" err="1" smtClean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Blockchain</a:t>
            </a:r>
            <a:endParaRPr lang="es-ES" sz="400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951" y="286247"/>
            <a:ext cx="11394220" cy="91101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>
              <a:defRPr/>
            </a:pPr>
            <a:r>
              <a:rPr lang="es-ES" sz="4000" kern="0" spc="-102" dirty="0" smtClean="0">
                <a:ln w="3175">
                  <a:noFill/>
                </a:ln>
                <a:solidFill>
                  <a:srgbClr val="FFFFFF"/>
                </a:solidFill>
                <a:latin typeface="Segoe UI Light"/>
                <a:cs typeface="Segoe UI" pitchFamily="34" charset="0"/>
              </a:rPr>
              <a:t>¿Qué es un Smart </a:t>
            </a:r>
            <a:r>
              <a:rPr lang="es-ES" sz="4000" kern="0" spc="-102" dirty="0" err="1">
                <a:ln w="3175">
                  <a:noFill/>
                </a:ln>
                <a:solidFill>
                  <a:srgbClr val="FFFFFF"/>
                </a:solidFill>
                <a:latin typeface="Segoe UI Light"/>
                <a:cs typeface="Segoe UI" pitchFamily="34" charset="0"/>
              </a:rPr>
              <a:t>C</a:t>
            </a:r>
            <a:r>
              <a:rPr lang="es-ES" sz="4000" kern="0" spc="-102" dirty="0" err="1" smtClean="0">
                <a:ln w="3175">
                  <a:noFill/>
                </a:ln>
                <a:solidFill>
                  <a:srgbClr val="FFFFFF"/>
                </a:solidFill>
                <a:latin typeface="Segoe UI Light"/>
                <a:cs typeface="Segoe UI" pitchFamily="34" charset="0"/>
              </a:rPr>
              <a:t>ontract</a:t>
            </a:r>
            <a:r>
              <a:rPr lang="es-ES" sz="4000" kern="0" spc="-102" dirty="0" smtClean="0">
                <a:ln w="3175">
                  <a:noFill/>
                </a:ln>
                <a:solidFill>
                  <a:srgbClr val="FFFFFF"/>
                </a:solidFill>
                <a:latin typeface="Segoe UI Light"/>
                <a:cs typeface="Segoe UI" pitchFamily="34" charset="0"/>
              </a:rPr>
              <a:t>?</a:t>
            </a:r>
            <a:endParaRPr lang="en-US" sz="4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356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7807" y="1581373"/>
            <a:ext cx="9159172" cy="5019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3800" dirty="0" smtClean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Es una base de datos distribuida</a:t>
            </a:r>
            <a:endParaRPr lang="es-ES" sz="400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Pública</a:t>
            </a: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Cada participante tiene un </a:t>
            </a:r>
            <a:r>
              <a:rPr lang="es-ES" sz="2000" dirty="0" err="1" smtClean="0">
                <a:solidFill>
                  <a:srgbClr val="FFFFFF"/>
                </a:solidFill>
                <a:latin typeface="Segoe UI Semilight"/>
              </a:rPr>
              <a:t>address</a:t>
            </a:r>
            <a:endParaRPr lang="es-ES" sz="2000" dirty="0" smtClean="0">
              <a:solidFill>
                <a:srgbClr val="FFFFFF"/>
              </a:solidFill>
              <a:latin typeface="Segoe UI Semilight"/>
            </a:endParaRPr>
          </a:p>
          <a:p>
            <a:pPr lvl="0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4000" dirty="0" smtClean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Constituida por bloques</a:t>
            </a:r>
            <a:endParaRPr lang="es-ES" sz="400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Que contienen transacciones</a:t>
            </a: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Con una referencia al bloque anterior</a:t>
            </a: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Con fecha</a:t>
            </a: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Con un hash firmado digitalmente</a:t>
            </a:r>
            <a:endParaRPr lang="es-ES" sz="2000" dirty="0">
              <a:solidFill>
                <a:srgbClr val="FFFFFF"/>
              </a:solidFill>
              <a:latin typeface="Segoe UI Semilight"/>
            </a:endParaRPr>
          </a:p>
          <a:p>
            <a:pPr lvl="0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4000" dirty="0" smtClean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Los bloques se generan al ser “minados”</a:t>
            </a:r>
            <a:endParaRPr lang="es-ES" sz="400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Es necesario resolver un problema matemático mediante fuerza (POW)</a:t>
            </a:r>
            <a:endParaRPr lang="es-ES" sz="2000" dirty="0">
              <a:solidFill>
                <a:srgbClr val="FFFFFF"/>
              </a:solidFill>
              <a:latin typeface="Segoe UI Semilight"/>
            </a:endParaRP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La red acepta el nuevo bloque</a:t>
            </a: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Quien “mina” el bloque recibe un </a:t>
            </a:r>
            <a:r>
              <a:rPr lang="es-ES" sz="2000" dirty="0" err="1" smtClean="0">
                <a:solidFill>
                  <a:srgbClr val="FFFFFF"/>
                </a:solidFill>
                <a:latin typeface="Segoe UI Semilight"/>
              </a:rPr>
              <a:t>recompenza</a:t>
            </a:r>
            <a:endParaRPr lang="es-ES" sz="2000" dirty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951" y="286247"/>
            <a:ext cx="11394220" cy="91101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>
              <a:defRPr/>
            </a:pPr>
            <a:r>
              <a:rPr lang="es-ES" sz="4000" kern="0" spc="-102" dirty="0" smtClean="0">
                <a:ln w="3175">
                  <a:noFill/>
                </a:ln>
                <a:solidFill>
                  <a:srgbClr val="FFFFFF"/>
                </a:solidFill>
                <a:latin typeface="Segoe UI Light"/>
                <a:cs typeface="Segoe UI" pitchFamily="34" charset="0"/>
              </a:rPr>
              <a:t>¿Qué es un </a:t>
            </a:r>
            <a:r>
              <a:rPr lang="es-ES" sz="4000" kern="0" spc="-102" dirty="0" err="1" smtClean="0">
                <a:ln w="3175">
                  <a:noFill/>
                </a:ln>
                <a:solidFill>
                  <a:srgbClr val="FFFFFF"/>
                </a:solidFill>
                <a:latin typeface="Segoe UI Light"/>
                <a:cs typeface="Segoe UI" pitchFamily="34" charset="0"/>
              </a:rPr>
              <a:t>Blockchain</a:t>
            </a:r>
            <a:r>
              <a:rPr lang="es-ES" sz="4000" kern="0" spc="-102" dirty="0" smtClean="0">
                <a:ln w="3175">
                  <a:noFill/>
                </a:ln>
                <a:solidFill>
                  <a:srgbClr val="FFFFFF"/>
                </a:solidFill>
                <a:latin typeface="Segoe UI Light"/>
                <a:cs typeface="Segoe UI" pitchFamily="34" charset="0"/>
              </a:rPr>
              <a:t>?</a:t>
            </a:r>
            <a:endParaRPr lang="en-US" sz="4000" kern="0" dirty="0">
              <a:solidFill>
                <a:sysClr val="windowText" lastClr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171" y="889710"/>
            <a:ext cx="1921543" cy="510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81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7807" y="1581373"/>
            <a:ext cx="915917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3800" dirty="0" smtClean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 programan en </a:t>
            </a:r>
            <a:r>
              <a:rPr lang="es-ES" sz="3800" dirty="0" err="1" smtClean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Solidity</a:t>
            </a:r>
            <a:endParaRPr lang="es-ES" sz="400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Similar a </a:t>
            </a:r>
            <a:r>
              <a:rPr lang="es-ES" sz="2000" dirty="0" err="1" smtClean="0">
                <a:solidFill>
                  <a:srgbClr val="FFFFFF"/>
                </a:solidFill>
                <a:latin typeface="Segoe UI Semilight"/>
              </a:rPr>
              <a:t>Javascript</a:t>
            </a:r>
            <a:endParaRPr lang="es-ES" sz="2000" dirty="0" smtClean="0">
              <a:solidFill>
                <a:srgbClr val="FFFFFF"/>
              </a:solidFill>
              <a:latin typeface="Segoe UI Semilight"/>
            </a:endParaRP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Se genera </a:t>
            </a:r>
            <a:r>
              <a:rPr lang="es-ES" sz="2000" dirty="0" err="1" smtClean="0">
                <a:solidFill>
                  <a:srgbClr val="FFFFFF"/>
                </a:solidFill>
                <a:latin typeface="Segoe UI Semilight"/>
              </a:rPr>
              <a:t>bytecode</a:t>
            </a: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 y un contrato JSON</a:t>
            </a: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Se publican en la </a:t>
            </a:r>
            <a:r>
              <a:rPr lang="es-ES" sz="2000" dirty="0" err="1" smtClean="0">
                <a:solidFill>
                  <a:srgbClr val="FFFFFF"/>
                </a:solidFill>
                <a:latin typeface="Segoe UI Semilight"/>
              </a:rPr>
              <a:t>blockchain</a:t>
            </a:r>
            <a:endParaRPr lang="es-ES" sz="2000" dirty="0" smtClean="0">
              <a:solidFill>
                <a:srgbClr val="FFFFFF"/>
              </a:solidFill>
              <a:latin typeface="Segoe UI Semilight"/>
            </a:endParaRP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endParaRPr lang="es-ES" sz="2000" dirty="0" smtClean="0">
              <a:solidFill>
                <a:srgbClr val="FFFFFF"/>
              </a:solidFill>
              <a:latin typeface="Segoe UI Semilight"/>
            </a:endParaRPr>
          </a:p>
          <a:p>
            <a:pPr lvl="0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3800" dirty="0" smtClean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Problemas:</a:t>
            </a:r>
            <a:endParaRPr lang="es-ES" sz="400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Necesito la </a:t>
            </a:r>
            <a:r>
              <a:rPr lang="es-ES" sz="2000" dirty="0" err="1" smtClean="0">
                <a:solidFill>
                  <a:srgbClr val="FFFFFF"/>
                </a:solidFill>
                <a:latin typeface="Segoe UI Semilight"/>
              </a:rPr>
              <a:t>blockchain</a:t>
            </a:r>
            <a:endParaRPr lang="es-ES" sz="2000" dirty="0" smtClean="0">
              <a:solidFill>
                <a:srgbClr val="FFFFFF"/>
              </a:solidFill>
              <a:latin typeface="Segoe UI Semilight"/>
            </a:endParaRP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Me </a:t>
            </a: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cuesta gas </a:t>
            </a: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publicar</a:t>
            </a: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Es muy lento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951" y="286247"/>
            <a:ext cx="11394220" cy="91101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>
              <a:defRPr/>
            </a:pPr>
            <a:r>
              <a:rPr lang="es-ES" sz="4000" kern="0" spc="-102" dirty="0" smtClean="0">
                <a:ln w="3175">
                  <a:noFill/>
                </a:ln>
                <a:solidFill>
                  <a:srgbClr val="FFFFFF"/>
                </a:solidFill>
                <a:latin typeface="Segoe UI Light"/>
                <a:cs typeface="Segoe UI" pitchFamily="34" charset="0"/>
              </a:rPr>
              <a:t>¿Cómo hago un Smart </a:t>
            </a:r>
            <a:r>
              <a:rPr lang="es-ES" sz="4000" kern="0" spc="-102" dirty="0" err="1" smtClean="0">
                <a:ln w="3175">
                  <a:noFill/>
                </a:ln>
                <a:solidFill>
                  <a:srgbClr val="FFFFFF"/>
                </a:solidFill>
                <a:latin typeface="Segoe UI Light"/>
                <a:cs typeface="Segoe UI" pitchFamily="34" charset="0"/>
              </a:rPr>
              <a:t>Contract</a:t>
            </a:r>
            <a:r>
              <a:rPr lang="es-ES" sz="4000" kern="0" spc="-102" dirty="0" smtClean="0">
                <a:ln w="3175">
                  <a:noFill/>
                </a:ln>
                <a:solidFill>
                  <a:srgbClr val="FFFFFF"/>
                </a:solidFill>
                <a:latin typeface="Segoe UI Light"/>
                <a:cs typeface="Segoe UI" pitchFamily="34" charset="0"/>
              </a:rPr>
              <a:t>?</a:t>
            </a:r>
            <a:endParaRPr lang="en-US" sz="4000" kern="0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470" y="3355808"/>
            <a:ext cx="35337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2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3586" y="1368805"/>
            <a:ext cx="9159172" cy="4275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3800" dirty="0" err="1" smtClean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Geth</a:t>
            </a:r>
            <a:endParaRPr lang="es-ES" sz="3800" dirty="0" smtClean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 err="1" smtClean="0">
                <a:solidFill>
                  <a:srgbClr val="FFFFFF"/>
                </a:solidFill>
                <a:latin typeface="Segoe UI Semilight"/>
              </a:rPr>
              <a:t>Implementeación</a:t>
            </a: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 </a:t>
            </a:r>
            <a:r>
              <a:rPr lang="es-ES" sz="2000" dirty="0" err="1" smtClean="0">
                <a:solidFill>
                  <a:srgbClr val="FFFFFF"/>
                </a:solidFill>
                <a:latin typeface="Segoe UI Semilight"/>
              </a:rPr>
              <a:t>Go</a:t>
            </a:r>
            <a:endParaRPr lang="es-ES" sz="2000" dirty="0" smtClean="0">
              <a:solidFill>
                <a:srgbClr val="FFFFFF"/>
              </a:solidFill>
              <a:latin typeface="Segoe UI Semilight"/>
            </a:endParaRP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La más actualizada</a:t>
            </a: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Puedo bajar </a:t>
            </a:r>
            <a:r>
              <a:rPr lang="es-ES" sz="2000" dirty="0" err="1" smtClean="0">
                <a:solidFill>
                  <a:srgbClr val="FFFFFF"/>
                </a:solidFill>
                <a:latin typeface="Segoe UI Semilight"/>
              </a:rPr>
              <a:t>testnet</a:t>
            </a:r>
            <a:endParaRPr lang="es-ES" sz="2000" dirty="0" smtClean="0">
              <a:solidFill>
                <a:srgbClr val="FFFFFF"/>
              </a:solidFill>
              <a:latin typeface="Segoe UI Semilight"/>
            </a:endParaRP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endParaRPr lang="es-ES" sz="2000" dirty="0" smtClean="0">
              <a:solidFill>
                <a:srgbClr val="FFFFFF"/>
              </a:solidFill>
              <a:latin typeface="Segoe UI Semilight"/>
            </a:endParaRPr>
          </a:p>
          <a:p>
            <a:pPr lvl="0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3800" dirty="0" err="1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TestRPC</a:t>
            </a:r>
            <a:endParaRPr lang="es-ES" sz="380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 err="1" smtClean="0">
                <a:solidFill>
                  <a:srgbClr val="FFFFFF"/>
                </a:solidFill>
                <a:latin typeface="Segoe UI Semilight"/>
              </a:rPr>
              <a:t>Blockchain</a:t>
            </a: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 </a:t>
            </a:r>
            <a:r>
              <a:rPr lang="es-ES" sz="2000" dirty="0">
                <a:solidFill>
                  <a:srgbClr val="FFFFFF"/>
                </a:solidFill>
                <a:latin typeface="Segoe UI Semilight"/>
              </a:rPr>
              <a:t>en memoria</a:t>
            </a: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 err="1">
                <a:solidFill>
                  <a:srgbClr val="FFFFFF"/>
                </a:solidFill>
                <a:latin typeface="Segoe UI Semilight"/>
              </a:rPr>
              <a:t>Imnediata</a:t>
            </a:r>
            <a:endParaRPr lang="es-ES" sz="2000" dirty="0">
              <a:solidFill>
                <a:srgbClr val="FFFFFF"/>
              </a:solidFill>
              <a:latin typeface="Segoe UI Semilight"/>
            </a:endParaRP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>
                <a:solidFill>
                  <a:srgbClr val="FFFFFF"/>
                </a:solidFill>
                <a:latin typeface="Segoe UI Semilight"/>
              </a:rPr>
              <a:t>Sin costo</a:t>
            </a:r>
          </a:p>
          <a:p>
            <a:pPr lvl="0" defTabSz="932742">
              <a:lnSpc>
                <a:spcPct val="90000"/>
              </a:lnSpc>
              <a:spcBef>
                <a:spcPct val="20000"/>
              </a:spcBef>
              <a:buSzPct val="90000"/>
            </a:pPr>
            <a:endParaRPr lang="es-ES" sz="3800" dirty="0" smtClean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586" y="218489"/>
            <a:ext cx="11204224" cy="91101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>
              <a:defRPr/>
            </a:pPr>
            <a:r>
              <a:rPr lang="es-ES" sz="4000" kern="0" spc="-102" dirty="0" smtClean="0">
                <a:ln w="3175">
                  <a:noFill/>
                </a:ln>
                <a:solidFill>
                  <a:srgbClr val="FFFFFF"/>
                </a:solidFill>
                <a:latin typeface="Segoe UI Light"/>
                <a:cs typeface="Segoe UI" pitchFamily="34" charset="0"/>
              </a:rPr>
              <a:t>Herramientas</a:t>
            </a:r>
            <a:endParaRPr lang="en-US" sz="40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8194" y="673998"/>
            <a:ext cx="6323730" cy="529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2742">
              <a:lnSpc>
                <a:spcPct val="90000"/>
              </a:lnSpc>
              <a:spcBef>
                <a:spcPct val="20000"/>
              </a:spcBef>
              <a:buSzPct val="90000"/>
            </a:pPr>
            <a:endParaRPr lang="es-ES" sz="3800" dirty="0" smtClean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0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3800" dirty="0" err="1" smtClean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Solidity</a:t>
            </a:r>
            <a:r>
              <a:rPr lang="es-ES" sz="3800" dirty="0" smtClean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s-ES" sz="3800" dirty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browser</a:t>
            </a: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Permite </a:t>
            </a:r>
            <a:r>
              <a:rPr lang="es-ES" sz="2000" dirty="0">
                <a:solidFill>
                  <a:srgbClr val="FFFFFF"/>
                </a:solidFill>
                <a:latin typeface="Segoe UI Semilight"/>
              </a:rPr>
              <a:t>verificar sintaxis</a:t>
            </a: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>
                <a:solidFill>
                  <a:srgbClr val="FFFFFF"/>
                </a:solidFill>
                <a:latin typeface="Segoe UI Semilight"/>
              </a:rPr>
              <a:t>Permite </a:t>
            </a: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publicar</a:t>
            </a: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>
                <a:solidFill>
                  <a:srgbClr val="FFFFFF"/>
                </a:solidFill>
                <a:latin typeface="Segoe UI Semilight"/>
              </a:rPr>
              <a:t>Puedo conectarlo a </a:t>
            </a:r>
            <a:r>
              <a:rPr lang="es-ES" sz="2000" dirty="0" err="1" smtClean="0">
                <a:solidFill>
                  <a:srgbClr val="FFFFFF"/>
                </a:solidFill>
                <a:latin typeface="Segoe UI Semilight"/>
              </a:rPr>
              <a:t>TestRPC</a:t>
            </a:r>
            <a:endParaRPr lang="es-ES" sz="2000" dirty="0" smtClean="0">
              <a:solidFill>
                <a:srgbClr val="FFFFFF"/>
              </a:solidFill>
              <a:latin typeface="Segoe UI Semilight"/>
            </a:endParaRP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endParaRPr lang="es-ES" sz="2000" dirty="0">
              <a:solidFill>
                <a:srgbClr val="FFFFFF"/>
              </a:solidFill>
              <a:latin typeface="Segoe UI Semilight"/>
            </a:endParaRPr>
          </a:p>
          <a:p>
            <a:pPr lvl="0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3800" dirty="0" err="1" smtClean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Truffle</a:t>
            </a:r>
            <a:endParaRPr lang="es-ES" sz="380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Permite interactuar con </a:t>
            </a:r>
            <a:r>
              <a:rPr lang="es-ES" sz="2000" dirty="0" err="1" smtClean="0">
                <a:solidFill>
                  <a:srgbClr val="FFFFFF"/>
                </a:solidFill>
                <a:latin typeface="Segoe UI Semilight"/>
              </a:rPr>
              <a:t>TestRPC</a:t>
            </a: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 o </a:t>
            </a:r>
            <a:r>
              <a:rPr lang="es-ES" sz="2000" dirty="0" err="1" smtClean="0">
                <a:solidFill>
                  <a:srgbClr val="FFFFFF"/>
                </a:solidFill>
                <a:latin typeface="Segoe UI Semilight"/>
              </a:rPr>
              <a:t>Ethereum</a:t>
            </a:r>
            <a:endParaRPr lang="es-ES" sz="2000" dirty="0">
              <a:solidFill>
                <a:srgbClr val="FFFFFF"/>
              </a:solidFill>
              <a:latin typeface="Segoe UI Semilight"/>
            </a:endParaRP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>
                <a:solidFill>
                  <a:srgbClr val="FFFFFF"/>
                </a:solidFill>
                <a:latin typeface="Segoe UI Semilight"/>
              </a:rPr>
              <a:t>Permite publicar</a:t>
            </a: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Permite hacer test unitarios</a:t>
            </a: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s-ES" sz="2000" dirty="0" smtClean="0">
                <a:solidFill>
                  <a:srgbClr val="FFFFFF"/>
                </a:solidFill>
                <a:latin typeface="Segoe UI Semilight"/>
              </a:rPr>
              <a:t>Permite definir flujos de publicación</a:t>
            </a:r>
            <a:endParaRPr lang="es-ES" sz="2000" dirty="0">
              <a:solidFill>
                <a:srgbClr val="FFFFFF"/>
              </a:solidFill>
              <a:latin typeface="Segoe UI Semilight"/>
            </a:endParaRP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endParaRPr lang="es-ES" sz="2000" dirty="0">
              <a:solidFill>
                <a:srgbClr val="FFFFFF"/>
              </a:solidFill>
              <a:latin typeface="Segoe UI Semilight"/>
            </a:endParaRPr>
          </a:p>
          <a:p>
            <a:pPr marL="0" lvl="1" defTabSz="932742">
              <a:lnSpc>
                <a:spcPct val="90000"/>
              </a:lnSpc>
              <a:spcBef>
                <a:spcPct val="20000"/>
              </a:spcBef>
              <a:buSzPct val="90000"/>
            </a:pPr>
            <a:endParaRPr lang="es-ES" sz="2000" dirty="0" smtClean="0">
              <a:solidFill>
                <a:srgbClr val="FFFFFF"/>
              </a:solidFill>
              <a:latin typeface="Segoe UI Semi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608" y="640994"/>
            <a:ext cx="5150518" cy="29116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325" y="318858"/>
            <a:ext cx="1660034" cy="162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74" y="4406876"/>
            <a:ext cx="2473890" cy="247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03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idx="4294967295"/>
          </p:nvPr>
        </p:nvSpPr>
        <p:spPr>
          <a:xfrm>
            <a:off x="5963716" y="1252524"/>
            <a:ext cx="6228285" cy="863743"/>
          </a:xfrm>
        </p:spPr>
        <p:txBody>
          <a:bodyPr/>
          <a:lstStyle/>
          <a:p>
            <a:r>
              <a:rPr lang="en-US" sz="3725" spc="-49" dirty="0" smtClean="0">
                <a:solidFill>
                  <a:schemeClr val="tx1"/>
                </a:solidFill>
              </a:rPr>
              <a:t>A </a:t>
            </a:r>
            <a:r>
              <a:rPr lang="en-US" sz="3725" spc="-49" dirty="0" err="1" smtClean="0">
                <a:solidFill>
                  <a:schemeClr val="tx1"/>
                </a:solidFill>
              </a:rPr>
              <a:t>codear</a:t>
            </a:r>
            <a:endParaRPr lang="en-US" sz="3725" spc="-49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8" y="359243"/>
            <a:ext cx="5647966" cy="647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0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idx="4294967295"/>
          </p:nvPr>
        </p:nvSpPr>
        <p:spPr>
          <a:xfrm>
            <a:off x="254226" y="333016"/>
            <a:ext cx="6228285" cy="863743"/>
          </a:xfrm>
        </p:spPr>
        <p:txBody>
          <a:bodyPr/>
          <a:lstStyle/>
          <a:p>
            <a:pPr algn="ctr"/>
            <a:r>
              <a:rPr lang="es-AR" sz="3725" b="1" spc="-49" dirty="0" smtClean="0">
                <a:solidFill>
                  <a:schemeClr val="tx1"/>
                </a:solidFill>
              </a:rPr>
              <a:t>Referencias</a:t>
            </a:r>
            <a:endParaRPr lang="en-US" sz="3725" b="1" spc="-49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63603" y="2350186"/>
            <a:ext cx="273227" cy="514756"/>
          </a:xfrm>
          <a:prstGeom prst="rect">
            <a:avLst/>
          </a:prstGeom>
        </p:spPr>
        <p:txBody>
          <a:bodyPr wrap="none" lIns="179081">
            <a:spAutoFit/>
          </a:bodyPr>
          <a:lstStyle/>
          <a:p>
            <a:pPr defTabSz="913308">
              <a:defRPr/>
            </a:pPr>
            <a:endParaRPr lang="en-US" sz="2745" kern="0" dirty="0">
              <a:ln w="3175"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63603" y="3199734"/>
            <a:ext cx="273227" cy="514756"/>
          </a:xfrm>
          <a:prstGeom prst="rect">
            <a:avLst/>
          </a:prstGeom>
        </p:spPr>
        <p:txBody>
          <a:bodyPr wrap="none" lIns="179081">
            <a:spAutoFit/>
          </a:bodyPr>
          <a:lstStyle/>
          <a:p>
            <a:pPr defTabSz="913308">
              <a:defRPr/>
            </a:pPr>
            <a:endParaRPr lang="en-US" sz="2745" kern="0" dirty="0">
              <a:ln w="3175"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255" y="1991638"/>
            <a:ext cx="11110586" cy="349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2"/>
              </a:rPr>
              <a:t>http://solidity.readthedocs.io/en/develop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2"/>
              </a:rPr>
              <a:t>/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http://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candidtim.github.io/ethereum/2016/03/24/ethereum-quick-start.html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https://ethereum.github.io/browser-solidity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/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5"/>
              </a:rPr>
              <a:t>https://ethereum.org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5"/>
              </a:rPr>
              <a:t>/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6"/>
              </a:rPr>
              <a:t>https://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6"/>
              </a:rPr>
              <a:t>github.com/ethereum/go-ethereum/wiki/Geth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7"/>
              </a:rPr>
              <a:t>https://</a:t>
            </a:r>
            <a:r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7"/>
              </a:rPr>
              <a:t>testnet.etherscan.io/accounts</a:t>
            </a:r>
            <a:endParaRPr lang="en-US" sz="240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3684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plate (March 2016)">
  <a:themeElements>
    <a:clrScheme name="Custom 2">
      <a:dk1>
        <a:srgbClr val="3C3C3C"/>
      </a:dk1>
      <a:lt1>
        <a:srgbClr val="FFFFFF"/>
      </a:lt1>
      <a:dk2>
        <a:srgbClr val="5C2D91"/>
      </a:dk2>
      <a:lt2>
        <a:srgbClr val="FFFFFF"/>
      </a:lt2>
      <a:accent1>
        <a:srgbClr val="5C2D91"/>
      </a:accent1>
      <a:accent2>
        <a:srgbClr val="0078D7"/>
      </a:accent2>
      <a:accent3>
        <a:srgbClr val="008272"/>
      </a:accent3>
      <a:accent4>
        <a:srgbClr val="00B0F0"/>
      </a:accent4>
      <a:accent5>
        <a:srgbClr val="00B294"/>
      </a:accent5>
      <a:accent6>
        <a:srgbClr val="FFB9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SE.pptx" id="{B128E9C9-7DA5-4B47-9799-773412CE7BAC}" vid="{6A95F43D-E559-429D-81DF-F8D1D7D967DF}"/>
    </a:ext>
  </a:extLst>
</a:theme>
</file>

<file path=ppt/theme/theme2.xml><?xml version="1.0" encoding="utf-8"?>
<a:theme xmlns:a="http://schemas.openxmlformats.org/drawingml/2006/main" name="5-30688_Visual_Studio_2015_Template">
  <a:themeElements>
    <a:clrScheme name="VS 2015 2">
      <a:dk1>
        <a:srgbClr val="141414"/>
      </a:dk1>
      <a:lt1>
        <a:srgbClr val="FFFFFF"/>
      </a:lt1>
      <a:dk2>
        <a:srgbClr val="5C2D91"/>
      </a:dk2>
      <a:lt2>
        <a:srgbClr val="E6E6E6"/>
      </a:lt2>
      <a:accent1>
        <a:srgbClr val="0072C6"/>
      </a:accent1>
      <a:accent2>
        <a:srgbClr val="32145A"/>
      </a:accent2>
      <a:accent3>
        <a:srgbClr val="BAD80A"/>
      </a:accent3>
      <a:accent4>
        <a:srgbClr val="5C005C"/>
      </a:accent4>
      <a:accent5>
        <a:srgbClr val="B4009E"/>
      </a:accent5>
      <a:accent6>
        <a:srgbClr val="00188F"/>
      </a:accent6>
      <a:hlink>
        <a:srgbClr val="FFB900"/>
      </a:hlink>
      <a:folHlink>
        <a:srgbClr val="FFB900"/>
      </a:folHlink>
    </a:clrScheme>
    <a:fontScheme name="Custom 1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SE.pptx" id="{B128E9C9-7DA5-4B47-9799-773412CE7BAC}" vid="{8FAB7D42-57E6-4C17-82EF-2545BBDE93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VSE</Template>
  <TotalTime>136</TotalTime>
  <Words>194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Segoe UI Semilight</vt:lpstr>
      <vt:lpstr>Symbol</vt:lpstr>
      <vt:lpstr>Wingdings</vt:lpstr>
      <vt:lpstr>1_Template (March 2016)</vt:lpstr>
      <vt:lpstr>5-30688_Visual_Studio_2015_Template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codear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Micheloni</dc:creator>
  <cp:lastModifiedBy>Leonardo Micheloni</cp:lastModifiedBy>
  <cp:revision>16</cp:revision>
  <dcterms:created xsi:type="dcterms:W3CDTF">2017-03-08T00:21:34Z</dcterms:created>
  <dcterms:modified xsi:type="dcterms:W3CDTF">2017-03-29T13:58:10Z</dcterms:modified>
</cp:coreProperties>
</file>