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3" r:id="rId2"/>
    <p:sldMasterId id="2147483685" r:id="rId3"/>
  </p:sldMasterIdLst>
  <p:notesMasterIdLst>
    <p:notesMasterId r:id="rId24"/>
  </p:notesMasterIdLst>
  <p:sldIdLst>
    <p:sldId id="279" r:id="rId4"/>
    <p:sldId id="257" r:id="rId5"/>
    <p:sldId id="258" r:id="rId6"/>
    <p:sldId id="264" r:id="rId7"/>
    <p:sldId id="259" r:id="rId8"/>
    <p:sldId id="261" r:id="rId9"/>
    <p:sldId id="272" r:id="rId10"/>
    <p:sldId id="278" r:id="rId11"/>
    <p:sldId id="260" r:id="rId12"/>
    <p:sldId id="271" r:id="rId13"/>
    <p:sldId id="274" r:id="rId14"/>
    <p:sldId id="263" r:id="rId15"/>
    <p:sldId id="267" r:id="rId16"/>
    <p:sldId id="268" r:id="rId17"/>
    <p:sldId id="275" r:id="rId18"/>
    <p:sldId id="276" r:id="rId19"/>
    <p:sldId id="269" r:id="rId20"/>
    <p:sldId id="277" r:id="rId21"/>
    <p:sldId id="262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4DAF1-7E7F-4B07-A05E-E15E292C116E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2C33-577B-4BBF-8577-3771650CC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20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9DFE-4F7F-4AF6-8413-98C9A6A3157F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2AFE-9C01-4657-B924-669FCB301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6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9DFE-4F7F-4AF6-8413-98C9A6A3157F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2AFE-9C01-4657-B924-669FCB301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9DFE-4F7F-4AF6-8413-98C9A6A3157F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2AFE-9C01-4657-B924-669FCB301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2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F8AE-8B91-4C74-8D80-0D38AA3307C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01/06/2017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D306-818F-4C8C-B4C8-8BFB6AC29206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66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F8AE-8B91-4C74-8D80-0D38AA3307C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01/06/2017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D306-818F-4C8C-B4C8-8BFB6AC29206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423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F8AE-8B91-4C74-8D80-0D38AA3307C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01/06/2017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D306-818F-4C8C-B4C8-8BFB6AC29206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201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F8AE-8B91-4C74-8D80-0D38AA3307C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01/06/2017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D306-818F-4C8C-B4C8-8BFB6AC29206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741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F8AE-8B91-4C74-8D80-0D38AA3307C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01/06/2017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D306-818F-4C8C-B4C8-8BFB6AC29206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85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F8AE-8B91-4C74-8D80-0D38AA3307C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01/06/2017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D306-818F-4C8C-B4C8-8BFB6AC29206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849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F8AE-8B91-4C74-8D80-0D38AA3307C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01/06/2017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D306-818F-4C8C-B4C8-8BFB6AC29206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008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F8AE-8B91-4C74-8D80-0D38AA3307C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01/06/2017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D306-818F-4C8C-B4C8-8BFB6AC29206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10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9DFE-4F7F-4AF6-8413-98C9A6A3157F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2AFE-9C01-4657-B924-669FCB301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396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F8AE-8B91-4C74-8D80-0D38AA3307C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01/06/2017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D306-818F-4C8C-B4C8-8BFB6AC29206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711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F8AE-8B91-4C74-8D80-0D38AA3307C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01/06/2017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D306-818F-4C8C-B4C8-8BFB6AC29206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3737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F8AE-8B91-4C74-8D80-0D38AA3307C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01/06/2017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D306-818F-4C8C-B4C8-8BFB6AC29206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7474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F8AE-8B91-4C74-8D80-0D38AA3307C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01/06/2017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D306-818F-4C8C-B4C8-8BFB6AC29206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5516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F8AE-8B91-4C74-8D80-0D38AA3307C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01/06/2017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D306-818F-4C8C-B4C8-8BFB6AC29206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4091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F8AE-8B91-4C74-8D80-0D38AA3307C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01/06/2017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D306-818F-4C8C-B4C8-8BFB6AC29206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3282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F8AE-8B91-4C74-8D80-0D38AA3307C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01/06/2017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D306-818F-4C8C-B4C8-8BFB6AC29206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0295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F8AE-8B91-4C74-8D80-0D38AA3307C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01/06/2017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D306-818F-4C8C-B4C8-8BFB6AC29206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8011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F8AE-8B91-4C74-8D80-0D38AA3307C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01/06/2017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D306-818F-4C8C-B4C8-8BFB6AC29206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1412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F8AE-8B91-4C74-8D80-0D38AA3307C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01/06/2017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D306-818F-4C8C-B4C8-8BFB6AC29206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26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9DFE-4F7F-4AF6-8413-98C9A6A3157F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2AFE-9C01-4657-B924-669FCB301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346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F8AE-8B91-4C74-8D80-0D38AA3307C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01/06/2017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D306-818F-4C8C-B4C8-8BFB6AC29206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7432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F8AE-8B91-4C74-8D80-0D38AA3307C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01/06/2017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D306-818F-4C8C-B4C8-8BFB6AC29206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3064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F8AE-8B91-4C74-8D80-0D38AA3307C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01/06/2017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D306-818F-4C8C-B4C8-8BFB6AC29206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6549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F8AE-8B91-4C74-8D80-0D38AA3307C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01/06/2017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D306-818F-4C8C-B4C8-8BFB6AC29206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14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9DFE-4F7F-4AF6-8413-98C9A6A3157F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2AFE-9C01-4657-B924-669FCB301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6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9DFE-4F7F-4AF6-8413-98C9A6A3157F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2AFE-9C01-4657-B924-669FCB301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4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9DFE-4F7F-4AF6-8413-98C9A6A3157F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2AFE-9C01-4657-B924-669FCB301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2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9DFE-4F7F-4AF6-8413-98C9A6A3157F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2AFE-9C01-4657-B924-669FCB301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3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9DFE-4F7F-4AF6-8413-98C9A6A3157F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2AFE-9C01-4657-B924-669FCB301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3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9DFE-4F7F-4AF6-8413-98C9A6A3157F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2AFE-9C01-4657-B924-669FCB301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0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29DFE-4F7F-4AF6-8413-98C9A6A3157F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02AFE-9C01-4657-B924-669FCB301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2F8AE-8B91-4C74-8D80-0D38AA3307C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01/06/2017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9D306-818F-4C8C-B4C8-8BFB6AC29206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05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2F8AE-8B91-4C74-8D80-0D38AA3307C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01/06/2017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9D306-818F-4C8C-B4C8-8BFB6AC29206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99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monegraph.com/creator" TargetMode="External"/><Relationship Id="rId13" Type="http://schemas.openxmlformats.org/officeDocument/2006/relationships/image" Target="../media/image2.png"/><Relationship Id="rId3" Type="http://schemas.openxmlformats.org/officeDocument/2006/relationships/hyperlink" Target="http://dapps.ethercasts.com/" TargetMode="External"/><Relationship Id="rId7" Type="http://schemas.openxmlformats.org/officeDocument/2006/relationships/hyperlink" Target="http://ujomusic.com/" TargetMode="External"/><Relationship Id="rId12" Type="http://schemas.openxmlformats.org/officeDocument/2006/relationships/hyperlink" Target="https://davidburela.wordpress.com/" TargetMode="External"/><Relationship Id="rId2" Type="http://schemas.openxmlformats.org/officeDocument/2006/relationships/hyperlink" Target="https://github.com/Azure/azure-quickstart-templates/tree/master/blockcha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eifund.io/" TargetMode="External"/><Relationship Id="rId11" Type="http://schemas.openxmlformats.org/officeDocument/2006/relationships/hyperlink" Target="https://anders.com/blockchain" TargetMode="External"/><Relationship Id="rId5" Type="http://schemas.openxmlformats.org/officeDocument/2006/relationships/hyperlink" Target="https://www.uport.me/" TargetMode="External"/><Relationship Id="rId10" Type="http://schemas.openxmlformats.org/officeDocument/2006/relationships/hyperlink" Target="https://github.com/bitcoinbook/bitcoinbook" TargetMode="External"/><Relationship Id="rId4" Type="http://schemas.openxmlformats.org/officeDocument/2006/relationships/hyperlink" Target="https://remix.ethereum.org/" TargetMode="External"/><Relationship Id="rId9" Type="http://schemas.openxmlformats.org/officeDocument/2006/relationships/hyperlink" Target="https://www.youtube.com/watch?v=HsConsFaZG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nders.com/blockchain/hash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504476" y="3273984"/>
            <a:ext cx="775712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400" dirty="0" smtClean="0">
                <a:solidFill>
                  <a:srgbClr val="8EC63F"/>
                </a:solidFill>
              </a:rPr>
              <a:t>¿Qué es todo esto de </a:t>
            </a:r>
            <a:r>
              <a:rPr lang="es-MX" sz="4400" dirty="0" err="1" smtClean="0">
                <a:solidFill>
                  <a:srgbClr val="8EC63F"/>
                </a:solidFill>
              </a:rPr>
              <a:t>blockchain</a:t>
            </a:r>
            <a:r>
              <a:rPr lang="es-MX" sz="4400" dirty="0" smtClean="0">
                <a:solidFill>
                  <a:srgbClr val="8EC63F"/>
                </a:solidFill>
              </a:rPr>
              <a:t>,</a:t>
            </a:r>
          </a:p>
          <a:p>
            <a:r>
              <a:rPr lang="es-MX" sz="4400" dirty="0" smtClean="0">
                <a:solidFill>
                  <a:srgbClr val="8EC63F"/>
                </a:solidFill>
              </a:rPr>
              <a:t> </a:t>
            </a:r>
            <a:r>
              <a:rPr lang="es-MX" sz="4400" dirty="0" err="1" smtClean="0">
                <a:solidFill>
                  <a:srgbClr val="8EC63F"/>
                </a:solidFill>
              </a:rPr>
              <a:t>bitcoins</a:t>
            </a:r>
            <a:r>
              <a:rPr lang="es-MX" sz="4400" dirty="0" smtClean="0">
                <a:solidFill>
                  <a:srgbClr val="8EC63F"/>
                </a:solidFill>
              </a:rPr>
              <a:t> y Smart </a:t>
            </a:r>
            <a:r>
              <a:rPr lang="es-MX" sz="4400" dirty="0" err="1" smtClean="0">
                <a:solidFill>
                  <a:srgbClr val="8EC63F"/>
                </a:solidFill>
              </a:rPr>
              <a:t>contracts</a:t>
            </a:r>
            <a:r>
              <a:rPr lang="es-MX" sz="4400" dirty="0" smtClean="0">
                <a:solidFill>
                  <a:srgbClr val="8EC63F"/>
                </a:solidFill>
              </a:rPr>
              <a:t>?</a:t>
            </a:r>
            <a:endParaRPr lang="es-MX" sz="4400" dirty="0">
              <a:solidFill>
                <a:srgbClr val="8EC63F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689600" y="5607736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2800" dirty="0">
                <a:solidFill>
                  <a:srgbClr val="0C9344"/>
                </a:solidFill>
              </a:rPr>
              <a:t>Presenta:</a:t>
            </a:r>
          </a:p>
          <a:p>
            <a:r>
              <a:rPr lang="es-MX" sz="2800" dirty="0" smtClean="0">
                <a:solidFill>
                  <a:srgbClr val="0C9344"/>
                </a:solidFill>
              </a:rPr>
              <a:t>Leonardo Micheloni</a:t>
            </a:r>
            <a:endParaRPr lang="es-MX" sz="2800" dirty="0">
              <a:solidFill>
                <a:srgbClr val="0C93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800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Minado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915385" y="2641175"/>
            <a:ext cx="994266" cy="28628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TRX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915385" y="3029160"/>
            <a:ext cx="994266" cy="28628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TRX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915385" y="3456725"/>
            <a:ext cx="994266" cy="28628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TRX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915385" y="3877943"/>
            <a:ext cx="994266" cy="28628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TRX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688041" y="2559686"/>
            <a:ext cx="549463" cy="2080357"/>
            <a:chOff x="563468" y="404624"/>
            <a:chExt cx="549463" cy="2080357"/>
          </a:xfrm>
        </p:grpSpPr>
        <p:grpSp>
          <p:nvGrpSpPr>
            <p:cNvPr id="9" name="Group 8"/>
            <p:cNvGrpSpPr/>
            <p:nvPr/>
          </p:nvGrpSpPr>
          <p:grpSpPr>
            <a:xfrm>
              <a:off x="579281" y="404624"/>
              <a:ext cx="533650" cy="714313"/>
              <a:chOff x="1203158" y="2424363"/>
              <a:chExt cx="1155031" cy="1546058"/>
            </a:xfrm>
          </p:grpSpPr>
          <p:sp>
            <p:nvSpPr>
              <p:cNvPr id="11" name="Isosceles Triangle 10"/>
              <p:cNvSpPr/>
              <p:nvPr/>
            </p:nvSpPr>
            <p:spPr>
              <a:xfrm>
                <a:off x="1203158" y="2731168"/>
                <a:ext cx="1155031" cy="123925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383631" y="2424363"/>
                <a:ext cx="782054" cy="7820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 smtClean="0"/>
                  <a:t>A</a:t>
                </a:r>
                <a:endParaRPr lang="en-US" dirty="0"/>
              </a:p>
            </p:txBody>
          </p:sp>
        </p:grpSp>
        <p:sp>
          <p:nvSpPr>
            <p:cNvPr id="10" name="Flowchart: Magnetic Disk 9"/>
            <p:cNvSpPr/>
            <p:nvPr/>
          </p:nvSpPr>
          <p:spPr>
            <a:xfrm>
              <a:off x="563468" y="1825625"/>
              <a:ext cx="549463" cy="65935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3574337" y="2333315"/>
            <a:ext cx="2670628" cy="329474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15385" y="4342143"/>
            <a:ext cx="17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Address</a:t>
            </a:r>
            <a:r>
              <a:rPr lang="es-AR" dirty="0" smtClean="0"/>
              <a:t> anterior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74337" y="4886920"/>
            <a:ext cx="284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POW : 00005e6a7d5f00f9f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8249919" y="456484"/>
            <a:ext cx="549463" cy="2080357"/>
            <a:chOff x="563468" y="404624"/>
            <a:chExt cx="549463" cy="2080357"/>
          </a:xfrm>
        </p:grpSpPr>
        <p:grpSp>
          <p:nvGrpSpPr>
            <p:cNvPr id="22" name="Group 21"/>
            <p:cNvGrpSpPr/>
            <p:nvPr/>
          </p:nvGrpSpPr>
          <p:grpSpPr>
            <a:xfrm>
              <a:off x="579281" y="404624"/>
              <a:ext cx="533650" cy="714313"/>
              <a:chOff x="1203158" y="2424363"/>
              <a:chExt cx="1155031" cy="1546058"/>
            </a:xfrm>
          </p:grpSpPr>
          <p:sp>
            <p:nvSpPr>
              <p:cNvPr id="24" name="Isosceles Triangle 23"/>
              <p:cNvSpPr/>
              <p:nvPr/>
            </p:nvSpPr>
            <p:spPr>
              <a:xfrm>
                <a:off x="1203158" y="2731168"/>
                <a:ext cx="1155031" cy="123925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383631" y="2424363"/>
                <a:ext cx="782054" cy="7820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/>
                  <a:t>B</a:t>
                </a:r>
                <a:endParaRPr lang="en-US" dirty="0"/>
              </a:p>
            </p:txBody>
          </p:sp>
        </p:grpSp>
        <p:sp>
          <p:nvSpPr>
            <p:cNvPr id="23" name="Flowchart: Magnetic Disk 22"/>
            <p:cNvSpPr/>
            <p:nvPr/>
          </p:nvSpPr>
          <p:spPr>
            <a:xfrm>
              <a:off x="563468" y="1825625"/>
              <a:ext cx="549463" cy="65935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9281908" y="537973"/>
            <a:ext cx="994266" cy="28628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TRX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9281908" y="925958"/>
            <a:ext cx="994266" cy="28628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TRX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9281908" y="1353523"/>
            <a:ext cx="994266" cy="28628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TRX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9281908" y="1774741"/>
            <a:ext cx="994266" cy="28628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TRX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8940860" y="230113"/>
            <a:ext cx="2670628" cy="329474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281908" y="2238941"/>
            <a:ext cx="17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Address</a:t>
            </a:r>
            <a:r>
              <a:rPr lang="es-AR" dirty="0" smtClean="0"/>
              <a:t> anterior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940860" y="2783718"/>
            <a:ext cx="284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POW : 00005e6a7d5f00f9f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994844" y="3883852"/>
            <a:ext cx="94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A+100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76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/>
      <p:bldP spid="20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9" y="7291"/>
            <a:ext cx="10515600" cy="1325563"/>
          </a:xfrm>
        </p:spPr>
        <p:txBody>
          <a:bodyPr/>
          <a:lstStyle/>
          <a:p>
            <a:r>
              <a:rPr lang="es-AR" dirty="0" smtClean="0"/>
              <a:t>Usos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35429" y="902368"/>
            <a:ext cx="11095309" cy="5730908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Bienes digitales</a:t>
            </a:r>
          </a:p>
          <a:p>
            <a:pPr lvl="1"/>
            <a:r>
              <a:rPr lang="es-AR" dirty="0" smtClean="0"/>
              <a:t>Moneda</a:t>
            </a:r>
          </a:p>
          <a:p>
            <a:pPr lvl="1"/>
            <a:r>
              <a:rPr lang="es-AR" dirty="0" smtClean="0"/>
              <a:t>Comprar un juego</a:t>
            </a:r>
          </a:p>
          <a:p>
            <a:pPr lvl="1"/>
            <a:r>
              <a:rPr lang="es-AR" dirty="0" smtClean="0"/>
              <a:t>Prescindir del intermediario</a:t>
            </a:r>
          </a:p>
          <a:p>
            <a:r>
              <a:rPr lang="es-AR" dirty="0" smtClean="0"/>
              <a:t>Bienes físicos</a:t>
            </a:r>
          </a:p>
          <a:p>
            <a:pPr lvl="1"/>
            <a:r>
              <a:rPr lang="es-AR" dirty="0" smtClean="0"/>
              <a:t>Comprar un auto</a:t>
            </a:r>
          </a:p>
          <a:p>
            <a:r>
              <a:rPr lang="es-AR" dirty="0" smtClean="0"/>
              <a:t>Autenticación</a:t>
            </a:r>
          </a:p>
          <a:p>
            <a:pPr lvl="1"/>
            <a:r>
              <a:rPr lang="es-AR" dirty="0" smtClean="0"/>
              <a:t>Un bien está formado por otros bienes</a:t>
            </a:r>
          </a:p>
          <a:p>
            <a:r>
              <a:rPr lang="es-AR" dirty="0" smtClean="0"/>
              <a:t>Constancia</a:t>
            </a:r>
          </a:p>
          <a:p>
            <a:pPr lvl="1"/>
            <a:r>
              <a:rPr lang="es-AR" dirty="0" smtClean="0"/>
              <a:t>Datos históricos (</a:t>
            </a:r>
            <a:r>
              <a:rPr lang="es-AR" dirty="0" err="1" smtClean="0"/>
              <a:t>IoT</a:t>
            </a:r>
            <a:r>
              <a:rPr lang="es-AR" dirty="0"/>
              <a:t>) </a:t>
            </a:r>
            <a:endParaRPr lang="es-AR" dirty="0" smtClean="0"/>
          </a:p>
          <a:p>
            <a:pPr lvl="1"/>
            <a:r>
              <a:rPr lang="es-AR" dirty="0"/>
              <a:t>Registros catastrales (Suecia</a:t>
            </a:r>
            <a:r>
              <a:rPr lang="es-AR" dirty="0" smtClean="0"/>
              <a:t>)</a:t>
            </a:r>
          </a:p>
          <a:p>
            <a:pPr lvl="1"/>
            <a:r>
              <a:rPr lang="es-AR" dirty="0" smtClean="0"/>
              <a:t>Entrega de documentos</a:t>
            </a:r>
          </a:p>
          <a:p>
            <a:pPr lvl="1"/>
            <a:r>
              <a:rPr lang="es-AR" dirty="0" err="1"/>
              <a:t>Trackear</a:t>
            </a:r>
            <a:r>
              <a:rPr lang="es-AR" dirty="0"/>
              <a:t> el origen de b</a:t>
            </a:r>
            <a:r>
              <a:rPr lang="es-AR" dirty="0" smtClean="0"/>
              <a:t>ienes</a:t>
            </a:r>
          </a:p>
          <a:p>
            <a:pPr lvl="1"/>
            <a:r>
              <a:rPr lang="es-AR" dirty="0" smtClean="0"/>
              <a:t>Validación de documentos</a:t>
            </a:r>
          </a:p>
          <a:p>
            <a:pPr lvl="1"/>
            <a:r>
              <a:rPr lang="es-AR" dirty="0" smtClean="0"/>
              <a:t>Tráfico de personas</a:t>
            </a:r>
            <a:endParaRPr lang="es-AR" dirty="0"/>
          </a:p>
          <a:p>
            <a:pPr marL="457200" lvl="1" indent="0">
              <a:buNone/>
            </a:pPr>
            <a:endParaRPr lang="es-AR" dirty="0" smtClean="0"/>
          </a:p>
          <a:p>
            <a:endParaRPr lang="en-US" dirty="0"/>
          </a:p>
        </p:txBody>
      </p:sp>
      <p:pic>
        <p:nvPicPr>
          <p:cNvPr id="4" name="Picture 3" descr="The Freelance Editorial Contract Explained | dameditors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720" y="1332854"/>
            <a:ext cx="1214720" cy="15118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556" y="4714343"/>
            <a:ext cx="579344" cy="10458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771" y="2317203"/>
            <a:ext cx="2071607" cy="1936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7041" y="2844716"/>
            <a:ext cx="2641348" cy="5040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922" y="5237258"/>
            <a:ext cx="2727158" cy="181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4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Smart </a:t>
            </a:r>
            <a:r>
              <a:rPr lang="es-AR" dirty="0" err="1" smtClean="0"/>
              <a:t>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120" y="5081438"/>
            <a:ext cx="1007069" cy="592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1384354" y="4801519"/>
            <a:ext cx="2088232" cy="115212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AU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Data store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384354" y="3433367"/>
            <a:ext cx="2088232" cy="115212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AU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Business logic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384354" y="2063001"/>
            <a:ext cx="2088232" cy="115212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AU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UI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045780" y="3324226"/>
            <a:ext cx="8918621" cy="2773438"/>
          </a:xfrm>
          <a:prstGeom prst="rect">
            <a:avLst/>
          </a:prstGeom>
          <a:noFill/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AU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9" name="Cylinder 11"/>
          <p:cNvSpPr/>
          <p:nvPr/>
        </p:nvSpPr>
        <p:spPr bwMode="auto">
          <a:xfrm>
            <a:off x="5236751" y="4945535"/>
            <a:ext cx="780290" cy="864096"/>
          </a:xfrm>
          <a:prstGeom prst="can">
            <a:avLst/>
          </a:prstGeom>
          <a:solidFill>
            <a:srgbClr val="0079D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AU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6797" y="1481038"/>
            <a:ext cx="179331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Traditional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48905" y="1486639"/>
            <a:ext cx="18154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Blockchain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070" y="3559381"/>
            <a:ext cx="872764" cy="9001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999" y="3433367"/>
            <a:ext cx="803307" cy="111459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850085" y="2248920"/>
            <a:ext cx="1560580" cy="780290"/>
            <a:chOff x="4846606" y="2248920"/>
            <a:chExt cx="1560580" cy="78029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46606" y="2248920"/>
              <a:ext cx="780290" cy="78029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6896" y="2248920"/>
              <a:ext cx="780290" cy="78029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8270624" y="2248920"/>
            <a:ext cx="1560580" cy="780290"/>
            <a:chOff x="4846606" y="2248920"/>
            <a:chExt cx="1560580" cy="78029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46606" y="2248920"/>
              <a:ext cx="780290" cy="78029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6896" y="2248920"/>
              <a:ext cx="780290" cy="7802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027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Smart </a:t>
            </a:r>
            <a:r>
              <a:rPr lang="es-AR" dirty="0" err="1" smtClean="0"/>
              <a:t>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4" y="1455821"/>
            <a:ext cx="11756571" cy="4908884"/>
          </a:xfrm>
        </p:spPr>
        <p:txBody>
          <a:bodyPr>
            <a:normAutofit/>
          </a:bodyPr>
          <a:lstStyle/>
          <a:p>
            <a:r>
              <a:rPr lang="es-AR" dirty="0" smtClean="0"/>
              <a:t>Permiten ejecutar código como parte de una transacción</a:t>
            </a:r>
          </a:p>
          <a:p>
            <a:r>
              <a:rPr lang="es-AR" dirty="0" smtClean="0"/>
              <a:t>Se conocen con DAPP</a:t>
            </a:r>
          </a:p>
          <a:p>
            <a:r>
              <a:rPr lang="es-AR" dirty="0" smtClean="0"/>
              <a:t>Las aplicaciones son infinitas</a:t>
            </a:r>
          </a:p>
          <a:p>
            <a:pPr lvl="1"/>
            <a:r>
              <a:rPr lang="es-AR" dirty="0" smtClean="0"/>
              <a:t>Apuestas</a:t>
            </a:r>
          </a:p>
          <a:p>
            <a:pPr lvl="1"/>
            <a:r>
              <a:rPr lang="es-AR" dirty="0" smtClean="0"/>
              <a:t>Cobro de seguros</a:t>
            </a:r>
          </a:p>
          <a:p>
            <a:pPr lvl="1"/>
            <a:r>
              <a:rPr lang="es-AR" dirty="0" smtClean="0"/>
              <a:t>Transferencia de un auto</a:t>
            </a:r>
          </a:p>
          <a:p>
            <a:pPr lvl="1"/>
            <a:r>
              <a:rPr lang="es-AR" dirty="0" err="1" smtClean="0"/>
              <a:t>Uber</a:t>
            </a:r>
            <a:endParaRPr lang="es-AR" dirty="0" smtClean="0"/>
          </a:p>
          <a:p>
            <a:pPr lvl="1"/>
            <a:r>
              <a:rPr lang="es-AR" dirty="0" err="1" smtClean="0"/>
              <a:t>Crowfunding</a:t>
            </a:r>
            <a:endParaRPr lang="es-AR" dirty="0" smtClean="0"/>
          </a:p>
          <a:p>
            <a:pPr lvl="1"/>
            <a:r>
              <a:rPr lang="es-AR" dirty="0" smtClean="0"/>
              <a:t>Cadenas de valores</a:t>
            </a:r>
          </a:p>
          <a:p>
            <a:pPr lvl="1"/>
            <a:r>
              <a:rPr lang="es-AR" dirty="0" smtClean="0"/>
              <a:t>Votaciones</a:t>
            </a:r>
          </a:p>
          <a:p>
            <a:pPr lvl="1"/>
            <a:r>
              <a:rPr lang="es-AR" smtClean="0"/>
              <a:t>Tokens</a:t>
            </a:r>
            <a:endParaRPr lang="es-AR" dirty="0" smtClean="0"/>
          </a:p>
          <a:p>
            <a:endParaRPr lang="en-US" dirty="0"/>
          </a:p>
        </p:txBody>
      </p:sp>
      <p:pic>
        <p:nvPicPr>
          <p:cNvPr id="4" name="Picture 2" descr="upo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r="2973"/>
          <a:stretch>
            <a:fillRect/>
          </a:stretch>
        </p:blipFill>
        <p:spPr bwMode="auto">
          <a:xfrm>
            <a:off x="10553861" y="249401"/>
            <a:ext cx="1243524" cy="132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jo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438" y="2347909"/>
            <a:ext cx="147637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84397" b="78542"/>
          <a:stretch/>
        </p:blipFill>
        <p:spPr>
          <a:xfrm>
            <a:off x="10018438" y="3734406"/>
            <a:ext cx="1746272" cy="586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062" y="3272075"/>
            <a:ext cx="3010538" cy="16934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764" y="4554514"/>
            <a:ext cx="1533134" cy="87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1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Smart </a:t>
            </a:r>
            <a:r>
              <a:rPr lang="es-AR" dirty="0" err="1" smtClean="0"/>
              <a:t>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4" y="1455821"/>
            <a:ext cx="11756571" cy="4908884"/>
          </a:xfrm>
        </p:spPr>
        <p:txBody>
          <a:bodyPr>
            <a:normAutofit/>
          </a:bodyPr>
          <a:lstStyle/>
          <a:p>
            <a:r>
              <a:rPr lang="es-AR" dirty="0" err="1" smtClean="0"/>
              <a:t>Ethereum</a:t>
            </a:r>
            <a:endParaRPr lang="es-AR" dirty="0" smtClean="0"/>
          </a:p>
          <a:p>
            <a:r>
              <a:rPr lang="es-AR" dirty="0" smtClean="0"/>
              <a:t>RSK Smart</a:t>
            </a:r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r>
              <a:rPr lang="es-AR" dirty="0" smtClean="0"/>
              <a:t>Se escriben en </a:t>
            </a:r>
            <a:r>
              <a:rPr lang="es-AR" dirty="0" err="1" smtClean="0"/>
              <a:t>Solidity</a:t>
            </a:r>
            <a:endParaRPr lang="es-AR" dirty="0" smtClean="0"/>
          </a:p>
          <a:p>
            <a:r>
              <a:rPr lang="es-AR" dirty="0" smtClean="0"/>
              <a:t>Existen compiladores online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348" y="142911"/>
            <a:ext cx="6131221" cy="35526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090" y="3058605"/>
            <a:ext cx="6041191" cy="345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6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Azure</a:t>
            </a:r>
            <a:r>
              <a:rPr lang="es-AR" dirty="0" smtClean="0"/>
              <a:t> </a:t>
            </a:r>
            <a:r>
              <a:rPr lang="es-AR" dirty="0" err="1" smtClean="0"/>
              <a:t>Blockchain</a:t>
            </a:r>
            <a:r>
              <a:rPr lang="es-AR" dirty="0" smtClean="0"/>
              <a:t> as a </a:t>
            </a:r>
            <a:r>
              <a:rPr lang="es-AR" dirty="0" err="1" smtClean="0"/>
              <a:t>Service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73" y="1462100"/>
            <a:ext cx="8999621" cy="5152284"/>
          </a:xfrm>
        </p:spPr>
      </p:pic>
    </p:spTree>
    <p:extLst>
      <p:ext uri="{BB962C8B-B14F-4D97-AF65-F5344CB8AC3E}">
        <p14:creationId xmlns:p14="http://schemas.microsoft.com/office/powerpoint/2010/main" val="218905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Azure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17" y="553453"/>
            <a:ext cx="8968381" cy="5941553"/>
          </a:xfrm>
        </p:spPr>
      </p:pic>
    </p:spTree>
    <p:extLst>
      <p:ext uri="{BB962C8B-B14F-4D97-AF65-F5344CB8AC3E}">
        <p14:creationId xmlns:p14="http://schemas.microsoft.com/office/powerpoint/2010/main" val="62095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Azure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537" y="759418"/>
            <a:ext cx="8646775" cy="55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Azure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02" y="-1118937"/>
            <a:ext cx="9477375" cy="6362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11" y="2809875"/>
            <a:ext cx="892492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6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0" y="132560"/>
            <a:ext cx="10515600" cy="1325563"/>
          </a:xfrm>
        </p:spPr>
        <p:txBody>
          <a:bodyPr/>
          <a:lstStyle/>
          <a:p>
            <a:r>
              <a:rPr lang="es-AR" dirty="0" smtClean="0"/>
              <a:t>Referencia</a:t>
            </a:r>
            <a:r>
              <a:rPr lang="es-AR" dirty="0"/>
              <a:t> </a:t>
            </a:r>
            <a:r>
              <a:rPr lang="es-AR" smtClean="0"/>
              <a:t>/ 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441" y="1322806"/>
            <a:ext cx="11823857" cy="5165675"/>
          </a:xfrm>
        </p:spPr>
        <p:txBody>
          <a:bodyPr>
            <a:normAutofit fontScale="92500" lnSpcReduction="10000"/>
          </a:bodyPr>
          <a:lstStyle/>
          <a:p>
            <a:r>
              <a:rPr lang="es-AR" dirty="0">
                <a:hlinkClick r:id="rId2"/>
              </a:rPr>
              <a:t>https://</a:t>
            </a:r>
            <a:r>
              <a:rPr lang="es-AR" dirty="0" smtClean="0">
                <a:hlinkClick r:id="rId2"/>
              </a:rPr>
              <a:t>github.com/Azure/azure-quickstart-templates/tree/master/blockchain</a:t>
            </a:r>
            <a:endParaRPr lang="es-AR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://dapps.ethercasts.com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https://remix.ethereum.org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https://www.uport.me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http://weifund.io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http://ujomusic.com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monegraph.com/creator</a:t>
            </a:r>
            <a:endParaRPr lang="en-US" dirty="0" smtClean="0"/>
          </a:p>
          <a:p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www.youtube.com/watch?v=HsConsFaZG8</a:t>
            </a:r>
            <a:endParaRPr lang="en-US" dirty="0" smtClean="0"/>
          </a:p>
          <a:p>
            <a:r>
              <a:rPr lang="en-US" u="sng" dirty="0">
                <a:hlinkClick r:id="rId10"/>
              </a:rPr>
              <a:t>https://</a:t>
            </a:r>
            <a:r>
              <a:rPr lang="en-US" u="sng" dirty="0" smtClean="0">
                <a:hlinkClick r:id="rId10"/>
              </a:rPr>
              <a:t>github.com/bitcoinbook/bitcoinbook</a:t>
            </a:r>
            <a:endParaRPr lang="en-US" u="sng" dirty="0" smtClean="0"/>
          </a:p>
          <a:p>
            <a:r>
              <a:rPr lang="en-US" dirty="0">
                <a:hlinkClick r:id="rId11"/>
              </a:rPr>
              <a:t>https://</a:t>
            </a:r>
            <a:r>
              <a:rPr lang="en-US" dirty="0" smtClean="0">
                <a:hlinkClick r:id="rId11"/>
              </a:rPr>
              <a:t>anders.com/blockchain</a:t>
            </a:r>
            <a:endParaRPr lang="en-US" dirty="0" smtClean="0"/>
          </a:p>
          <a:p>
            <a:r>
              <a:rPr lang="en-US" dirty="0">
                <a:hlinkClick r:id="rId12"/>
              </a:rPr>
              <a:t>https://davidburela.wordpress.com</a:t>
            </a:r>
            <a:r>
              <a:rPr lang="en-US" dirty="0" smtClean="0">
                <a:hlinkClick r:id="rId1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312759" y="267875"/>
            <a:ext cx="679540" cy="105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2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Presentación + Agradecimiento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652" y="1801562"/>
            <a:ext cx="4924926" cy="1329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4000" dirty="0" smtClean="0"/>
              <a:t>Leonardo Micheloni </a:t>
            </a:r>
          </a:p>
          <a:p>
            <a:pPr marL="0" indent="0">
              <a:buNone/>
            </a:pPr>
            <a:r>
              <a:rPr lang="es-AR" dirty="0" smtClean="0"/>
              <a:t>@</a:t>
            </a:r>
            <a:r>
              <a:rPr lang="es-AR" dirty="0" err="1" smtClean="0"/>
              <a:t>leomicheloni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7610" y="4699126"/>
            <a:ext cx="1132380" cy="17579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4" y="5234947"/>
            <a:ext cx="1311312" cy="150035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493856" y="5578091"/>
            <a:ext cx="4924926" cy="559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dirty="0" err="1" smtClean="0"/>
              <a:t>Kinetica</a:t>
            </a:r>
            <a:r>
              <a:rPr lang="es-AR" dirty="0" smtClean="0"/>
              <a:t> </a:t>
            </a:r>
            <a:r>
              <a:rPr lang="es-AR" dirty="0" err="1" smtClean="0"/>
              <a:t>Solutions</a:t>
            </a:r>
            <a:r>
              <a:rPr lang="es-A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234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731976" y="3277891"/>
            <a:ext cx="47631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400" dirty="0" smtClean="0">
                <a:solidFill>
                  <a:srgbClr val="8EC63F"/>
                </a:solidFill>
              </a:rPr>
              <a:t>Leonardo Micheloni</a:t>
            </a:r>
            <a:endParaRPr lang="es-MX" sz="4400" dirty="0">
              <a:solidFill>
                <a:srgbClr val="8EC63F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298" y="4366124"/>
            <a:ext cx="540000" cy="540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624" y="5126987"/>
            <a:ext cx="540000" cy="540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298" y="5887851"/>
            <a:ext cx="540000" cy="54000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3098606" y="4353195"/>
            <a:ext cx="23839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 smtClean="0">
                <a:solidFill>
                  <a:srgbClr val="8EC63F"/>
                </a:solidFill>
              </a:rPr>
              <a:t>@</a:t>
            </a:r>
            <a:r>
              <a:rPr lang="es-MX" sz="2800" dirty="0" err="1" smtClean="0">
                <a:solidFill>
                  <a:srgbClr val="8EC63F"/>
                </a:solidFill>
              </a:rPr>
              <a:t>leomicheloni</a:t>
            </a:r>
            <a:endParaRPr lang="es-MX" sz="2800" dirty="0">
              <a:solidFill>
                <a:srgbClr val="8EC63F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189270" y="5182278"/>
            <a:ext cx="2063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 err="1" smtClean="0">
                <a:solidFill>
                  <a:srgbClr val="8EC63F"/>
                </a:solidFill>
              </a:rPr>
              <a:t>leomicheloni</a:t>
            </a:r>
            <a:endParaRPr lang="es-MX" sz="2800" dirty="0">
              <a:solidFill>
                <a:srgbClr val="8EC63F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3192080" y="5966171"/>
            <a:ext cx="2063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 err="1" smtClean="0">
                <a:solidFill>
                  <a:srgbClr val="8EC63F"/>
                </a:solidFill>
              </a:rPr>
              <a:t>leomicheloni</a:t>
            </a:r>
            <a:endParaRPr lang="es-MX" sz="2800" dirty="0">
              <a:solidFill>
                <a:prstClr val="black"/>
              </a:solidFill>
            </a:endParaRPr>
          </a:p>
        </p:txBody>
      </p:sp>
      <p:pic>
        <p:nvPicPr>
          <p:cNvPr id="15" name="Marcador de contenido 4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186" y="4326166"/>
            <a:ext cx="540000" cy="540000"/>
          </a:xfr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635" y="5108753"/>
            <a:ext cx="540000" cy="54000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635" y="5880942"/>
            <a:ext cx="540000" cy="540000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7311190" y="4451458"/>
            <a:ext cx="42212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 smtClean="0">
                <a:solidFill>
                  <a:srgbClr val="8EC63F"/>
                </a:solidFill>
              </a:rPr>
              <a:t>leomicheloni@hotmail.com</a:t>
            </a:r>
            <a:endParaRPr lang="es-MX" sz="2800" dirty="0">
              <a:solidFill>
                <a:prstClr val="black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7311191" y="5194087"/>
            <a:ext cx="37656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 smtClean="0">
                <a:solidFill>
                  <a:srgbClr val="8EC63F"/>
                </a:solidFill>
              </a:rPr>
              <a:t>http</a:t>
            </a:r>
            <a:r>
              <a:rPr lang="es-MX" sz="2800" dirty="0" smtClean="0">
                <a:solidFill>
                  <a:srgbClr val="8EC63F"/>
                </a:solidFill>
                <a:sym typeface="Wingdings" panose="05000000000000000000" pitchFamily="2" charset="2"/>
              </a:rPr>
              <a:t>://leomicheloni.com</a:t>
            </a:r>
            <a:endParaRPr lang="es-MX" sz="2800" dirty="0">
              <a:solidFill>
                <a:srgbClr val="8EC63F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7418143" y="5897722"/>
            <a:ext cx="2063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 err="1" smtClean="0">
                <a:solidFill>
                  <a:srgbClr val="8EC63F"/>
                </a:solidFill>
              </a:rPr>
              <a:t>leomicheloni</a:t>
            </a:r>
            <a:endParaRPr lang="es-MX" sz="2800" dirty="0">
              <a:solidFill>
                <a:srgbClr val="8EC6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70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Temario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Concepto de </a:t>
            </a:r>
            <a:r>
              <a:rPr lang="es-AR" dirty="0" err="1" smtClean="0"/>
              <a:t>blockchain</a:t>
            </a:r>
            <a:endParaRPr lang="es-AR" dirty="0" smtClean="0"/>
          </a:p>
          <a:p>
            <a:r>
              <a:rPr lang="es-AR" dirty="0" smtClean="0"/>
              <a:t>Smart </a:t>
            </a:r>
            <a:r>
              <a:rPr lang="es-AR" dirty="0" err="1" smtClean="0"/>
              <a:t>contracts</a:t>
            </a:r>
            <a:endParaRPr lang="es-AR" dirty="0" smtClean="0"/>
          </a:p>
          <a:p>
            <a:r>
              <a:rPr lang="es-AR" dirty="0" smtClean="0"/>
              <a:t>Aplicaciones</a:t>
            </a:r>
          </a:p>
          <a:p>
            <a:r>
              <a:rPr lang="es-AR" dirty="0" smtClean="0"/>
              <a:t>Qué ofrece </a:t>
            </a:r>
            <a:r>
              <a:rPr lang="es-AR" dirty="0" err="1" smtClean="0"/>
              <a:t>Azure</a:t>
            </a:r>
            <a:endParaRPr lang="es-A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4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746" y="1741133"/>
            <a:ext cx="6817895" cy="2489114"/>
          </a:xfrm>
        </p:spPr>
        <p:txBody>
          <a:bodyPr/>
          <a:lstStyle/>
          <a:p>
            <a:r>
              <a:rPr lang="es-AR" dirty="0" smtClean="0"/>
              <a:t>Nadie más que Banco A conoce el saldo de sus usuarios</a:t>
            </a:r>
          </a:p>
          <a:p>
            <a:r>
              <a:rPr lang="es-AR" dirty="0" smtClean="0"/>
              <a:t>La información está centralizada</a:t>
            </a:r>
          </a:p>
          <a:p>
            <a:r>
              <a:rPr lang="es-AR" dirty="0" smtClean="0"/>
              <a:t>No hay forma de validar cruzado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57300" y="873855"/>
            <a:ext cx="745958" cy="998496"/>
            <a:chOff x="1203158" y="2424363"/>
            <a:chExt cx="1155031" cy="1546058"/>
          </a:xfrm>
        </p:grpSpPr>
        <p:sp>
          <p:nvSpPr>
            <p:cNvPr id="4" name="Isosceles Triangle 3"/>
            <p:cNvSpPr/>
            <p:nvPr/>
          </p:nvSpPr>
          <p:spPr>
            <a:xfrm>
              <a:off x="1203158" y="2731168"/>
              <a:ext cx="1155031" cy="123925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383631" y="2424363"/>
              <a:ext cx="782054" cy="7820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867901" y="879684"/>
            <a:ext cx="745958" cy="998496"/>
            <a:chOff x="1203158" y="2424363"/>
            <a:chExt cx="1155031" cy="1546058"/>
          </a:xfrm>
        </p:grpSpPr>
        <p:sp>
          <p:nvSpPr>
            <p:cNvPr id="8" name="Isosceles Triangle 7"/>
            <p:cNvSpPr/>
            <p:nvPr/>
          </p:nvSpPr>
          <p:spPr>
            <a:xfrm>
              <a:off x="1203158" y="2731168"/>
              <a:ext cx="1155031" cy="123925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383631" y="2424363"/>
              <a:ext cx="782054" cy="7820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lowchart: Magnetic Disk 9"/>
          <p:cNvSpPr/>
          <p:nvPr/>
        </p:nvSpPr>
        <p:spPr>
          <a:xfrm>
            <a:off x="9789696" y="4297655"/>
            <a:ext cx="902368" cy="10828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/>
          <p:cNvSpPr/>
          <p:nvPr/>
        </p:nvSpPr>
        <p:spPr>
          <a:xfrm>
            <a:off x="1179096" y="4297655"/>
            <a:ext cx="902368" cy="10828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30041" y="3587604"/>
            <a:ext cx="1792705" cy="5414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Banco A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9340642" y="3587604"/>
            <a:ext cx="1792705" cy="5414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Banco B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1512971" y="2169569"/>
            <a:ext cx="234616" cy="1239253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flipV="1">
            <a:off x="10123572" y="2179721"/>
            <a:ext cx="234616" cy="1239253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6200000">
            <a:off x="5969481" y="-1052826"/>
            <a:ext cx="253038" cy="5045244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6200000">
            <a:off x="5969481" y="1999185"/>
            <a:ext cx="253038" cy="504524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5400000" flipH="1">
            <a:off x="5969481" y="2605026"/>
            <a:ext cx="253038" cy="504524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1229351" y="2295838"/>
            <a:ext cx="794084" cy="86827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5698958" y="4065206"/>
            <a:ext cx="794084" cy="86827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5698958" y="4693508"/>
            <a:ext cx="794084" cy="86827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1229351" y="4962997"/>
            <a:ext cx="794084" cy="86827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4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Actualmente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Base centralizada</a:t>
            </a:r>
          </a:p>
          <a:p>
            <a:r>
              <a:rPr lang="es-AR" dirty="0" smtClean="0"/>
              <a:t>Seguridad basada en ocultación</a:t>
            </a:r>
          </a:p>
          <a:p>
            <a:r>
              <a:rPr lang="es-AR" dirty="0" smtClean="0"/>
              <a:t>Único punto de falla</a:t>
            </a:r>
          </a:p>
          <a:p>
            <a:r>
              <a:rPr lang="es-AR" dirty="0" smtClean="0"/>
              <a:t>Se puede interceptar la información</a:t>
            </a:r>
          </a:p>
          <a:p>
            <a:r>
              <a:rPr lang="es-AR" dirty="0" smtClean="0"/>
              <a:t>Se puede modificar la base de datos</a:t>
            </a:r>
          </a:p>
          <a:p>
            <a:r>
              <a:rPr lang="es-AR" dirty="0" smtClean="0"/>
              <a:t>Dependemos de un tercero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3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9" y="990871"/>
            <a:ext cx="11756571" cy="5337739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Red distribuida</a:t>
            </a:r>
          </a:p>
          <a:p>
            <a:r>
              <a:rPr lang="es-AR" dirty="0" smtClean="0"/>
              <a:t>Cada nodo tiene una copia total de la información</a:t>
            </a:r>
          </a:p>
          <a:p>
            <a:r>
              <a:rPr lang="es-AR" dirty="0" smtClean="0"/>
              <a:t>Formada por bloques de información</a:t>
            </a:r>
          </a:p>
          <a:p>
            <a:r>
              <a:rPr lang="es-AR" dirty="0" smtClean="0"/>
              <a:t>Basada en clave pública y clave privada</a:t>
            </a:r>
          </a:p>
          <a:p>
            <a:r>
              <a:rPr lang="es-AR" dirty="0" smtClean="0"/>
              <a:t>Bloques formados por transacciones + firma + dirección del anterior</a:t>
            </a:r>
          </a:p>
          <a:p>
            <a:r>
              <a:rPr lang="es-AR" dirty="0" smtClean="0"/>
              <a:t>Cada nodo tiene un </a:t>
            </a:r>
            <a:r>
              <a:rPr lang="es-AR" dirty="0" err="1" smtClean="0"/>
              <a:t>address</a:t>
            </a:r>
            <a:endParaRPr lang="es-AR" dirty="0" smtClean="0"/>
          </a:p>
          <a:p>
            <a:r>
              <a:rPr lang="es-AR" dirty="0" smtClean="0"/>
              <a:t>Toda información histórica de todas las transacciones existen en la </a:t>
            </a:r>
            <a:r>
              <a:rPr lang="es-AR" dirty="0" err="1" smtClean="0"/>
              <a:t>blockchain</a:t>
            </a:r>
            <a:endParaRPr lang="es-AR" dirty="0" smtClean="0"/>
          </a:p>
          <a:p>
            <a:r>
              <a:rPr lang="es-AR" dirty="0" smtClean="0"/>
              <a:t>La información grabada no puede ser alterada</a:t>
            </a:r>
          </a:p>
          <a:p>
            <a:r>
              <a:rPr lang="es-AR" dirty="0" smtClean="0"/>
              <a:t>Cualquiera puede participar</a:t>
            </a:r>
          </a:p>
          <a:p>
            <a:r>
              <a:rPr lang="es-AR" dirty="0" err="1" smtClean="0"/>
              <a:t>Timestamp</a:t>
            </a:r>
            <a:endParaRPr lang="es-AR" dirty="0" smtClean="0"/>
          </a:p>
          <a:p>
            <a:r>
              <a:rPr lang="es-AR" dirty="0" smtClean="0"/>
              <a:t>Anónima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311781" y="511444"/>
            <a:ext cx="1816003" cy="2092881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130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?</a:t>
            </a:r>
            <a:endParaRPr lang="en-US" sz="13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86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" y="1690688"/>
            <a:ext cx="10104120" cy="280416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5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Cómo funciona?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67439" y="6215062"/>
            <a:ext cx="4111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https://anders.com/blockchain/hash.html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76" y="1221455"/>
            <a:ext cx="68294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1730098" y="1105719"/>
            <a:ext cx="549463" cy="2080357"/>
            <a:chOff x="563468" y="404624"/>
            <a:chExt cx="549463" cy="2080357"/>
          </a:xfrm>
        </p:grpSpPr>
        <p:grpSp>
          <p:nvGrpSpPr>
            <p:cNvPr id="5" name="Group 4"/>
            <p:cNvGrpSpPr/>
            <p:nvPr/>
          </p:nvGrpSpPr>
          <p:grpSpPr>
            <a:xfrm>
              <a:off x="579281" y="404624"/>
              <a:ext cx="533650" cy="714313"/>
              <a:chOff x="1203158" y="2424363"/>
              <a:chExt cx="1155031" cy="1546058"/>
            </a:xfrm>
          </p:grpSpPr>
          <p:sp>
            <p:nvSpPr>
              <p:cNvPr id="6" name="Isosceles Triangle 5"/>
              <p:cNvSpPr/>
              <p:nvPr/>
            </p:nvSpPr>
            <p:spPr>
              <a:xfrm>
                <a:off x="1203158" y="2731168"/>
                <a:ext cx="1155031" cy="123925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383631" y="2424363"/>
                <a:ext cx="782054" cy="7820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 smtClean="0"/>
                  <a:t>A</a:t>
                </a:r>
                <a:endParaRPr lang="en-US" dirty="0"/>
              </a:p>
            </p:txBody>
          </p:sp>
        </p:grpSp>
        <p:sp>
          <p:nvSpPr>
            <p:cNvPr id="8" name="Flowchart: Magnetic Disk 7"/>
            <p:cNvSpPr/>
            <p:nvPr/>
          </p:nvSpPr>
          <p:spPr>
            <a:xfrm>
              <a:off x="563468" y="1825625"/>
              <a:ext cx="549463" cy="65935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896922" y="4403275"/>
            <a:ext cx="549463" cy="2080357"/>
            <a:chOff x="563468" y="404624"/>
            <a:chExt cx="549463" cy="2080357"/>
          </a:xfrm>
        </p:grpSpPr>
        <p:grpSp>
          <p:nvGrpSpPr>
            <p:cNvPr id="41" name="Group 40"/>
            <p:cNvGrpSpPr/>
            <p:nvPr/>
          </p:nvGrpSpPr>
          <p:grpSpPr>
            <a:xfrm>
              <a:off x="579281" y="404624"/>
              <a:ext cx="533650" cy="714313"/>
              <a:chOff x="1203158" y="2424363"/>
              <a:chExt cx="1155031" cy="1546058"/>
            </a:xfrm>
          </p:grpSpPr>
          <p:sp>
            <p:nvSpPr>
              <p:cNvPr id="43" name="Isosceles Triangle 42"/>
              <p:cNvSpPr/>
              <p:nvPr/>
            </p:nvSpPr>
            <p:spPr>
              <a:xfrm>
                <a:off x="1203158" y="2731168"/>
                <a:ext cx="1155031" cy="123925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383631" y="2424363"/>
                <a:ext cx="782054" cy="7820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 smtClean="0"/>
                  <a:t>D</a:t>
                </a:r>
                <a:endParaRPr lang="en-US" dirty="0"/>
              </a:p>
            </p:txBody>
          </p:sp>
        </p:grpSp>
        <p:sp>
          <p:nvSpPr>
            <p:cNvPr id="42" name="Flowchart: Magnetic Disk 41"/>
            <p:cNvSpPr/>
            <p:nvPr/>
          </p:nvSpPr>
          <p:spPr>
            <a:xfrm>
              <a:off x="563468" y="1825625"/>
              <a:ext cx="549463" cy="65935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985863" y="725774"/>
            <a:ext cx="549463" cy="2080357"/>
            <a:chOff x="563468" y="404624"/>
            <a:chExt cx="549463" cy="2080357"/>
          </a:xfrm>
        </p:grpSpPr>
        <p:grpSp>
          <p:nvGrpSpPr>
            <p:cNvPr id="46" name="Group 45"/>
            <p:cNvGrpSpPr/>
            <p:nvPr/>
          </p:nvGrpSpPr>
          <p:grpSpPr>
            <a:xfrm>
              <a:off x="579281" y="404624"/>
              <a:ext cx="533650" cy="714313"/>
              <a:chOff x="1203158" y="2424363"/>
              <a:chExt cx="1155031" cy="1546058"/>
            </a:xfrm>
          </p:grpSpPr>
          <p:sp>
            <p:nvSpPr>
              <p:cNvPr id="48" name="Isosceles Triangle 47"/>
              <p:cNvSpPr/>
              <p:nvPr/>
            </p:nvSpPr>
            <p:spPr>
              <a:xfrm>
                <a:off x="1203158" y="2731168"/>
                <a:ext cx="1155031" cy="123925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383631" y="2424363"/>
                <a:ext cx="782054" cy="7820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 smtClean="0"/>
                  <a:t>B</a:t>
                </a:r>
                <a:endParaRPr lang="en-US" dirty="0"/>
              </a:p>
            </p:txBody>
          </p:sp>
        </p:grpSp>
        <p:sp>
          <p:nvSpPr>
            <p:cNvPr id="47" name="Flowchart: Magnetic Disk 46"/>
            <p:cNvSpPr/>
            <p:nvPr/>
          </p:nvSpPr>
          <p:spPr>
            <a:xfrm>
              <a:off x="563468" y="1825625"/>
              <a:ext cx="549463" cy="65935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968984" y="4403275"/>
            <a:ext cx="549463" cy="2080357"/>
            <a:chOff x="563468" y="404624"/>
            <a:chExt cx="549463" cy="2080357"/>
          </a:xfrm>
        </p:grpSpPr>
        <p:grpSp>
          <p:nvGrpSpPr>
            <p:cNvPr id="51" name="Group 50"/>
            <p:cNvGrpSpPr/>
            <p:nvPr/>
          </p:nvGrpSpPr>
          <p:grpSpPr>
            <a:xfrm>
              <a:off x="579281" y="404624"/>
              <a:ext cx="533650" cy="714313"/>
              <a:chOff x="1203158" y="2424363"/>
              <a:chExt cx="1155031" cy="1546058"/>
            </a:xfrm>
          </p:grpSpPr>
          <p:sp>
            <p:nvSpPr>
              <p:cNvPr id="53" name="Isosceles Triangle 52"/>
              <p:cNvSpPr/>
              <p:nvPr/>
            </p:nvSpPr>
            <p:spPr>
              <a:xfrm>
                <a:off x="1203158" y="2731168"/>
                <a:ext cx="1155031" cy="123925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383631" y="2424363"/>
                <a:ext cx="782054" cy="7820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 smtClean="0"/>
                  <a:t>C</a:t>
                </a:r>
                <a:endParaRPr lang="en-US" dirty="0"/>
              </a:p>
            </p:txBody>
          </p:sp>
        </p:grpSp>
        <p:sp>
          <p:nvSpPr>
            <p:cNvPr id="52" name="Flowchart: Magnetic Disk 51"/>
            <p:cNvSpPr/>
            <p:nvPr/>
          </p:nvSpPr>
          <p:spPr>
            <a:xfrm>
              <a:off x="563468" y="1825625"/>
              <a:ext cx="549463" cy="65935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464205" y="4403275"/>
            <a:ext cx="549463" cy="2080357"/>
            <a:chOff x="563468" y="404624"/>
            <a:chExt cx="549463" cy="2080357"/>
          </a:xfrm>
        </p:grpSpPr>
        <p:grpSp>
          <p:nvGrpSpPr>
            <p:cNvPr id="56" name="Group 55"/>
            <p:cNvGrpSpPr/>
            <p:nvPr/>
          </p:nvGrpSpPr>
          <p:grpSpPr>
            <a:xfrm>
              <a:off x="579281" y="404624"/>
              <a:ext cx="533650" cy="714313"/>
              <a:chOff x="1203158" y="2424363"/>
              <a:chExt cx="1155031" cy="1546058"/>
            </a:xfrm>
          </p:grpSpPr>
          <p:sp>
            <p:nvSpPr>
              <p:cNvPr id="58" name="Isosceles Triangle 57"/>
              <p:cNvSpPr/>
              <p:nvPr/>
            </p:nvSpPr>
            <p:spPr>
              <a:xfrm>
                <a:off x="1203158" y="2731168"/>
                <a:ext cx="1155031" cy="123925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383631" y="2424363"/>
                <a:ext cx="782054" cy="7820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 smtClean="0"/>
                  <a:t>E</a:t>
                </a:r>
                <a:endParaRPr lang="en-US" dirty="0"/>
              </a:p>
            </p:txBody>
          </p:sp>
        </p:grpSp>
        <p:sp>
          <p:nvSpPr>
            <p:cNvPr id="57" name="Flowchart: Magnetic Disk 56"/>
            <p:cNvSpPr/>
            <p:nvPr/>
          </p:nvSpPr>
          <p:spPr>
            <a:xfrm>
              <a:off x="563468" y="1825625"/>
              <a:ext cx="549463" cy="65935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Down Arrow 59"/>
          <p:cNvSpPr/>
          <p:nvPr/>
        </p:nvSpPr>
        <p:spPr>
          <a:xfrm rot="16200000">
            <a:off x="4360784" y="268845"/>
            <a:ext cx="369313" cy="274542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3915385" y="2641175"/>
            <a:ext cx="994266" cy="28628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TRX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222171" y="1935761"/>
            <a:ext cx="277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 =&gt; B $100 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2134456" y="295348"/>
            <a:ext cx="108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/>
              <a:t>a</a:t>
            </a:r>
            <a:r>
              <a:rPr lang="es-AR" dirty="0" err="1" smtClean="0"/>
              <a:t>ddress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354639" y="2188530"/>
            <a:ext cx="211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ab1fs3f438s38e01</a:t>
            </a:r>
            <a:endParaRPr lang="en-US" dirty="0"/>
          </a:p>
        </p:txBody>
      </p:sp>
      <p:sp>
        <p:nvSpPr>
          <p:cNvPr id="84" name="Rounded Rectangle 83"/>
          <p:cNvSpPr/>
          <p:nvPr/>
        </p:nvSpPr>
        <p:spPr>
          <a:xfrm>
            <a:off x="7752577" y="1105719"/>
            <a:ext cx="994266" cy="28628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TRX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5722414" y="4831307"/>
            <a:ext cx="994266" cy="28628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TRX</a:t>
            </a:r>
            <a:endParaRPr lang="en-US" dirty="0"/>
          </a:p>
        </p:txBody>
      </p:sp>
      <p:sp>
        <p:nvSpPr>
          <p:cNvPr id="86" name="Rounded Rectangle 85"/>
          <p:cNvSpPr/>
          <p:nvPr/>
        </p:nvSpPr>
        <p:spPr>
          <a:xfrm>
            <a:off x="8110310" y="3838338"/>
            <a:ext cx="994266" cy="28628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TRX</a:t>
            </a:r>
            <a:endParaRPr lang="en-US" dirty="0"/>
          </a:p>
        </p:txBody>
      </p:sp>
      <p:sp>
        <p:nvSpPr>
          <p:cNvPr id="87" name="Rounded Rectangle 86"/>
          <p:cNvSpPr/>
          <p:nvPr/>
        </p:nvSpPr>
        <p:spPr>
          <a:xfrm>
            <a:off x="9754489" y="3838338"/>
            <a:ext cx="994266" cy="28628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TRX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833343" y="3993429"/>
            <a:ext cx="2984620" cy="2312690"/>
            <a:chOff x="7365252" y="2988570"/>
            <a:chExt cx="4320128" cy="3347534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99141" y="5831310"/>
              <a:ext cx="851779" cy="500959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3600" y="4923136"/>
              <a:ext cx="851779" cy="50095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87285" y="2988570"/>
              <a:ext cx="851779" cy="500959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65252" y="4923136"/>
              <a:ext cx="851779" cy="500959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65252" y="3920484"/>
              <a:ext cx="851779" cy="500959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3601" y="3920483"/>
              <a:ext cx="851779" cy="500959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87285" y="5835145"/>
              <a:ext cx="851779" cy="500959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99141" y="2988571"/>
              <a:ext cx="851779" cy="500959"/>
            </a:xfrm>
            <a:prstGeom prst="rect">
              <a:avLst/>
            </a:prstGeom>
          </p:spPr>
        </p:pic>
        <p:cxnSp>
          <p:nvCxnSpPr>
            <p:cNvPr id="71" name="Straight Connector 70"/>
            <p:cNvCxnSpPr>
              <a:stCxn id="70" idx="1"/>
              <a:endCxn id="67" idx="0"/>
            </p:cNvCxnSpPr>
            <p:nvPr/>
          </p:nvCxnSpPr>
          <p:spPr bwMode="auto">
            <a:xfrm flipH="1">
              <a:off x="7791142" y="3239051"/>
              <a:ext cx="607999" cy="681433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70" idx="2"/>
              <a:endCxn id="66" idx="3"/>
            </p:cNvCxnSpPr>
            <p:nvPr/>
          </p:nvCxnSpPr>
          <p:spPr bwMode="auto">
            <a:xfrm flipH="1">
              <a:off x="8217031" y="3489530"/>
              <a:ext cx="608000" cy="1684086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>
              <a:stCxn id="70" idx="2"/>
              <a:endCxn id="63" idx="0"/>
            </p:cNvCxnSpPr>
            <p:nvPr/>
          </p:nvCxnSpPr>
          <p:spPr bwMode="auto">
            <a:xfrm>
              <a:off x="8825031" y="3489530"/>
              <a:ext cx="0" cy="2341780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70" idx="2"/>
              <a:endCxn id="69" idx="0"/>
            </p:cNvCxnSpPr>
            <p:nvPr/>
          </p:nvCxnSpPr>
          <p:spPr bwMode="auto">
            <a:xfrm>
              <a:off x="8825031" y="3489530"/>
              <a:ext cx="1388144" cy="2345615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>
              <a:stCxn id="70" idx="2"/>
              <a:endCxn id="64" idx="1"/>
            </p:cNvCxnSpPr>
            <p:nvPr/>
          </p:nvCxnSpPr>
          <p:spPr bwMode="auto">
            <a:xfrm>
              <a:off x="8825031" y="3489530"/>
              <a:ext cx="2008569" cy="1684086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70" idx="2"/>
              <a:endCxn id="68" idx="1"/>
            </p:cNvCxnSpPr>
            <p:nvPr/>
          </p:nvCxnSpPr>
          <p:spPr bwMode="auto">
            <a:xfrm>
              <a:off x="8825031" y="3489530"/>
              <a:ext cx="2008570" cy="681433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65" idx="1"/>
              <a:endCxn id="70" idx="3"/>
            </p:cNvCxnSpPr>
            <p:nvPr/>
          </p:nvCxnSpPr>
          <p:spPr bwMode="auto">
            <a:xfrm flipH="1">
              <a:off x="9250920" y="3239050"/>
              <a:ext cx="536365" cy="1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>
              <a:stCxn id="63" idx="3"/>
              <a:endCxn id="69" idx="1"/>
            </p:cNvCxnSpPr>
            <p:nvPr/>
          </p:nvCxnSpPr>
          <p:spPr bwMode="auto">
            <a:xfrm>
              <a:off x="9250920" y="6081790"/>
              <a:ext cx="536365" cy="3835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/>
            <p:cNvCxnSpPr>
              <a:stCxn id="68" idx="2"/>
              <a:endCxn id="64" idx="0"/>
            </p:cNvCxnSpPr>
            <p:nvPr/>
          </p:nvCxnSpPr>
          <p:spPr bwMode="auto">
            <a:xfrm flipH="1">
              <a:off x="11259490" y="4421442"/>
              <a:ext cx="1" cy="501694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/>
            <p:cNvCxnSpPr>
              <a:stCxn id="67" idx="2"/>
              <a:endCxn id="66" idx="0"/>
            </p:cNvCxnSpPr>
            <p:nvPr/>
          </p:nvCxnSpPr>
          <p:spPr bwMode="auto">
            <a:xfrm>
              <a:off x="7791142" y="4421443"/>
              <a:ext cx="0" cy="501693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>
              <a:stCxn id="66" idx="2"/>
              <a:endCxn id="63" idx="1"/>
            </p:cNvCxnSpPr>
            <p:nvPr/>
          </p:nvCxnSpPr>
          <p:spPr bwMode="auto">
            <a:xfrm>
              <a:off x="7791142" y="5424095"/>
              <a:ext cx="607999" cy="657695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Connector 90"/>
            <p:cNvCxnSpPr>
              <a:stCxn id="69" idx="3"/>
              <a:endCxn id="64" idx="2"/>
            </p:cNvCxnSpPr>
            <p:nvPr/>
          </p:nvCxnSpPr>
          <p:spPr bwMode="auto">
            <a:xfrm flipV="1">
              <a:off x="10639064" y="5424095"/>
              <a:ext cx="620426" cy="661530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Connector 91"/>
            <p:cNvCxnSpPr>
              <a:stCxn id="68" idx="0"/>
              <a:endCxn id="65" idx="3"/>
            </p:cNvCxnSpPr>
            <p:nvPr/>
          </p:nvCxnSpPr>
          <p:spPr bwMode="auto">
            <a:xfrm flipH="1" flipV="1">
              <a:off x="10639064" y="3239050"/>
              <a:ext cx="620427" cy="681433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Straight Connector 92"/>
            <p:cNvCxnSpPr>
              <a:stCxn id="65" idx="2"/>
              <a:endCxn id="64" idx="1"/>
            </p:cNvCxnSpPr>
            <p:nvPr/>
          </p:nvCxnSpPr>
          <p:spPr bwMode="auto">
            <a:xfrm>
              <a:off x="10213175" y="3489529"/>
              <a:ext cx="620425" cy="1684087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Straight Connector 93"/>
            <p:cNvCxnSpPr>
              <a:stCxn id="65" idx="2"/>
              <a:endCxn id="69" idx="0"/>
            </p:cNvCxnSpPr>
            <p:nvPr/>
          </p:nvCxnSpPr>
          <p:spPr bwMode="auto">
            <a:xfrm>
              <a:off x="10213175" y="3489529"/>
              <a:ext cx="0" cy="2345616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Straight Connector 94"/>
            <p:cNvCxnSpPr>
              <a:stCxn id="65" idx="2"/>
              <a:endCxn id="63" idx="0"/>
            </p:cNvCxnSpPr>
            <p:nvPr/>
          </p:nvCxnSpPr>
          <p:spPr bwMode="auto">
            <a:xfrm flipH="1">
              <a:off x="8825031" y="3489529"/>
              <a:ext cx="1388144" cy="2341781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Straight Connector 95"/>
            <p:cNvCxnSpPr>
              <a:stCxn id="65" idx="2"/>
              <a:endCxn id="66" idx="3"/>
            </p:cNvCxnSpPr>
            <p:nvPr/>
          </p:nvCxnSpPr>
          <p:spPr bwMode="auto">
            <a:xfrm flipH="1">
              <a:off x="8217031" y="3489529"/>
              <a:ext cx="1996144" cy="1684087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>
              <a:stCxn id="65" idx="2"/>
              <a:endCxn id="67" idx="3"/>
            </p:cNvCxnSpPr>
            <p:nvPr/>
          </p:nvCxnSpPr>
          <p:spPr bwMode="auto">
            <a:xfrm flipH="1">
              <a:off x="8217031" y="3489529"/>
              <a:ext cx="1996144" cy="681435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Straight Connector 97"/>
            <p:cNvCxnSpPr>
              <a:stCxn id="68" idx="1"/>
              <a:endCxn id="69" idx="0"/>
            </p:cNvCxnSpPr>
            <p:nvPr/>
          </p:nvCxnSpPr>
          <p:spPr bwMode="auto">
            <a:xfrm flipH="1">
              <a:off x="10213175" y="4170963"/>
              <a:ext cx="620426" cy="1664182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98"/>
            <p:cNvCxnSpPr>
              <a:stCxn id="68" idx="1"/>
              <a:endCxn id="63" idx="0"/>
            </p:cNvCxnSpPr>
            <p:nvPr/>
          </p:nvCxnSpPr>
          <p:spPr bwMode="auto">
            <a:xfrm flipH="1">
              <a:off x="8825031" y="4170963"/>
              <a:ext cx="2008570" cy="1660347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>
              <a:stCxn id="68" idx="1"/>
              <a:endCxn id="66" idx="3"/>
            </p:cNvCxnSpPr>
            <p:nvPr/>
          </p:nvCxnSpPr>
          <p:spPr bwMode="auto">
            <a:xfrm flipH="1">
              <a:off x="8217031" y="4170963"/>
              <a:ext cx="2616570" cy="1002653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>
              <a:stCxn id="68" idx="1"/>
              <a:endCxn id="67" idx="3"/>
            </p:cNvCxnSpPr>
            <p:nvPr/>
          </p:nvCxnSpPr>
          <p:spPr bwMode="auto">
            <a:xfrm flipH="1">
              <a:off x="8217031" y="4170963"/>
              <a:ext cx="2616570" cy="1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Straight Connector 101"/>
            <p:cNvCxnSpPr>
              <a:stCxn id="64" idx="1"/>
              <a:endCxn id="63" idx="0"/>
            </p:cNvCxnSpPr>
            <p:nvPr/>
          </p:nvCxnSpPr>
          <p:spPr bwMode="auto">
            <a:xfrm flipH="1">
              <a:off x="8825031" y="5173616"/>
              <a:ext cx="2008569" cy="657694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Straight Connector 102"/>
            <p:cNvCxnSpPr>
              <a:stCxn id="64" idx="1"/>
              <a:endCxn id="66" idx="3"/>
            </p:cNvCxnSpPr>
            <p:nvPr/>
          </p:nvCxnSpPr>
          <p:spPr bwMode="auto">
            <a:xfrm flipH="1">
              <a:off x="8217031" y="5173616"/>
              <a:ext cx="2616569" cy="0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Straight Connector 103"/>
            <p:cNvCxnSpPr>
              <a:stCxn id="64" idx="1"/>
              <a:endCxn id="67" idx="3"/>
            </p:cNvCxnSpPr>
            <p:nvPr/>
          </p:nvCxnSpPr>
          <p:spPr bwMode="auto">
            <a:xfrm flipH="1" flipV="1">
              <a:off x="8217031" y="4170964"/>
              <a:ext cx="2616569" cy="1002652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Straight Connector 104"/>
            <p:cNvCxnSpPr>
              <a:stCxn id="69" idx="0"/>
              <a:endCxn id="66" idx="3"/>
            </p:cNvCxnSpPr>
            <p:nvPr/>
          </p:nvCxnSpPr>
          <p:spPr bwMode="auto">
            <a:xfrm flipH="1" flipV="1">
              <a:off x="8217031" y="5173616"/>
              <a:ext cx="1996144" cy="661529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Straight Connector 105"/>
            <p:cNvCxnSpPr>
              <a:stCxn id="69" idx="0"/>
              <a:endCxn id="67" idx="3"/>
            </p:cNvCxnSpPr>
            <p:nvPr/>
          </p:nvCxnSpPr>
          <p:spPr bwMode="auto">
            <a:xfrm flipH="1" flipV="1">
              <a:off x="8217031" y="4170964"/>
              <a:ext cx="1996144" cy="1664181"/>
            </a:xfrm>
            <a:prstGeom prst="line">
              <a:avLst/>
            </a:prstGeom>
            <a:noFill/>
            <a:ln w="9525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0100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77" grpId="0"/>
      <p:bldP spid="83" grpId="0"/>
      <p:bldP spid="84" grpId="0" animBg="1"/>
      <p:bldP spid="85" grpId="0" animBg="1"/>
      <p:bldP spid="86" grpId="0" animBg="1"/>
      <p:bldP spid="8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1148</TotalTime>
  <Words>359</Words>
  <Application>Microsoft Office PowerPoint</Application>
  <PresentationFormat>Widescreen</PresentationFormat>
  <Paragraphs>140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Tema de Office</vt:lpstr>
      <vt:lpstr>1_Tema de Office</vt:lpstr>
      <vt:lpstr>PowerPoint Presentation</vt:lpstr>
      <vt:lpstr>Presentación + Agradecimiento</vt:lpstr>
      <vt:lpstr>Temario</vt:lpstr>
      <vt:lpstr>PowerPoint Presentation</vt:lpstr>
      <vt:lpstr>Actualmente</vt:lpstr>
      <vt:lpstr>PowerPoint Presentation</vt:lpstr>
      <vt:lpstr>PowerPoint Presentation</vt:lpstr>
      <vt:lpstr>Cómo funciona?</vt:lpstr>
      <vt:lpstr>PowerPoint Presentation</vt:lpstr>
      <vt:lpstr>Minado</vt:lpstr>
      <vt:lpstr>Usos</vt:lpstr>
      <vt:lpstr>Smart contracts</vt:lpstr>
      <vt:lpstr>Smart contracts</vt:lpstr>
      <vt:lpstr>Smart contracts</vt:lpstr>
      <vt:lpstr>Azure Blockchain as a Service</vt:lpstr>
      <vt:lpstr>Azure</vt:lpstr>
      <vt:lpstr>Azure</vt:lpstr>
      <vt:lpstr>Azure</vt:lpstr>
      <vt:lpstr>Referencia / Créditos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101 y Azure</dc:title>
  <dc:creator>Leonardo Micheloni</dc:creator>
  <cp:lastModifiedBy>Leonardo Micheloni</cp:lastModifiedBy>
  <cp:revision>70</cp:revision>
  <dcterms:created xsi:type="dcterms:W3CDTF">2017-04-18T16:11:40Z</dcterms:created>
  <dcterms:modified xsi:type="dcterms:W3CDTF">2017-06-01T15:46:03Z</dcterms:modified>
</cp:coreProperties>
</file>