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8" Type="http://schemas.openxmlformats.org/officeDocument/2006/relationships/viewProps" Target="viewProps.xml" /><Relationship Id="rId4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eps.python.org/pep-0008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Séance 2 : autopsie d’un script</a:t>
            </a:r>
            <a:br/>
            <a:br/>
            <a:r>
              <a:rPr/>
              <a:t>Émilien Schultz - Léo Mignot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passant : les fonctions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Connaître le type avec </a:t>
            </a:r>
            <a:r>
              <a:rPr>
                <a:latin typeface="Courier"/>
              </a:rPr>
              <a:t>type(variable)</a:t>
            </a:r>
          </a:p>
          <a:p>
            <a:pPr lvl="0"/>
            <a:r>
              <a:rPr/>
              <a:t>Les fonctions : un ensemble d’outils qui permettent de faire une action :</a:t>
            </a:r>
          </a:p>
          <a:p>
            <a:pPr lvl="1"/>
            <a:r>
              <a:rPr/>
              <a:t>un nom, par ex </a:t>
            </a:r>
            <a:r>
              <a:rPr>
                <a:latin typeface="Courier"/>
              </a:rPr>
              <a:t>type</a:t>
            </a:r>
          </a:p>
          <a:p>
            <a:pPr lvl="1"/>
            <a:r>
              <a:rPr/>
              <a:t>une manière de les appliquer sur une entrée </a:t>
            </a:r>
            <a:r>
              <a:rPr>
                <a:latin typeface="Courier"/>
              </a:rPr>
              <a:t>type(entrée)</a:t>
            </a:r>
          </a:p>
          <a:p>
            <a:pPr lvl="0"/>
            <a:r>
              <a:rPr/>
              <a:t>autre exemple : afficher avec </a:t>
            </a:r>
            <a:r>
              <a:rPr>
                <a:latin typeface="Courier"/>
              </a:rPr>
              <a:t>print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C’est quoi une variable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entité qui existe dans l’exécution du programme :</a:t>
            </a:r>
          </a:p>
          <a:p>
            <a:pPr lvl="0"/>
            <a:r>
              <a:rPr/>
              <a:t>avec un nom</a:t>
            </a:r>
          </a:p>
          <a:p>
            <a:pPr lvl="1"/>
            <a:r>
              <a:rPr/>
              <a:t>convention de nommage</a:t>
            </a:r>
          </a:p>
          <a:p>
            <a:pPr lvl="1"/>
            <a:r>
              <a:rPr/>
              <a:t>à nous de choisir</a:t>
            </a:r>
          </a:p>
          <a:p>
            <a:pPr lvl="1"/>
            <a:r>
              <a:rPr/>
              <a:t>rester explicite</a:t>
            </a:r>
          </a:p>
          <a:p>
            <a:pPr lvl="0"/>
            <a:r>
              <a:rPr/>
              <a:t>avec un contenu</a:t>
            </a:r>
          </a:p>
          <a:p>
            <a:pPr lvl="1"/>
            <a:r>
              <a:rPr/>
              <a:t>qui détermine ce que l’on peut en faire</a:t>
            </a:r>
          </a:p>
          <a:p>
            <a:pPr lvl="0" indent="0" marL="0">
              <a:buNone/>
            </a:pPr>
            <a:r>
              <a:rPr/>
              <a:t>Supprimer une variable : </a:t>
            </a:r>
            <a:r>
              <a:rPr>
                <a:latin typeface="Courier"/>
              </a:rPr>
              <a:t>del variable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espaces dans tout ça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 d’espaces dans les noms</a:t>
            </a:r>
          </a:p>
          <a:p>
            <a:pPr lvl="0"/>
            <a:r>
              <a:rPr/>
              <a:t>Mais entre les termes : pas de souci</a:t>
            </a:r>
          </a:p>
          <a:p>
            <a:pPr lvl="0"/>
            <a:r>
              <a:rPr/>
              <a:t>Dans beaucoup de situations, pas de souci pour sauter une ligne (après une virgule)</a:t>
            </a:r>
          </a:p>
          <a:p>
            <a:pPr lvl="0"/>
            <a:r>
              <a:rPr/>
              <a:t>Si besoin de sauter à la ligne, échapper l’espace avec </a:t>
            </a:r>
            <a:r>
              <a:rPr>
                <a:latin typeface="Courier"/>
              </a:rPr>
              <a:t>\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2 : variable encore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autre type</a:t>
            </a:r>
          </a:p>
          <a:p>
            <a:pPr lvl="0" indent="0">
              <a:buNone/>
            </a:pPr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(nombre_min_lettres)</a:t>
            </a:r>
          </a:p>
          <a:p>
            <a:pPr lvl="0" indent="0">
              <a:buNone/>
            </a:pPr>
            <a:r>
              <a:rPr>
                <a:latin typeface="Courier"/>
              </a:rPr>
              <a:t>int</a:t>
            </a:r>
          </a:p>
          <a:p>
            <a:pPr lvl="0" indent="0" marL="0">
              <a:buNone/>
            </a:pPr>
            <a:r>
              <a:rPr/>
              <a:t>Comme c’est un entier, il est possible de manipuler cette variable comme un nombre</a:t>
            </a:r>
          </a:p>
          <a:p>
            <a:pPr lvl="0" indent="0">
              <a:buNone/>
            </a:pPr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14</a:t>
            </a:r>
          </a:p>
          <a:p>
            <a:pPr lvl="0" indent="0" marL="0">
              <a:buNone/>
            </a:pPr>
            <a:r>
              <a:rPr/>
              <a:t>Attention, le nom est important</a:t>
            </a:r>
          </a:p>
          <a:p>
            <a:pPr lvl="0" indent="0">
              <a:buNone/>
            </a:pPr>
            <a:r>
              <a:rPr>
                <a:latin typeface="Courier"/>
              </a:rPr>
              <a:t>Nombre_min_lettres</a:t>
            </a:r>
          </a:p>
          <a:p>
            <a:pPr lvl="0" indent="0">
              <a:buNone/>
            </a:pPr>
            <a:r>
              <a:rPr>
                <a:latin typeface="Courier"/>
              </a:rPr>
              <a:t>NameError: name 'Nombre_min_lettres' is not defined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Lire les erreurs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erreurs sont importantes</a:t>
            </a:r>
          </a:p>
          <a:p>
            <a:pPr lvl="0"/>
            <a:r>
              <a:rPr/>
              <a:t>Il est normal d’en faire</a:t>
            </a:r>
          </a:p>
          <a:p>
            <a:pPr lvl="1"/>
            <a:r>
              <a:rPr/>
              <a:t>Permettre d’apprendre par essai/erreur</a:t>
            </a:r>
          </a:p>
          <a:p>
            <a:pPr lvl="0"/>
            <a:r>
              <a:rPr/>
              <a:t>Lire la fin du message d’erreur pour comprendre</a:t>
            </a:r>
          </a:p>
          <a:p>
            <a:pPr lvl="0"/>
            <a:r>
              <a:rPr/>
              <a:t>Remonter la trace si nécessaire</a:t>
            </a:r>
          </a:p>
        </p:txBody>
      </p:sp>
      <p:pic>
        <p:nvPicPr>
          <p:cNvPr descr="img/err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3 : une 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une autre fonction standard </a:t>
            </a:r>
            <a:r>
              <a:rPr>
                <a:latin typeface="Courier"/>
              </a:rPr>
              <a:t>input</a:t>
            </a:r>
          </a:p>
          <a:p>
            <a:pPr lvl="0"/>
            <a:r>
              <a:rPr/>
              <a:t>un autre type de variable : </a:t>
            </a:r>
            <a:r>
              <a:rPr>
                <a:latin typeface="Courier"/>
              </a:rPr>
              <a:t>str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chaînes de caractères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Quels guillemets ? Tous : </a:t>
            </a:r>
            <a:r>
              <a:rPr>
                <a:latin typeface="Courier"/>
              </a:rPr>
              <a:t>'</a:t>
            </a:r>
            <a:r>
              <a:rPr/>
              <a:t>, </a:t>
            </a:r>
            <a:r>
              <a:rPr>
                <a:latin typeface="Courier"/>
              </a:rPr>
              <a:t>"</a:t>
            </a:r>
            <a:r>
              <a:rPr/>
              <a:t>, </a:t>
            </a:r>
            <a:r>
              <a:rPr>
                <a:latin typeface="Courier"/>
              </a:rPr>
              <a:t>"""</a:t>
            </a:r>
          </a:p>
          <a:p>
            <a:pPr lvl="0"/>
            <a:r>
              <a:rPr/>
              <a:t>Caractères spéciaux : ex les sauts de ligne </a:t>
            </a:r>
            <a:r>
              <a:rPr>
                <a:latin typeface="Courier"/>
              </a:rPr>
              <a:t>\n</a:t>
            </a:r>
          </a:p>
          <a:p>
            <a:pPr lvl="0"/>
            <a:r>
              <a:rPr/>
              <a:t>Échapper une chaîne de caractères </a:t>
            </a:r>
            <a:r>
              <a:rPr>
                <a:latin typeface="Courier"/>
              </a:rPr>
              <a:t>'Je n\'y pense pas'</a:t>
            </a:r>
          </a:p>
          <a:p>
            <a:pPr lvl="0"/>
            <a:r>
              <a:rPr/>
              <a:t>Des manipulations différentes :</a:t>
            </a:r>
          </a:p>
          <a:p>
            <a:pPr lvl="1"/>
            <a:r>
              <a:rPr/>
              <a:t>additionner les chaines : concaténer</a:t>
            </a:r>
          </a:p>
          <a:p>
            <a:pPr lvl="1"/>
            <a:r>
              <a:rPr/>
              <a:t>sélectioner un caractère : </a:t>
            </a:r>
            <a:r>
              <a:rPr>
                <a:latin typeface="Courier"/>
              </a:rPr>
              <a:t>phrase[3]</a:t>
            </a:r>
          </a:p>
          <a:p>
            <a:pPr lvl="0"/>
            <a:r>
              <a:rPr/>
              <a:t>Types et opérations 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"dix"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TypeError: can only concatenate str (not "int") to str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4 : les méthodes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Les variables sont des </a:t>
            </a:r>
            <a:r>
              <a:rPr b="1"/>
              <a:t>objets</a:t>
            </a:r>
            <a:r>
              <a:rPr/>
              <a:t> qui contiennent des </a:t>
            </a:r>
            <a:r>
              <a:rPr b="1"/>
              <a:t>méthodes</a:t>
            </a:r>
          </a:p>
          <a:p>
            <a:pPr lvl="0"/>
            <a:r>
              <a:rPr/>
              <a:t>Le </a:t>
            </a:r>
            <a:r>
              <a:rPr>
                <a:latin typeface="Courier"/>
              </a:rPr>
              <a:t>.</a:t>
            </a:r>
            <a:r>
              <a:rPr/>
              <a:t>permet d’accéder au contenu d’un objet</a:t>
            </a:r>
          </a:p>
          <a:p>
            <a:pPr lvl="1"/>
            <a:r>
              <a:rPr/>
              <a:t>attribut</a:t>
            </a:r>
          </a:p>
          <a:p>
            <a:pPr lvl="1"/>
            <a:r>
              <a:rPr/>
              <a:t>méthode</a:t>
            </a:r>
          </a:p>
          <a:p>
            <a:pPr lvl="0"/>
            <a:r>
              <a:rPr/>
              <a:t>Une méthode réalise une opération</a:t>
            </a:r>
          </a:p>
          <a:p>
            <a:pPr lvl="1"/>
            <a:r>
              <a:rPr/>
              <a:t>sur l’objet</a:t>
            </a:r>
          </a:p>
          <a:p>
            <a:pPr lvl="1"/>
            <a:r>
              <a:rPr/>
              <a:t>ou pas</a:t>
            </a:r>
          </a:p>
          <a:p>
            <a:pPr lvl="0"/>
            <a:r>
              <a:rPr/>
              <a:t>Dans ce cas, coupe sur le type de segment identifié et renvoie une liste</a:t>
            </a:r>
          </a:p>
          <a:p>
            <a:pPr lvl="0"/>
            <a:r>
              <a:rPr/>
              <a:t>Autre exemple : mettre en majuscule avec </a:t>
            </a:r>
            <a:r>
              <a:rPr>
                <a:latin typeface="Courier"/>
              </a:rPr>
              <a:t>.upper()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listes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Encore un type</a:t>
            </a:r>
          </a:p>
          <a:p>
            <a:pPr lvl="0"/>
            <a:r>
              <a:rPr/>
              <a:t>Ensemble indexé par les entiers 0, 1, 2, 3</a:t>
            </a:r>
          </a:p>
          <a:p>
            <a:pPr lvl="0"/>
            <a:r>
              <a:rPr/>
              <a:t>Déclaration : </a:t>
            </a:r>
            <a:r>
              <a:rPr>
                <a:latin typeface="Courier"/>
              </a:rPr>
              <a:t>liste = [53, "deux", 1]</a:t>
            </a:r>
          </a:p>
          <a:p>
            <a:pPr lvl="0"/>
            <a:r>
              <a:rPr/>
              <a:t>Sélection d’éléments :</a:t>
            </a:r>
          </a:p>
          <a:p>
            <a:pPr lvl="1"/>
            <a:r>
              <a:rPr>
                <a:latin typeface="Courier"/>
              </a:rPr>
              <a:t>liste[1]</a:t>
            </a:r>
            <a:r>
              <a:rPr/>
              <a:t> (deuxième élément)</a:t>
            </a:r>
          </a:p>
          <a:p>
            <a:pPr lvl="1"/>
            <a:r>
              <a:rPr>
                <a:latin typeface="Courier"/>
              </a:rPr>
              <a:t>liste[1:]</a:t>
            </a:r>
            <a:r>
              <a:rPr/>
              <a:t> (tranche de l’élément 2 à la fin)</a:t>
            </a:r>
          </a:p>
          <a:p>
            <a:pPr lvl="0"/>
            <a:r>
              <a:rPr/>
              <a:t>Ajouter </a:t>
            </a:r>
            <a:r>
              <a:rPr>
                <a:latin typeface="Courier"/>
              </a:rPr>
              <a:t>liste.append("nouvel élément")</a:t>
            </a:r>
          </a:p>
          <a:p>
            <a:pPr lvl="0"/>
            <a:r>
              <a:rPr/>
              <a:t>Et d’autres méthodes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5 : nouvelle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Fonction </a:t>
            </a:r>
            <a:r>
              <a:rPr>
                <a:latin typeface="Courier"/>
              </a:rPr>
              <a:t>len</a:t>
            </a:r>
            <a:r>
              <a:rPr/>
              <a:t> qui renvoie la longueur d’un ensemble</a:t>
            </a:r>
          </a:p>
          <a:p>
            <a:pPr lvl="1"/>
            <a:r>
              <a:rPr/>
              <a:t>Définie pour les ensembles : listes, chaînes de caractères,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Lancer un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Différents supports :</a:t>
            </a:r>
          </a:p>
          <a:p>
            <a:pPr lvl="1"/>
            <a:r>
              <a:rPr/>
              <a:t>ligne de commande</a:t>
            </a:r>
          </a:p>
          <a:p>
            <a:pPr lvl="1"/>
            <a:r>
              <a:rPr/>
              <a:t>script</a:t>
            </a:r>
          </a:p>
          <a:p>
            <a:pPr lvl="1"/>
            <a:r>
              <a:rPr/>
              <a:t>notebooks</a:t>
            </a:r>
          </a:p>
          <a:p>
            <a:pPr lvl="0"/>
            <a:r>
              <a:rPr/>
              <a:t>Nécessité d’avoir l’environnement installé</a:t>
            </a:r>
          </a:p>
          <a:p>
            <a:pPr lvl="1"/>
            <a:r>
              <a:rPr/>
              <a:t>des dépendances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types de base existants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bool</a:t>
            </a:r>
            <a:r>
              <a:rPr/>
              <a:t> : booléens</a:t>
            </a:r>
          </a:p>
          <a:p>
            <a:pPr lvl="0"/>
            <a:r>
              <a:rPr i="1"/>
              <a:t>int</a:t>
            </a:r>
            <a:r>
              <a:rPr/>
              <a:t> : entiers</a:t>
            </a:r>
          </a:p>
          <a:p>
            <a:pPr lvl="0"/>
            <a:r>
              <a:rPr i="1"/>
              <a:t>float</a:t>
            </a:r>
            <a:r>
              <a:rPr/>
              <a:t> : nombre à virgule</a:t>
            </a:r>
          </a:p>
          <a:p>
            <a:pPr lvl="0"/>
            <a:r>
              <a:rPr i="1"/>
              <a:t>str</a:t>
            </a:r>
            <a:r>
              <a:rPr/>
              <a:t> : chaînes de caractères</a:t>
            </a:r>
          </a:p>
          <a:p>
            <a:pPr lvl="0"/>
            <a:r>
              <a:rPr i="1"/>
              <a:t>list</a:t>
            </a:r>
            <a:r>
              <a:rPr/>
              <a:t> : listes (ensemble indexé par des nombres entiers)</a:t>
            </a:r>
          </a:p>
          <a:p>
            <a:pPr lvl="0"/>
            <a:r>
              <a:rPr i="1"/>
              <a:t>dict</a:t>
            </a:r>
            <a:r>
              <a:rPr/>
              <a:t> : dictionnaires (ensemble indexé par des clés)</a:t>
            </a:r>
          </a:p>
          <a:p>
            <a:pPr lvl="0"/>
            <a:r>
              <a:rPr i="1"/>
              <a:t>set</a:t>
            </a:r>
            <a:r>
              <a:rPr/>
              <a:t> : ensemble non ordonné</a:t>
            </a:r>
          </a:p>
          <a:p>
            <a:pPr lvl="0"/>
            <a:r>
              <a:rPr i="1"/>
              <a:t>tuples</a:t>
            </a:r>
            <a:r>
              <a:rPr/>
              <a:t>, </a:t>
            </a:r>
            <a:r>
              <a:rPr i="1"/>
              <a:t>bytes</a:t>
            </a:r>
            <a:r>
              <a:rPr/>
              <a:t>, etc.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valeur nulle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type spécifique, la valeur nulle </a:t>
            </a:r>
            <a:r>
              <a:rPr>
                <a:latin typeface="Courier"/>
              </a:rPr>
              <a:t>None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Structure du script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blocs des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script est un écoulement d’instructions</a:t>
            </a:r>
          </a:p>
          <a:p>
            <a:pPr lvl="1"/>
            <a:r>
              <a:rPr/>
              <a:t>Exécutées les unes après les autres</a:t>
            </a:r>
          </a:p>
          <a:p>
            <a:pPr lvl="0"/>
            <a:r>
              <a:rPr/>
              <a:t>Cet écoulement est organisé par des blocs de flux :</a:t>
            </a:r>
          </a:p>
          <a:p>
            <a:pPr lvl="1"/>
            <a:r>
              <a:rPr/>
              <a:t>Conditions</a:t>
            </a:r>
          </a:p>
          <a:p>
            <a:pPr lvl="1"/>
            <a:r>
              <a:rPr/>
              <a:t>Répétitions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Conditions : if,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fait de faire un choix en fonction de l’évaluation de la vérité de quelque chose</a:t>
            </a:r>
          </a:p>
          <a:p>
            <a:pPr lvl="0" indent="0" marL="0">
              <a:buNone/>
            </a:pPr>
            <a:r>
              <a:rPr/>
              <a:t>Pour faire une condition il faut écrire une équation de vérité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CONDITION: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 marL="0">
              <a:buNone/>
            </a:pPr>
            <a:r>
              <a:rPr/>
              <a:t>Le CODE 1 sera exécuté si la condition est vérifiée ; sinon ce sera le CODE 2.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Equation de vérité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formule dont le résultat est vrai ou faux</a:t>
            </a:r>
          </a:p>
          <a:p>
            <a:pPr lvl="0"/>
            <a:r>
              <a:rPr/>
              <a:t>Des variables qui ont des valeurs</a:t>
            </a:r>
          </a:p>
          <a:p>
            <a:pPr lvl="0"/>
            <a:r>
              <a:rPr/>
              <a:t>L’expression d’une formule sur ces valeurs</a:t>
            </a:r>
          </a:p>
          <a:p>
            <a:pPr lvl="0"/>
            <a:r>
              <a:rPr/>
              <a:t>Un résultat qui peut être vrai ou faux</a:t>
            </a:r>
          </a:p>
          <a:p>
            <a:pPr lvl="0" indent="0" marL="0">
              <a:buNone/>
            </a:pPr>
            <a:r>
              <a:rPr/>
              <a:t>Par exemple, si on a une variable </a:t>
            </a:r>
            <a:r>
              <a:rPr>
                <a:latin typeface="Courier"/>
              </a:rPr>
              <a:t>test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test is None</a:t>
            </a:r>
          </a:p>
          <a:p>
            <a:pPr lvl="0"/>
            <a:r>
              <a:rPr>
                <a:latin typeface="Courier"/>
              </a:rPr>
              <a:t>test == 10</a:t>
            </a:r>
          </a:p>
          <a:p>
            <a:pPr lvl="0"/>
            <a:r>
              <a:rPr>
                <a:latin typeface="Courier"/>
              </a:rPr>
              <a:t>type(test) == str</a:t>
            </a:r>
          </a:p>
          <a:p>
            <a:pPr lvl="0" indent="0" marL="0">
              <a:buNone/>
            </a:pPr>
            <a:r>
              <a:rPr/>
              <a:t>Ce sera vrai/faux en fonction de la valeur de test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Logique booléenne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manipulation des tables de vérité est formalisée en logique booléenne, avec des opérations qui permettent des combinaisons</a:t>
            </a:r>
          </a:p>
          <a:p>
            <a:pPr lvl="0"/>
            <a:r>
              <a:rPr/>
              <a:t>et / &amp;</a:t>
            </a:r>
          </a:p>
          <a:p>
            <a:pPr lvl="0"/>
            <a:r>
              <a:rPr/>
              <a:t>ou / |</a:t>
            </a:r>
          </a:p>
          <a:p>
            <a:pPr lvl="0"/>
            <a:r>
              <a:rPr/>
              <a:t>non / ~</a:t>
            </a:r>
          </a:p>
          <a:p>
            <a:pPr lvl="0" indent="0" marL="0">
              <a:buNone/>
            </a:pPr>
            <a:r>
              <a:rPr/>
              <a:t>Possible donc d’exprimer des conditions complexes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6 : condition sur l’entrée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test si la longueur de la variable phrase vaut 0</a:t>
            </a:r>
          </a:p>
          <a:p>
            <a:pPr lvl="0"/>
            <a:r>
              <a:rPr/>
              <a:t>si c’est le cas (vrai)</a:t>
            </a:r>
          </a:p>
          <a:p>
            <a:pPr lvl="1"/>
            <a:r>
              <a:rPr/>
              <a:t>affiche (print) un texte</a:t>
            </a:r>
          </a:p>
          <a:p>
            <a:pPr lvl="0"/>
            <a:r>
              <a:rPr b="1"/>
              <a:t>le code du bloc est indenté de 4 espaces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et les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caractéristique du langage : 4 espaces pour rentrer dans un bloc de code (un sous élément de script)</a:t>
            </a:r>
          </a:p>
          <a:p>
            <a:pPr lvl="0"/>
            <a:r>
              <a:rPr b="1"/>
              <a:t>indispensable</a:t>
            </a:r>
          </a:p>
          <a:p>
            <a:pPr lvl="0"/>
            <a:r>
              <a:rPr/>
              <a:t>facilite la lecture du code 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8+ : bloc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la phrase n’est pas vide, c’est ce bloc qui est exécuté</a:t>
            </a:r>
          </a:p>
          <a:p>
            <a:pPr lvl="0"/>
            <a:r>
              <a:rPr/>
              <a:t>La ligne 9 définit une variable à 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Installer des dépendances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Fichier </a:t>
            </a:r>
            <a:r>
              <a:rPr>
                <a:latin typeface="Courier"/>
              </a:rPr>
              <a:t>requirements.txt</a:t>
            </a:r>
            <a:r>
              <a:rPr/>
              <a:t> qui contient l’information</a:t>
            </a:r>
          </a:p>
          <a:p>
            <a:pPr lvl="1"/>
            <a:r>
              <a:rPr>
                <a:latin typeface="Courier"/>
              </a:rPr>
              <a:t>pip install -m requirements.txt</a:t>
            </a:r>
          </a:p>
          <a:p>
            <a:pPr lvl="0"/>
            <a:r>
              <a:rPr/>
              <a:t>À la main 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10 : nouveau bloc, une boucle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 boucle répète une opération</a:t>
            </a:r>
          </a:p>
          <a:p>
            <a:pPr lvl="0"/>
            <a:r>
              <a:rPr/>
              <a:t>en Python, la boucle for parcourt un ensemble</a:t>
            </a:r>
          </a:p>
          <a:p>
            <a:pPr lvl="1"/>
            <a:r>
              <a:rPr/>
              <a:t>à chaque étape met la valeur dans une variable temporaire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VARIABLE_TEMPORAIRE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ENSEMBLE:</a:t>
            </a:r>
            <a:br/>
            <a:r>
              <a:rPr>
                <a:latin typeface="Courier"/>
              </a:rPr>
              <a:t>    CODE avec VARIABLE_TEMPORAIRE</a:t>
            </a:r>
          </a:p>
          <a:p>
            <a:pPr lvl="0" indent="0" marL="0">
              <a:buNone/>
            </a:pPr>
            <a:r>
              <a:rPr/>
              <a:t>Chaque élément de </a:t>
            </a:r>
            <a:r>
              <a:rPr>
                <a:latin typeface="Courier"/>
              </a:rPr>
              <a:t>liste_mots</a:t>
            </a:r>
            <a:r>
              <a:rPr/>
              <a:t> est pris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element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"ceci"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"est"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(element)</a:t>
            </a:r>
          </a:p>
          <a:p>
            <a:pPr lvl="0" indent="0">
              <a:buNone/>
            </a:pPr>
            <a:r>
              <a:rPr>
                <a:latin typeface="Courier"/>
              </a:rPr>
              <a:t>ceci
est
1
mot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Tout peut être itéré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U
n
t
e
x
t
e</a:t>
            </a:r>
          </a:p>
          <a:p>
            <a:pPr lvl="0" indent="0" marL="0">
              <a:buNone/>
            </a:pPr>
            <a:r>
              <a:rPr/>
              <a:t>Et des formes plus compliquées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rang,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(rang, 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0 U
1 n
2  
3 t
4 e
5 x
6 t
7 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Générer une liste avec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Fonction </a:t>
            </a:r>
            <a:r>
              <a:rPr>
                <a:latin typeface="Courier"/>
              </a:rPr>
              <a:t>range</a:t>
            </a:r>
            <a:r>
              <a:rPr/>
              <a:t> qui permet de générer un ensemble d’entiers</a:t>
            </a:r>
          </a:p>
          <a:p>
            <a:pPr lvl="0"/>
            <a:r>
              <a:rPr>
                <a:latin typeface="Courier"/>
              </a:rPr>
              <a:t>range(0, 10)</a:t>
            </a:r>
            <a:r>
              <a:rPr/>
              <a:t> : entiers entre 0 et 10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Compréhension de 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de condenser une boucle :</a:t>
            </a:r>
          </a:p>
          <a:p>
            <a:pPr lvl="0" indent="0">
              <a:buNone/>
            </a:pPr>
            <a:r>
              <a:rPr>
                <a:latin typeface="Courier"/>
              </a:rPr>
              <a:t>[i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[10, 11, 12, 13, 14, 15, 16, 17, 18, 19]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11/12 : tester une condition à chaque élément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chaque élément de </a:t>
            </a:r>
            <a:r>
              <a:rPr>
                <a:latin typeface="Courier"/>
              </a:rPr>
              <a:t>liste_mots</a:t>
            </a:r>
            <a:r>
              <a:rPr/>
              <a:t>, la condition teste si sa longueur est supérieure à la valeur de la variable </a:t>
            </a:r>
            <a:r>
              <a:rPr>
                <a:latin typeface="Courier"/>
              </a:rPr>
              <a:t>nombre_min_lettres</a:t>
            </a:r>
          </a:p>
          <a:p>
            <a:pPr lvl="0" indent="0" marL="0">
              <a:buNone/>
            </a:pPr>
            <a:r>
              <a:rPr/>
              <a:t>Et si c’est le cas, augmente la variable compteur de 1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structures algorithmiques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forme :</a:t>
            </a:r>
          </a:p>
          <a:p>
            <a:pPr lvl="0"/>
            <a:r>
              <a:rPr/>
              <a:t>compteur à 0</a:t>
            </a:r>
          </a:p>
          <a:p>
            <a:pPr lvl="0"/>
            <a:r>
              <a:rPr/>
              <a:t>boucle sur un ensemble</a:t>
            </a:r>
          </a:p>
          <a:p>
            <a:pPr lvl="0"/>
            <a:r>
              <a:rPr/>
              <a:t>addition de 1 sur une condition</a:t>
            </a:r>
          </a:p>
          <a:p>
            <a:pPr lvl="0" indent="0" marL="0">
              <a:buNone/>
            </a:pPr>
            <a:r>
              <a:rPr/>
              <a:t>Constitue une structure de comptage.</a:t>
            </a:r>
          </a:p>
          <a:p>
            <a:pPr lvl="0" indent="0" marL="0">
              <a:buNone/>
            </a:pPr>
            <a:r>
              <a:rPr/>
              <a:t>Les structures de comptages sont conceptualisées dans le cadre de l’algorithmique.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13 : faire un calcul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fonction </a:t>
            </a:r>
            <a:r>
              <a:rPr>
                <a:latin typeface="Courier"/>
              </a:rPr>
              <a:t>round</a:t>
            </a:r>
            <a:r>
              <a:rPr/>
              <a:t> permet d’arrondir</a:t>
            </a:r>
          </a:p>
          <a:p>
            <a:pPr lvl="0"/>
            <a:r>
              <a:rPr/>
              <a:t>les données sont numériques, il est possible de faire un calcul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14 : dictionnaire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 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</a:p>
          <a:p>
            <a:pPr lvl="0"/>
            <a:r>
              <a:rPr/>
              <a:t>rassembler les informations</a:t>
            </a:r>
          </a:p>
          <a:p>
            <a:pPr lvl="0"/>
            <a:r>
              <a:rPr/>
              <a:t>dictionnaire bon conteneur</a:t>
            </a:r>
          </a:p>
          <a:p>
            <a:pPr lvl="1"/>
            <a:r>
              <a:rPr/>
              <a:t>penser au format JSON : dictionnaires, listes, valeurs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15 : formattage de chaînes de caractères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Mettre en forme du texte est fréquent : on parle de formattage</a:t>
            </a:r>
          </a:p>
          <a:p>
            <a:pPr lvl="0" indent="0" marL="0">
              <a:buNone/>
            </a:pPr>
            <a:r>
              <a:rPr/>
              <a:t>Différentes manières suivant les versions de Python (si variable est de type texte)</a:t>
            </a:r>
          </a:p>
          <a:p>
            <a:pPr lvl="0"/>
            <a:r>
              <a:rPr/>
              <a:t>concaténer </a:t>
            </a:r>
            <a:r>
              <a:rPr>
                <a:latin typeface="Courier"/>
              </a:rPr>
              <a:t>"un" + variable</a:t>
            </a:r>
          </a:p>
          <a:p>
            <a:pPr lvl="0"/>
            <a:r>
              <a:rPr/>
              <a:t>utiliser des token : `“un %d” % variable``</a:t>
            </a:r>
          </a:p>
          <a:p>
            <a:pPr lvl="0"/>
            <a:r>
              <a:rPr/>
              <a:t>utiliser les f-strings : </a:t>
            </a:r>
            <a:r>
              <a:rPr>
                <a:latin typeface="Courier"/>
              </a:rPr>
              <a:t>f"un {var}"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Lecture/écriture de texte/binaire dans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Fichier est stocké sur le disque dur et non pas dans la mémoire vive :</a:t>
            </a:r>
          </a:p>
          <a:p>
            <a:pPr lvl="0"/>
            <a:r>
              <a:rPr/>
              <a:t>ouvrir un lien vers un espace du disque</a:t>
            </a:r>
          </a:p>
          <a:p>
            <a:pPr lvl="1"/>
            <a:r>
              <a:rPr/>
              <a:t>soit en lecture</a:t>
            </a:r>
          </a:p>
          <a:p>
            <a:pPr lvl="1"/>
            <a:r>
              <a:rPr/>
              <a:t>soit en écriture</a:t>
            </a:r>
          </a:p>
          <a:p>
            <a:pPr lvl="0"/>
            <a:r>
              <a:rPr/>
              <a:t>faire une opération</a:t>
            </a:r>
          </a:p>
          <a:p>
            <a:pPr lvl="0"/>
            <a:r>
              <a:rPr/>
              <a:t>fermer ce lien</a:t>
            </a:r>
          </a:p>
          <a:p>
            <a:pPr lvl="0" indent="0" marL="0">
              <a:buNone/>
            </a:pPr>
            <a:r>
              <a:rPr/>
              <a:t>Plusieurs manières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Autopsie d’un script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Lire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le fichier est à l’endroit </a:t>
            </a:r>
            <a:r>
              <a:rPr>
                <a:latin typeface="Courier"/>
              </a:rPr>
              <a:t>dossier.fichier.txt</a:t>
            </a:r>
            <a:r>
              <a:rPr/>
              <a:t>, le mode lecture est </a:t>
            </a:r>
            <a:r>
              <a:rPr>
                <a:latin typeface="Courier"/>
              </a:rPr>
              <a:t>r</a:t>
            </a:r>
            <a:r>
              <a:rPr/>
              <a:t> :</a:t>
            </a:r>
          </a:p>
          <a:p>
            <a:pPr lvl="0" indent="0">
              <a:buNone/>
            </a:pP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 marL="0">
              <a:buNone/>
            </a:pPr>
            <a:r>
              <a:rPr/>
              <a:t>Ou avec un bloc qui gère la fermeture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  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Écrire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Similaire, mais avec l’option </a:t>
            </a:r>
            <a:r>
              <a:rPr>
                <a:latin typeface="Courier"/>
              </a:rPr>
              <a:t>w</a:t>
            </a:r>
            <a:r>
              <a:rPr/>
              <a:t>, et les méthodes </a:t>
            </a:r>
            <a:r>
              <a:rPr>
                <a:latin typeface="Courier"/>
              </a:rPr>
              <a:t>write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 fonctions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Deux types de fonctions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fonctions :</a:t>
            </a:r>
            <a:r>
              <a:rPr/>
              <a:t> un morceau de code qui prend des entrées, et produit des sorties, auquel on donne un nom pour pouvoir l’utiliser sans recopier tout le code</a:t>
            </a:r>
          </a:p>
          <a:p>
            <a:pPr lvl="0"/>
            <a:r>
              <a:rPr/>
              <a:t>Celles déjà disponibles (écrites par d’autres)</a:t>
            </a:r>
          </a:p>
          <a:p>
            <a:pPr lvl="0"/>
            <a:r>
              <a:rPr/>
              <a:t>Celles que l’on écrit</a:t>
            </a:r>
          </a:p>
          <a:p>
            <a:pPr lvl="0" indent="0" marL="0">
              <a:buNone/>
            </a:pPr>
            <a:r>
              <a:rPr/>
              <a:t>Des fonctions déjà rencontrées : </a:t>
            </a:r>
            <a:r>
              <a:rPr>
                <a:latin typeface="Courier"/>
              </a:rPr>
              <a:t>print</a:t>
            </a:r>
            <a:r>
              <a:rPr/>
              <a:t>, </a:t>
            </a:r>
            <a:r>
              <a:rPr>
                <a:latin typeface="Courier"/>
              </a:rPr>
              <a:t>len</a:t>
            </a:r>
            <a:r>
              <a:rPr/>
              <a:t>, </a:t>
            </a:r>
            <a:r>
              <a:rPr>
                <a:latin typeface="Courier"/>
              </a:rPr>
              <a:t>range</a:t>
            </a:r>
            <a:r>
              <a:rPr/>
              <a:t>, …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Définir une fonction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Donner un nom</a:t>
            </a:r>
          </a:p>
          <a:p>
            <a:pPr lvl="0"/>
            <a:r>
              <a:rPr/>
              <a:t>Définir ce qui doit être en entrée</a:t>
            </a:r>
          </a:p>
          <a:p>
            <a:pPr lvl="0"/>
            <a:r>
              <a:rPr/>
              <a:t>Écrire les étapes permettant de passer de l’entrée à la sortie</a:t>
            </a:r>
          </a:p>
          <a:p>
            <a:pPr lvl="0"/>
            <a:r>
              <a:rPr/>
              <a:t>Dire ce qu’elle doit renvoyer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NOM_FONCTION(ENTREE1, ENTREE2):</a:t>
            </a:r>
            <a:br/>
            <a:r>
              <a:rPr>
                <a:latin typeface="Courier"/>
              </a:rPr>
              <a:t>    OPERATION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OPERATION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RETOUR</a:t>
            </a:r>
          </a:p>
          <a:p>
            <a:pPr lvl="0" indent="0" marL="0">
              <a:buNone/>
            </a:pPr>
            <a:r>
              <a:rPr/>
              <a:t>Puis pour l’appeler : </a:t>
            </a:r>
            <a:r>
              <a:rPr>
                <a:latin typeface="Courier"/>
              </a:rPr>
              <a:t>NOM_FONCTION(E1, E2)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Pourquoi écrire une fonction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ne pas répéter le code</a:t>
            </a:r>
          </a:p>
          <a:p>
            <a:pPr lvl="0"/>
            <a:r>
              <a:rPr/>
              <a:t>Pour monter en abstraction</a:t>
            </a:r>
          </a:p>
          <a:p>
            <a:pPr lvl="0"/>
            <a:r>
              <a:rPr/>
              <a:t>Pour aller vers la modularité des opérations</a:t>
            </a:r>
          </a:p>
          <a:p>
            <a:pPr lvl="0"/>
            <a:r>
              <a:rPr/>
              <a:t>Pour faciliter la lecture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 est sur le dépôt.</a:t>
            </a:r>
          </a:p>
          <a:p>
            <a:pPr lvl="0"/>
            <a:r>
              <a:rPr/>
              <a:t>Un fichier texte au format </a:t>
            </a:r>
            <a:r>
              <a:rPr>
                <a:latin typeface="Courier"/>
              </a:rPr>
              <a:t>.py</a:t>
            </a:r>
          </a:p>
          <a:p>
            <a:pPr lvl="0"/>
            <a:r>
              <a:rPr/>
              <a:t>L’exécuter :</a:t>
            </a:r>
          </a:p>
          <a:p>
            <a:pPr lvl="1"/>
            <a:r>
              <a:rPr/>
              <a:t>Ligne par ligne dans l’interpréteur</a:t>
            </a:r>
          </a:p>
          <a:p>
            <a:pPr lvl="1"/>
            <a:r>
              <a:rPr/>
              <a:t>Comme un fichier avec </a:t>
            </a:r>
            <a:r>
              <a:rPr>
                <a:latin typeface="Courier"/>
              </a:rPr>
              <a:t>python script.py</a:t>
            </a:r>
          </a:p>
          <a:p>
            <a:pPr lvl="1"/>
            <a:r>
              <a:rPr/>
              <a:t>En le copiant dans un notebook</a:t>
            </a:r>
          </a:p>
          <a:p>
            <a:pPr lvl="2"/>
            <a:r>
              <a:rPr/>
              <a:t>Soit en local</a:t>
            </a:r>
          </a:p>
          <a:p>
            <a:pPr lvl="2"/>
            <a:r>
              <a:rPr/>
              <a:t>Soit en service en ligne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Quelques rappels sur les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fichier unique qui contient les éléments </a:t>
            </a:r>
            <a:r>
              <a:rPr>
                <a:latin typeface="Courier"/>
              </a:rPr>
              <a:t>.ipynb</a:t>
            </a:r>
          </a:p>
          <a:p>
            <a:pPr lvl="0"/>
            <a:r>
              <a:rPr/>
              <a:t>Des cellules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Texte</a:t>
            </a:r>
          </a:p>
          <a:p>
            <a:pPr lvl="0"/>
            <a:r>
              <a:rPr/>
              <a:t>La coloration syntaxique</a:t>
            </a:r>
          </a:p>
          <a:p>
            <a:pPr lvl="0"/>
            <a:r>
              <a:rPr/>
              <a:t>Importance des raccourcis</a:t>
            </a:r>
          </a:p>
          <a:p>
            <a:pPr lvl="0"/>
            <a:r>
              <a:rPr/>
              <a:t>Notion de noyau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(code) bon, brute et truand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contraintes de syntaxe fortes sinon ça ne marche pas</a:t>
            </a:r>
          </a:p>
          <a:p>
            <a:pPr lvl="0"/>
            <a:r>
              <a:rPr/>
              <a:t>Des règles de qualité pour écrire du code</a:t>
            </a:r>
          </a:p>
          <a:p>
            <a:pPr lvl="1"/>
            <a:r>
              <a:rPr>
                <a:hlinkClick r:id="rId2"/>
              </a:rPr>
              <a:t>PEP8 pour Python</a:t>
            </a:r>
          </a:p>
          <a:p>
            <a:pPr lvl="0"/>
            <a:r>
              <a:rPr/>
              <a:t>L’importance est souvent d’abord d’écrire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Exécuter le script dans un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nombre_mots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(liste_mots)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compteur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liste_mots: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(i)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nombre_min_lettres:</a:t>
            </a:r>
            <a:br/>
            <a:r>
              <a:rPr>
                <a:latin typeface="Courier"/>
              </a:rPr>
              <a:t>            compteur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proportion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compteur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nombre_mots,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  <a:br/>
            <a:r>
              <a:rPr>
                <a:latin typeface="Courier"/>
              </a:rPr>
              <a:t>    sortie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f"Proportion de mots avec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nombre_min_lettres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lettres ou plus 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proportion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(sortie)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sortie_fichier: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"resultat.txt"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    f.write(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(informations))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 : la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/>
            <a:r>
              <a:rPr/>
              <a:t>Création d’une nouvelle entité </a:t>
            </a:r>
            <a:r>
              <a:rPr>
                <a:latin typeface="Courier"/>
              </a:rPr>
              <a:t>sortie_fichier</a:t>
            </a:r>
          </a:p>
          <a:p>
            <a:pPr lvl="0"/>
            <a:r>
              <a:rPr/>
              <a:t>Attribution d’un contenu </a:t>
            </a:r>
            <a:r>
              <a:rPr>
                <a:latin typeface="Courier"/>
              </a:rPr>
              <a:t>True</a:t>
            </a:r>
          </a:p>
          <a:p>
            <a:pPr lvl="0"/>
            <a:r>
              <a:rPr/>
              <a:t>Variable avec un type : typage dynamique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 - Léo Mignot</dc:creator>
  <cp:keywords/>
  <dcterms:created xsi:type="dcterms:W3CDTF">2024-04-22T17:37:50Z</dcterms:created>
  <dcterms:modified xsi:type="dcterms:W3CDTF">2024-04-22T17:37:50Z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2024-04-15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Séance 2 : autopsie d’un script</vt:lpwstr>
  </property>
  <property fmtid="{D5CDD505-2E9C-101B-9397-08002B2CF9AE}" pid="12" name="toc-title">
    <vt:lpwstr>Table of contents</vt:lpwstr>
  </property>
</Properties>
</file>