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17"/>
  </p:notesMasterIdLst>
  <p:sldIdLst>
    <p:sldId id="266" r:id="rId2"/>
    <p:sldId id="257" r:id="rId3"/>
    <p:sldId id="268" r:id="rId4"/>
    <p:sldId id="272" r:id="rId5"/>
    <p:sldId id="273" r:id="rId6"/>
    <p:sldId id="274" r:id="rId7"/>
    <p:sldId id="275" r:id="rId8"/>
    <p:sldId id="307" r:id="rId9"/>
    <p:sldId id="308" r:id="rId10"/>
    <p:sldId id="309" r:id="rId11"/>
    <p:sldId id="277" r:id="rId12"/>
    <p:sldId id="267" r:id="rId13"/>
    <p:sldId id="276" r:id="rId14"/>
    <p:sldId id="278" r:id="rId15"/>
    <p:sldId id="26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3"/>
    <p:restoredTop sz="96301"/>
  </p:normalViewPr>
  <p:slideViewPr>
    <p:cSldViewPr snapToGrid="0">
      <p:cViewPr varScale="1">
        <p:scale>
          <a:sx n="120" d="100"/>
          <a:sy n="120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D25262-7ADE-304A-B1BB-4A7EDACB30E0}" type="datetimeFigureOut">
              <a:rPr lang="fr-FR" smtClean="0"/>
              <a:t>07/01/2025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F984-2469-954B-9FEF-0AD028A2AC3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285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817879"/>
            <a:ext cx="10058400" cy="858753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7335"/>
            <a:ext cx="9824409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89612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3341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0440958" y="791524"/>
            <a:ext cx="154305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419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Espace réservé du texte 11"/>
          <p:cNvSpPr txBox="1">
            <a:spLocks/>
          </p:cNvSpPr>
          <p:nvPr/>
        </p:nvSpPr>
        <p:spPr>
          <a:xfrm>
            <a:off x="1" y="6169025"/>
            <a:ext cx="7264400" cy="230188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1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60436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42964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790"/>
            <a:ext cx="2878667" cy="1046788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7209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447470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2252132"/>
            <a:ext cx="4937760" cy="361696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2252131"/>
            <a:ext cx="4937760" cy="3616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93014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447469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239594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3081584"/>
            <a:ext cx="4937760" cy="287894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221419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3081584"/>
            <a:ext cx="4937760" cy="287895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01149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429994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933" y="78884"/>
            <a:ext cx="1543050" cy="561975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" y="6169025"/>
            <a:ext cx="12188825" cy="2302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Espace réservé du texte 11"/>
          <p:cNvSpPr>
            <a:spLocks noGrp="1"/>
          </p:cNvSpPr>
          <p:nvPr>
            <p:ph type="body" sz="quarter" idx="10"/>
          </p:nvPr>
        </p:nvSpPr>
        <p:spPr>
          <a:xfrm>
            <a:off x="85725" y="6169025"/>
            <a:ext cx="7178675" cy="230188"/>
          </a:xfrm>
        </p:spPr>
        <p:txBody>
          <a:bodyPr>
            <a:noAutofit/>
          </a:bodyPr>
          <a:lstStyle>
            <a:lvl1pPr>
              <a:defRPr sz="11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73956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24" y="41563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49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1" y="0"/>
            <a:ext cx="2319839" cy="8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446755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67467"/>
            <a:ext cx="10058400" cy="37016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944220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3"/>
            <a:ext cx="1619250" cy="590550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5725" y="6490126"/>
            <a:ext cx="78295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bg1"/>
                </a:solidFill>
                <a:latin typeface="Myriad Pro Light" panose="020B0403030403020204" pitchFamily="34" charset="0"/>
                <a:ea typeface="Nothing You Could Do" panose="02000000000000000000" pitchFamily="2" charset="0"/>
              </a:rPr>
              <a:t>Sciences Po Bordeaux - 11 allée Ausone | Domaine universitaire – 33607 Pessac Cedex - www.sciencespobordeaux.fr</a:t>
            </a:r>
          </a:p>
        </p:txBody>
      </p:sp>
    </p:spTree>
    <p:extLst>
      <p:ext uri="{BB962C8B-B14F-4D97-AF65-F5344CB8AC3E}">
        <p14:creationId xmlns:p14="http://schemas.microsoft.com/office/powerpoint/2010/main" val="146520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amovi.org/download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41997-4178-8548-1030-F631C2C6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800" dirty="0"/>
              <a:t>Séance 1. Séance introductive 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04D3B6-EB6E-73A0-5EF5-323E9FA1EF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B7EC9E8-4623-023E-E04E-4C5665C310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860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FDD7C26-BBDE-4005-3347-5252681E3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Projet de ‘4 pages’ </a:t>
            </a:r>
            <a:r>
              <a:rPr lang="fr-FR" dirty="0">
                <a:effectLst/>
              </a:rPr>
              <a:t>(question posée - jeu de </a:t>
            </a:r>
            <a:r>
              <a:rPr lang="fr-FR">
                <a:effectLst/>
              </a:rPr>
              <a:t>données mobilisé).</a:t>
            </a:r>
            <a:endParaRPr lang="fr-FR" dirty="0">
              <a:effectLst/>
            </a:endParaRP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Travail biblio : </a:t>
            </a:r>
            <a:r>
              <a:rPr lang="fr-FR" dirty="0">
                <a:effectLst/>
              </a:rPr>
              <a:t>identification de 3 travaux de référence sur la thématique choisie pour le ‘</a:t>
            </a:r>
            <a:r>
              <a:rPr lang="fr-FR" i="1" dirty="0">
                <a:effectLst/>
              </a:rPr>
              <a:t>4 pages</a:t>
            </a:r>
            <a:r>
              <a:rPr lang="fr-FR" dirty="0">
                <a:effectLst/>
              </a:rPr>
              <a:t>’ (articles, ouvrages scientifiques) accompagnés pour chacune d’une fiche synthétique de lecture d’une page (problématique - jeu de données et variables utilisées - principaux résultats </a:t>
            </a:r>
            <a:r>
              <a:rPr lang="fr-FR" b="1" dirty="0">
                <a:effectLst/>
              </a:rPr>
              <a:t>en lien avec le projet du </a:t>
            </a:r>
            <a:r>
              <a:rPr lang="fr-FR" b="1" i="1" dirty="0">
                <a:effectLst/>
              </a:rPr>
              <a:t>‘4 pages’</a:t>
            </a:r>
            <a:r>
              <a:rPr lang="fr-FR" dirty="0">
                <a:effectLst/>
              </a:rPr>
              <a:t>) + répartition du travail (qui a fait quoi). NB : il est attendu que les groupes continuent d’enrichir ces premières lectures au cours du semestre, pour améliorer le travail final. La bibliographie finale se doit donc d’être davantage étoffée.</a:t>
            </a:r>
          </a:p>
          <a:p>
            <a:pPr marL="457200" lvl="0" indent="-457200" algn="just">
              <a:spcBef>
                <a:spcPts val="600"/>
              </a:spcBef>
              <a:spcAft>
                <a:spcPts val="400"/>
              </a:spcAft>
              <a:buFont typeface="+mj-lt"/>
              <a:buAutoNum type="arabicPeriod"/>
            </a:pPr>
            <a:r>
              <a:rPr lang="fr-FR" b="1" dirty="0">
                <a:effectLst/>
              </a:rPr>
              <a:t>Schéma causal </a:t>
            </a:r>
            <a:r>
              <a:rPr lang="fr-FR" dirty="0">
                <a:effectLst/>
              </a:rPr>
              <a:t>(opérationnalisation) : formulation de 2 à 3 hypothèses de travail avec leur mode d’opérationnalisation (quelles variables ? quels recodages ? quelle(s) méthode(s) statistique(s) ? + Mise en œuvre pour une des hypothèses). + répartition du travail (qui a fait quoi).</a:t>
            </a:r>
          </a:p>
          <a:p>
            <a:pPr marL="342900" lvl="0" indent="-342900" algn="just">
              <a:spcAft>
                <a:spcPts val="1000"/>
              </a:spcAft>
            </a:pPr>
            <a:r>
              <a:rPr lang="fr-FR" dirty="0">
                <a:effectLst/>
                <a:cs typeface="Calibri Light" panose="020F0302020204030204" pitchFamily="34" charset="0"/>
                <a:sym typeface="Wingdings" pitchFamily="2" charset="2"/>
              </a:rPr>
              <a:t></a:t>
            </a:r>
            <a:r>
              <a:rPr lang="fr-FR" dirty="0">
                <a:effectLst/>
              </a:rPr>
              <a:t> Ces 3 travaux intermédiaires feront l’objet d’explicitations sur les attendus et les critères d’évaluation au fur et à mesure du semestre. Pour chaque rendu intermédiaire, il est demandé de préciser qui a fait quoi dans le groupe (y compris tâches d’organisation, etc.).</a:t>
            </a: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48E7460-3D1B-CF6A-5A29-73A6B36FE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Rendus intermédiaires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BBF1F88-B137-7962-038B-B4B06EB04E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567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F5A0976-16F1-7582-BD23-4C6D8AB84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Séance 2 : avoir créé les groupes avant la séance (et réfléchir au thème et jeux de données pressentis).</a:t>
            </a:r>
          </a:p>
          <a:p>
            <a:r>
              <a:rPr lang="fr-FR" dirty="0"/>
              <a:t>Séance 3 : </a:t>
            </a:r>
            <a:r>
              <a:rPr lang="fr-FR" b="1" dirty="0"/>
              <a:t>Rendu intermédiaire 1</a:t>
            </a:r>
            <a:r>
              <a:rPr lang="fr-FR" dirty="0"/>
              <a:t> (projet avec jeu de données choisi et justification)</a:t>
            </a:r>
          </a:p>
          <a:p>
            <a:r>
              <a:rPr lang="fr-FR" dirty="0"/>
              <a:t>Séance 5 : </a:t>
            </a:r>
            <a:r>
              <a:rPr lang="fr-FR" b="1" dirty="0"/>
              <a:t>Rendu intermédiaire 2 </a:t>
            </a:r>
            <a:r>
              <a:rPr lang="fr-FR" dirty="0"/>
              <a:t>(travail bibliographique)</a:t>
            </a:r>
          </a:p>
          <a:p>
            <a:r>
              <a:rPr lang="fr-FR" dirty="0"/>
              <a:t>Séance 7 : </a:t>
            </a:r>
            <a:r>
              <a:rPr lang="fr-FR" b="1" dirty="0"/>
              <a:t>Rendu intermédiaire 3</a:t>
            </a:r>
            <a:r>
              <a:rPr lang="fr-FR" dirty="0"/>
              <a:t> (schéma causal)</a:t>
            </a:r>
          </a:p>
          <a:p>
            <a:r>
              <a:rPr lang="fr-FR" dirty="0"/>
              <a:t>Séance 11 : </a:t>
            </a:r>
            <a:r>
              <a:rPr lang="fr-FR" b="1" dirty="0"/>
              <a:t>Exposé</a:t>
            </a:r>
            <a:r>
              <a:rPr lang="fr-FR" dirty="0"/>
              <a:t> en groupe sur le 4 pages </a:t>
            </a:r>
          </a:p>
          <a:p>
            <a:r>
              <a:rPr lang="fr-FR" dirty="0"/>
              <a:t>Fin du cours : Remise du </a:t>
            </a:r>
            <a:r>
              <a:rPr lang="fr-FR" b="1" dirty="0"/>
              <a:t>4 pages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414AC3-1458-C05C-052C-4C46E3F3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Date des rendus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0375E84-C283-B978-214A-1D0530D841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551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EEA30196-5E31-D866-8409-12AA17BA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lecture d’un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pour comprendre l’exercice attendu (identifier dans ce </a:t>
            </a:r>
            <a:r>
              <a:rPr lang="fr-FR" sz="2000" i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‘4 pages’</a:t>
            </a:r>
            <a:r>
              <a:rPr lang="fr-FR" sz="20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</a:rPr>
              <a:t> la question et la mise en œuvre empirique –&gt; passage des concepts à l’expérience empirique)</a:t>
            </a:r>
            <a:endParaRPr lang="fr-FR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7EA2345-5106-1A21-286C-92DD3936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lecture 4 pages - selon le temps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48D67E-85DC-1689-F1CF-D03206F8BB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283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A1622F92-D47A-0501-61B3-6C9C0478B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Logiciel libre et gratuit</a:t>
            </a:r>
          </a:p>
          <a:p>
            <a:r>
              <a:rPr lang="fr-FR" dirty="0"/>
              <a:t>Téléchargement : </a:t>
            </a:r>
            <a:r>
              <a:rPr lang="fr-FR" dirty="0">
                <a:hlinkClick r:id="rId2"/>
              </a:rPr>
              <a:t>https://www.jamovi.org/download.html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b="1" dirty="0"/>
              <a:t>Attention</a:t>
            </a:r>
            <a:r>
              <a:rPr lang="fr-FR" dirty="0"/>
              <a:t> : Les groupes doivent s’assurer qu’ils disposent d’au moins 1 ordinateur capable d’utiliser JAMOVI (ce qui n’est pas le cas des tablettes par exemple).</a:t>
            </a:r>
          </a:p>
          <a:p>
            <a:r>
              <a:rPr lang="fr-FR" dirty="0"/>
              <a:t>En </a:t>
            </a:r>
            <a:r>
              <a:rPr lang="fr-FR" i="1" dirty="0"/>
              <a:t>théorie</a:t>
            </a:r>
            <a:r>
              <a:rPr lang="fr-FR" dirty="0"/>
              <a:t> disponible en ligne par navigateur -&gt; mais pas vraiment (cf. file attente, </a:t>
            </a:r>
            <a:r>
              <a:rPr lang="fr-FR" dirty="0" err="1"/>
              <a:t>ipad</a:t>
            </a:r>
            <a:r>
              <a:rPr lang="fr-FR" dirty="0"/>
              <a:t>, etc.)</a:t>
            </a:r>
            <a:endParaRPr lang="fr-FR" i="1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443D9417-57F1-BEA6-949E-6B95EF68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EB6BD8-0E0F-780A-C133-648343042B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3671885-313B-A3F3-C15B-427C69D9C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900" y="1897512"/>
            <a:ext cx="3643168" cy="2643487"/>
          </a:xfrm>
          <a:prstGeom prst="rect">
            <a:avLst/>
          </a:prstGeom>
        </p:spPr>
      </p:pic>
      <p:cxnSp>
        <p:nvCxnSpPr>
          <p:cNvPr id="10" name="Connecteur en arc 9">
            <a:extLst>
              <a:ext uri="{FF2B5EF4-FFF2-40B4-BE49-F238E27FC236}">
                <a16:creationId xmlns:a16="http://schemas.microsoft.com/office/drawing/2014/main" id="{A4EBC636-C6FC-AE6F-C8E7-C20C5F207762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54000" y="3322363"/>
            <a:ext cx="803562" cy="282545"/>
          </a:xfrm>
          <a:prstGeom prst="curvedConnector3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28A4A0F1-145D-E7F8-62DE-95EB45D98E8F}"/>
              </a:ext>
            </a:extLst>
          </p:cNvPr>
          <p:cNvSpPr txBox="1"/>
          <p:nvPr/>
        </p:nvSpPr>
        <p:spPr>
          <a:xfrm>
            <a:off x="8534400" y="2687782"/>
            <a:ext cx="614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2"/>
                </a:solidFill>
              </a:rPr>
              <a:t>Ici</a:t>
            </a:r>
          </a:p>
        </p:txBody>
      </p:sp>
    </p:spTree>
    <p:extLst>
      <p:ext uri="{BB962C8B-B14F-4D97-AF65-F5344CB8AC3E}">
        <p14:creationId xmlns:p14="http://schemas.microsoft.com/office/powerpoint/2010/main" val="764933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9998726-A473-73CD-EBCF-6CDBE6CB2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fr-FR" dirty="0"/>
              <a:t> Installer </a:t>
            </a:r>
            <a:r>
              <a:rPr lang="fr-FR" dirty="0" err="1"/>
              <a:t>Jamovi</a:t>
            </a:r>
            <a:r>
              <a:rPr lang="fr-FR" dirty="0"/>
              <a:t> (si pas déjà fait)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Crier (pas trop fort) s’il y a un problème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Aller dans le </a:t>
            </a:r>
            <a:r>
              <a:rPr lang="fr-FR" dirty="0" err="1"/>
              <a:t>moodle</a:t>
            </a:r>
            <a:endParaRPr lang="fr-FR" dirty="0"/>
          </a:p>
          <a:p>
            <a:pPr>
              <a:buFont typeface="Wingdings" pitchFamily="2" charset="2"/>
              <a:buChar char="§"/>
            </a:pPr>
            <a:r>
              <a:rPr lang="fr-FR" dirty="0"/>
              <a:t> Récupérer le fichier contenu dans la séance 1</a:t>
            </a:r>
          </a:p>
          <a:p>
            <a:pPr>
              <a:buFont typeface="Wingdings" pitchFamily="2" charset="2"/>
              <a:buChar char="§"/>
            </a:pPr>
            <a:r>
              <a:rPr lang="fr-FR" dirty="0"/>
              <a:t> Faire des premiers tests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Ouvrir le jeu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Prise en main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« essayer des machins » (terme scientifique de #</a:t>
            </a:r>
            <a:r>
              <a:rPr lang="fr-FR" dirty="0" err="1"/>
              <a:t>dataanalyst</a:t>
            </a:r>
            <a:r>
              <a:rPr lang="fr-FR" dirty="0"/>
              <a:t>)</a:t>
            </a:r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F231E127-4583-0777-D330-6BB367EB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Activité : crash test </a:t>
            </a:r>
            <a:r>
              <a:rPr lang="fr-FR" dirty="0" err="1"/>
              <a:t>Jamovi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FC998B-8B53-EA64-E41C-DACAE83C3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3265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B5CD6CA9-8903-7AF0-308C-7D011205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FAIRE AVANT LA SEANCE 2 :</a:t>
            </a:r>
          </a:p>
          <a:p>
            <a:r>
              <a:rPr lang="fr-FR" dirty="0"/>
              <a:t>Les </a:t>
            </a:r>
            <a:r>
              <a:rPr lang="fr-FR" b="1" dirty="0"/>
              <a:t>groupes</a:t>
            </a:r>
            <a:r>
              <a:rPr lang="fr-FR" dirty="0"/>
              <a:t> ‘4 pages’ sont </a:t>
            </a:r>
            <a:r>
              <a:rPr lang="fr-FR" b="1" dirty="0"/>
              <a:t>constitués</a:t>
            </a:r>
            <a:r>
              <a:rPr lang="fr-FR" dirty="0"/>
              <a:t> (cf. sur </a:t>
            </a:r>
            <a:r>
              <a:rPr lang="fr-FR" b="1" dirty="0" err="1"/>
              <a:t>moodle</a:t>
            </a:r>
            <a:r>
              <a:rPr lang="fr-FR" dirty="0"/>
              <a:t> dans séance 1) et/ou ont envoyé par mail avant la séance 2 (à l’</a:t>
            </a:r>
            <a:r>
              <a:rPr lang="fr-FR" dirty="0" err="1"/>
              <a:t>enseignant.e</a:t>
            </a:r>
            <a:r>
              <a:rPr lang="fr-FR" dirty="0"/>
              <a:t>) les membres du groupe (si pas fait sur </a:t>
            </a:r>
            <a:r>
              <a:rPr lang="fr-FR" dirty="0" err="1"/>
              <a:t>moodle</a:t>
            </a:r>
            <a:r>
              <a:rPr lang="fr-FR" dirty="0"/>
              <a:t>) + ils ont réfléchi à leur idée de thème et le jeu de données a priori utilisé (tiré de </a:t>
            </a:r>
            <a:r>
              <a:rPr lang="fr-FR" dirty="0" err="1"/>
              <a:t>moodle</a:t>
            </a:r>
            <a:r>
              <a:rPr lang="fr-FR" dirty="0"/>
              <a:t>).</a:t>
            </a:r>
          </a:p>
          <a:p>
            <a:endParaRPr lang="fr-FR" dirty="0"/>
          </a:p>
          <a:p>
            <a:r>
              <a:rPr lang="fr-FR" b="1" dirty="0"/>
              <a:t>Lire un 4 pages </a:t>
            </a:r>
            <a:r>
              <a:rPr lang="fr-FR" dirty="0"/>
              <a:t>(notamment si pas fait pendant la séance)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9BFE195-F910-390F-D29E-764076CFC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 do :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386DB0-32AB-48D4-3170-9D52D04ED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93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7D96B740-597A-976E-8A4D-0B1DEC7EC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Présentation du </a:t>
            </a:r>
            <a:r>
              <a:rPr lang="fr-FR" b="1" dirty="0">
                <a:effectLst/>
                <a:ea typeface="Times New Roman" panose="02020603050405020304" pitchFamily="18" charset="0"/>
              </a:rPr>
              <a:t>semestre</a:t>
            </a:r>
            <a:r>
              <a:rPr lang="fr-FR" dirty="0">
                <a:effectLst/>
                <a:ea typeface="Times New Roman" panose="02020603050405020304" pitchFamily="18" charset="0"/>
              </a:rPr>
              <a:t> (programme, thèmes, exercices &amp; validation, le </a:t>
            </a:r>
            <a:r>
              <a:rPr lang="fr-FR" dirty="0" err="1">
                <a:effectLst/>
                <a:ea typeface="Times New Roman" panose="02020603050405020304" pitchFamily="18" charset="0"/>
              </a:rPr>
              <a:t>moodle</a:t>
            </a:r>
            <a:r>
              <a:rPr lang="fr-FR" dirty="0">
                <a:effectLst/>
                <a:ea typeface="Times New Roman" panose="02020603050405020304" pitchFamily="18" charset="0"/>
              </a:rPr>
              <a:t>)</a:t>
            </a:r>
          </a:p>
          <a:p>
            <a:pPr algn="just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Découverte du logiciel </a:t>
            </a:r>
            <a:r>
              <a:rPr lang="fr-FR" b="1" dirty="0">
                <a:effectLst/>
                <a:ea typeface="Times New Roman" panose="02020603050405020304" pitchFamily="18" charset="0"/>
              </a:rPr>
              <a:t>JAMOVI</a:t>
            </a:r>
            <a:r>
              <a:rPr lang="fr-FR" dirty="0">
                <a:effectLst/>
                <a:ea typeface="Times New Roman" panose="02020603050405020304" pitchFamily="18" charset="0"/>
              </a:rPr>
              <a:t> (Installation, Ouvrir un jeu de données)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a typeface="Times New Roman" panose="02020603050405020304" pitchFamily="18" charset="0"/>
              </a:rPr>
              <a:t> </a:t>
            </a:r>
            <a:r>
              <a:rPr lang="fr-FR" dirty="0">
                <a:effectLst/>
                <a:ea typeface="Times New Roman" panose="02020603050405020304" pitchFamily="18" charset="0"/>
              </a:rPr>
              <a:t>“Jeux” de prise en main avec JAMOVI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Échanges pour </a:t>
            </a:r>
            <a:r>
              <a:rPr lang="fr-FR" b="1" dirty="0">
                <a:effectLst/>
                <a:ea typeface="Times New Roman" panose="02020603050405020304" pitchFamily="18" charset="0"/>
              </a:rPr>
              <a:t>former les groupes </a:t>
            </a:r>
            <a:r>
              <a:rPr lang="fr-FR" dirty="0">
                <a:effectLst/>
                <a:ea typeface="Times New Roman" panose="02020603050405020304" pitchFamily="18" charset="0"/>
              </a:rPr>
              <a:t>autour du ‘4 pages’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>
                <a:effectLst/>
                <a:ea typeface="Times New Roman" panose="02020603050405020304" pitchFamily="18" charset="0"/>
              </a:rPr>
              <a:t> Selon le temps : lecture d’un </a:t>
            </a:r>
            <a:r>
              <a:rPr lang="fr-FR" i="1" dirty="0">
                <a:effectLst/>
                <a:ea typeface="Times New Roman" panose="02020603050405020304" pitchFamily="18" charset="0"/>
              </a:rPr>
              <a:t>‘4 pages’</a:t>
            </a:r>
            <a:r>
              <a:rPr lang="fr-FR" dirty="0">
                <a:effectLst/>
                <a:ea typeface="Times New Roman" panose="02020603050405020304" pitchFamily="18" charset="0"/>
              </a:rPr>
              <a:t> pour comprendre l’exercice attendu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8696BC23-7847-8C77-5772-4B763FE6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Objectifs de la séance 1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B3AD1D-79EA-05B7-4BBF-A0F07CF78D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1740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9779353F-3555-D42E-3543-82704216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b="1" dirty="0"/>
              <a:t>Cf. Être capable de naviguer dans un monde plein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Familiariser à la notion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Acquérir compétences lecture de tableaux et visualisation des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-&gt; mieux comprendre les sujets, aide à la décision, etc.</a:t>
            </a:r>
          </a:p>
          <a:p>
            <a:r>
              <a:rPr lang="fr-FR" b="1" dirty="0">
                <a:effectLst/>
              </a:rPr>
              <a:t>Se traduit par : 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Initier au vocabulaire et concepts de base de l’analyse de données (stat</a:t>
            </a:r>
            <a:r>
              <a:rPr lang="fr-FR" dirty="0"/>
              <a:t>)</a:t>
            </a:r>
            <a:endParaRPr lang="fr-FR" dirty="0">
              <a:effectLst/>
            </a:endParaRP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Comprendre leur place dans la démarche scientifique et argumentative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Construire et produire des analyses élémentaires (indicateurs, tableaux, graphiques, relations entre deux variables)</a:t>
            </a:r>
          </a:p>
          <a:p>
            <a:pPr>
              <a:buFont typeface="+mj-lt"/>
              <a:buAutoNum type="arabicPeriod"/>
            </a:pPr>
            <a:r>
              <a:rPr lang="fr-FR" dirty="0">
                <a:effectLst/>
              </a:rPr>
              <a:t> Développer la capacité d'analyse et d'interprétation des résultats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F57EE5D-CBCB-3D2C-8C14-8014D1A7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du cours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4CC9A37-7D0F-545D-7842-DA47EC33C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23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6E04C379-78B6-407D-89D7-6B74E8128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  <p:graphicFrame>
        <p:nvGraphicFramePr>
          <p:cNvPr id="3" name="Espace réservé du contenu 4">
            <a:extLst>
              <a:ext uri="{FF2B5EF4-FFF2-40B4-BE49-F238E27FC236}">
                <a16:creationId xmlns:a16="http://schemas.microsoft.com/office/drawing/2014/main" id="{15D77B8B-D8CB-7075-0410-FD2A53AE63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706874"/>
              </p:ext>
            </p:extLst>
          </p:nvPr>
        </p:nvGraphicFramePr>
        <p:xfrm>
          <a:off x="1036320" y="1152236"/>
          <a:ext cx="10119360" cy="4868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2010">
                  <a:extLst>
                    <a:ext uri="{9D8B030D-6E8A-4147-A177-3AD203B41FA5}">
                      <a16:colId xmlns:a16="http://schemas.microsoft.com/office/drawing/2014/main" val="1474147497"/>
                    </a:ext>
                  </a:extLst>
                </a:gridCol>
                <a:gridCol w="7147350">
                  <a:extLst>
                    <a:ext uri="{9D8B030D-6E8A-4147-A177-3AD203B41FA5}">
                      <a16:colId xmlns:a16="http://schemas.microsoft.com/office/drawing/2014/main" val="2479554857"/>
                    </a:ext>
                  </a:extLst>
                </a:gridCol>
              </a:tblGrid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Séance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0" dirty="0"/>
                        <a:t>Thème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14766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Séance introductive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897440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1/2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131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3 -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L’enquête par questionnaire 2/2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30665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4 -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descriptive univariée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288458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5 -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quantitatives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88120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6 -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Statistique bivariée : relation entre 2 variables qualitatives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163048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FF00FF"/>
                          </a:highlight>
                        </a:rPr>
                        <a:t>7 -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Visualisation graphique de résultats d’enquête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8470061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/>
                        <a:t>8 -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Recodages et construction d’indicateurs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7616549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9 -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406213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/>
                        <a:t>10 -</a:t>
                      </a:r>
                      <a:endParaRPr lang="fr-FR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503113"/>
                  </a:ext>
                </a:extLst>
              </a:tr>
              <a:tr h="221328">
                <a:tc>
                  <a:txBody>
                    <a:bodyPr/>
                    <a:lstStyle/>
                    <a:p>
                      <a:r>
                        <a:rPr lang="fr-FR" sz="1800" b="0" dirty="0">
                          <a:highlight>
                            <a:srgbClr val="008080"/>
                          </a:highlight>
                        </a:rPr>
                        <a:t>11 -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EXPOSE en groupe sur le 4 pages</a:t>
                      </a:r>
                      <a:endParaRPr lang="fr-FR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835842"/>
                  </a:ext>
                </a:extLst>
              </a:tr>
              <a:tr h="382017">
                <a:tc>
                  <a:txBody>
                    <a:bodyPr/>
                    <a:lstStyle/>
                    <a:p>
                      <a:r>
                        <a:rPr lang="fr-FR" sz="1800" b="0" dirty="0"/>
                        <a:t>12 -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Travail en groupe sur le 4 pages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049433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951D063D-9E2E-4C2D-FE29-5701FA0BBECA}"/>
              </a:ext>
            </a:extLst>
          </p:cNvPr>
          <p:cNvSpPr txBox="1"/>
          <p:nvPr/>
        </p:nvSpPr>
        <p:spPr>
          <a:xfrm>
            <a:off x="4678785" y="283966"/>
            <a:ext cx="28344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Calendrier</a:t>
            </a:r>
          </a:p>
        </p:txBody>
      </p:sp>
    </p:spTree>
    <p:extLst>
      <p:ext uri="{BB962C8B-B14F-4D97-AF65-F5344CB8AC3E}">
        <p14:creationId xmlns:p14="http://schemas.microsoft.com/office/powerpoint/2010/main" val="390904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1B82DF8D-FDA2-6491-B895-244BB76D8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>
                <a:effectLst/>
              </a:rPr>
              <a:t>Généralement 3 grands moments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Apprentissage des </a:t>
            </a:r>
            <a:r>
              <a:rPr lang="fr-FR" b="1" dirty="0">
                <a:effectLst/>
              </a:rPr>
              <a:t>notions</a:t>
            </a:r>
            <a:r>
              <a:rPr lang="fr-FR" dirty="0">
                <a:effectLst/>
              </a:rPr>
              <a:t> statistiques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Illustration et </a:t>
            </a:r>
            <a:r>
              <a:rPr lang="fr-FR" b="1" dirty="0">
                <a:effectLst/>
              </a:rPr>
              <a:t>application</a:t>
            </a:r>
            <a:r>
              <a:rPr lang="fr-FR" dirty="0">
                <a:effectLst/>
              </a:rPr>
              <a:t> sur le jeu de données</a:t>
            </a:r>
          </a:p>
          <a:p>
            <a:pPr marL="800100" lvl="1" indent="-342900">
              <a:buFont typeface="+mj-lt"/>
              <a:buAutoNum type="arabicPeriod"/>
            </a:pPr>
            <a:r>
              <a:rPr lang="fr-FR" dirty="0">
                <a:effectLst/>
              </a:rPr>
              <a:t>Application/</a:t>
            </a:r>
            <a:r>
              <a:rPr lang="fr-FR" b="1" dirty="0">
                <a:effectLst/>
              </a:rPr>
              <a:t>travail en groupe </a:t>
            </a:r>
            <a:r>
              <a:rPr lang="fr-FR" dirty="0">
                <a:effectLst/>
              </a:rPr>
              <a:t>pour avancer sur le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 La mise en œuvre sur jeux de données, particulièrement celui de l’enquête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>
                <a:effectLst/>
              </a:rPr>
              <a:t>Maitriser les manipulations dans JAMOVI et notions stat d’une séance à l’autre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>
                <a:effectLst/>
              </a:rPr>
              <a:t>Révision des manips / test / entraide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E40AC617-358A-B0D4-3130-299B43C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séances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176906E-7357-FF2D-A046-5B8F2BAC4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493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21CD220-E498-24B3-8303-1C33BBAD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Évaluation : modalités et attendus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BC686AA-1D0A-9795-FD25-ADFDA1061F8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8558021"/>
              </p:ext>
            </p:extLst>
          </p:nvPr>
        </p:nvGraphicFramePr>
        <p:xfrm>
          <a:off x="6216969" y="2246693"/>
          <a:ext cx="5684299" cy="3616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311">
                  <a:extLst>
                    <a:ext uri="{9D8B030D-6E8A-4147-A177-3AD203B41FA5}">
                      <a16:colId xmlns:a16="http://schemas.microsoft.com/office/drawing/2014/main" val="2024827599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475668153"/>
                    </a:ext>
                  </a:extLst>
                </a:gridCol>
              </a:tblGrid>
              <a:tr h="695075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Exercices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Coefficient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215820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‘4 pages’ rendu final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50 %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3953946084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Rendus intermédiaires du ‘4 pages’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30 %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718741678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Exposé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20 % 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972215155"/>
                  </a:ext>
                </a:extLst>
              </a:tr>
              <a:tr h="1042612"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 dirty="0">
                          <a:effectLst/>
                        </a:rPr>
                        <a:t>Assiduité/participation/solidarité</a:t>
                      </a:r>
                      <a:endParaRPr lang="fr-FR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180"/>
                        </a:spcBef>
                        <a:spcAft>
                          <a:spcPts val="180"/>
                        </a:spcAft>
                      </a:pPr>
                      <a:r>
                        <a:rPr lang="fr-FR" sz="1800">
                          <a:effectLst/>
                        </a:rPr>
                        <a:t>Ajustement sur la moyenne </a:t>
                      </a:r>
                      <a:endParaRPr lang="fr-FR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/>
                </a:tc>
                <a:extLst>
                  <a:ext uri="{0D108BD9-81ED-4DB2-BD59-A6C34878D82A}">
                    <a16:rowId xmlns:a16="http://schemas.microsoft.com/office/drawing/2014/main" val="1241879579"/>
                  </a:ext>
                </a:extLst>
              </a:tr>
              <a:tr h="4698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Total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80"/>
                        </a:spcBef>
                        <a:spcAft>
                          <a:spcPts val="18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>
                          <a:effectLst/>
                        </a:rPr>
                        <a:t>100 % </a:t>
                      </a:r>
                      <a:endParaRPr lang="fr-FR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673" marR="33673" marT="0" marB="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459686"/>
                  </a:ext>
                </a:extLst>
              </a:tr>
            </a:tbl>
          </a:graphicData>
        </a:graphic>
      </p:graphicFrame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DF901A7-03C3-64CE-936A-71B9C922E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06182" y="2246693"/>
            <a:ext cx="4768850" cy="36169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Réalisation d’un ‘</a:t>
            </a:r>
            <a:r>
              <a:rPr lang="fr-FR" b="1" dirty="0"/>
              <a:t>4 pages</a:t>
            </a:r>
            <a:r>
              <a:rPr lang="fr-FR" dirty="0"/>
              <a:t>’ par groupe de 3 </a:t>
            </a:r>
            <a:r>
              <a:rPr lang="fr-FR" dirty="0" err="1"/>
              <a:t>étudiant.es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Travaux </a:t>
            </a:r>
            <a:r>
              <a:rPr lang="fr-FR" b="1" dirty="0"/>
              <a:t>intermédiaires</a:t>
            </a:r>
            <a:r>
              <a:rPr lang="fr-FR" dirty="0"/>
              <a:t> en vue de la réalisation du ‘4 pages’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Exposé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b="1" dirty="0"/>
              <a:t>Participation</a:t>
            </a:r>
            <a:r>
              <a:rPr lang="fr-FR" dirty="0"/>
              <a:t> (+ assiduité, ponctualité et solidarité) / Plagiat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0296CB5-EBA9-4BA8-523E-1E4C26856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4459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07D0B874-304B-EA57-423E-D53AC71A6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Exemples :</a:t>
            </a:r>
            <a:r>
              <a:rPr lang="fr-FR" dirty="0"/>
              <a:t> dispo sur le (magnifique) Moodle du cours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section méthodologie et bibliographie (doublon)</a:t>
            </a:r>
          </a:p>
          <a:p>
            <a:pPr marL="0">
              <a:spcBef>
                <a:spcPts val="1800"/>
              </a:spcBef>
              <a:buNone/>
            </a:pPr>
            <a:r>
              <a:rPr lang="fr-FR" b="1" dirty="0"/>
              <a:t>Jeux de données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disponibles dans la section méthodologie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fr-FR" b="1" dirty="0"/>
              <a:t>Attentes / consignes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premiers éléments en ligne (section évaluation)</a:t>
            </a:r>
          </a:p>
          <a:p>
            <a:pPr lvl="1">
              <a:buFont typeface="Wingdings" pitchFamily="2" charset="2"/>
              <a:buChar char="§"/>
            </a:pPr>
            <a:r>
              <a:rPr lang="fr-FR" dirty="0"/>
              <a:t>précisions au fil du semestre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4DB9D62-9B9A-6103-1EC3-121A904A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4 pages ?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482B884-DB3D-B1D4-D793-E1CFF899BD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275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F6C33360-B8F0-2FCF-227B-68D019CCD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Le « 4-pages » est le rendu final du deuxième semestre de l'atelier DECA. Il s’inspire des briefs statistiques publiés par l’INSEE, type « INSEE Première » (voir les exemples proposés dans le dossier). Son format, court et très synthétique, doit s’appuyer sur l’utilisation et l’exploitation des bases de données mises à </a:t>
            </a:r>
            <a:r>
              <a:rPr lang="fr-FR" dirty="0" err="1"/>
              <a:t>dispostion</a:t>
            </a:r>
            <a:r>
              <a:rPr lang="fr-FR" dirty="0"/>
              <a:t> sur Moodle). Ce 4 pages répond à plusieurs objectifs pédagogiques et d'évaluation: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Formuler une question « quantitative » qui soit problématisée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Sélectionner et manipuler une base de données quantitative (nettoyage des données, recodage des variables) permettant de répondre à votre question [ici contraint par les données mises à disposition]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Décrire des variables d'intérêt (production d'indicateurs et analyses descriptives adaptées)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sz="2100" dirty="0"/>
              <a:t>Analyser les liens entre variables pour "confirmer ou infirmer" des hypothèses (analyses statistiques adaptées : tableaux croisés, graphiques)</a:t>
            </a:r>
          </a:p>
          <a:p>
            <a:r>
              <a:rPr lang="fr-FR" dirty="0"/>
              <a:t>Le "4 pages" doit être rédigé à partir de la formulation d’une problématique (question) claire, à laquelle vous répondez dans un plan organisé, mêlant éléments théoriques, empiriques et analytiques (interprétatifs). Il est recommandé d’intégrer un encadré « méthodes » dans lequel vous préciserez les variables choisies pour mesurer un phénomène, ainsi que les recodages appliqués (une solution alternative est de présenter à la fin du rapport  - après la conclusion - une partie « Définitions », comme dans les « 4-pages » de l’INSEE, partie où vous présenterez les définitions des concepts utilisés, voire l’opérationnalisation de vos concepts dans les données).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B741A7F-0FCD-714C-5E98-45BA51F99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Guide : 1. Objectifs du "4 pages" 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CA37913-0AE5-F56B-DB4A-8CDC671CDD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2954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56994934-F4FD-D80F-41DB-F57723EF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Comme son nom l’indique, la taille du rapport est de 4 pages. Comme pour les « 4-pages » de l’INSEE, il est préférable de présenter votre texte en plusieurs colonnes. Plusieurs exemples de l’INSEE (et d'autres) vous sont fournis sur le </a:t>
            </a:r>
            <a:r>
              <a:rPr lang="fr-FR" dirty="0" err="1"/>
              <a:t>moodle</a:t>
            </a:r>
            <a:r>
              <a:rPr lang="fr-FR" dirty="0"/>
              <a:t>. Les références bibliographiques doivent être harmonisées. La structure adoptée doit comporter les éléments suivants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Résumé (5 lignes : objet, périmètre, problématique, littérature, hypothèse, méthode, principaux </a:t>
            </a:r>
            <a:r>
              <a:rPr lang="fr-FR" dirty="0" err="1"/>
              <a:t>résultats,conclusion</a:t>
            </a:r>
            <a:r>
              <a:rPr lang="fr-FR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Introduction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Parties et paragraphes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Conclusion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Bibliographie/webographie (respect des normes en notes de bas de page et dans la biblio finale)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dirty="0"/>
              <a:t>Définitions</a:t>
            </a:r>
          </a:p>
          <a:p>
            <a:r>
              <a:rPr lang="fr-FR" dirty="0"/>
              <a:t>Attention, les annexes ne sont pas autorisées. Les « 4-pages » seront soumis à une vérification anti-plagiat grâce au logiciel </a:t>
            </a:r>
            <a:r>
              <a:rPr lang="fr-FR" dirty="0" err="1"/>
              <a:t>Compilatio</a:t>
            </a:r>
            <a:r>
              <a:rPr lang="fr-FR" dirty="0"/>
              <a:t>. Si vous utilisez un outil d'IA (comme chat GPT) vous devez également le signaler et être transparent sur la manière dont vous l'avez utilisé. 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82823F8-31D4-A82C-B1EA-E057D43B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Guide : 2. Format et structure générale du "4 pages"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EED714E-5258-F632-C62A-6BAD593A26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177501"/>
      </p:ext>
    </p:extLst>
  </p:cSld>
  <p:clrMapOvr>
    <a:masterClrMapping/>
  </p:clrMapOvr>
</p:sld>
</file>

<file path=ppt/theme/theme1.xml><?xml version="1.0" encoding="utf-8"?>
<a:theme xmlns:a="http://schemas.openxmlformats.org/drawingml/2006/main" name="Scpobdx">
  <a:themeElements>
    <a:clrScheme name="Personnalisé 2">
      <a:dk1>
        <a:sysClr val="windowText" lastClr="000000"/>
      </a:dk1>
      <a:lt1>
        <a:sysClr val="window" lastClr="FFFFFF"/>
      </a:lt1>
      <a:dk2>
        <a:srgbClr val="039FA0"/>
      </a:dk2>
      <a:lt2>
        <a:srgbClr val="E2DFCC"/>
      </a:lt2>
      <a:accent1>
        <a:srgbClr val="FF0000"/>
      </a:accent1>
      <a:accent2>
        <a:srgbClr val="C00000"/>
      </a:accent2>
      <a:accent3>
        <a:srgbClr val="FCAE3B"/>
      </a:accent3>
      <a:accent4>
        <a:srgbClr val="000000"/>
      </a:accent4>
      <a:accent5>
        <a:srgbClr val="002060"/>
      </a:accent5>
      <a:accent6>
        <a:srgbClr val="0070C0"/>
      </a:accent6>
      <a:hlink>
        <a:srgbClr val="44C1A3"/>
      </a:hlink>
      <a:folHlink>
        <a:srgbClr val="44C1A3"/>
      </a:folHlink>
    </a:clrScheme>
    <a:fontScheme name="Personnalisé 1">
      <a:majorFont>
        <a:latin typeface="Bitter"/>
        <a:ea typeface=""/>
        <a:cs typeface=""/>
      </a:majorFont>
      <a:minorFont>
        <a:latin typeface="Myriad Pro"/>
        <a:ea typeface=""/>
        <a:cs typeface="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pobdx" id="{624C7554-4FFD-964C-9987-67702766A9BB}" vid="{54BDD8AB-0C7C-AC43-A001-E078F96B8E5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1478</Words>
  <Application>Microsoft Macintosh PowerPoint</Application>
  <PresentationFormat>Grand écran</PresentationFormat>
  <Paragraphs>131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5" baseType="lpstr">
      <vt:lpstr>Aptos</vt:lpstr>
      <vt:lpstr>Arial</vt:lpstr>
      <vt:lpstr>Bitter</vt:lpstr>
      <vt:lpstr>Calibri</vt:lpstr>
      <vt:lpstr>Calibri Light</vt:lpstr>
      <vt:lpstr>Myriad Pro</vt:lpstr>
      <vt:lpstr>Myriad Pro Light</vt:lpstr>
      <vt:lpstr>Times New Roman</vt:lpstr>
      <vt:lpstr>Wingdings</vt:lpstr>
      <vt:lpstr>Scpobdx</vt:lpstr>
      <vt:lpstr>Séance 1. Séance introductive </vt:lpstr>
      <vt:lpstr>Objectifs de la séance 1</vt:lpstr>
      <vt:lpstr>Objectifs du cours</vt:lpstr>
      <vt:lpstr>Présentation PowerPoint</vt:lpstr>
      <vt:lpstr>Déroulement des séances</vt:lpstr>
      <vt:lpstr>Évaluation : modalités et attendus</vt:lpstr>
      <vt:lpstr>4 pages ?</vt:lpstr>
      <vt:lpstr>Guide : 1. Objectifs du "4 pages" </vt:lpstr>
      <vt:lpstr>Guide : 2. Format et structure générale du "4 pages"</vt:lpstr>
      <vt:lpstr>Rendus intermédiaires</vt:lpstr>
      <vt:lpstr>Date des rendus</vt:lpstr>
      <vt:lpstr>Activité : lecture 4 pages - selon le temps</vt:lpstr>
      <vt:lpstr>Jamovi</vt:lpstr>
      <vt:lpstr>Activité : crash test Jamovi</vt:lpstr>
      <vt:lpstr>To do 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Données : Enjeux, collecte et analyse S2 - Administration de la preuve (données quantitatives)</dc:title>
  <dc:creator>Léo Mignot</dc:creator>
  <cp:lastModifiedBy>Léo Mignot</cp:lastModifiedBy>
  <cp:revision>17</cp:revision>
  <dcterms:created xsi:type="dcterms:W3CDTF">2024-01-15T14:35:58Z</dcterms:created>
  <dcterms:modified xsi:type="dcterms:W3CDTF">2025-01-07T12:51:11Z</dcterms:modified>
</cp:coreProperties>
</file>