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2"/>
  </p:notesMasterIdLst>
  <p:sldIdLst>
    <p:sldId id="256" r:id="rId2"/>
    <p:sldId id="679" r:id="rId3"/>
    <p:sldId id="668" r:id="rId4"/>
    <p:sldId id="680" r:id="rId5"/>
    <p:sldId id="681" r:id="rId6"/>
    <p:sldId id="682" r:id="rId7"/>
    <p:sldId id="683" r:id="rId8"/>
    <p:sldId id="684" r:id="rId9"/>
    <p:sldId id="685" r:id="rId10"/>
    <p:sldId id="68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2B91542-B0D6-C322-9418-51A60E048983}" name="Léo Mignot" initials="" userId="S::l.mignot@scpobx.fr::ea23cdd0-1ab6-43c5-b05e-75ded59ff7d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72"/>
    <p:restoredTop sz="96327"/>
  </p:normalViewPr>
  <p:slideViewPr>
    <p:cSldViewPr snapToGrid="0">
      <p:cViewPr varScale="1">
        <p:scale>
          <a:sx n="118" d="100"/>
          <a:sy n="118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6B14E-11B4-9E46-909A-1CA1981621DC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CAF02-618A-6440-8A25-C147DC03F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6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817879"/>
            <a:ext cx="10058400" cy="85875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7335"/>
            <a:ext cx="9824409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90"/>
            <a:ext cx="2878667" cy="104678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612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3341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40958" y="791524"/>
            <a:ext cx="15430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texte 11"/>
          <p:cNvSpPr txBox="1">
            <a:spLocks/>
          </p:cNvSpPr>
          <p:nvPr/>
        </p:nvSpPr>
        <p:spPr>
          <a:xfrm>
            <a:off x="1" y="6169025"/>
            <a:ext cx="7264400" cy="23018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0436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2964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90"/>
            <a:ext cx="2878667" cy="104678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209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2252132"/>
            <a:ext cx="4937760" cy="361696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2252131"/>
            <a:ext cx="4937760" cy="3616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9301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447469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23959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3081584"/>
            <a:ext cx="4937760" cy="28789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221419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3081584"/>
            <a:ext cx="4937760" cy="2878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1149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2999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3" y="78884"/>
            <a:ext cx="1543050" cy="56197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395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4" y="41563"/>
            <a:ext cx="2319839" cy="8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4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1" y="0"/>
            <a:ext cx="2319839" cy="8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6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67467"/>
            <a:ext cx="10058400" cy="37016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9442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"/>
            <a:ext cx="1619250" cy="59055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</p:spTree>
    <p:extLst>
      <p:ext uri="{BB962C8B-B14F-4D97-AF65-F5344CB8AC3E}">
        <p14:creationId xmlns:p14="http://schemas.microsoft.com/office/powerpoint/2010/main" val="146520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CB15D-6CCD-986F-84D9-0262F73C9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Séance 4. Statistique descriptive univariée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15195E-69B8-9329-2172-0D65F2658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F94FC4-07E6-0797-BBCC-3CBAC39A5A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09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079CB7D-2D25-E809-7209-57D856217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EAEDCE-5B3F-3EB9-7067-755A9DBC0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01" y="0"/>
            <a:ext cx="7411398" cy="61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1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18B1DB7-15FA-37FC-6372-581B0F8C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Savoir identifier les types de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Savoir décrire les variables (analyse descriptive univariée)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Numériques (quantitative)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Tendance centre (mode, moyenne, médiane) et dispersion (variance, écart-type)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Catégorielle (qualitatives)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Tableau de fréquence (effectifs et pourcentages)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36B32D3-CA72-9DCB-95C7-C78A0A33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de la séance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77FD2A-C411-3888-72DE-AEC648BD8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77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3B3AE58-56BA-13D6-6C9A-967FE3196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Numérique / quantitative</a:t>
            </a:r>
          </a:p>
          <a:p>
            <a:pPr>
              <a:spcBef>
                <a:spcPts val="200"/>
              </a:spcBef>
            </a:pPr>
            <a:r>
              <a:rPr lang="fr-FR" dirty="0"/>
              <a:t>Caractéristique quantifiable, des nombres qui mesurent des quantités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fr-FR" b="1" dirty="0"/>
              <a:t>Continues</a:t>
            </a:r>
            <a:r>
              <a:rPr lang="fr-FR" dirty="0"/>
              <a:t> : </a:t>
            </a:r>
            <a:r>
              <a:rPr lang="fr-FR" sz="1800" dirty="0"/>
              <a:t>valeurs possibles sont en nombre infini (temps, </a:t>
            </a:r>
            <a:r>
              <a:rPr lang="fr-FR" sz="1800" dirty="0" err="1"/>
              <a:t>age</a:t>
            </a:r>
            <a:r>
              <a:rPr lang="fr-FR" dirty="0"/>
              <a:t> &amp; </a:t>
            </a:r>
            <a:r>
              <a:rPr lang="fr-FR" sz="1800" dirty="0"/>
              <a:t>taille – en théorie du moins)</a:t>
            </a:r>
            <a:endParaRPr lang="fr-FR" dirty="0"/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fr-FR" b="1" dirty="0"/>
              <a:t>Discrètes</a:t>
            </a:r>
            <a:r>
              <a:rPr lang="fr-FR" dirty="0"/>
              <a:t> : </a:t>
            </a:r>
            <a:r>
              <a:rPr lang="fr-FR" sz="1800" dirty="0"/>
              <a:t>nombre fini de valeurs isolées (le nombre d’enfants)</a:t>
            </a:r>
            <a:endParaRPr lang="fr-FR" dirty="0"/>
          </a:p>
          <a:p>
            <a:r>
              <a:rPr lang="fr-FR" b="1" dirty="0"/>
              <a:t>Catégorielle / qualitative</a:t>
            </a:r>
          </a:p>
          <a:p>
            <a:pPr>
              <a:spcBef>
                <a:spcPts val="200"/>
              </a:spcBef>
            </a:pPr>
            <a:r>
              <a:rPr lang="fr-FR" dirty="0"/>
              <a:t>Caractéristique qui n’est pas quantifiable, n’est pas mesurable numériquement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fr-FR" b="1" dirty="0"/>
              <a:t>Nominale</a:t>
            </a:r>
            <a:r>
              <a:rPr lang="fr-FR" dirty="0"/>
              <a:t> : les valeurs sont des modalités, des catégories sans hiérarchie (couleur de cheveux, mode de transport, etc.)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fr-FR" b="1" dirty="0"/>
              <a:t>Ordinale</a:t>
            </a:r>
            <a:r>
              <a:rPr lang="fr-FR" dirty="0"/>
              <a:t> : </a:t>
            </a:r>
            <a:r>
              <a:rPr lang="fr-FR" sz="1800" dirty="0"/>
              <a:t>on peut ordonner les catégories. Jamais/parfois/souvent/toujours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6E48F4C-57EF-1358-53F6-F908BEB6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variables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25DC56-D5BB-8584-4EA2-CFB6BF3545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9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A76F740-DD74-174F-A0BB-1EE52940E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 y a des nombres »</a:t>
            </a:r>
            <a:r>
              <a:rPr lang="fr-FR" b="1" dirty="0"/>
              <a:t> ≠ </a:t>
            </a:r>
            <a:r>
              <a:rPr lang="fr-FR" dirty="0"/>
              <a:t>quantitative/numérique</a:t>
            </a:r>
          </a:p>
          <a:p>
            <a:endParaRPr lang="fr-FR" dirty="0"/>
          </a:p>
          <a:p>
            <a:r>
              <a:rPr lang="fr-FR" dirty="0"/>
              <a:t>Ex : code postal -&gt; faire une moyenne dessus a-t-il un sens ?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489D14D-F8B4-0ACE-12D6-8E42740D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12203D-4FD4-58B3-D452-FA36E7D854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88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7ED077F-1063-2A85-D56E-2FB89023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Indicateurs de tendance centrale</a:t>
            </a:r>
          </a:p>
          <a:p>
            <a:r>
              <a:rPr lang="fr-FR" altLang="fr-FR" b="1" dirty="0"/>
              <a:t>Mode</a:t>
            </a:r>
            <a:r>
              <a:rPr lang="fr-FR" altLang="fr-FR" dirty="0"/>
              <a:t> : la modalité la plus présente dans la distribution (possible aussi pour </a:t>
            </a:r>
            <a:r>
              <a:rPr lang="fr-FR" altLang="fr-FR" dirty="0" err="1"/>
              <a:t>quali</a:t>
            </a:r>
            <a:r>
              <a:rPr lang="fr-FR" altLang="fr-FR" dirty="0"/>
              <a:t>)</a:t>
            </a:r>
          </a:p>
          <a:p>
            <a:r>
              <a:rPr lang="fr-FR" altLang="fr-FR" b="1" dirty="0"/>
              <a:t>Moyenne</a:t>
            </a:r>
            <a:r>
              <a:rPr lang="fr-FR" altLang="fr-FR" dirty="0"/>
              <a:t> : la somme des observations divisée par le nombre d’observations</a:t>
            </a:r>
          </a:p>
          <a:p>
            <a:pPr eaLnBrk="1" hangingPunct="1"/>
            <a:r>
              <a:rPr lang="fr-FR" altLang="fr-FR" b="1" dirty="0"/>
              <a:t>Médiane </a:t>
            </a:r>
            <a:r>
              <a:rPr lang="fr-FR" altLang="fr-FR" dirty="0"/>
              <a:t>: la valeur qui partage la distribution en deux classes égales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01912E6-9898-A75B-6686-B524F0A8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Tendance centrale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E27819-B1D8-519A-1305-66C86AC5BF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15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FB4C81B-FD13-008E-F664-2F3631A4A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Indicateurs de dispersion</a:t>
            </a:r>
          </a:p>
          <a:p>
            <a:r>
              <a:rPr lang="fr-FR" b="1" dirty="0"/>
              <a:t>La variance</a:t>
            </a:r>
            <a:r>
              <a:rPr lang="fr-FR" dirty="0"/>
              <a:t> : moyenne des carrés des écarts à la moyenne</a:t>
            </a:r>
          </a:p>
          <a:p>
            <a:r>
              <a:rPr lang="fr-FR" b="1" dirty="0"/>
              <a:t>L’écart-type</a:t>
            </a:r>
            <a:r>
              <a:rPr lang="fr-FR" dirty="0"/>
              <a:t> : racine carrée de la variance</a:t>
            </a:r>
          </a:p>
          <a:p>
            <a:r>
              <a:rPr lang="fr-FR" dirty="0"/>
              <a:t>+ quartiles, </a:t>
            </a:r>
            <a:r>
              <a:rPr lang="fr-FR" dirty="0" err="1"/>
              <a:t>quantilles</a:t>
            </a:r>
            <a:r>
              <a:rPr lang="fr-FR" dirty="0"/>
              <a:t>, écart </a:t>
            </a:r>
            <a:r>
              <a:rPr lang="fr-FR" dirty="0" err="1"/>
              <a:t>interquartilles</a:t>
            </a:r>
            <a:r>
              <a:rPr lang="fr-FR" dirty="0"/>
              <a:t>, rapport </a:t>
            </a:r>
            <a:r>
              <a:rPr lang="fr-FR"/>
              <a:t>interquantilles</a:t>
            </a:r>
            <a:r>
              <a:rPr lang="fr-FR" dirty="0"/>
              <a:t>, etc.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CC5DDE4-877E-0E4B-3F54-C2C39354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Dispersion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78B3AD-8F44-67C4-CFD4-1A3CAA8C06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04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57C547D-D764-A291-0D9D-3B1566ED0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C90644-6D17-8AFD-9C05-B77864D3F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99" y="0"/>
            <a:ext cx="7434601" cy="614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1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7146435-0D52-36D8-44DA-54A21C6F39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2358CC-7124-80C5-7DF8-015C63D03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23" y="0"/>
            <a:ext cx="7398554" cy="61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6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F07225B-770F-4E92-196A-BDD1A8B58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2FBFBD-3299-7FAB-F8AC-F51225136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20" y="0"/>
            <a:ext cx="7413559" cy="61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93067"/>
      </p:ext>
    </p:extLst>
  </p:cSld>
  <p:clrMapOvr>
    <a:masterClrMapping/>
  </p:clrMapOvr>
</p:sld>
</file>

<file path=ppt/theme/theme1.xml><?xml version="1.0" encoding="utf-8"?>
<a:theme xmlns:a="http://schemas.openxmlformats.org/drawingml/2006/main" name="Scpobdx">
  <a:themeElements>
    <a:clrScheme name="Personnalisé 2">
      <a:dk1>
        <a:sysClr val="windowText" lastClr="000000"/>
      </a:dk1>
      <a:lt1>
        <a:sysClr val="window" lastClr="FFFFFF"/>
      </a:lt1>
      <a:dk2>
        <a:srgbClr val="039FA0"/>
      </a:dk2>
      <a:lt2>
        <a:srgbClr val="E2DFCC"/>
      </a:lt2>
      <a:accent1>
        <a:srgbClr val="FF0000"/>
      </a:accent1>
      <a:accent2>
        <a:srgbClr val="C00000"/>
      </a:accent2>
      <a:accent3>
        <a:srgbClr val="FCAE3B"/>
      </a:accent3>
      <a:accent4>
        <a:srgbClr val="000000"/>
      </a:accent4>
      <a:accent5>
        <a:srgbClr val="002060"/>
      </a:accent5>
      <a:accent6>
        <a:srgbClr val="0070C0"/>
      </a:accent6>
      <a:hlink>
        <a:srgbClr val="44C1A3"/>
      </a:hlink>
      <a:folHlink>
        <a:srgbClr val="44C1A3"/>
      </a:folHlink>
    </a:clrScheme>
    <a:fontScheme name="Personnalisé 1">
      <a:majorFont>
        <a:latin typeface="Bitter"/>
        <a:ea typeface=""/>
        <a:cs typeface=""/>
      </a:majorFont>
      <a:minorFont>
        <a:latin typeface="Myriad Pro"/>
        <a:ea typeface=""/>
        <a:cs typeface="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pobdx" id="{624C7554-4FFD-964C-9987-67702766A9BB}" vid="{54BDD8AB-0C7C-AC43-A001-E078F96B8E5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Scpobdx</Template>
  <TotalTime>110</TotalTime>
  <Words>263</Words>
  <Application>Microsoft Macintosh PowerPoint</Application>
  <PresentationFormat>Grand écran</PresentationFormat>
  <Paragraphs>31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Bitter</vt:lpstr>
      <vt:lpstr>Calibri</vt:lpstr>
      <vt:lpstr>Myriad Pro</vt:lpstr>
      <vt:lpstr>Myriad Pro Light</vt:lpstr>
      <vt:lpstr>Scpobdx</vt:lpstr>
      <vt:lpstr>Séance 4. Statistique descriptive univariée</vt:lpstr>
      <vt:lpstr>Objectifs de la séance</vt:lpstr>
      <vt:lpstr>Les différents types de variables</vt:lpstr>
      <vt:lpstr>Attention</vt:lpstr>
      <vt:lpstr>Tendance centrale</vt:lpstr>
      <vt:lpstr>Dispersion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Séance 4. Statistique descriptive univariée</dc:title>
  <dc:creator>Léo Mignot</dc:creator>
  <cp:lastModifiedBy>Léo Mignot</cp:lastModifiedBy>
  <cp:revision>9</cp:revision>
  <dcterms:created xsi:type="dcterms:W3CDTF">2024-02-05T15:43:07Z</dcterms:created>
  <dcterms:modified xsi:type="dcterms:W3CDTF">2024-02-06T09:19:39Z</dcterms:modified>
</cp:coreProperties>
</file>