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9" r:id="rId3"/>
    <p:sldId id="270" r:id="rId4"/>
    <p:sldId id="285" r:id="rId5"/>
    <p:sldId id="287" r:id="rId6"/>
    <p:sldId id="289" r:id="rId7"/>
    <p:sldId id="288" r:id="rId8"/>
    <p:sldId id="272" r:id="rId9"/>
    <p:sldId id="273" r:id="rId10"/>
    <p:sldId id="274" r:id="rId11"/>
    <p:sldId id="280" r:id="rId12"/>
    <p:sldId id="282" r:id="rId13"/>
    <p:sldId id="279" r:id="rId14"/>
    <p:sldId id="276" r:id="rId15"/>
    <p:sldId id="281" r:id="rId16"/>
    <p:sldId id="283" r:id="rId17"/>
    <p:sldId id="284" r:id="rId18"/>
    <p:sldId id="278" r:id="rId1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88973" autoAdjust="0"/>
  </p:normalViewPr>
  <p:slideViewPr>
    <p:cSldViewPr snapToGrid="0">
      <p:cViewPr varScale="1">
        <p:scale>
          <a:sx n="109" d="100"/>
          <a:sy n="109" d="100"/>
        </p:scale>
        <p:origin x="200" y="256"/>
      </p:cViewPr>
      <p:guideLst/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CABA9C3-783B-5D4B-A040-FA79D52D58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20039-1F11-5842-A68C-C473B4EEEB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5618EB-C7F9-4C66-8C7A-85EBD85F573B}" type="datetimeFigureOut">
              <a:rPr lang="fr-FR"/>
              <a:pPr>
                <a:defRPr/>
              </a:pPr>
              <a:t>03/02/2025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00441-AEE8-D742-A20D-E5F1522C9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57C59-7BA5-8844-AEE8-287BA17C0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D894D3C-2B75-470C-80D9-C484C7C0CEC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E383FE0-5022-D945-8729-E696698DD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E946B-080B-7C4D-A3BC-06C0F26C61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EE3085-9027-4764-9247-7B9567DCA1E2}" type="datetimeFigureOut">
              <a:rPr lang="fr-FR"/>
              <a:pPr>
                <a:defRPr/>
              </a:pPr>
              <a:t>03/02/2025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209A6FB5-8A92-BD4C-A589-1642700A4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ABE82A1-960E-5845-B4AB-59CECB19B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10A05-1B38-244B-A51F-BA6D18233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10190-9E06-7D4F-A11E-3E68295E2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1E875E3-338E-4B00-A9A4-CE30D7F5B6B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>
            <a:extLst>
              <a:ext uri="{FF2B5EF4-FFF2-40B4-BE49-F238E27FC236}">
                <a16:creationId xmlns:a16="http://schemas.microsoft.com/office/drawing/2014/main" id="{18D7D931-F8A9-480F-8A15-A0E696B31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ce réservé des notes 2">
            <a:extLst>
              <a:ext uri="{FF2B5EF4-FFF2-40B4-BE49-F238E27FC236}">
                <a16:creationId xmlns:a16="http://schemas.microsoft.com/office/drawing/2014/main" id="{818C2EC9-C422-43C7-ACC0-B365061DB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EB20F-0DA1-6448-9677-B90ED794E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fld id="{FC4D6FE2-40D7-42A4-99D8-C1B2AAF37A45}" type="slidenum">
              <a:rPr lang="fr-FR" altLang="fr-FR">
                <a:latin typeface="Calibri" panose="020F0502020204030204" pitchFamily="34" charset="0"/>
              </a:rPr>
              <a:pPr/>
              <a:t>1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7322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5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75E3-338E-4B00-A9A4-CE30D7F5B6B0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632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FD5A29-85F3-40FB-8275-99A65F626591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5E7A3-E58C-42B5-BF27-C2D8AF8594E9}"/>
              </a:ext>
            </a:extLst>
          </p:cNvPr>
          <p:cNvSpPr/>
          <p:nvPr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D1E0F3E3-5F7C-4642-834C-F93000DE1195}"/>
              </a:ext>
            </a:extLst>
          </p:cNvPr>
          <p:cNvCxnSpPr/>
          <p:nvPr/>
        </p:nvCxnSpPr>
        <p:spPr>
          <a:xfrm>
            <a:off x="1208088" y="4487863"/>
            <a:ext cx="98234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mage 10">
            <a:extLst>
              <a:ext uri="{FF2B5EF4-FFF2-40B4-BE49-F238E27FC236}">
                <a16:creationId xmlns:a16="http://schemas.microsoft.com/office/drawing/2014/main" id="{91EBA088-B6CC-4CC6-9A6B-79725464D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1113"/>
            <a:ext cx="2878138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5B7D69-5C6F-4188-B72A-C107889099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43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mage 5">
            <a:extLst>
              <a:ext uri="{FF2B5EF4-FFF2-40B4-BE49-F238E27FC236}">
                <a16:creationId xmlns:a16="http://schemas.microsoft.com/office/drawing/2014/main" id="{BAC5B9AD-B01D-48C6-BA12-735A739C571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10440988" y="792162"/>
            <a:ext cx="1543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AA17C7-0F7F-4CC7-85E5-63FB93A22872}"/>
              </a:ext>
            </a:extLst>
          </p:cNvPr>
          <p:cNvSpPr/>
          <p:nvPr userDrawn="1"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8C72C643-0C81-449C-8E41-770A9A3145C6}"/>
              </a:ext>
            </a:extLst>
          </p:cNvPr>
          <p:cNvSpPr txBox="1">
            <a:spLocks/>
          </p:cNvSpPr>
          <p:nvPr userDrawn="1"/>
        </p:nvSpPr>
        <p:spPr>
          <a:xfrm>
            <a:off x="0" y="6169025"/>
            <a:ext cx="7264400" cy="2301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fr-FR" dirty="0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34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F2AA-802D-4CFC-9DA2-0B1FA3E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83E5-0659-4EE4-8A9D-0F063556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4935-BEA7-4F64-806C-B383896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E61E414-42BC-417C-8ABF-894DF79BCDF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84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78B6-38AC-4E06-8678-E001DDA19DA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629B692-4A92-4F4B-9F77-2D8AD4DFE5F7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mage 8">
            <a:extLst>
              <a:ext uri="{FF2B5EF4-FFF2-40B4-BE49-F238E27FC236}">
                <a16:creationId xmlns:a16="http://schemas.microsoft.com/office/drawing/2014/main" id="{B61800ED-40EF-4A17-B7BD-DDFEACEF8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1113"/>
            <a:ext cx="2878138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C99749-C6D0-449E-AC70-CBD2D1B5B2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8C301-6F36-4968-AF50-2340EBE1BE63}"/>
              </a:ext>
            </a:extLst>
          </p:cNvPr>
          <p:cNvSpPr/>
          <p:nvPr userDrawn="1"/>
        </p:nvSpPr>
        <p:spPr>
          <a:xfrm>
            <a:off x="0" y="6169025"/>
            <a:ext cx="12188825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6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0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46089"/>
            <a:ext cx="10058400" cy="8079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7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6AC05B-6AD7-498E-A5A1-68FD87C659CF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mage 7">
            <a:extLst>
              <a:ext uri="{FF2B5EF4-FFF2-40B4-BE49-F238E27FC236}">
                <a16:creationId xmlns:a16="http://schemas.microsoft.com/office/drawing/2014/main" id="{F718018A-F31F-4438-A830-60028A512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79375"/>
            <a:ext cx="1543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F0EEB9-EABB-4ECE-8BA1-4AA7765AAC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" y="6489700"/>
            <a:ext cx="7829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 eaLnBrk="1" hangingPunct="1">
              <a:defRPr/>
            </a:pPr>
            <a:r>
              <a:rPr lang="fr-FR" altLang="fr-FR" sz="1200">
                <a:solidFill>
                  <a:schemeClr val="bg1"/>
                </a:solidFill>
                <a:latin typeface="Myriad Pro Light"/>
                <a:ea typeface="Nothing You Could Do"/>
                <a:cs typeface="Nothing You Could Do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9421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FF119-DCD0-4BFA-A72C-947674950F5E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9626B-EC5F-4ACC-B2B9-C9364D6BC400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Image 8">
            <a:extLst>
              <a:ext uri="{FF2B5EF4-FFF2-40B4-BE49-F238E27FC236}">
                <a16:creationId xmlns:a16="http://schemas.microsoft.com/office/drawing/2014/main" id="{EBFDEC18-D795-4865-B328-A725A702A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0425" y="41275"/>
            <a:ext cx="2319338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5A5F242-1152-4327-BD2B-27420C21E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9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306707-1504-4918-A612-739BA9D1DE92}"/>
              </a:ext>
            </a:extLst>
          </p:cNvPr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AA6DA-D993-463B-9BD4-78A042E89127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Image 8">
            <a:extLst>
              <a:ext uri="{FF2B5EF4-FFF2-40B4-BE49-F238E27FC236}">
                <a16:creationId xmlns:a16="http://schemas.microsoft.com/office/drawing/2014/main" id="{AC60D2B9-C85C-4C10-8AF0-DC5F504CB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563" y="0"/>
            <a:ext cx="23193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</a:defRPr>
            </a:lvl9pPr>
          </a:lstStyle>
          <a:p>
            <a:pPr>
              <a:defRPr/>
            </a:pPr>
            <a:endParaRPr lang="fr-FR" alt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928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755B3F-49A3-0146-92AE-01034090541B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21776-6F6A-8242-A98E-DC2A4661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446088"/>
            <a:ext cx="10058400" cy="703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6800221-F6A5-4ABE-B883-5A658B413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8255" y="1698171"/>
            <a:ext cx="10058400" cy="402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B59CA5-F2E6-D447-916B-FD406A22C2FE}"/>
              </a:ext>
            </a:extLst>
          </p:cNvPr>
          <p:cNvCxnSpPr/>
          <p:nvPr/>
        </p:nvCxnSpPr>
        <p:spPr>
          <a:xfrm>
            <a:off x="1123088" y="1274128"/>
            <a:ext cx="99679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3" r:id="rId2"/>
    <p:sldLayoutId id="2147483889" r:id="rId3"/>
    <p:sldLayoutId id="2147483884" r:id="rId4"/>
    <p:sldLayoutId id="2147483885" r:id="rId5"/>
    <p:sldLayoutId id="2147483886" r:id="rId6"/>
    <p:sldLayoutId id="2147483890" r:id="rId7"/>
    <p:sldLayoutId id="2147483891" r:id="rId8"/>
    <p:sldLayoutId id="2147483892" r:id="rId9"/>
    <p:sldLayoutId id="2147483887" r:id="rId10"/>
    <p:sldLayoutId id="2147483893" r:id="rId11"/>
    <p:sldLayoutId id="2147483894" r:id="rId12"/>
    <p:sldLayoutId id="2147483895" r:id="rId13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Bitter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hyperlink" Target="https://rpsychologist.com/correl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ylervigen.com/spurious/correlation/4245_google-searches-for-how-much-wood-can-a-woodchuck-chuck_correlates-with_kerosene-used-in-venezue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s.hal.science/halshs-03947774/file/MG-statistiques-exploratoires-janvier-2023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68A9C-2D59-1C46-A287-6A400C8B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800" dirty="0"/>
              <a:t>Séance 5. Statistique bivariée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2A09E-7020-3441-A313-D6295AB4E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963" y="4818063"/>
            <a:ext cx="10058400" cy="858837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fr-FR" sz="2400" dirty="0"/>
              <a:t>relation entre DEUX variables quantitatives</a:t>
            </a:r>
            <a:endParaRPr lang="fr-FR" dirty="0"/>
          </a:p>
        </p:txBody>
      </p:sp>
    </p:spTree>
  </p:cSld>
  <p:clrMapOvr>
    <a:masterClrMapping/>
  </p:clrMapOvr>
  <p:transition spd="slow" advTm="191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C8B98F3-7BDB-4D91-B4DA-8E8E1FBA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825149"/>
          </a:xfrm>
        </p:spPr>
        <p:txBody>
          <a:bodyPr/>
          <a:lstStyle/>
          <a:p>
            <a:r>
              <a:rPr lang="fr-FR" dirty="0"/>
              <a:t>La droite de régression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FE7D00D9-CB25-47CB-BA37-B2220F3594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1773" y="1686984"/>
                <a:ext cx="5181600" cy="395389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fr-FR" sz="1500" dirty="0"/>
                  <a:t>Une tendance générale peut être tracée grâce à la </a:t>
                </a:r>
                <a:r>
                  <a:rPr lang="fr-FR" sz="1500" b="1" dirty="0"/>
                  <a:t>droite de régression linéaire</a:t>
                </a:r>
                <a:r>
                  <a:rPr lang="fr-FR" sz="1500" dirty="0"/>
                  <a:t> (</a:t>
                </a:r>
                <a14:m>
                  <m:oMath xmlns:m="http://schemas.openxmlformats.org/officeDocument/2006/math"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500" dirty="0"/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Elle est utile pour faire des </a:t>
                </a:r>
                <a:r>
                  <a:rPr lang="fr-FR" sz="1500" b="1" dirty="0"/>
                  <a:t>prédictions </a:t>
                </a:r>
                <a:r>
                  <a:rPr lang="fr-FR" sz="1500" dirty="0"/>
                  <a:t>: si un pays a un niveau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500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fr-FR" sz="1500" u="sng" dirty="0"/>
                  <a:t>valeur réelle</a:t>
                </a:r>
                <a:r>
                  <a:rPr lang="fr-FR" sz="1500" dirty="0"/>
                  <a:t>) de PIB/</a:t>
                </a:r>
                <a:r>
                  <a:rPr lang="fr-FR" sz="1500" dirty="0" err="1"/>
                  <a:t>hab</a:t>
                </a:r>
                <a:r>
                  <a:rPr lang="fr-FR" sz="1500" dirty="0"/>
                  <a:t> alors la droite nous donne une estimation de son taux de mortalité infantile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500" b="0" i="0" dirty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fr-FR" sz="1500" u="sng" dirty="0"/>
                  <a:t>valeur prédite</a:t>
                </a:r>
                <a:r>
                  <a:rPr lang="fr-FR" sz="1500" dirty="0"/>
                  <a:t>) – On ne peut pas parler de </a:t>
                </a:r>
                <a:r>
                  <a:rPr lang="fr-FR" sz="1500" b="1" dirty="0"/>
                  <a:t>causalité!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La différence entre les valeurs prédites et réelles est appelée</a:t>
                </a:r>
                <a:r>
                  <a:rPr lang="fr-FR" sz="1500" b="1" dirty="0"/>
                  <a:t> résidu </a:t>
                </a:r>
                <a:r>
                  <a:rPr lang="fr-FR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5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fr-FR" sz="1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5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500" dirty="0"/>
                  <a:t>)). 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500" dirty="0"/>
                  <a:t>Plus les résidus sont importants – ou la </a:t>
                </a:r>
                <a:r>
                  <a:rPr lang="fr-FR" sz="1500" b="1" dirty="0"/>
                  <a:t>dispersion</a:t>
                </a:r>
                <a:r>
                  <a:rPr lang="fr-FR" sz="1500" dirty="0"/>
                  <a:t> des points est élevée – moins la relation (</a:t>
                </a:r>
                <a:r>
                  <a:rPr lang="fr-FR" sz="1500" dirty="0" err="1"/>
                  <a:t>x;y</a:t>
                </a:r>
                <a:r>
                  <a:rPr lang="fr-FR" sz="1500" dirty="0"/>
                  <a:t>) est forte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sz="1600" u="sng" dirty="0"/>
                  <a:t>Lecture du nuage de points 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400" dirty="0"/>
                  <a:t>Quelle est la valeur prédite du taux de mortalité infantile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) pour Djibouti? Quelle est sa valeur réelle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)?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fr-FR" sz="1400" dirty="0"/>
                  <a:t>Que peut-on en déduire concernant le résidu? </a:t>
                </a:r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FE7D00D9-CB25-47CB-BA37-B2220F359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1773" y="1686984"/>
                <a:ext cx="5181600" cy="3953896"/>
              </a:xfrm>
              <a:blipFill>
                <a:blip r:embed="rId2"/>
                <a:stretch>
                  <a:fillRect l="-489" t="-319" r="-2689" b="-54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73AAF5E-646B-4BB0-8083-337958003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D94A2C6-44F8-40F9-8B15-8F163983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23" y="1752972"/>
            <a:ext cx="5740039" cy="41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49E5C-3AAA-4B70-8E16-968E809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900563"/>
          </a:xfrm>
        </p:spPr>
        <p:txBody>
          <a:bodyPr/>
          <a:lstStyle/>
          <a:p>
            <a:r>
              <a:rPr lang="fr-FR" dirty="0"/>
              <a:t>Linéarité </a:t>
            </a:r>
            <a:r>
              <a:rPr lang="fr-FR" i="1" dirty="0"/>
              <a:t>vs</a:t>
            </a:r>
            <a:r>
              <a:rPr lang="fr-FR" dirty="0"/>
              <a:t> non linéarité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13DEF-4EE4-4972-B3B8-726832BB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63" y="1912766"/>
            <a:ext cx="5367591" cy="38594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La prédiction est une </a:t>
            </a:r>
            <a:r>
              <a:rPr lang="fr-FR" sz="1400" b="1" dirty="0"/>
              <a:t>approximation </a:t>
            </a:r>
            <a:r>
              <a:rPr lang="fr-FR" sz="1400" dirty="0"/>
              <a:t>: le PIB/</a:t>
            </a:r>
            <a:r>
              <a:rPr lang="fr-FR" sz="1400" dirty="0" err="1"/>
              <a:t>hab</a:t>
            </a:r>
            <a:r>
              <a:rPr lang="fr-FR" sz="1400" dirty="0"/>
              <a:t> seul n’est pas suffisant pour prédire </a:t>
            </a:r>
            <a:r>
              <a:rPr lang="fr-FR" sz="1400" u="sng" dirty="0"/>
              <a:t>avec précision </a:t>
            </a:r>
            <a:r>
              <a:rPr lang="fr-FR" sz="1400" dirty="0"/>
              <a:t>le taux de mortalité infantile qui prévaut dans un pays i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Le nuage de point à droite inclus désormais en plus les pays dont le PIB/</a:t>
            </a:r>
            <a:r>
              <a:rPr lang="fr-FR" sz="1400" dirty="0" err="1"/>
              <a:t>hab</a:t>
            </a:r>
            <a:r>
              <a:rPr lang="fr-FR" sz="1400" dirty="0"/>
              <a:t>, en 2015, était compris entre 5000 et 20 000$ (N=157)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400" dirty="0"/>
              <a:t>Que constate-t-on sur ce nouveau nuage de points?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(1) Un point semble </a:t>
            </a:r>
            <a:r>
              <a:rPr lang="fr-FR" sz="1200" u="sng" dirty="0"/>
              <a:t>significativement</a:t>
            </a:r>
            <a:r>
              <a:rPr lang="fr-FR" sz="1200" dirty="0"/>
              <a:t> éloigné du reste de la distribution (la Guinée Equatoriale)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On appelle ces points des </a:t>
            </a:r>
            <a:r>
              <a:rPr lang="fr-FR" sz="1200" b="1" dirty="0" err="1"/>
              <a:t>outliers</a:t>
            </a:r>
            <a:r>
              <a:rPr lang="fr-FR" sz="1200" dirty="0"/>
              <a:t> : ils peuvent exercer une influence importante sur la pente de la droite, ou sur d’autres métriques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200" dirty="0"/>
              <a:t>(2) La relation est beaucoup moins </a:t>
            </a:r>
            <a:r>
              <a:rPr lang="fr-FR" sz="1200" b="1" dirty="0"/>
              <a:t>linéaire</a:t>
            </a:r>
            <a:r>
              <a:rPr lang="fr-FR" sz="1200" dirty="0"/>
              <a:t>, même si elle semble rester </a:t>
            </a:r>
            <a:r>
              <a:rPr lang="fr-FR" sz="1200" b="1" dirty="0"/>
              <a:t>monotone</a:t>
            </a:r>
            <a:r>
              <a:rPr lang="fr-FR" sz="1200" dirty="0"/>
              <a:t> (toujours décroissante)</a:t>
            </a:r>
            <a:endParaRPr lang="fr-FR" sz="14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A5D673-C040-4422-9765-21AA861C4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C84C99-AB59-43F7-8420-80E54E95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91" y="1701089"/>
            <a:ext cx="5801874" cy="41347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C1D81D4-B304-42E7-AB40-8CD8618F58C9}"/>
              </a:ext>
            </a:extLst>
          </p:cNvPr>
          <p:cNvSpPr txBox="1"/>
          <p:nvPr/>
        </p:nvSpPr>
        <p:spPr>
          <a:xfrm>
            <a:off x="9286497" y="3220720"/>
            <a:ext cx="153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Guinée Equatoriale</a:t>
            </a:r>
          </a:p>
        </p:txBody>
      </p:sp>
    </p:spTree>
    <p:extLst>
      <p:ext uri="{BB962C8B-B14F-4D97-AF65-F5344CB8AC3E}">
        <p14:creationId xmlns:p14="http://schemas.microsoft.com/office/powerpoint/2010/main" val="15846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8727903-8197-4DE8-A8F6-7041F575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1"/>
            <a:ext cx="10058400" cy="862856"/>
          </a:xfrm>
        </p:spPr>
        <p:txBody>
          <a:bodyPr/>
          <a:lstStyle/>
          <a:p>
            <a:r>
              <a:rPr lang="fr-FR" dirty="0"/>
              <a:t>Linéarité </a:t>
            </a:r>
            <a:r>
              <a:rPr lang="fr-FR" i="1" dirty="0"/>
              <a:t>vs</a:t>
            </a:r>
            <a:r>
              <a:rPr lang="fr-FR" dirty="0"/>
              <a:t> non linéarité (2)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79F4F-25D9-4C08-AD4F-DC0B41948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589" y="2029149"/>
            <a:ext cx="5185952" cy="36169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800" dirty="0"/>
              <a:t>Deux solutions dans ce type de configurations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Trouver une </a:t>
            </a:r>
            <a:r>
              <a:rPr lang="fr-FR" sz="1600" b="1" dirty="0"/>
              <a:t>autre fonction (non linéaire) </a:t>
            </a:r>
            <a:r>
              <a:rPr lang="fr-FR" sz="1600" dirty="0"/>
              <a:t>qui définisse mieux la relation entre x et y (par ex. polynomiale). Cela dépasse le cadre de DECA2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On peut sinon tenter d’identifier </a:t>
            </a:r>
            <a:r>
              <a:rPr lang="fr-FR" sz="1600" b="1" dirty="0"/>
              <a:t>deux segments linéaires </a:t>
            </a:r>
            <a:r>
              <a:rPr lang="fr-FR" sz="1600" dirty="0"/>
              <a:t>au sein de la distribution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sz="1600" dirty="0"/>
              <a:t>La droite rouge caractérise le début de la distribution des x (PIB/</a:t>
            </a:r>
            <a:r>
              <a:rPr lang="fr-FR" sz="1600" dirty="0" err="1"/>
              <a:t>hab</a:t>
            </a:r>
            <a:r>
              <a:rPr lang="fr-FR" sz="1600" dirty="0"/>
              <a:t>&lt;5000$)</a:t>
            </a:r>
          </a:p>
          <a:p>
            <a:pPr lvl="1"/>
            <a:r>
              <a:rPr lang="fr-FR" sz="1600" dirty="0"/>
              <a:t>La droite verte la fin de la distribution des x (PIB/</a:t>
            </a:r>
            <a:r>
              <a:rPr lang="fr-FR" sz="1600" dirty="0" err="1"/>
              <a:t>hab</a:t>
            </a:r>
            <a:r>
              <a:rPr lang="fr-FR" sz="1600" dirty="0"/>
              <a:t>&gt;5000$)</a:t>
            </a:r>
          </a:p>
          <a:p>
            <a:pPr marL="200025" lvl="1" indent="0">
              <a:buNone/>
            </a:pPr>
            <a:endParaRPr lang="fr-FR" sz="16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AE845BC-68D9-4E24-A33D-88E79398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2252131"/>
            <a:ext cx="5311607" cy="3756783"/>
          </a:xfrm>
        </p:spPr>
        <p:txBody>
          <a:bodyPr/>
          <a:lstStyle/>
          <a:p>
            <a:endParaRPr lang="fr-FR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C82500-06C6-446C-93A6-0F0B7BD3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3604"/>
            <a:ext cx="5806613" cy="41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7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18DBEBD-8602-4297-81BC-A077DF14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91851"/>
          </a:xfrm>
        </p:spPr>
        <p:txBody>
          <a:bodyPr/>
          <a:lstStyle/>
          <a:p>
            <a:r>
              <a:rPr lang="fr-FR" dirty="0"/>
              <a:t>En résumé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6579FD7-5561-4229-B659-BC8C8B00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Quoi interpréter sur notre nuage de points?  </a:t>
            </a:r>
          </a:p>
        </p:txBody>
      </p:sp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0566C201-FDE4-4565-854E-4266A07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2910" y="2303490"/>
            <a:ext cx="6983584" cy="35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9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840028EF-B233-4F65-AC9E-299FF1314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800" dirty="0"/>
                  <a:t>Une autre manière pour savoir si deux variables sont fortement corrélées ou non et connaître le sens de cette corrélation, est de calculer le </a:t>
                </a:r>
                <a:r>
                  <a:rPr lang="fr-FR" sz="1800" b="1" dirty="0"/>
                  <a:t>coefficient de corrélation </a:t>
                </a:r>
                <a:r>
                  <a:rPr lang="fr-FR" sz="1800" b="1" u="sng" dirty="0"/>
                  <a:t>linéaire</a:t>
                </a:r>
                <a:r>
                  <a:rPr lang="fr-FR" sz="1800" dirty="0"/>
                  <a:t>, que l’on appelle </a:t>
                </a:r>
                <a:r>
                  <a:rPr lang="fr-FR" sz="1800" b="1" dirty="0"/>
                  <a:t>r de Pearson</a:t>
                </a:r>
              </a:p>
              <a:p>
                <a:r>
                  <a:rPr lang="fr-FR" sz="1800" dirty="0"/>
                  <a:t>Suppose au préalable d’avoir observé le nuage de points pour savoir </a:t>
                </a:r>
                <a:r>
                  <a:rPr lang="fr-FR" sz="1800" b="1" dirty="0"/>
                  <a:t>si l’hypothèse de linéarité est acceptable</a:t>
                </a:r>
                <a:r>
                  <a:rPr lang="fr-FR" sz="1800" dirty="0"/>
                  <a:t> </a:t>
                </a:r>
              </a:p>
              <a:p>
                <a:endParaRPr lang="fr-FR" sz="1800" dirty="0"/>
              </a:p>
              <a:p>
                <a:r>
                  <a:rPr lang="fr-FR" sz="1800" u="sng" dirty="0"/>
                  <a:t>Formule du r de Pearson</a:t>
                </a:r>
                <a:r>
                  <a:rPr lang="fr-FR" sz="1800" b="1" u="sng" dirty="0"/>
                  <a:t> :</a:t>
                </a:r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/>
                  <a:t>   </a:t>
                </a:r>
                <a:r>
                  <a:rPr lang="fr-FR" b="1" dirty="0"/>
                  <a:t>ou</a:t>
                </a:r>
              </a:p>
              <a:p>
                <a:endParaRPr lang="fr-FR" b="1" dirty="0"/>
              </a:p>
              <a:p>
                <a:endParaRPr lang="fr-FR" dirty="0"/>
              </a:p>
              <a:p>
                <a:r>
                  <a:rPr lang="fr-FR" b="1" dirty="0"/>
                  <a:t>  </a:t>
                </a:r>
              </a:p>
              <a:p>
                <a:endParaRPr lang="fr-FR" b="1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840028EF-B233-4F65-AC9E-299FF1314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4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5BDB2291-6D3E-4378-97BA-654F8E4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4EE6648-FB42-434B-A1DB-82A1ACE9AB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54089"/>
                  </p:ext>
                </p:extLst>
              </p:nvPr>
            </p:nvGraphicFramePr>
            <p:xfrm>
              <a:off x="7968341" y="3752115"/>
              <a:ext cx="2856107" cy="22250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5515">
                      <a:extLst>
                        <a:ext uri="{9D8B030D-6E8A-4147-A177-3AD203B41FA5}">
                          <a16:colId xmlns:a16="http://schemas.microsoft.com/office/drawing/2014/main" val="3897340191"/>
                        </a:ext>
                      </a:extLst>
                    </a:gridCol>
                    <a:gridCol w="1830592">
                      <a:extLst>
                        <a:ext uri="{9D8B030D-6E8A-4147-A177-3AD203B41FA5}">
                          <a16:colId xmlns:a16="http://schemas.microsoft.com/office/drawing/2014/main" val="260854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Symbole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Interprétation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59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latin typeface="Garamond" panose="02020404030301010803" pitchFamily="18" charset="0"/>
                            </a:rPr>
                            <a:t>∑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Somme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15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Ecart-type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6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réelles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1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moyennes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10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Covariance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95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24EE6648-FB42-434B-A1DB-82A1ACE9AB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54089"/>
                  </p:ext>
                </p:extLst>
              </p:nvPr>
            </p:nvGraphicFramePr>
            <p:xfrm>
              <a:off x="7968341" y="3752115"/>
              <a:ext cx="2856107" cy="22250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25515">
                      <a:extLst>
                        <a:ext uri="{9D8B030D-6E8A-4147-A177-3AD203B41FA5}">
                          <a16:colId xmlns:a16="http://schemas.microsoft.com/office/drawing/2014/main" val="3897340191"/>
                        </a:ext>
                      </a:extLst>
                    </a:gridCol>
                    <a:gridCol w="1830592">
                      <a:extLst>
                        <a:ext uri="{9D8B030D-6E8A-4147-A177-3AD203B41FA5}">
                          <a16:colId xmlns:a16="http://schemas.microsoft.com/office/drawing/2014/main" val="260854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Symbole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Interprétation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59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latin typeface="Garamond" panose="02020404030301010803" pitchFamily="18" charset="0"/>
                            </a:rPr>
                            <a:t>∑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Somme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151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Ecart-type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6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303279" r="-179762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réelles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1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403279" r="-17976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Valeurs moyennes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10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t="-503279" r="-17976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Covariance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951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D0E1932A-66F2-4C34-B98D-430EDE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03" y="4450876"/>
            <a:ext cx="3761904" cy="11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FCD9010-F0B7-41EA-8CB8-13C0B880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94" y="1752159"/>
            <a:ext cx="9933053" cy="3953944"/>
          </a:xfrm>
        </p:spPr>
        <p:txBody>
          <a:bodyPr/>
          <a:lstStyle/>
          <a:p>
            <a:r>
              <a:rPr lang="fr-FR" dirty="0"/>
              <a:t>Par construction, le coefficient de corrélation fluctue </a:t>
            </a:r>
            <a:r>
              <a:rPr lang="fr-FR" b="1" dirty="0"/>
              <a:t>entre -1 et 1</a:t>
            </a:r>
          </a:p>
          <a:p>
            <a:r>
              <a:rPr lang="fr-FR" dirty="0"/>
              <a:t>Deux éléments sont à interpréter dans la valeur du coefficient : </a:t>
            </a:r>
          </a:p>
          <a:p>
            <a:pPr lvl="1"/>
            <a:r>
              <a:rPr lang="fr-FR" dirty="0"/>
              <a:t>Son </a:t>
            </a:r>
            <a:r>
              <a:rPr lang="fr-FR" b="1" dirty="0"/>
              <a:t>signe</a:t>
            </a:r>
            <a:r>
              <a:rPr lang="fr-FR" dirty="0"/>
              <a:t> : indique le </a:t>
            </a:r>
            <a:r>
              <a:rPr lang="fr-FR" b="1" dirty="0"/>
              <a:t>sens de la relation </a:t>
            </a:r>
            <a:r>
              <a:rPr lang="fr-FR" dirty="0"/>
              <a:t>entre les deux variables (positive ou négative) </a:t>
            </a:r>
          </a:p>
          <a:p>
            <a:pPr lvl="1"/>
            <a:r>
              <a:rPr lang="fr-FR" dirty="0"/>
              <a:t>Sa </a:t>
            </a:r>
            <a:r>
              <a:rPr lang="fr-FR" b="1" dirty="0"/>
              <a:t>valeur</a:t>
            </a:r>
            <a:r>
              <a:rPr lang="fr-FR" dirty="0"/>
              <a:t> : indique l’</a:t>
            </a:r>
            <a:r>
              <a:rPr lang="fr-FR" b="1" dirty="0"/>
              <a:t>intensité de la relation </a:t>
            </a:r>
            <a:r>
              <a:rPr lang="fr-FR" dirty="0"/>
              <a:t>; plus r est éloigné de 0 (0 = absence de corrélation), plus l’intensité de la relation est forte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200025" lvl="1" indent="0">
              <a:buNone/>
            </a:pPr>
            <a:endParaRPr lang="fr-FR" sz="1400" dirty="0"/>
          </a:p>
          <a:p>
            <a:pPr marL="200025" lvl="1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15CD480-951C-4B2C-811A-6B20DFC2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803903-DB48-4324-9651-24FD6763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106" y="3665748"/>
            <a:ext cx="6931707" cy="21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8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668B4CF-14AC-4C52-A995-1F1E78B4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881709"/>
          </a:xfrm>
        </p:spPr>
        <p:txBody>
          <a:bodyPr/>
          <a:lstStyle/>
          <a:p>
            <a:r>
              <a:rPr lang="fr-FR" dirty="0"/>
              <a:t>Le coefficient de corrélation (3)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DC824A-8990-4751-87BE-541CC79E9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708" y="1922193"/>
            <a:ext cx="6868160" cy="38557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800" dirty="0"/>
              <a:t>On peut observer ici comment varie le </a:t>
            </a:r>
            <a:r>
              <a:rPr lang="fr-FR" sz="1800" b="1" dirty="0"/>
              <a:t>r de Pearson </a:t>
            </a:r>
            <a:r>
              <a:rPr lang="fr-FR" sz="1800" dirty="0"/>
              <a:t>lorsque la distribution se modifie : </a:t>
            </a:r>
            <a:r>
              <a:rPr lang="fr-FR" sz="1800" dirty="0">
                <a:hlinkClick r:id="rId2"/>
              </a:rPr>
              <a:t>Understanding </a:t>
            </a:r>
            <a:r>
              <a:rPr lang="fr-FR" sz="1800" dirty="0" err="1">
                <a:hlinkClick r:id="rId2"/>
              </a:rPr>
              <a:t>Correlations</a:t>
            </a:r>
            <a:r>
              <a:rPr lang="fr-FR" sz="1800" dirty="0">
                <a:hlinkClick r:id="rId2"/>
              </a:rPr>
              <a:t> | R </a:t>
            </a:r>
            <a:r>
              <a:rPr lang="fr-FR" sz="1800" dirty="0" err="1">
                <a:hlinkClick r:id="rId2"/>
              </a:rPr>
              <a:t>Psychologist</a:t>
            </a:r>
            <a:r>
              <a:rPr lang="fr-FR" sz="1800" dirty="0"/>
              <a:t> 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Quel est selon vous le </a:t>
            </a:r>
            <a:r>
              <a:rPr lang="fr-FR" sz="1800" b="1" dirty="0"/>
              <a:t>r de Pearson </a:t>
            </a:r>
            <a:r>
              <a:rPr lang="fr-FR" sz="1800" dirty="0"/>
              <a:t>entre PIB/</a:t>
            </a:r>
            <a:r>
              <a:rPr lang="fr-FR" sz="1800" dirty="0" err="1"/>
              <a:t>hab</a:t>
            </a:r>
            <a:r>
              <a:rPr lang="fr-FR" sz="1800" dirty="0"/>
              <a:t> et mortalité infantile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les pays dont le PIB/</a:t>
            </a:r>
            <a:r>
              <a:rPr lang="fr-FR" sz="1400" dirty="0" err="1"/>
              <a:t>hab</a:t>
            </a:r>
            <a:r>
              <a:rPr lang="fr-FR" sz="1400" dirty="0"/>
              <a:t>&lt;5000$ (droite rouge, </a:t>
            </a:r>
            <a:r>
              <a:rPr lang="fr-FR" sz="1400" dirty="0">
                <a:hlinkClick r:id="rId3" action="ppaction://hlinksldjump"/>
              </a:rPr>
              <a:t>retour diagramme</a:t>
            </a:r>
            <a:r>
              <a:rPr lang="fr-FR" sz="1400" dirty="0"/>
              <a:t>)?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-0,68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les pays dont le PIB/</a:t>
            </a:r>
            <a:r>
              <a:rPr lang="fr-FR" sz="1400" dirty="0" err="1"/>
              <a:t>hab</a:t>
            </a:r>
            <a:r>
              <a:rPr lang="fr-FR" sz="1400" dirty="0"/>
              <a:t> est compris entre 5000 et 20000$ (droite verte)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-0,36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Pour ces mêmes pays sans la Guinée Equatoriale (</a:t>
            </a:r>
            <a:r>
              <a:rPr lang="fr-FR" sz="1400" b="1" dirty="0" err="1"/>
              <a:t>outlier</a:t>
            </a:r>
            <a:r>
              <a:rPr lang="fr-FR" sz="1400" dirty="0"/>
              <a:t>) ? </a:t>
            </a:r>
          </a:p>
          <a:p>
            <a:pPr lvl="2">
              <a:lnSpc>
                <a:spcPct val="100000"/>
              </a:lnSpc>
            </a:pPr>
            <a:r>
              <a:rPr lang="fr-FR" dirty="0"/>
              <a:t>Réponse : -0,45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071F97-6F95-475F-89BC-A7FDEE6E3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3848" y="1947690"/>
            <a:ext cx="4937760" cy="3616963"/>
          </a:xfrm>
        </p:spPr>
        <p:txBody>
          <a:bodyPr/>
          <a:lstStyle/>
          <a:p>
            <a:r>
              <a:rPr lang="fr-FR" u="sng" dirty="0"/>
              <a:t>Lecture du r de Pearson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A0CF81-26E7-48F2-98AC-27F530037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890" y="2416158"/>
            <a:ext cx="3235488" cy="34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20DC25-35BA-4F1E-9757-300C806E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Les limites du coefficient de corrélation linéaire de Pearson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Est conçu pour estimer une corrélation </a:t>
            </a:r>
            <a:r>
              <a:rPr lang="fr-FR" b="1" dirty="0"/>
              <a:t>linéaire, </a:t>
            </a:r>
            <a:r>
              <a:rPr lang="fr-FR" dirty="0"/>
              <a:t>ce qui justifie de regarder au préalable la forme de la distribution par un nuage de points </a:t>
            </a:r>
            <a:endParaRPr lang="fr-FR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Il est dans tous les cas </a:t>
            </a:r>
            <a:r>
              <a:rPr lang="fr-FR" u="sng" dirty="0"/>
              <a:t>totalement inadapté </a:t>
            </a:r>
            <a:r>
              <a:rPr lang="fr-FR" dirty="0"/>
              <a:t>si la relation n’est pas </a:t>
            </a:r>
            <a:r>
              <a:rPr lang="fr-FR" b="1" dirty="0"/>
              <a:t>monotone</a:t>
            </a:r>
            <a:r>
              <a:rPr lang="fr-FR" dirty="0"/>
              <a:t> (parfois croissante, parfois décroissante)</a:t>
            </a:r>
            <a:endParaRPr lang="fr-FR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 coefficient de corrélation est sensible aux</a:t>
            </a:r>
            <a:r>
              <a:rPr lang="fr-FR" b="1" dirty="0"/>
              <a:t> </a:t>
            </a:r>
            <a:r>
              <a:rPr lang="fr-FR" b="1" dirty="0" err="1"/>
              <a:t>outliers</a:t>
            </a:r>
            <a:r>
              <a:rPr lang="fr-FR" b="1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Le coefficient n’indique en rien le </a:t>
            </a:r>
            <a:r>
              <a:rPr lang="fr-FR" b="1" dirty="0"/>
              <a:t>sens de la causalité </a:t>
            </a:r>
            <a:r>
              <a:rPr lang="fr-FR" dirty="0"/>
              <a:t>entre les deux variables (par construction, intervertir x et y dans la formule amène au même résultat) 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D086C-166E-4DB0-A7E4-C212A6BE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Le coefficient de corrélation (4)</a:t>
            </a:r>
          </a:p>
        </p:txBody>
      </p:sp>
    </p:spTree>
    <p:extLst>
      <p:ext uri="{BB962C8B-B14F-4D97-AF65-F5344CB8AC3E}">
        <p14:creationId xmlns:p14="http://schemas.microsoft.com/office/powerpoint/2010/main" val="226367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8453910-7334-4421-92BD-41571762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277AB8A-86A0-43BA-B324-A5C1432F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63571"/>
          </a:xfrm>
        </p:spPr>
        <p:txBody>
          <a:bodyPr/>
          <a:lstStyle/>
          <a:p>
            <a:r>
              <a:rPr lang="fr-FR" dirty="0"/>
              <a:t>Exercice d’application sur </a:t>
            </a:r>
            <a:r>
              <a:rPr lang="fr-FR" dirty="0" err="1"/>
              <a:t>Jamovi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6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93C7305-A7FF-4342-A21A-BEF40B2A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68" y="1966529"/>
            <a:ext cx="10058400" cy="3132246"/>
          </a:xfrm>
        </p:spPr>
        <p:txBody>
          <a:bodyPr/>
          <a:lstStyle/>
          <a:p>
            <a:r>
              <a:rPr lang="fr-FR" dirty="0"/>
              <a:t>1 – L’intérêt de la statistique bivariée en sciences sociales</a:t>
            </a:r>
          </a:p>
          <a:p>
            <a:r>
              <a:rPr lang="fr-FR" dirty="0"/>
              <a:t>2 – La distinction entre corrélation et causalité </a:t>
            </a:r>
          </a:p>
          <a:p>
            <a:r>
              <a:rPr lang="fr-FR" dirty="0"/>
              <a:t>3 – La représentation graphique de deux variables quantitatives : le nuage de points</a:t>
            </a:r>
          </a:p>
          <a:p>
            <a:r>
              <a:rPr lang="fr-FR" dirty="0"/>
              <a:t>4 – Droite de régression et linéarité</a:t>
            </a:r>
          </a:p>
          <a:p>
            <a:r>
              <a:rPr lang="fr-FR" dirty="0"/>
              <a:t>5 – La mesure de l’intensité d’une relation linéaire : le coefficient de corrélation (r de Pearson)</a:t>
            </a:r>
          </a:p>
          <a:p>
            <a:r>
              <a:rPr lang="fr-FR" dirty="0"/>
              <a:t>6 – Exercices d’application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3AB1447-7726-4E3D-B74D-92409B17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844717"/>
          </a:xfrm>
        </p:spPr>
        <p:txBody>
          <a:bodyPr/>
          <a:lstStyle/>
          <a:p>
            <a:r>
              <a:rPr lang="fr-FR" dirty="0"/>
              <a:t>Organisation de la séance </a:t>
            </a:r>
          </a:p>
        </p:txBody>
      </p:sp>
    </p:spTree>
    <p:extLst>
      <p:ext uri="{BB962C8B-B14F-4D97-AF65-F5344CB8AC3E}">
        <p14:creationId xmlns:p14="http://schemas.microsoft.com/office/powerpoint/2010/main" val="79171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FF9B92-C4F0-468B-95EB-AF4B0C73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682" y="1441072"/>
            <a:ext cx="10058400" cy="404532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Sciences sociales cherchent à </a:t>
            </a:r>
            <a:r>
              <a:rPr lang="fr-FR" b="1" dirty="0"/>
              <a:t>comprendre et expliquer des phénomènes sociaux complexes </a:t>
            </a:r>
            <a:r>
              <a:rPr lang="fr-FR" dirty="0"/>
              <a:t>à partir des </a:t>
            </a:r>
            <a:r>
              <a:rPr lang="fr-FR" b="1" dirty="0"/>
              <a:t>liaisons multiples </a:t>
            </a:r>
            <a:r>
              <a:rPr lang="fr-FR" dirty="0"/>
              <a:t>qui existent entre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Acteurs et structures sociales; individus et groupes sociaux; comportements et relations sociales; perceptions et actions; actions et résultats;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Exemples : Origine sociale et réussite scolaire; âge et participation politique; comportement de consommation et lieu de résidence; statut socioéconomique et santé; diplôme et revenu; investissement et profit, etc. </a:t>
            </a:r>
          </a:p>
          <a:p>
            <a:pPr>
              <a:spcAft>
                <a:spcPts val="600"/>
              </a:spcAft>
            </a:pPr>
            <a:r>
              <a:rPr lang="fr-FR" dirty="0"/>
              <a:t>L’étude des liaisons entre variables permet de </a:t>
            </a:r>
            <a:r>
              <a:rPr lang="fr-FR" b="1" dirty="0"/>
              <a:t>tester les théories et les hypothèses </a:t>
            </a:r>
            <a:r>
              <a:rPr lang="fr-FR" dirty="0"/>
              <a:t>proposées dans les sciences sociales (</a:t>
            </a:r>
            <a:r>
              <a:rPr lang="fr-FR" b="1" dirty="0"/>
              <a:t>logiques sociales entre les variables</a:t>
            </a:r>
            <a:r>
              <a:rPr lang="fr-F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Validation empirique (preuve statistique) renforce </a:t>
            </a:r>
            <a:r>
              <a:rPr lang="fr-FR" b="1" dirty="0"/>
              <a:t>la crédibilité des connaissances </a:t>
            </a:r>
            <a:r>
              <a:rPr lang="fr-FR" dirty="0"/>
              <a:t>dans le domaine.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Validation empirique aide à </a:t>
            </a:r>
            <a:r>
              <a:rPr lang="fr-FR" b="1" dirty="0"/>
              <a:t>réduire les biais et les préjugés </a:t>
            </a:r>
            <a:r>
              <a:rPr lang="fr-FR" dirty="0"/>
              <a:t>dans la compréhension des phénomènes sociaux (enjeu de la distinction corrélation-causalité).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A9F1A4-0E41-4EB3-A0F3-E52CAC8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12" y="437328"/>
            <a:ext cx="10058400" cy="722169"/>
          </a:xfrm>
        </p:spPr>
        <p:txBody>
          <a:bodyPr>
            <a:normAutofit/>
          </a:bodyPr>
          <a:lstStyle/>
          <a:p>
            <a:r>
              <a:rPr lang="fr-FR" dirty="0"/>
              <a:t>La statistique bivariée en SHS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77BA7-C061-4CB1-A6DD-BFA747047A92}"/>
              </a:ext>
            </a:extLst>
          </p:cNvPr>
          <p:cNvSpPr/>
          <p:nvPr/>
        </p:nvSpPr>
        <p:spPr>
          <a:xfrm>
            <a:off x="810705" y="5599521"/>
            <a:ext cx="10935092" cy="53732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/>
              <a:t>Sciences sociales cherchent à étudier les « variations concomitantes » (Durkheim dans les Règles de la méthode sociologique) entre situations, phénomènes (les relations, dépendances, corrélations entre variables) </a:t>
            </a:r>
          </a:p>
        </p:txBody>
      </p:sp>
    </p:spTree>
    <p:extLst>
      <p:ext uri="{BB962C8B-B14F-4D97-AF65-F5344CB8AC3E}">
        <p14:creationId xmlns:p14="http://schemas.microsoft.com/office/powerpoint/2010/main" val="25957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FF9B92-C4F0-468B-95EB-AF4B0C73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b="1" dirty="0"/>
              <a:t>Corrélation</a:t>
            </a:r>
            <a:r>
              <a:rPr lang="fr-FR" dirty="0"/>
              <a:t> </a:t>
            </a:r>
            <a:r>
              <a:rPr lang="fr-FR" i="1" dirty="0"/>
              <a:t>(terme souvent utilisé de manière approximative ou abusive dans le langage courant).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/>
              <a:t>Renvoie au concept de liaison : </a:t>
            </a:r>
            <a:r>
              <a:rPr lang="fr-FR" i="1" dirty="0"/>
              <a:t>relier, mettre en correspondance deux choses ou deux évènements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peuvent être de natures différentes : physiques (lien taille/poids); logiques (cas des SHS - sous certaines hypothèses théoriques, liens entre revenu et consommation par exemple)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sont rarement parfaites (il existe des riches avares </a:t>
            </a:r>
            <a:r>
              <a:rPr lang="fr-FR" sz="1600" dirty="0">
                <a:sym typeface="Wingdings" panose="05000000000000000000" pitchFamily="2" charset="2"/>
              </a:rPr>
              <a:t>!</a:t>
            </a:r>
            <a:r>
              <a:rPr lang="fr-FR" sz="1600" dirty="0"/>
              <a:t>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fr-FR" sz="1600" dirty="0"/>
              <a:t>Les liaisons peuvent être « dangereuses »: un petit tour sur le site </a:t>
            </a:r>
            <a:r>
              <a:rPr lang="fr-FR" sz="1600" dirty="0">
                <a:hlinkClick r:id="rId2"/>
              </a:rPr>
              <a:t>« </a:t>
            </a:r>
            <a:r>
              <a:rPr lang="fr-FR" sz="1600" dirty="0" err="1">
                <a:hlinkClick r:id="rId2"/>
              </a:rPr>
              <a:t>spurious</a:t>
            </a:r>
            <a:r>
              <a:rPr lang="fr-FR" sz="1600" dirty="0">
                <a:hlinkClick r:id="rId2"/>
              </a:rPr>
              <a:t> </a:t>
            </a:r>
            <a:r>
              <a:rPr lang="fr-FR" sz="1600" dirty="0" err="1">
                <a:hlinkClick r:id="rId2"/>
              </a:rPr>
              <a:t>correlation</a:t>
            </a:r>
            <a:r>
              <a:rPr lang="fr-FR" sz="1600" dirty="0">
                <a:hlinkClick r:id="rId2"/>
              </a:rPr>
              <a:t> » </a:t>
            </a:r>
            <a:r>
              <a:rPr lang="fr-FR" sz="1600" dirty="0"/>
              <a:t>!</a:t>
            </a: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pPr marL="200025" lvl="1" indent="0">
              <a:spcBef>
                <a:spcPts val="600"/>
              </a:spcBef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A9F1A4-0E41-4EB3-A0F3-E52CAC8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788156"/>
          </a:xfrm>
        </p:spPr>
        <p:txBody>
          <a:bodyPr>
            <a:normAutofit/>
          </a:bodyPr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Flèche : angle droit 3">
            <a:extLst>
              <a:ext uri="{FF2B5EF4-FFF2-40B4-BE49-F238E27FC236}">
                <a16:creationId xmlns:a16="http://schemas.microsoft.com/office/drawing/2014/main" id="{AD826D32-C3C3-4976-A2A0-C09B130626A8}"/>
              </a:ext>
            </a:extLst>
          </p:cNvPr>
          <p:cNvSpPr/>
          <p:nvPr/>
        </p:nvSpPr>
        <p:spPr>
          <a:xfrm rot="5400000">
            <a:off x="1183064" y="4850095"/>
            <a:ext cx="631596" cy="622168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879B2B-6A1B-459C-8827-596187DED0E4}"/>
              </a:ext>
            </a:extLst>
          </p:cNvPr>
          <p:cNvSpPr txBox="1"/>
          <p:nvPr/>
        </p:nvSpPr>
        <p:spPr>
          <a:xfrm>
            <a:off x="1923067" y="5099902"/>
            <a:ext cx="824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Enjeu statistique : identifier et mesurer la « force » de ces liaisons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86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hlinkClick r:id="rId2"/>
            <a:extLst>
              <a:ext uri="{FF2B5EF4-FFF2-40B4-BE49-F238E27FC236}">
                <a16:creationId xmlns:a16="http://schemas.microsoft.com/office/drawing/2014/main" id="{0935AFA0-83A5-45CF-A622-597704E4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5270" y="2079562"/>
            <a:ext cx="5365289" cy="370205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07010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EDF3F9-714E-4C64-BA0D-F40B679FA605}"/>
              </a:ext>
            </a:extLst>
          </p:cNvPr>
          <p:cNvSpPr txBox="1"/>
          <p:nvPr/>
        </p:nvSpPr>
        <p:spPr>
          <a:xfrm>
            <a:off x="1093509" y="1442301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Un exemple de « </a:t>
            </a:r>
            <a:r>
              <a:rPr lang="fr-FR" sz="2000" b="1" dirty="0" err="1"/>
              <a:t>spurious</a:t>
            </a:r>
            <a:r>
              <a:rPr lang="fr-FR" sz="2000" b="1" dirty="0"/>
              <a:t> </a:t>
            </a:r>
            <a:r>
              <a:rPr lang="fr-FR" sz="2000" b="1" dirty="0" err="1"/>
              <a:t>correlation</a:t>
            </a:r>
            <a:r>
              <a:rPr lang="fr-FR" sz="2000" b="1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5989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47717E-D217-4FF4-A3D3-F70014C4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92075">
              <a:buNone/>
            </a:pPr>
            <a:r>
              <a:rPr lang="fr-FR" sz="1800" b="1" dirty="0"/>
              <a:t>Une corrélation pour des causes multiples ! Un exemple  </a:t>
            </a:r>
          </a:p>
          <a:p>
            <a:pPr marL="0" indent="-92075">
              <a:buNone/>
            </a:pPr>
            <a:endParaRPr lang="fr-FR" sz="1800" dirty="0"/>
          </a:p>
          <a:p>
            <a:pPr marL="0" indent="-92075">
              <a:buNone/>
            </a:pPr>
            <a:endParaRPr lang="fr-FR" sz="1800" dirty="0"/>
          </a:p>
          <a:p>
            <a:pPr marL="0" indent="-92075">
              <a:buNone/>
            </a:pPr>
            <a:endParaRPr lang="fr-FR" sz="1800" dirty="0"/>
          </a:p>
          <a:p>
            <a:endParaRPr lang="fr-FR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12" y="437328"/>
            <a:ext cx="10058400" cy="863571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0A40E-BD23-4E94-9807-3C99438FA3AC}"/>
              </a:ext>
            </a:extLst>
          </p:cNvPr>
          <p:cNvSpPr/>
          <p:nvPr/>
        </p:nvSpPr>
        <p:spPr>
          <a:xfrm>
            <a:off x="1089563" y="3499206"/>
            <a:ext cx="1960775" cy="4986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Origine sociale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DA62E-4E6A-40EA-B9BA-3AC66B3AD960}"/>
              </a:ext>
            </a:extLst>
          </p:cNvPr>
          <p:cNvSpPr/>
          <p:nvPr/>
        </p:nvSpPr>
        <p:spPr>
          <a:xfrm>
            <a:off x="7995684" y="3551273"/>
            <a:ext cx="2005332" cy="457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Réussite scolaire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0FA5DB1-BA26-4544-B990-0049F2E7984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50338" y="3748524"/>
            <a:ext cx="4945346" cy="313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E6A583-4AFA-4B02-86A7-9721BD6C52D0}"/>
              </a:ext>
            </a:extLst>
          </p:cNvPr>
          <p:cNvSpPr/>
          <p:nvPr/>
        </p:nvSpPr>
        <p:spPr>
          <a:xfrm>
            <a:off x="4361650" y="2507529"/>
            <a:ext cx="2538880" cy="6127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Transmission de pratiques par les parents (lecture…)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7948F-156D-4CDA-A4DE-1AA8A0B8F75F}"/>
              </a:ext>
            </a:extLst>
          </p:cNvPr>
          <p:cNvSpPr/>
          <p:nvPr/>
        </p:nvSpPr>
        <p:spPr>
          <a:xfrm>
            <a:off x="4343930" y="3457371"/>
            <a:ext cx="2538880" cy="61274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Stratégie des parents par rapport au système scolaire (choix des établissements…)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0B623-A6B2-446F-81BA-5F74C102793A}"/>
              </a:ext>
            </a:extLst>
          </p:cNvPr>
          <p:cNvSpPr/>
          <p:nvPr/>
        </p:nvSpPr>
        <p:spPr>
          <a:xfrm>
            <a:off x="4340385" y="4614531"/>
            <a:ext cx="2538880" cy="8080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Pratiques des enseignants (méthode, type de pédagogie… exemple de la culture générale)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8ACE4A-039A-4507-B907-C4D158CAC111}"/>
              </a:ext>
            </a:extLst>
          </p:cNvPr>
          <p:cNvSpPr txBox="1"/>
          <p:nvPr/>
        </p:nvSpPr>
        <p:spPr>
          <a:xfrm>
            <a:off x="8087832" y="1488560"/>
            <a:ext cx="377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00000"/>
                </a:solidFill>
              </a:rPr>
              <a:t>Les processus à l’œuvre derrière une corrélation entre deux phénomènes sociaux sont souvent multiples et ne se réduisent pas à une cause simple !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FE6E10-B193-4C2C-B887-885BBE28133B}"/>
              </a:ext>
            </a:extLst>
          </p:cNvPr>
          <p:cNvSpPr txBox="1"/>
          <p:nvPr/>
        </p:nvSpPr>
        <p:spPr>
          <a:xfrm>
            <a:off x="8162261" y="5213499"/>
            <a:ext cx="3710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00000"/>
                </a:solidFill>
              </a:rPr>
              <a:t>Les techniques statistiques doivent être multiples et combinées avec des hypothèses et savoirs (plus ou moins stabilisés) pour rendre compte d’un phénomène social 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AD86952-8ED0-440C-80E2-10A7D0EA34C8}"/>
              </a:ext>
            </a:extLst>
          </p:cNvPr>
          <p:cNvSpPr txBox="1"/>
          <p:nvPr/>
        </p:nvSpPr>
        <p:spPr>
          <a:xfrm>
            <a:off x="138222" y="6007396"/>
            <a:ext cx="409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Source : adapté de </a:t>
            </a:r>
            <a:r>
              <a:rPr lang="fr-FR" sz="1200" i="1" dirty="0">
                <a:hlinkClick r:id="rId2"/>
              </a:rPr>
              <a:t>Grossetti (2023)</a:t>
            </a:r>
            <a:endParaRPr lang="fr-FR" sz="1200" i="1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18CDB9D-E1B0-4939-88B7-413F3E74CC76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873148" y="2010705"/>
            <a:ext cx="685305" cy="22916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12D8C25-28B2-4727-B63F-65BD5E1955B2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>
            <a:off x="6900530" y="2813901"/>
            <a:ext cx="2097820" cy="7373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9CE5E6B-B060-4E7C-B984-94226108BACC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16200000" flipH="1">
            <a:off x="2694805" y="3372988"/>
            <a:ext cx="1020726" cy="227043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AE3C0AB9-D3BB-4976-A3AC-0AB49C6B4019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6879265" y="4008472"/>
            <a:ext cx="2119085" cy="101009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47717E-D217-4FF4-A3D3-F70014C4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55" y="1698171"/>
            <a:ext cx="10320480" cy="4022771"/>
          </a:xfrm>
        </p:spPr>
        <p:txBody>
          <a:bodyPr/>
          <a:lstStyle/>
          <a:p>
            <a:pPr lvl="1"/>
            <a:endParaRPr lang="fr-FR" sz="1600" dirty="0"/>
          </a:p>
          <a:p>
            <a:endParaRPr lang="fr-FR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22DB2F5-6945-4A46-9D89-B6A7617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35290"/>
          </a:xfrm>
        </p:spPr>
        <p:txBody>
          <a:bodyPr/>
          <a:lstStyle/>
          <a:p>
            <a:r>
              <a:rPr lang="fr-FR" dirty="0"/>
              <a:t>La distinction corrélation/causalité 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1706F2A-8DBB-437F-A7E1-A0D496607F6C}"/>
              </a:ext>
            </a:extLst>
          </p:cNvPr>
          <p:cNvSpPr txBox="1">
            <a:spLocks/>
          </p:cNvSpPr>
          <p:nvPr/>
        </p:nvSpPr>
        <p:spPr bwMode="auto">
          <a:xfrm>
            <a:off x="956829" y="1971768"/>
            <a:ext cx="10143562" cy="33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1" indent="0"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fr-FR" sz="2000" b="1" dirty="0"/>
              <a:t>De la corrélation à la causalité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Etude de la corrélation n’apporte pas beaucoup de réponses sur la causalité des phénomènes 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En particulier dans les études en coupe transversale; les données longitudinales permettent de dresser des interprétations plus robustes en matière de causalité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L’ambition première de l’étude des corrélations bivariées n’est pas d’expliquer la causalité…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… mais d’identifier les liaisons entre deux phénomènes et d’en mesurer l’intensité, la force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dirty="0"/>
              <a:t>… ce qui reste évidemment une première étape indispensable pour l’analyse plus fine des mécanismes causaux par la suite</a:t>
            </a:r>
          </a:p>
        </p:txBody>
      </p:sp>
    </p:spTree>
    <p:extLst>
      <p:ext uri="{BB962C8B-B14F-4D97-AF65-F5344CB8AC3E}">
        <p14:creationId xmlns:p14="http://schemas.microsoft.com/office/powerpoint/2010/main" val="290380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4397084-2FDB-4D45-BA46-720A13EC1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109" y="1924414"/>
                <a:ext cx="10058400" cy="4022771"/>
              </a:xfrm>
            </p:spPr>
            <p:txBody>
              <a:bodyPr/>
              <a:lstStyle/>
              <a:p>
                <a:r>
                  <a:rPr lang="fr-FR" dirty="0"/>
                  <a:t>Représentation graphique de la relation entre deux variables x et y</a:t>
                </a:r>
              </a:p>
              <a:p>
                <a:pPr lvl="1"/>
                <a:r>
                  <a:rPr lang="fr-FR" dirty="0"/>
                  <a:t>y = variable à expliquer, ou </a:t>
                </a:r>
                <a:r>
                  <a:rPr lang="fr-FR" b="1" dirty="0"/>
                  <a:t>variable dépendante </a:t>
                </a:r>
              </a:p>
              <a:p>
                <a:pPr lvl="1"/>
                <a:r>
                  <a:rPr lang="fr-FR" dirty="0"/>
                  <a:t>x = variable explicative, ou </a:t>
                </a:r>
                <a:r>
                  <a:rPr lang="fr-FR" b="1" dirty="0"/>
                  <a:t>variable indépendante </a:t>
                </a:r>
              </a:p>
              <a:p>
                <a:r>
                  <a:rPr lang="fr-FR" dirty="0"/>
                  <a:t>Ces deux variables sont représentées sur un plan à deux dimensions :</a:t>
                </a:r>
              </a:p>
              <a:p>
                <a:pPr lvl="1"/>
                <a:r>
                  <a:rPr lang="fr-FR" dirty="0"/>
                  <a:t>Un axe horizontal, appelé </a:t>
                </a:r>
                <a:r>
                  <a:rPr lang="fr-FR" b="1" dirty="0"/>
                  <a:t>axe des abscisses </a:t>
                </a:r>
                <a:r>
                  <a:rPr lang="fr-FR" dirty="0"/>
                  <a:t>ou axe des x </a:t>
                </a:r>
              </a:p>
              <a:p>
                <a:pPr lvl="1"/>
                <a:r>
                  <a:rPr lang="fr-FR" dirty="0"/>
                  <a:t>Un axe vertical, appelé </a:t>
                </a:r>
                <a:r>
                  <a:rPr lang="fr-FR" b="1" dirty="0"/>
                  <a:t>axe des ordonnées</a:t>
                </a:r>
                <a:r>
                  <a:rPr lang="fr-FR" dirty="0"/>
                  <a:t>, ou axe des y </a:t>
                </a:r>
              </a:p>
              <a:p>
                <a:r>
                  <a:rPr lang="fr-FR" dirty="0"/>
                  <a:t>Un point du nuage = un </a:t>
                </a:r>
                <a:r>
                  <a:rPr lang="fr-FR" b="1" dirty="0"/>
                  <a:t>individu </a:t>
                </a:r>
                <a:r>
                  <a:rPr lang="fr-FR" b="1" u="sng" dirty="0"/>
                  <a:t>statistique</a:t>
                </a:r>
                <a:r>
                  <a:rPr lang="fr-FR" b="1" dirty="0"/>
                  <a:t> </a:t>
                </a:r>
                <a:r>
                  <a:rPr lang="fr-FR" dirty="0"/>
                  <a:t>(l’unité dépend de la base de données : une personne, une entreprise, un pays, etc.)   </a:t>
                </a:r>
              </a:p>
              <a:p>
                <a:r>
                  <a:rPr lang="fr-FR" dirty="0"/>
                  <a:t>Chaque point est positionné selon ses </a:t>
                </a:r>
                <a:r>
                  <a:rPr lang="fr-FR" b="1" dirty="0"/>
                  <a:t>coordonnées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4397084-2FDB-4D45-BA46-720A13EC1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109" y="1924414"/>
                <a:ext cx="10058400" cy="4022771"/>
              </a:xfrm>
              <a:blipFill>
                <a:blip r:embed="rId2"/>
                <a:stretch>
                  <a:fillRect l="-631" t="-1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D3E6F3CC-8273-4E56-83F3-E9C799C6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6756"/>
            <a:ext cx="10058400" cy="825864"/>
          </a:xfrm>
        </p:spPr>
        <p:txBody>
          <a:bodyPr>
            <a:normAutofit/>
          </a:bodyPr>
          <a:lstStyle/>
          <a:p>
            <a:r>
              <a:rPr lang="fr-FR" sz="4000" dirty="0"/>
              <a:t>Le nuage de points (diagramme de dispersion) </a:t>
            </a:r>
          </a:p>
        </p:txBody>
      </p:sp>
    </p:spTree>
    <p:extLst>
      <p:ext uri="{BB962C8B-B14F-4D97-AF65-F5344CB8AC3E}">
        <p14:creationId xmlns:p14="http://schemas.microsoft.com/office/powerpoint/2010/main" val="254387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D8F02FE-D313-4727-8F5D-B6E2646A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900563"/>
          </a:xfrm>
        </p:spPr>
        <p:txBody>
          <a:bodyPr/>
          <a:lstStyle/>
          <a:p>
            <a:r>
              <a:rPr lang="fr-FR" dirty="0"/>
              <a:t>Taux de mortalité infantile et PIB/</a:t>
            </a:r>
            <a:r>
              <a:rPr lang="fr-FR" dirty="0" err="1"/>
              <a:t>hab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8F4ABAE-E50A-4047-AB0B-655D200E9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938" y="1922193"/>
            <a:ext cx="4790804" cy="37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Données de 2015 pour tous les pays dont le PIB/</a:t>
            </a:r>
            <a:r>
              <a:rPr lang="fr-FR" sz="1600" dirty="0" err="1"/>
              <a:t>hab</a:t>
            </a:r>
            <a:r>
              <a:rPr lang="fr-FR" sz="1600" dirty="0"/>
              <a:t> &lt; 5000$ (N=93) – </a:t>
            </a:r>
            <a:r>
              <a:rPr lang="fr-FR" sz="1200" dirty="0"/>
              <a:t>Source : Banque Mondiale, WDI </a:t>
            </a:r>
            <a:r>
              <a:rPr lang="fr-FR" sz="1200" dirty="0" err="1"/>
              <a:t>Databank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u="sng" dirty="0"/>
              <a:t>Deux variables : </a:t>
            </a:r>
          </a:p>
          <a:p>
            <a:pPr lvl="1">
              <a:lnSpc>
                <a:spcPct val="100000"/>
              </a:lnSpc>
            </a:pPr>
            <a:r>
              <a:rPr lang="fr-FR" sz="1400" b="1" dirty="0"/>
              <a:t>Axe des abscisses (X) </a:t>
            </a:r>
            <a:r>
              <a:rPr lang="fr-FR" sz="1400" dirty="0"/>
              <a:t>: PIB/</a:t>
            </a:r>
            <a:r>
              <a:rPr lang="fr-FR" sz="1400" dirty="0" err="1"/>
              <a:t>hab</a:t>
            </a:r>
            <a:r>
              <a:rPr lang="fr-FR" sz="1400" dirty="0"/>
              <a:t> en dollars</a:t>
            </a:r>
          </a:p>
          <a:p>
            <a:pPr lvl="1">
              <a:lnSpc>
                <a:spcPct val="100000"/>
              </a:lnSpc>
            </a:pPr>
            <a:r>
              <a:rPr lang="fr-FR" sz="1400" b="1" dirty="0"/>
              <a:t>Axe des ordonnées (Y) </a:t>
            </a:r>
            <a:r>
              <a:rPr lang="fr-FR" sz="1400" dirty="0"/>
              <a:t>: Taux de mortalité infantile (nb de décès d’enfants de moins d’un an, </a:t>
            </a:r>
            <a:r>
              <a:rPr lang="fr-F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‰) </a:t>
            </a:r>
            <a:endParaRPr lang="fr-FR" sz="1400" dirty="0"/>
          </a:p>
          <a:p>
            <a:pPr>
              <a:lnSpc>
                <a:spcPct val="100000"/>
              </a:lnSpc>
            </a:pPr>
            <a:r>
              <a:rPr lang="fr-FR" sz="1600" u="sng" dirty="0"/>
              <a:t>Lecture du nuage de points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Quel pays avait le taux de mortalité infantile le plus élevé en 2015?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Quelles sont les coordonnées du Sri Lanka?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Comment décririez-vous la relation entre les deux variables? 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055658D-1D8D-4AD5-8308-588AECB525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D48FEE9-2F4F-438F-A264-0983913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41" y="1805505"/>
            <a:ext cx="5674726" cy="41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_scpobx4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COURS OK MasterESSIS-2022-2023-introduction" id="{E82C9CC7-35E3-3A48-811C-BE0F557AD5B9}" vid="{C6736E2B-D708-4140-B036-1278E9408E4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Thème_scpobx4</Template>
  <TotalTime>5504</TotalTime>
  <Words>1595</Words>
  <Application>Microsoft Macintosh PowerPoint</Application>
  <PresentationFormat>Grand écran</PresentationFormat>
  <Paragraphs>145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Bitter</vt:lpstr>
      <vt:lpstr>Calibri</vt:lpstr>
      <vt:lpstr>Cambria Math</vt:lpstr>
      <vt:lpstr>Courier New</vt:lpstr>
      <vt:lpstr>Garamond</vt:lpstr>
      <vt:lpstr>Myriad Pro</vt:lpstr>
      <vt:lpstr>Myriad Pro Light</vt:lpstr>
      <vt:lpstr>Wingdings</vt:lpstr>
      <vt:lpstr>Thème_scpobx4</vt:lpstr>
      <vt:lpstr>Séance 5. Statistique bivariée</vt:lpstr>
      <vt:lpstr>Organisation de la séance </vt:lpstr>
      <vt:lpstr>La statistique bivariée en SHS</vt:lpstr>
      <vt:lpstr>La distinction corrélation/causalité </vt:lpstr>
      <vt:lpstr>La distinction corrélation/causalité </vt:lpstr>
      <vt:lpstr>La distinction corrélation/causalité </vt:lpstr>
      <vt:lpstr>La distinction corrélation/causalité </vt:lpstr>
      <vt:lpstr>Le nuage de points (diagramme de dispersion) </vt:lpstr>
      <vt:lpstr>Taux de mortalité infantile et PIB/hab</vt:lpstr>
      <vt:lpstr>La droite de régression </vt:lpstr>
      <vt:lpstr>Linéarité vs non linéarité </vt:lpstr>
      <vt:lpstr>Linéarité vs non linéarité (2)</vt:lpstr>
      <vt:lpstr>En résumé </vt:lpstr>
      <vt:lpstr>Le coefficient de corrélation </vt:lpstr>
      <vt:lpstr>Le coefficient de corrélation (2)</vt:lpstr>
      <vt:lpstr>Le coefficient de corrélation (3)</vt:lpstr>
      <vt:lpstr>Le coefficient de corrélation (4)</vt:lpstr>
      <vt:lpstr>Exercice d’application sur Jamovi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des sciences sociales  Les méthodes quantitatives</dc:title>
  <dc:creator>Mathilde Fois Duclerc</dc:creator>
  <cp:lastModifiedBy>Léo Mignot</cp:lastModifiedBy>
  <cp:revision>169</cp:revision>
  <cp:lastPrinted>2023-12-22T18:45:25Z</cp:lastPrinted>
  <dcterms:created xsi:type="dcterms:W3CDTF">2022-12-26T10:39:07Z</dcterms:created>
  <dcterms:modified xsi:type="dcterms:W3CDTF">2025-02-03T13:04:26Z</dcterms:modified>
</cp:coreProperties>
</file>