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9"/>
  </p:notesMasterIdLst>
  <p:sldIdLst>
    <p:sldId id="256" r:id="rId2"/>
    <p:sldId id="268" r:id="rId3"/>
    <p:sldId id="272" r:id="rId4"/>
    <p:sldId id="277" r:id="rId5"/>
    <p:sldId id="278" r:id="rId6"/>
    <p:sldId id="273" r:id="rId7"/>
    <p:sldId id="27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710" autoAdjust="0"/>
  </p:normalViewPr>
  <p:slideViewPr>
    <p:cSldViewPr snapToGrid="0" showGuides="1">
      <p:cViewPr varScale="1">
        <p:scale>
          <a:sx n="74" d="100"/>
          <a:sy n="74" d="100"/>
        </p:scale>
        <p:origin x="7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DCF9E-63FC-4872-9F2F-CCC8B5C029E7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A8AE8-F0CB-4FF9-AA20-6E77ED6BB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6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8AE8-F0CB-4FF9-AA20-6E77ED6BBD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06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ce réservé de l'image des diapositives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Espace réservé des notes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dirty="0" smtClean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3EB20F-0DA1-6448-9677-B90ED794E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B04379-ADEA-49D5-8230-E7F5CC9AF3E2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4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8AE8-F0CB-4FF9-AA20-6E77ED6BBD4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0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8AE8-F0CB-4FF9-AA20-6E77ED6BBD4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8AE8-F0CB-4FF9-AA20-6E77ED6BBD4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4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817879"/>
            <a:ext cx="10058400" cy="8587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7335"/>
            <a:ext cx="982440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0"/>
            <a:ext cx="2878667" cy="1046788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  <a:endParaRPr lang="fr-FR" sz="1200" dirty="0">
              <a:solidFill>
                <a:schemeClr val="bg1"/>
              </a:solidFill>
              <a:latin typeface="Myriad Pro Light" panose="020B0403030403020204" pitchFamily="34" charset="0"/>
              <a:ea typeface="Nothing You Could Do" panose="02000000000000000000" pitchFamily="2" charset="0"/>
            </a:endParaRP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612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3341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40958" y="791524"/>
            <a:ext cx="15430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texte 11"/>
          <p:cNvSpPr txBox="1">
            <a:spLocks/>
          </p:cNvSpPr>
          <p:nvPr userDrawn="1"/>
        </p:nvSpPr>
        <p:spPr>
          <a:xfrm>
            <a:off x="1" y="6169025"/>
            <a:ext cx="7264400" cy="23018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0436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29640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0"/>
            <a:ext cx="2878667" cy="1046788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  <a:endParaRPr lang="fr-FR" sz="1200" dirty="0">
              <a:solidFill>
                <a:schemeClr val="bg1"/>
              </a:solidFill>
              <a:latin typeface="Myriad Pro Light" panose="020B0403030403020204" pitchFamily="34" charset="0"/>
              <a:ea typeface="Nothing You Could Do" panose="02000000000000000000" pitchFamily="2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209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252132"/>
            <a:ext cx="4937760" cy="361696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252131"/>
            <a:ext cx="4937760" cy="3616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93014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447469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23959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081584"/>
            <a:ext cx="4937760" cy="287894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221419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3081584"/>
            <a:ext cx="4937760" cy="28789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1149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29994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78884"/>
            <a:ext cx="1543050" cy="561975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  <a:endParaRPr lang="fr-FR" sz="1200" dirty="0">
              <a:solidFill>
                <a:schemeClr val="bg1"/>
              </a:solidFill>
              <a:latin typeface="Myriad Pro Light" panose="020B0403030403020204" pitchFamily="34" charset="0"/>
              <a:ea typeface="Nothing You Could Do" panose="02000000000000000000" pitchFamily="2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39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4" y="41563"/>
            <a:ext cx="2319839" cy="8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9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1" y="0"/>
            <a:ext cx="2319839" cy="8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6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67467"/>
            <a:ext cx="10058400" cy="37016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9442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"/>
            <a:ext cx="1619250" cy="590550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  <a:endParaRPr lang="fr-FR" sz="1200" dirty="0">
              <a:solidFill>
                <a:schemeClr val="bg1"/>
              </a:solidFill>
              <a:latin typeface="Myriad Pro Light" panose="020B0403030403020204" pitchFamily="34" charset="0"/>
              <a:ea typeface="Nothing You Could D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0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Données : Enjeux, collecte et analyse</a:t>
            </a:r>
            <a:br>
              <a:rPr lang="fr-FR" sz="4800" dirty="0"/>
            </a:br>
            <a:r>
              <a:rPr lang="fr-FR" sz="4800" dirty="0"/>
              <a:t>Semestre 2. Administration de la preuve (données quantitatives)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/>
              <a:t>DECA2 – 1a </a:t>
            </a:r>
            <a:r>
              <a:rPr lang="fr-FR" dirty="0" smtClean="0"/>
              <a:t>2024-2025</a:t>
            </a:r>
            <a:endParaRPr lang="fr-FR" dirty="0"/>
          </a:p>
          <a:p>
            <a:pPr>
              <a:defRPr/>
            </a:pPr>
            <a:r>
              <a:rPr lang="fr-FR" sz="1800" cap="none" dirty="0" smtClean="0"/>
              <a:t>Sandrine</a:t>
            </a:r>
            <a:r>
              <a:rPr lang="fr-FR" sz="1800" dirty="0" smtClean="0"/>
              <a:t> </a:t>
            </a:r>
            <a:r>
              <a:rPr lang="fr-FR" sz="1800" cap="none" dirty="0" smtClean="0"/>
              <a:t>LYSER</a:t>
            </a:r>
            <a:r>
              <a:rPr lang="fr-FR" sz="1800" dirty="0" smtClean="0"/>
              <a:t> </a:t>
            </a:r>
            <a:r>
              <a:rPr lang="fr-FR" sz="1800" cap="none" dirty="0" smtClean="0"/>
              <a:t>(sandrine.lyser@scpobx.fr)</a:t>
            </a:r>
            <a:endParaRPr lang="fr-FR" sz="1800" cap="non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3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68A9C-2D59-1C46-A287-6A400C8B8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058400" cy="35655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800" dirty="0" smtClean="0"/>
              <a:t>Comment formuler une hypothèse ?</a:t>
            </a:r>
            <a:endParaRPr lang="fr-FR" sz="4800" i="1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880111"/>
      </p:ext>
    </p:extLst>
  </p:cSld>
  <p:clrMapOvr>
    <a:masterClrMapping/>
  </p:clrMapOvr>
  <p:transition spd="slow" advTm="191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Qu’</a:t>
            </a:r>
            <a:r>
              <a:rPr lang="fr-FR" dirty="0" err="1" smtClean="0"/>
              <a:t>est-ce-qu’une</a:t>
            </a:r>
            <a:r>
              <a:rPr lang="fr-FR" dirty="0" smtClean="0"/>
              <a:t> hypothèse ?</a:t>
            </a:r>
            <a:endParaRPr lang="fr-FR" cap="small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fr-FR" sz="2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20718" y="456041"/>
            <a:ext cx="7178040" cy="5879143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fr-FR" sz="2400" b="1" dirty="0" smtClean="0"/>
              <a:t>Hypothèse</a:t>
            </a:r>
            <a:r>
              <a:rPr lang="fr-FR" sz="2400" dirty="0" smtClean="0"/>
              <a:t> =</a:t>
            </a:r>
          </a:p>
          <a:p>
            <a:pPr marL="468630" lvl="2" indent="-285750">
              <a:buFont typeface="Wingdings" panose="05000000000000000000" pitchFamily="2" charset="2"/>
              <a:buChar char="§"/>
            </a:pPr>
            <a:r>
              <a:rPr lang="fr-FR" sz="2400" dirty="0" smtClean="0"/>
              <a:t>une </a:t>
            </a:r>
            <a:r>
              <a:rPr lang="fr-FR" sz="2400" b="1" dirty="0"/>
              <a:t>proposition </a:t>
            </a:r>
            <a:r>
              <a:rPr lang="fr-FR" sz="2400" dirty="0" smtClean="0"/>
              <a:t>basée </a:t>
            </a:r>
            <a:r>
              <a:rPr lang="fr-FR" sz="2400" dirty="0"/>
              <a:t>sur </a:t>
            </a:r>
            <a:endParaRPr lang="fr-FR" sz="2400" dirty="0" smtClean="0"/>
          </a:p>
          <a:p>
            <a:pPr marL="731203" lvl="4" indent="-182563"/>
            <a:r>
              <a:rPr lang="fr-FR" sz="2400" dirty="0"/>
              <a:t>des observations </a:t>
            </a:r>
            <a:r>
              <a:rPr lang="fr-FR" sz="2400" dirty="0" smtClean="0"/>
              <a:t>passées</a:t>
            </a:r>
            <a:endParaRPr lang="fr-FR" sz="2400" dirty="0"/>
          </a:p>
          <a:p>
            <a:pPr marL="731203" lvl="4" indent="-182563"/>
            <a:r>
              <a:rPr lang="fr-FR" sz="2400" dirty="0"/>
              <a:t>des connaissances actuelles </a:t>
            </a:r>
          </a:p>
          <a:p>
            <a:pPr marL="731203" lvl="4" indent="-182563"/>
            <a:r>
              <a:rPr lang="fr-FR" sz="2400" dirty="0" smtClean="0"/>
              <a:t>des </a:t>
            </a:r>
            <a:r>
              <a:rPr lang="fr-FR" sz="2400" dirty="0"/>
              <a:t>théories </a:t>
            </a:r>
            <a:r>
              <a:rPr lang="fr-FR" sz="2400" dirty="0" smtClean="0"/>
              <a:t>établies</a:t>
            </a:r>
          </a:p>
          <a:p>
            <a:pPr marL="468630" lvl="2" indent="-285750">
              <a:buFont typeface="Wingdings" panose="05000000000000000000" pitchFamily="2" charset="2"/>
              <a:buChar char="§"/>
            </a:pPr>
            <a:r>
              <a:rPr lang="fr-FR" sz="2400" dirty="0"/>
              <a:t>qui </a:t>
            </a:r>
            <a:r>
              <a:rPr lang="fr-FR" sz="2400" b="1" dirty="0"/>
              <a:t>identifie 2 variables</a:t>
            </a:r>
          </a:p>
          <a:p>
            <a:pPr marL="731203" lvl="4" indent="-182563"/>
            <a:r>
              <a:rPr lang="fr-FR" sz="2400" dirty="0" smtClean="0"/>
              <a:t>la variable indépendante</a:t>
            </a:r>
          </a:p>
          <a:p>
            <a:pPr marL="731203" lvl="4" indent="-182563"/>
            <a:r>
              <a:rPr lang="fr-FR" sz="2400" dirty="0" smtClean="0"/>
              <a:t>la variable dépendante</a:t>
            </a:r>
          </a:p>
          <a:p>
            <a:pPr marL="468630" lvl="2" indent="-285750">
              <a:buFont typeface="Wingdings" panose="05000000000000000000" pitchFamily="2" charset="2"/>
              <a:buChar char="§"/>
            </a:pPr>
            <a:r>
              <a:rPr lang="fr-FR" sz="2400" dirty="0" smtClean="0"/>
              <a:t>qui</a:t>
            </a:r>
            <a:r>
              <a:rPr lang="fr-FR" sz="2400" b="1" dirty="0" smtClean="0"/>
              <a:t> décrit précisément ce </a:t>
            </a:r>
            <a:r>
              <a:rPr lang="fr-FR" sz="2400" b="1" dirty="0"/>
              <a:t>qui est attendu ou prédit dans le cadre de la </a:t>
            </a:r>
            <a:r>
              <a:rPr lang="fr-FR" sz="2400" b="1" dirty="0" smtClean="0"/>
              <a:t>recherche</a:t>
            </a:r>
          </a:p>
        </p:txBody>
      </p:sp>
    </p:spTree>
    <p:extLst>
      <p:ext uri="{BB962C8B-B14F-4D97-AF65-F5344CB8AC3E}">
        <p14:creationId xmlns:p14="http://schemas.microsoft.com/office/powerpoint/2010/main" val="6950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000" dirty="0" smtClean="0"/>
              <a:t>Principales caractéristiques d’une hypothèse</a:t>
            </a:r>
            <a:endParaRPr lang="fr-FR" sz="3000" cap="small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fr-FR" sz="2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20718" y="456041"/>
            <a:ext cx="7178040" cy="5879143"/>
          </a:xfrm>
        </p:spPr>
        <p:txBody>
          <a:bodyPr>
            <a:noAutofit/>
          </a:bodyPr>
          <a:lstStyle/>
          <a:p>
            <a:pPr marL="182880" lvl="2" indent="0">
              <a:buNone/>
            </a:pPr>
            <a:r>
              <a:rPr lang="fr-FR" sz="2400" b="1" dirty="0" smtClean="0"/>
              <a:t>Une hypothèse </a:t>
            </a:r>
            <a:r>
              <a:rPr lang="fr-FR" sz="2400" b="1" dirty="0"/>
              <a:t>doit être </a:t>
            </a:r>
          </a:p>
          <a:p>
            <a:pPr marL="708660" lvl="3" indent="-342900">
              <a:buFont typeface="Wingdings" panose="05000000000000000000" pitchFamily="2" charset="2"/>
              <a:buChar char="§"/>
            </a:pPr>
            <a:r>
              <a:rPr lang="fr-FR" sz="2400" b="1" dirty="0"/>
              <a:t>c</a:t>
            </a:r>
            <a:r>
              <a:rPr lang="fr-FR" sz="2400" b="1" dirty="0" smtClean="0"/>
              <a:t>laire et précise</a:t>
            </a:r>
            <a:r>
              <a:rPr lang="fr-FR" sz="2400" dirty="0" smtClean="0"/>
              <a:t> : elle est formulée dans </a:t>
            </a:r>
            <a:r>
              <a:rPr lang="fr-FR" sz="2400" dirty="0"/>
              <a:t>une phrase </a:t>
            </a:r>
            <a:r>
              <a:rPr lang="fr-FR" sz="2400" dirty="0" smtClean="0"/>
              <a:t>déclarative, avec des termes compréhensibles (les notions et concepts utilisés doivent être définis en amont)</a:t>
            </a:r>
            <a:endParaRPr lang="fr-FR" sz="2400" dirty="0"/>
          </a:p>
          <a:p>
            <a:pPr marL="708660" lvl="3" indent="-342900">
              <a:buFont typeface="Wingdings" panose="05000000000000000000" pitchFamily="2" charset="2"/>
              <a:buChar char="§"/>
            </a:pPr>
            <a:r>
              <a:rPr lang="fr-FR" sz="2400" b="1" dirty="0" smtClean="0"/>
              <a:t>testable</a:t>
            </a:r>
            <a:r>
              <a:rPr lang="fr-FR" sz="2400" dirty="0" smtClean="0"/>
              <a:t> : elle doit pouvoir être vérifiée (confirmée ou infirmée) </a:t>
            </a:r>
            <a:r>
              <a:rPr lang="fr-FR" sz="2400" dirty="0"/>
              <a:t>par des données </a:t>
            </a:r>
            <a:endParaRPr lang="fr-FR" sz="2400" dirty="0" smtClean="0"/>
          </a:p>
          <a:p>
            <a:pPr marL="708660" lvl="3" indent="-342900">
              <a:buFont typeface="Wingdings" panose="05000000000000000000" pitchFamily="2" charset="2"/>
              <a:buChar char="§"/>
            </a:pPr>
            <a:r>
              <a:rPr lang="fr-FR" sz="2400" b="1" dirty="0" smtClean="0"/>
              <a:t>plausible</a:t>
            </a:r>
            <a:r>
              <a:rPr lang="fr-FR" sz="2400" dirty="0" smtClean="0"/>
              <a:t> : elle doit s’appuyer </a:t>
            </a:r>
            <a:r>
              <a:rPr lang="fr-FR" sz="2400" dirty="0"/>
              <a:t>sur des bases théoriques issues du cadre </a:t>
            </a:r>
            <a:r>
              <a:rPr lang="fr-FR" sz="2400" dirty="0" smtClean="0"/>
              <a:t>théorique</a:t>
            </a:r>
          </a:p>
          <a:p>
            <a:pPr marL="708660" lvl="3" indent="-342900">
              <a:buFont typeface="Wingdings" panose="05000000000000000000" pitchFamily="2" charset="2"/>
              <a:buChar char="§"/>
            </a:pPr>
            <a:r>
              <a:rPr lang="fr-FR" sz="2400" b="1" dirty="0" smtClean="0"/>
              <a:t>pertinente</a:t>
            </a:r>
            <a:r>
              <a:rPr lang="fr-FR" sz="2400" dirty="0" smtClean="0"/>
              <a:t> : elle doit être cohérente </a:t>
            </a:r>
            <a:r>
              <a:rPr lang="fr-FR" sz="2400" dirty="0"/>
              <a:t>avec les connaissances existantes sur le </a:t>
            </a:r>
            <a:r>
              <a:rPr lang="fr-FR" sz="2400" dirty="0" smtClean="0"/>
              <a:t>sujet et amener une ou des conclusions qui contribuent à l’avancement des connaissances</a:t>
            </a:r>
          </a:p>
          <a:p>
            <a:pPr marL="708660" lvl="3" indent="-342900">
              <a:buFont typeface="Wingdings" panose="05000000000000000000" pitchFamily="2" charset="2"/>
              <a:buChar char="§"/>
            </a:pPr>
            <a:r>
              <a:rPr lang="fr-FR" sz="2400" b="1" dirty="0" smtClean="0"/>
              <a:t>mesurable </a:t>
            </a:r>
            <a:r>
              <a:rPr lang="fr-FR" sz="2400" dirty="0" smtClean="0"/>
              <a:t>: les variables identifiées dans l’hypothèse doivent pouvoir être quantifiées (ou évaluées qualitativement)</a:t>
            </a:r>
            <a:endParaRPr lang="fr-FR" sz="2400" b="1" dirty="0" smtClean="0"/>
          </a:p>
          <a:p>
            <a:pPr marL="525780" lvl="2" indent="-342900">
              <a:buFont typeface="Wingdings" panose="05000000000000000000" pitchFamily="2" charset="2"/>
              <a:buChar char="§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515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 grands types d’hypothèses</a:t>
            </a:r>
            <a:endParaRPr lang="fr-FR" cap="small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fr-FR" sz="2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20718" y="456041"/>
            <a:ext cx="7178040" cy="5879143"/>
          </a:xfrm>
        </p:spPr>
        <p:txBody>
          <a:bodyPr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fr-FR" sz="2400" b="1" dirty="0" smtClean="0"/>
              <a:t>Les </a:t>
            </a:r>
            <a:r>
              <a:rPr lang="fr-FR" sz="2400" b="1" dirty="0"/>
              <a:t>hypothèses descriptives</a:t>
            </a:r>
          </a:p>
          <a:p>
            <a:pPr marL="548323" lvl="3" indent="-182563"/>
            <a:r>
              <a:rPr lang="fr-FR" sz="2400" dirty="0"/>
              <a:t>décrivent une situation, un phénomène, sans établir de relation de cause à effet</a:t>
            </a:r>
          </a:p>
          <a:p>
            <a:pPr marL="548323" lvl="3" indent="-182563"/>
            <a:r>
              <a:rPr lang="fr-FR" sz="2400" dirty="0"/>
              <a:t>se concentrent sur l’observation et la description de la situation, du phénomène</a:t>
            </a:r>
          </a:p>
          <a:p>
            <a:pPr marL="548323" lvl="3" indent="-182563"/>
            <a:r>
              <a:rPr lang="fr-FR" sz="2400" dirty="0"/>
              <a:t>permettent d’obtenir des informations de base sur le sujet d’étude</a:t>
            </a:r>
          </a:p>
          <a:p>
            <a:pPr marL="548323" lvl="3" indent="-182563"/>
            <a:r>
              <a:rPr lang="fr-FR" sz="2400" dirty="0"/>
              <a:t>sont souvent utilisées dans les recherches exploratoires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fr-FR" sz="2400" b="1" dirty="0" smtClean="0"/>
              <a:t>Les hypothèses explicatives</a:t>
            </a:r>
            <a:endParaRPr lang="fr-FR" sz="2400" b="1" dirty="0"/>
          </a:p>
          <a:p>
            <a:pPr marL="548323" lvl="3" indent="-182563"/>
            <a:r>
              <a:rPr lang="fr-FR" sz="2400" dirty="0" smtClean="0"/>
              <a:t>proposent une relation de cause </a:t>
            </a:r>
            <a:r>
              <a:rPr lang="fr-FR" sz="2400" dirty="0"/>
              <a:t>à </a:t>
            </a:r>
            <a:r>
              <a:rPr lang="fr-FR" sz="2400" dirty="0" smtClean="0"/>
              <a:t>effet entre deux variables (ou plusieurs)</a:t>
            </a:r>
            <a:endParaRPr lang="fr-FR" sz="2400" dirty="0"/>
          </a:p>
          <a:p>
            <a:pPr marL="548323" lvl="3" indent="-182563"/>
            <a:r>
              <a:rPr lang="fr-FR" sz="2400" dirty="0" smtClean="0"/>
              <a:t>cherchent à expliquer pourquoi ou comment se produit un phénomène</a:t>
            </a:r>
          </a:p>
          <a:p>
            <a:pPr marL="548323" lvl="3" indent="-182563"/>
            <a:r>
              <a:rPr lang="fr-FR" sz="2400" dirty="0" smtClean="0"/>
              <a:t>sont </a:t>
            </a:r>
            <a:r>
              <a:rPr lang="fr-FR" sz="2400" dirty="0"/>
              <a:t>souvent utilisées dans les recherches </a:t>
            </a:r>
            <a:r>
              <a:rPr lang="fr-FR" sz="2400" dirty="0" smtClean="0"/>
              <a:t>expérimentales</a:t>
            </a:r>
            <a:endParaRPr lang="fr-FR" sz="2400" dirty="0"/>
          </a:p>
          <a:p>
            <a:pPr marL="525780" lvl="2" indent="-342900">
              <a:buFont typeface="Wingdings" panose="05000000000000000000" pitchFamily="2" charset="2"/>
              <a:buChar char="§"/>
            </a:pP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6593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Comment formuler une hypothèse ?</a:t>
            </a:r>
            <a:endParaRPr lang="fr-FR" cap="small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fr-FR" sz="2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800600" y="731520"/>
            <a:ext cx="7178040" cy="5257800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fr-FR" sz="2400" b="1" dirty="0"/>
              <a:t>Un processus en plusieurs étapes</a:t>
            </a:r>
          </a:p>
          <a:p>
            <a:pPr marL="880110" lvl="3" indent="-514350">
              <a:buFont typeface="+mj-lt"/>
              <a:buAutoNum type="arabicPeriod"/>
            </a:pPr>
            <a:r>
              <a:rPr lang="fr-FR" sz="2400" dirty="0" smtClean="0"/>
              <a:t>Identifier la question de recherche</a:t>
            </a:r>
          </a:p>
          <a:p>
            <a:pPr marL="880110" lvl="3" indent="-514350">
              <a:buFont typeface="+mj-lt"/>
              <a:buAutoNum type="arabicPeriod"/>
            </a:pPr>
            <a:r>
              <a:rPr lang="fr-FR" sz="2400" dirty="0" smtClean="0"/>
              <a:t>Faire une revue de la littérature existante</a:t>
            </a:r>
          </a:p>
          <a:p>
            <a:pPr marL="880110" lvl="3" indent="-514350">
              <a:buFont typeface="+mj-lt"/>
              <a:buAutoNum type="arabicPeriod"/>
            </a:pPr>
            <a:r>
              <a:rPr lang="fr-FR" sz="2400" dirty="0"/>
              <a:t>Proposer une </a:t>
            </a:r>
            <a:r>
              <a:rPr lang="fr-FR" sz="2400" dirty="0" smtClean="0"/>
              <a:t>hypothèse </a:t>
            </a:r>
            <a:r>
              <a:rPr lang="fr-FR" sz="2400" dirty="0"/>
              <a:t>qui exprime une proposition testable sur la relation entre les </a:t>
            </a:r>
            <a:r>
              <a:rPr lang="fr-FR" sz="2400" dirty="0" smtClean="0"/>
              <a:t>variables</a:t>
            </a:r>
          </a:p>
          <a:p>
            <a:pPr marL="880110" lvl="3" indent="-514350">
              <a:buFont typeface="+mj-lt"/>
              <a:buAutoNum type="arabicPeriod"/>
            </a:pPr>
            <a:r>
              <a:rPr lang="fr-FR" sz="2400" dirty="0" smtClean="0"/>
              <a:t>Vérifier la cohérence</a:t>
            </a:r>
          </a:p>
          <a:p>
            <a:pPr marL="0" lvl="1" indent="0">
              <a:buNone/>
            </a:pPr>
            <a:endParaRPr lang="fr-FR" sz="2800" dirty="0"/>
          </a:p>
          <a:p>
            <a:pPr marL="0" lvl="1" indent="0">
              <a:buNone/>
            </a:pPr>
            <a:r>
              <a:rPr lang="fr-FR" sz="2400" dirty="0" smtClean="0">
                <a:solidFill>
                  <a:srgbClr val="0070C0"/>
                </a:solidFill>
              </a:rPr>
              <a:t>Un exemple</a:t>
            </a:r>
          </a:p>
          <a:p>
            <a:r>
              <a:rPr lang="fr-FR" sz="2400" u="sng" dirty="0">
                <a:solidFill>
                  <a:srgbClr val="0070C0"/>
                </a:solidFill>
              </a:rPr>
              <a:t>Sujet</a:t>
            </a:r>
            <a:r>
              <a:rPr lang="fr-FR" sz="2400" dirty="0">
                <a:solidFill>
                  <a:srgbClr val="0070C0"/>
                </a:solidFill>
              </a:rPr>
              <a:t> : </a:t>
            </a:r>
            <a:r>
              <a:rPr lang="fr-FR" sz="2400" dirty="0" smtClean="0">
                <a:solidFill>
                  <a:srgbClr val="0070C0"/>
                </a:solidFill>
              </a:rPr>
              <a:t>L’influence des politiques climatiques sur la participation politique des jeunes générations</a:t>
            </a:r>
            <a:endParaRPr lang="fr-FR" sz="2400" dirty="0">
              <a:solidFill>
                <a:srgbClr val="0070C0"/>
              </a:solidFill>
            </a:endParaRPr>
          </a:p>
          <a:p>
            <a:r>
              <a:rPr lang="fr-FR" sz="2400" u="sng" dirty="0">
                <a:solidFill>
                  <a:srgbClr val="0070C0"/>
                </a:solidFill>
              </a:rPr>
              <a:t>Hypothèse</a:t>
            </a:r>
            <a:r>
              <a:rPr lang="fr-FR" sz="2400" dirty="0">
                <a:solidFill>
                  <a:srgbClr val="0070C0"/>
                </a:solidFill>
              </a:rPr>
              <a:t> : </a:t>
            </a:r>
            <a:r>
              <a:rPr lang="fr-FR" sz="2400" dirty="0" smtClean="0">
                <a:solidFill>
                  <a:srgbClr val="0070C0"/>
                </a:solidFill>
              </a:rPr>
              <a:t>Plus les jeunes s’engagent dans des mouvements environnementaux, plus ils participent à des activités politiques traditionnelles</a:t>
            </a:r>
            <a:endParaRPr lang="fr-FR" sz="2800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110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En résumé…</a:t>
            </a:r>
            <a:endParaRPr lang="fr-FR" cap="small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fr-FR" sz="2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800600" y="731520"/>
            <a:ext cx="7178040" cy="5257800"/>
          </a:xfrm>
        </p:spPr>
        <p:txBody>
          <a:bodyPr>
            <a:normAutofit/>
          </a:bodyPr>
          <a:lstStyle/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fr-FR" sz="2400" dirty="0" smtClean="0"/>
              <a:t>Formuler une hypothèse sert à guider la recherche, à sélectionner les données pertinentes, à tester des idées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fr-FR" sz="2400" dirty="0" smtClean="0"/>
              <a:t>Une hypothèse est une proposition testable sur la relation entre les variables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fr-FR" sz="2400" dirty="0"/>
              <a:t>Une hypothèse</a:t>
            </a:r>
            <a:r>
              <a:rPr lang="fr-FR" sz="2400" dirty="0" smtClean="0"/>
              <a:t> guide l’analyse des résultats obtenus et fournit un cadre pour interpréter les données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fr-FR" sz="2400" dirty="0"/>
              <a:t>Une hypothèse</a:t>
            </a:r>
            <a:r>
              <a:rPr lang="fr-FR" sz="2400" dirty="0" smtClean="0"/>
              <a:t> apporte des connaissances nouvelles, confirme ou contredit les résultats de travaux précédents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823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_scpobx4">
  <a:themeElements>
    <a:clrScheme name="Personnalisé 2">
      <a:dk1>
        <a:sysClr val="windowText" lastClr="000000"/>
      </a:dk1>
      <a:lt1>
        <a:sysClr val="window" lastClr="FFFFFF"/>
      </a:lt1>
      <a:dk2>
        <a:srgbClr val="039FA0"/>
      </a:dk2>
      <a:lt2>
        <a:srgbClr val="E2DFCC"/>
      </a:lt2>
      <a:accent1>
        <a:srgbClr val="FF0000"/>
      </a:accent1>
      <a:accent2>
        <a:srgbClr val="C00000"/>
      </a:accent2>
      <a:accent3>
        <a:srgbClr val="FCAE3B"/>
      </a:accent3>
      <a:accent4>
        <a:srgbClr val="000000"/>
      </a:accent4>
      <a:accent5>
        <a:srgbClr val="002060"/>
      </a:accent5>
      <a:accent6>
        <a:srgbClr val="0070C0"/>
      </a:accent6>
      <a:hlink>
        <a:srgbClr val="44C1A3"/>
      </a:hlink>
      <a:folHlink>
        <a:srgbClr val="44C1A3"/>
      </a:folHlink>
    </a:clrScheme>
    <a:fontScheme name="Personnalisé 1">
      <a:majorFont>
        <a:latin typeface="Bitter"/>
        <a:ea typeface=""/>
        <a:cs typeface=""/>
      </a:majorFont>
      <a:minorFont>
        <a:latin typeface="Myriad Pro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_scpobx4" id="{9CBF1543-6F8A-4814-81C3-BC12902C1DCD}" vid="{E6A9967D-BE7B-472D-BCE3-0B091AC7342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Thème_scpobx4</Template>
  <TotalTime>9401</TotalTime>
  <Words>410</Words>
  <Application>Microsoft Office PowerPoint</Application>
  <PresentationFormat>Grand écran</PresentationFormat>
  <Paragraphs>52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Bitter</vt:lpstr>
      <vt:lpstr>Calibri</vt:lpstr>
      <vt:lpstr>Myriad Pro</vt:lpstr>
      <vt:lpstr>Myriad Pro Light</vt:lpstr>
      <vt:lpstr>Nothing You Could Do</vt:lpstr>
      <vt:lpstr>Wingdings</vt:lpstr>
      <vt:lpstr>Thème_scpobx4</vt:lpstr>
      <vt:lpstr>Données : Enjeux, collecte et analyse Semestre 2. Administration de la preuve (données quantitatives)</vt:lpstr>
      <vt:lpstr>Comment formuler une hypothèse ?</vt:lpstr>
      <vt:lpstr>Qu’est-ce-qu’une hypothèse ?</vt:lpstr>
      <vt:lpstr>Principales caractéristiques d’une hypothèse</vt:lpstr>
      <vt:lpstr>2 grands types d’hypothèses</vt:lpstr>
      <vt:lpstr>Comment formuler une hypothèse ?</vt:lpstr>
      <vt:lpstr>En résumé…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Myriam Cervera</dc:creator>
  <cp:lastModifiedBy>Sandrine Lyser</cp:lastModifiedBy>
  <cp:revision>153</cp:revision>
  <dcterms:created xsi:type="dcterms:W3CDTF">2016-08-31T14:58:56Z</dcterms:created>
  <dcterms:modified xsi:type="dcterms:W3CDTF">2025-02-13T09:07:47Z</dcterms:modified>
</cp:coreProperties>
</file>