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1E_86995AC1.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7" r:id="rId2"/>
    <p:sldId id="258" r:id="rId3"/>
    <p:sldId id="259" r:id="rId4"/>
    <p:sldId id="260" r:id="rId5"/>
    <p:sldId id="282" r:id="rId6"/>
    <p:sldId id="261" r:id="rId7"/>
    <p:sldId id="283" r:id="rId8"/>
    <p:sldId id="262" r:id="rId9"/>
    <p:sldId id="263" r:id="rId10"/>
    <p:sldId id="264" r:id="rId11"/>
    <p:sldId id="265" r:id="rId12"/>
    <p:sldId id="266" r:id="rId13"/>
    <p:sldId id="267" r:id="rId14"/>
    <p:sldId id="272" r:id="rId15"/>
    <p:sldId id="270" r:id="rId16"/>
    <p:sldId id="268" r:id="rId17"/>
    <p:sldId id="273" r:id="rId18"/>
    <p:sldId id="284" r:id="rId19"/>
    <p:sldId id="285" r:id="rId20"/>
    <p:sldId id="286" r:id="rId21"/>
    <p:sldId id="271" r:id="rId22"/>
    <p:sldId id="275" r:id="rId23"/>
    <p:sldId id="276" r:id="rId24"/>
    <p:sldId id="277" r:id="rId25"/>
    <p:sldId id="278" r:id="rId26"/>
    <p:sldId id="279" r:id="rId27"/>
    <p:sldId id="280"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2B91542-B0D6-C322-9418-51A60E048983}" name="Léo Mignot" initials="" userId="S::l.mignot@scpobx.fr::ea23cdd0-1ab6-43c5-b05e-75ded59ff7d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705"/>
    <p:restoredTop sz="95775"/>
  </p:normalViewPr>
  <p:slideViewPr>
    <p:cSldViewPr snapToGrid="0">
      <p:cViewPr>
        <p:scale>
          <a:sx n="89" d="100"/>
          <a:sy n="89" d="100"/>
        </p:scale>
        <p:origin x="-24"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âge moyen France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lineChart>
        <c:grouping val="standard"/>
        <c:varyColors val="0"/>
        <c:ser>
          <c:idx val="1"/>
          <c:order val="0"/>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Feuil1!$D$11:$D$54</c:f>
              <c:numCache>
                <c:formatCode>General</c:formatCode>
                <c:ptCount val="44"/>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numCache>
            </c:numRef>
          </c:cat>
          <c:val>
            <c:numRef>
              <c:f>Feuil1!$E$11:$E$54</c:f>
              <c:numCache>
                <c:formatCode>General</c:formatCode>
                <c:ptCount val="44"/>
                <c:pt idx="0">
                  <c:v>42.192433999999999</c:v>
                </c:pt>
                <c:pt idx="1">
                  <c:v>42.346347000000002</c:v>
                </c:pt>
                <c:pt idx="2">
                  <c:v>42.044572000000002</c:v>
                </c:pt>
                <c:pt idx="3">
                  <c:v>41.639674999999997</c:v>
                </c:pt>
                <c:pt idx="4">
                  <c:v>41.705911999999998</c:v>
                </c:pt>
                <c:pt idx="5">
                  <c:v>41.808801000000003</c:v>
                </c:pt>
                <c:pt idx="6">
                  <c:v>41.562843999999998</c:v>
                </c:pt>
                <c:pt idx="7">
                  <c:v>41.965944</c:v>
                </c:pt>
                <c:pt idx="8">
                  <c:v>41.818587999999998</c:v>
                </c:pt>
                <c:pt idx="9">
                  <c:v>42.543694000000002</c:v>
                </c:pt>
                <c:pt idx="10">
                  <c:v>42.190711</c:v>
                </c:pt>
                <c:pt idx="11">
                  <c:v>42.630130000000001</c:v>
                </c:pt>
                <c:pt idx="12">
                  <c:v>41.606892999999999</c:v>
                </c:pt>
                <c:pt idx="13">
                  <c:v>41.923771000000002</c:v>
                </c:pt>
                <c:pt idx="14">
                  <c:v>41.893448999999997</c:v>
                </c:pt>
                <c:pt idx="15">
                  <c:v>41.353349000000001</c:v>
                </c:pt>
                <c:pt idx="16">
                  <c:v>41.517712000000003</c:v>
                </c:pt>
                <c:pt idx="17">
                  <c:v>42.450136999999998</c:v>
                </c:pt>
                <c:pt idx="18">
                  <c:v>42.801116</c:v>
                </c:pt>
                <c:pt idx="19">
                  <c:v>42.529431000000002</c:v>
                </c:pt>
                <c:pt idx="20">
                  <c:v>41.829009999999997</c:v>
                </c:pt>
                <c:pt idx="21">
                  <c:v>40.463954999999999</c:v>
                </c:pt>
                <c:pt idx="22">
                  <c:v>40.689354000000002</c:v>
                </c:pt>
                <c:pt idx="23">
                  <c:v>41.923279000000001</c:v>
                </c:pt>
                <c:pt idx="24">
                  <c:v>41.609366999999999</c:v>
                </c:pt>
                <c:pt idx="25">
                  <c:v>42.014248000000002</c:v>
                </c:pt>
                <c:pt idx="26">
                  <c:v>42.552503999999999</c:v>
                </c:pt>
                <c:pt idx="27">
                  <c:v>43.208292</c:v>
                </c:pt>
                <c:pt idx="28">
                  <c:v>44.768473</c:v>
                </c:pt>
                <c:pt idx="29">
                  <c:v>45.638235000000002</c:v>
                </c:pt>
                <c:pt idx="30">
                  <c:v>47.727496000000002</c:v>
                </c:pt>
                <c:pt idx="31">
                  <c:v>48.241391</c:v>
                </c:pt>
                <c:pt idx="32">
                  <c:v>47.467844999999997</c:v>
                </c:pt>
                <c:pt idx="33">
                  <c:v>48.809356000000001</c:v>
                </c:pt>
                <c:pt idx="34">
                  <c:v>49.701877000000003</c:v>
                </c:pt>
                <c:pt idx="35">
                  <c:v>50.770054999999999</c:v>
                </c:pt>
                <c:pt idx="36">
                  <c:v>50.420940999999999</c:v>
                </c:pt>
                <c:pt idx="37">
                  <c:v>50.057796000000003</c:v>
                </c:pt>
                <c:pt idx="38">
                  <c:v>50.419522999999998</c:v>
                </c:pt>
                <c:pt idx="39">
                  <c:v>51.871053000000003</c:v>
                </c:pt>
                <c:pt idx="40">
                  <c:v>51.482117000000002</c:v>
                </c:pt>
                <c:pt idx="41">
                  <c:v>51.058939000000002</c:v>
                </c:pt>
                <c:pt idx="42">
                  <c:v>51.695566999999997</c:v>
                </c:pt>
                <c:pt idx="43">
                  <c:v>51.443137</c:v>
                </c:pt>
              </c:numCache>
            </c:numRef>
          </c:val>
          <c:smooth val="0"/>
          <c:extLst>
            <c:ext xmlns:c16="http://schemas.microsoft.com/office/drawing/2014/chart" uri="{C3380CC4-5D6E-409C-BE32-E72D297353CC}">
              <c16:uniqueId val="{00000000-85A4-5E47-8FEA-D84F287AD437}"/>
            </c:ext>
          </c:extLst>
        </c:ser>
        <c:dLbls>
          <c:showLegendKey val="0"/>
          <c:showVal val="0"/>
          <c:showCatName val="0"/>
          <c:showSerName val="0"/>
          <c:showPercent val="0"/>
          <c:showBubbleSize val="0"/>
        </c:dLbls>
        <c:marker val="1"/>
        <c:smooth val="0"/>
        <c:axId val="1873242720"/>
        <c:axId val="1873243136"/>
      </c:lineChart>
      <c:catAx>
        <c:axId val="1873242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873243136"/>
        <c:crosses val="autoZero"/>
        <c:auto val="1"/>
        <c:lblAlgn val="ctr"/>
        <c:lblOffset val="100"/>
        <c:noMultiLvlLbl val="0"/>
      </c:catAx>
      <c:valAx>
        <c:axId val="1873243136"/>
        <c:scaling>
          <c:orientation val="minMax"/>
          <c:min val="3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873242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Les déciles de revenus en France</a:t>
            </a:r>
            <a:r>
              <a:rPr lang="fr-FR" baseline="0"/>
              <a:t> (2016)</a:t>
            </a:r>
            <a:endParaRPr lang="fr-F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spPr>
            <a:solidFill>
              <a:schemeClr val="accent1"/>
            </a:solidFill>
            <a:ln>
              <a:noFill/>
            </a:ln>
            <a:effectLst/>
          </c:spPr>
          <c:invertIfNegative val="0"/>
          <c:cat>
            <c:strRef>
              <c:f>Feuil1!$E$15:$E$24</c:f>
              <c:strCache>
                <c:ptCount val="10"/>
                <c:pt idx="0">
                  <c:v>&lt; 1er décile (A)</c:v>
                </c:pt>
                <c:pt idx="1">
                  <c:v>Entre le 1er et le 2e décile</c:v>
                </c:pt>
                <c:pt idx="2">
                  <c:v>Entre le 2e et le 3e décile</c:v>
                </c:pt>
                <c:pt idx="3">
                  <c:v>Entre le 3e et le 4e décile</c:v>
                </c:pt>
                <c:pt idx="4">
                  <c:v>Entre le 4e et le 5e décile</c:v>
                </c:pt>
                <c:pt idx="5">
                  <c:v>Entre le 5e et le 6e décile</c:v>
                </c:pt>
                <c:pt idx="6">
                  <c:v>Entre le 6e et le 7e décile</c:v>
                </c:pt>
                <c:pt idx="7">
                  <c:v>Entre le 7e et le 8e décile</c:v>
                </c:pt>
                <c:pt idx="8">
                  <c:v>Entre le 8e et le 9e décile</c:v>
                </c:pt>
                <c:pt idx="9">
                  <c:v>&gt; 9e décile (B)</c:v>
                </c:pt>
              </c:strCache>
            </c:strRef>
          </c:cat>
          <c:val>
            <c:numRef>
              <c:f>Feuil1!$F$15:$F$24</c:f>
              <c:numCache>
                <c:formatCode>#,##0</c:formatCode>
                <c:ptCount val="10"/>
                <c:pt idx="0">
                  <c:v>8380</c:v>
                </c:pt>
                <c:pt idx="1">
                  <c:v>12550</c:v>
                </c:pt>
                <c:pt idx="2">
                  <c:v>15060</c:v>
                </c:pt>
                <c:pt idx="3">
                  <c:v>17300</c:v>
                </c:pt>
                <c:pt idx="4">
                  <c:v>19430</c:v>
                </c:pt>
                <c:pt idx="5">
                  <c:v>21690</c:v>
                </c:pt>
                <c:pt idx="6">
                  <c:v>24290</c:v>
                </c:pt>
                <c:pt idx="7">
                  <c:v>27650</c:v>
                </c:pt>
                <c:pt idx="8">
                  <c:v>33220</c:v>
                </c:pt>
                <c:pt idx="9">
                  <c:v>56230</c:v>
                </c:pt>
              </c:numCache>
            </c:numRef>
          </c:val>
          <c:extLst>
            <c:ext xmlns:c16="http://schemas.microsoft.com/office/drawing/2014/chart" uri="{C3380CC4-5D6E-409C-BE32-E72D297353CC}">
              <c16:uniqueId val="{00000000-F468-EB45-BD0F-59FED1A7F611}"/>
            </c:ext>
          </c:extLst>
        </c:ser>
        <c:dLbls>
          <c:showLegendKey val="0"/>
          <c:showVal val="0"/>
          <c:showCatName val="0"/>
          <c:showSerName val="0"/>
          <c:showPercent val="0"/>
          <c:showBubbleSize val="0"/>
        </c:dLbls>
        <c:gapWidth val="219"/>
        <c:overlap val="-27"/>
        <c:axId val="814408224"/>
        <c:axId val="814410720"/>
      </c:barChart>
      <c:catAx>
        <c:axId val="814408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814410720"/>
        <c:crosses val="autoZero"/>
        <c:auto val="1"/>
        <c:lblAlgn val="ctr"/>
        <c:lblOffset val="100"/>
        <c:noMultiLvlLbl val="0"/>
      </c:catAx>
      <c:valAx>
        <c:axId val="8144107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8144082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1E_86995AC1.xml><?xml version="1.0" encoding="utf-8"?>
<p188:cmLst xmlns:a="http://schemas.openxmlformats.org/drawingml/2006/main" xmlns:r="http://schemas.openxmlformats.org/officeDocument/2006/relationships" xmlns:p188="http://schemas.microsoft.com/office/powerpoint/2018/8/main">
  <p188:cm id="{385AFA59-6993-8347-9BDD-CA08DCC82865}" authorId="{F2B91542-B0D6-C322-9418-51A60E048983}" created="2024-01-16T17:02:20.167">
    <pc:sldMkLst xmlns:pc="http://schemas.microsoft.com/office/powerpoint/2013/main/command">
      <pc:docMk/>
      <pc:sldMk cId="2258197185" sldId="286"/>
    </pc:sldMkLst>
    <p188:txBody>
      <a:bodyPr/>
      <a:lstStyle/>
      <a:p>
        <a:r>
          <a:rPr lang="fr-FR"/>
          <a:t>ICI moustache = 1.5*IQR
Cf wiki (d’ou box plot est tirée) : Cette boîte à moustaches a été réalisée avec des moustaches d’une longueur pouvant atteindre 1,5 fois l’intervalle interquartile, soit un maximum de 3,75 unités de long. Cependant, les moustaches n'atteignent toujours qu'une valeur des données qui se trouvent toujours dans ces 3,75 unités. Ainsi, la moustache supérieure va jusqu’à 10, car il n’y a pas de valeur plus grande dans les données, et la moustache inférieure, jusqu’à 5, car la valeur immédiatement inférieure est à plus de 3,75 du début de la boîte.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4240564-4BD2-0E4A-9B31-5C1DDBF2E9EB}" type="datetime1">
              <a:rPr lang="fr-FR" smtClean="0"/>
              <a:t>16/01/2024</a:t>
            </a:fld>
            <a:endParaRPr lang="fr-FR"/>
          </a:p>
        </p:txBody>
      </p:sp>
      <p:sp>
        <p:nvSpPr>
          <p:cNvPr id="5" name="Footer Placeholder 4"/>
          <p:cNvSpPr>
            <a:spLocks noGrp="1"/>
          </p:cNvSpPr>
          <p:nvPr>
            <p:ph type="ftr" sz="quarter" idx="11"/>
          </p:nvPr>
        </p:nvSpPr>
        <p:spPr/>
        <p:txBody>
          <a:bodyPr/>
          <a:lstStyle/>
          <a:p>
            <a:r>
              <a:rPr lang="fr-FR"/>
              <a:t>Source textes, images et graphiques : Vincent Tiberj</a:t>
            </a:r>
          </a:p>
        </p:txBody>
      </p:sp>
      <p:sp>
        <p:nvSpPr>
          <p:cNvPr id="6" name="Slide Number Placeholder 5"/>
          <p:cNvSpPr>
            <a:spLocks noGrp="1"/>
          </p:cNvSpPr>
          <p:nvPr>
            <p:ph type="sldNum" sz="quarter" idx="12"/>
          </p:nvPr>
        </p:nvSpPr>
        <p:spPr/>
        <p:txBody>
          <a:bodyPr/>
          <a:lstStyle/>
          <a:p>
            <a:fld id="{C3AFB02B-1094-5E49-9257-8F5599E7E172}" type="slidenum">
              <a:rPr lang="fr-FR" smtClean="0"/>
              <a:t>‹N°›</a:t>
            </a:fld>
            <a:endParaRPr lang="fr-FR"/>
          </a:p>
        </p:txBody>
      </p:sp>
    </p:spTree>
    <p:extLst>
      <p:ext uri="{BB962C8B-B14F-4D97-AF65-F5344CB8AC3E}">
        <p14:creationId xmlns:p14="http://schemas.microsoft.com/office/powerpoint/2010/main" val="920937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54171E6-844D-BC4C-B303-571AD0D327C3}" type="datetime1">
              <a:rPr lang="fr-FR" smtClean="0"/>
              <a:t>16/01/2024</a:t>
            </a:fld>
            <a:endParaRPr lang="fr-FR"/>
          </a:p>
        </p:txBody>
      </p:sp>
      <p:sp>
        <p:nvSpPr>
          <p:cNvPr id="8" name="Footer Placeholder 7"/>
          <p:cNvSpPr>
            <a:spLocks noGrp="1"/>
          </p:cNvSpPr>
          <p:nvPr>
            <p:ph type="ftr" sz="quarter" idx="11"/>
          </p:nvPr>
        </p:nvSpPr>
        <p:spPr/>
        <p:txBody>
          <a:bodyPr/>
          <a:lstStyle/>
          <a:p>
            <a:r>
              <a:rPr lang="fr-FR"/>
              <a:t>Source textes, images et graphiques : Vincent Tiberj</a:t>
            </a:r>
          </a:p>
        </p:txBody>
      </p:sp>
      <p:sp>
        <p:nvSpPr>
          <p:cNvPr id="9" name="Slide Number Placeholder 8"/>
          <p:cNvSpPr>
            <a:spLocks noGrp="1"/>
          </p:cNvSpPr>
          <p:nvPr>
            <p:ph type="sldNum" sz="quarter" idx="12"/>
          </p:nvPr>
        </p:nvSpPr>
        <p:spPr/>
        <p:txBody>
          <a:bodyPr/>
          <a:lstStyle/>
          <a:p>
            <a:fld id="{C3AFB02B-1094-5E49-9257-8F5599E7E172}" type="slidenum">
              <a:rPr lang="fr-FR" smtClean="0"/>
              <a:t>‹N°›</a:t>
            </a:fld>
            <a:endParaRPr lang="fr-FR"/>
          </a:p>
        </p:txBody>
      </p:sp>
    </p:spTree>
    <p:extLst>
      <p:ext uri="{BB962C8B-B14F-4D97-AF65-F5344CB8AC3E}">
        <p14:creationId xmlns:p14="http://schemas.microsoft.com/office/powerpoint/2010/main" val="226444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28453EE-66B0-BB45-BAD6-C3FA0490F272}" type="datetime1">
              <a:rPr lang="fr-FR" smtClean="0"/>
              <a:t>16/01/2024</a:t>
            </a:fld>
            <a:endParaRPr lang="fr-FR"/>
          </a:p>
        </p:txBody>
      </p:sp>
      <p:sp>
        <p:nvSpPr>
          <p:cNvPr id="8" name="Footer Placeholder 7"/>
          <p:cNvSpPr>
            <a:spLocks noGrp="1"/>
          </p:cNvSpPr>
          <p:nvPr>
            <p:ph type="ftr" sz="quarter" idx="11"/>
          </p:nvPr>
        </p:nvSpPr>
        <p:spPr/>
        <p:txBody>
          <a:bodyPr/>
          <a:lstStyle/>
          <a:p>
            <a:r>
              <a:rPr lang="fr-FR"/>
              <a:t>Source textes, images et graphiques : Vincent Tiberj</a:t>
            </a:r>
          </a:p>
        </p:txBody>
      </p:sp>
      <p:sp>
        <p:nvSpPr>
          <p:cNvPr id="9" name="Slide Number Placeholder 8"/>
          <p:cNvSpPr>
            <a:spLocks noGrp="1"/>
          </p:cNvSpPr>
          <p:nvPr>
            <p:ph type="sldNum" sz="quarter" idx="12"/>
          </p:nvPr>
        </p:nvSpPr>
        <p:spPr/>
        <p:txBody>
          <a:bodyPr/>
          <a:lstStyle/>
          <a:p>
            <a:fld id="{C3AFB02B-1094-5E49-9257-8F5599E7E172}" type="slidenum">
              <a:rPr lang="fr-FR" smtClean="0"/>
              <a:t>‹N°›</a:t>
            </a:fld>
            <a:endParaRPr lang="fr-FR"/>
          </a:p>
        </p:txBody>
      </p:sp>
    </p:spTree>
    <p:extLst>
      <p:ext uri="{BB962C8B-B14F-4D97-AF65-F5344CB8AC3E}">
        <p14:creationId xmlns:p14="http://schemas.microsoft.com/office/powerpoint/2010/main" val="300349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6CD169A-A903-5941-A1D8-98C388901FCE}" type="datetime1">
              <a:rPr lang="fr-FR" smtClean="0"/>
              <a:t>16/01/2024</a:t>
            </a:fld>
            <a:endParaRPr lang="fr-FR"/>
          </a:p>
        </p:txBody>
      </p:sp>
      <p:sp>
        <p:nvSpPr>
          <p:cNvPr id="5" name="Footer Placeholder 4"/>
          <p:cNvSpPr>
            <a:spLocks noGrp="1"/>
          </p:cNvSpPr>
          <p:nvPr>
            <p:ph type="ftr" sz="quarter" idx="11"/>
          </p:nvPr>
        </p:nvSpPr>
        <p:spPr/>
        <p:txBody>
          <a:bodyPr/>
          <a:lstStyle/>
          <a:p>
            <a:r>
              <a:rPr lang="fr-FR"/>
              <a:t>Source textes, images et graphiques : Vincent Tiberj</a:t>
            </a:r>
          </a:p>
        </p:txBody>
      </p:sp>
      <p:sp>
        <p:nvSpPr>
          <p:cNvPr id="6" name="Slide Number Placeholder 5"/>
          <p:cNvSpPr>
            <a:spLocks noGrp="1"/>
          </p:cNvSpPr>
          <p:nvPr>
            <p:ph type="sldNum" sz="quarter" idx="12"/>
          </p:nvPr>
        </p:nvSpPr>
        <p:spPr/>
        <p:txBody>
          <a:bodyPr/>
          <a:lstStyle/>
          <a:p>
            <a:fld id="{C3AFB02B-1094-5E49-9257-8F5599E7E172}" type="slidenum">
              <a:rPr lang="fr-FR" smtClean="0"/>
              <a:t>‹N°›</a:t>
            </a:fld>
            <a:endParaRPr lang="fr-FR"/>
          </a:p>
        </p:txBody>
      </p:sp>
    </p:spTree>
    <p:extLst>
      <p:ext uri="{BB962C8B-B14F-4D97-AF65-F5344CB8AC3E}">
        <p14:creationId xmlns:p14="http://schemas.microsoft.com/office/powerpoint/2010/main" val="2285116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C3D863A-A984-ED41-AF88-7A75017A0C5D}" type="datetime1">
              <a:rPr lang="fr-FR" smtClean="0"/>
              <a:t>16/01/2024</a:t>
            </a:fld>
            <a:endParaRPr lang="fr-FR"/>
          </a:p>
        </p:txBody>
      </p:sp>
      <p:sp>
        <p:nvSpPr>
          <p:cNvPr id="5" name="Footer Placeholder 4"/>
          <p:cNvSpPr>
            <a:spLocks noGrp="1"/>
          </p:cNvSpPr>
          <p:nvPr>
            <p:ph type="ftr" sz="quarter" idx="11"/>
          </p:nvPr>
        </p:nvSpPr>
        <p:spPr/>
        <p:txBody>
          <a:bodyPr/>
          <a:lstStyle/>
          <a:p>
            <a:r>
              <a:rPr lang="fr-FR"/>
              <a:t>Source textes, images et graphiques : Vincent Tiberj</a:t>
            </a:r>
          </a:p>
        </p:txBody>
      </p:sp>
      <p:sp>
        <p:nvSpPr>
          <p:cNvPr id="6" name="Slide Number Placeholder 5"/>
          <p:cNvSpPr>
            <a:spLocks noGrp="1"/>
          </p:cNvSpPr>
          <p:nvPr>
            <p:ph type="sldNum" sz="quarter" idx="12"/>
          </p:nvPr>
        </p:nvSpPr>
        <p:spPr/>
        <p:txBody>
          <a:bodyPr/>
          <a:lstStyle/>
          <a:p>
            <a:fld id="{C3AFB02B-1094-5E49-9257-8F5599E7E172}" type="slidenum">
              <a:rPr lang="fr-FR" smtClean="0"/>
              <a:t>‹N°›</a:t>
            </a:fld>
            <a:endParaRPr lang="fr-FR"/>
          </a:p>
        </p:txBody>
      </p:sp>
    </p:spTree>
    <p:extLst>
      <p:ext uri="{BB962C8B-B14F-4D97-AF65-F5344CB8AC3E}">
        <p14:creationId xmlns:p14="http://schemas.microsoft.com/office/powerpoint/2010/main" val="220641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EFEEA99A-EFFB-D646-B531-2D136BDB61B3}" type="datetime1">
              <a:rPr lang="fr-FR" smtClean="0"/>
              <a:t>16/01/2024</a:t>
            </a:fld>
            <a:endParaRPr lang="fr-FR"/>
          </a:p>
        </p:txBody>
      </p:sp>
      <p:sp>
        <p:nvSpPr>
          <p:cNvPr id="9" name="Footer Placeholder 8"/>
          <p:cNvSpPr>
            <a:spLocks noGrp="1"/>
          </p:cNvSpPr>
          <p:nvPr>
            <p:ph type="ftr" sz="quarter" idx="11"/>
          </p:nvPr>
        </p:nvSpPr>
        <p:spPr/>
        <p:txBody>
          <a:bodyPr/>
          <a:lstStyle/>
          <a:p>
            <a:r>
              <a:rPr lang="fr-FR"/>
              <a:t>Source textes, images et graphiques : Vincent Tiberj</a:t>
            </a:r>
          </a:p>
        </p:txBody>
      </p:sp>
      <p:sp>
        <p:nvSpPr>
          <p:cNvPr id="10" name="Slide Number Placeholder 9"/>
          <p:cNvSpPr>
            <a:spLocks noGrp="1"/>
          </p:cNvSpPr>
          <p:nvPr>
            <p:ph type="sldNum" sz="quarter" idx="12"/>
          </p:nvPr>
        </p:nvSpPr>
        <p:spPr/>
        <p:txBody>
          <a:bodyPr/>
          <a:lstStyle/>
          <a:p>
            <a:fld id="{C3AFB02B-1094-5E49-9257-8F5599E7E172}" type="slidenum">
              <a:rPr lang="fr-FR" smtClean="0"/>
              <a:t>‹N°›</a:t>
            </a:fld>
            <a:endParaRPr lang="fr-FR"/>
          </a:p>
        </p:txBody>
      </p:sp>
    </p:spTree>
    <p:extLst>
      <p:ext uri="{BB962C8B-B14F-4D97-AF65-F5344CB8AC3E}">
        <p14:creationId xmlns:p14="http://schemas.microsoft.com/office/powerpoint/2010/main" val="385324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Date Placeholder 1"/>
          <p:cNvSpPr>
            <a:spLocks noGrp="1"/>
          </p:cNvSpPr>
          <p:nvPr>
            <p:ph type="dt" sz="half" idx="10"/>
          </p:nvPr>
        </p:nvSpPr>
        <p:spPr/>
        <p:txBody>
          <a:bodyPr/>
          <a:lstStyle/>
          <a:p>
            <a:fld id="{16344F19-2994-554A-A0E3-39DF41E30957}" type="datetime1">
              <a:rPr lang="fr-FR" smtClean="0"/>
              <a:t>16/01/2024</a:t>
            </a:fld>
            <a:endParaRPr lang="fr-FR"/>
          </a:p>
        </p:txBody>
      </p:sp>
      <p:sp>
        <p:nvSpPr>
          <p:cNvPr id="11" name="Footer Placeholder 10"/>
          <p:cNvSpPr>
            <a:spLocks noGrp="1"/>
          </p:cNvSpPr>
          <p:nvPr>
            <p:ph type="ftr" sz="quarter" idx="11"/>
          </p:nvPr>
        </p:nvSpPr>
        <p:spPr/>
        <p:txBody>
          <a:bodyPr/>
          <a:lstStyle/>
          <a:p>
            <a:r>
              <a:rPr lang="fr-FR"/>
              <a:t>Source textes, images et graphiques : Vincent Tiberj</a:t>
            </a:r>
          </a:p>
        </p:txBody>
      </p:sp>
      <p:sp>
        <p:nvSpPr>
          <p:cNvPr id="12" name="Slide Number Placeholder 11"/>
          <p:cNvSpPr>
            <a:spLocks noGrp="1"/>
          </p:cNvSpPr>
          <p:nvPr>
            <p:ph type="sldNum" sz="quarter" idx="12"/>
          </p:nvPr>
        </p:nvSpPr>
        <p:spPr/>
        <p:txBody>
          <a:bodyPr/>
          <a:lstStyle/>
          <a:p>
            <a:fld id="{C3AFB02B-1094-5E49-9257-8F5599E7E172}" type="slidenum">
              <a:rPr lang="fr-FR" smtClean="0"/>
              <a:t>‹N°›</a:t>
            </a:fld>
            <a:endParaRPr lang="fr-FR"/>
          </a:p>
        </p:txBody>
      </p:sp>
    </p:spTree>
    <p:extLst>
      <p:ext uri="{BB962C8B-B14F-4D97-AF65-F5344CB8AC3E}">
        <p14:creationId xmlns:p14="http://schemas.microsoft.com/office/powerpoint/2010/main" val="119639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2" name="Date Placeholder 1"/>
          <p:cNvSpPr>
            <a:spLocks noGrp="1"/>
          </p:cNvSpPr>
          <p:nvPr>
            <p:ph type="dt" sz="half" idx="10"/>
          </p:nvPr>
        </p:nvSpPr>
        <p:spPr/>
        <p:txBody>
          <a:bodyPr/>
          <a:lstStyle/>
          <a:p>
            <a:fld id="{745B9543-BAF7-D446-91AC-8A42D00582A0}" type="datetime1">
              <a:rPr lang="fr-FR" smtClean="0"/>
              <a:t>16/01/2024</a:t>
            </a:fld>
            <a:endParaRPr lang="fr-FR"/>
          </a:p>
        </p:txBody>
      </p:sp>
      <p:sp>
        <p:nvSpPr>
          <p:cNvPr id="7" name="Footer Placeholder 6"/>
          <p:cNvSpPr>
            <a:spLocks noGrp="1"/>
          </p:cNvSpPr>
          <p:nvPr>
            <p:ph type="ftr" sz="quarter" idx="11"/>
          </p:nvPr>
        </p:nvSpPr>
        <p:spPr/>
        <p:txBody>
          <a:bodyPr/>
          <a:lstStyle/>
          <a:p>
            <a:r>
              <a:rPr lang="fr-FR"/>
              <a:t>Source textes, images et graphiques : Vincent Tiberj</a:t>
            </a:r>
          </a:p>
        </p:txBody>
      </p:sp>
      <p:sp>
        <p:nvSpPr>
          <p:cNvPr id="8" name="Slide Number Placeholder 7"/>
          <p:cNvSpPr>
            <a:spLocks noGrp="1"/>
          </p:cNvSpPr>
          <p:nvPr>
            <p:ph type="sldNum" sz="quarter" idx="12"/>
          </p:nvPr>
        </p:nvSpPr>
        <p:spPr/>
        <p:txBody>
          <a:bodyPr/>
          <a:lstStyle/>
          <a:p>
            <a:fld id="{C3AFB02B-1094-5E49-9257-8F5599E7E172}" type="slidenum">
              <a:rPr lang="fr-FR" smtClean="0"/>
              <a:t>‹N°›</a:t>
            </a:fld>
            <a:endParaRPr lang="fr-FR"/>
          </a:p>
        </p:txBody>
      </p:sp>
    </p:spTree>
    <p:extLst>
      <p:ext uri="{BB962C8B-B14F-4D97-AF65-F5344CB8AC3E}">
        <p14:creationId xmlns:p14="http://schemas.microsoft.com/office/powerpoint/2010/main" val="304721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879260C-5275-944D-9AA4-0F8215B94CF2}" type="datetime1">
              <a:rPr lang="fr-FR" smtClean="0"/>
              <a:t>16/01/2024</a:t>
            </a:fld>
            <a:endParaRPr lang="fr-FR"/>
          </a:p>
        </p:txBody>
      </p:sp>
      <p:sp>
        <p:nvSpPr>
          <p:cNvPr id="6" name="Footer Placeholder 5"/>
          <p:cNvSpPr>
            <a:spLocks noGrp="1"/>
          </p:cNvSpPr>
          <p:nvPr>
            <p:ph type="ftr" sz="quarter" idx="11"/>
          </p:nvPr>
        </p:nvSpPr>
        <p:spPr/>
        <p:txBody>
          <a:bodyPr/>
          <a:lstStyle/>
          <a:p>
            <a:r>
              <a:rPr lang="fr-FR"/>
              <a:t>Source textes, images et graphiques : Vincent Tiberj</a:t>
            </a:r>
          </a:p>
        </p:txBody>
      </p:sp>
      <p:sp>
        <p:nvSpPr>
          <p:cNvPr id="7" name="Slide Number Placeholder 6"/>
          <p:cNvSpPr>
            <a:spLocks noGrp="1"/>
          </p:cNvSpPr>
          <p:nvPr>
            <p:ph type="sldNum" sz="quarter" idx="12"/>
          </p:nvPr>
        </p:nvSpPr>
        <p:spPr/>
        <p:txBody>
          <a:bodyPr/>
          <a:lstStyle/>
          <a:p>
            <a:fld id="{C3AFB02B-1094-5E49-9257-8F5599E7E172}" type="slidenum">
              <a:rPr lang="fr-FR" smtClean="0"/>
              <a:t>‹N°›</a:t>
            </a:fld>
            <a:endParaRPr lang="fr-FR"/>
          </a:p>
        </p:txBody>
      </p:sp>
    </p:spTree>
    <p:extLst>
      <p:ext uri="{BB962C8B-B14F-4D97-AF65-F5344CB8AC3E}">
        <p14:creationId xmlns:p14="http://schemas.microsoft.com/office/powerpoint/2010/main" val="94957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p>
            <a:fld id="{AF6E8AFB-98E3-BF4B-AA68-8D1AAA9DD70B}" type="datetime1">
              <a:rPr lang="fr-FR" smtClean="0"/>
              <a:t>16/01/2024</a:t>
            </a:fld>
            <a:endParaRPr lang="fr-FR"/>
          </a:p>
        </p:txBody>
      </p:sp>
      <p:sp>
        <p:nvSpPr>
          <p:cNvPr id="9" name="Footer Placeholder 8"/>
          <p:cNvSpPr>
            <a:spLocks noGrp="1"/>
          </p:cNvSpPr>
          <p:nvPr>
            <p:ph type="ftr" sz="quarter" idx="11"/>
          </p:nvPr>
        </p:nvSpPr>
        <p:spPr/>
        <p:txBody>
          <a:bodyPr/>
          <a:lstStyle/>
          <a:p>
            <a:r>
              <a:rPr lang="fr-FR"/>
              <a:t>Source textes, images et graphiques : Vincent Tiberj</a:t>
            </a:r>
          </a:p>
        </p:txBody>
      </p:sp>
      <p:sp>
        <p:nvSpPr>
          <p:cNvPr id="10" name="Slide Number Placeholder 9"/>
          <p:cNvSpPr>
            <a:spLocks noGrp="1"/>
          </p:cNvSpPr>
          <p:nvPr>
            <p:ph type="sldNum" sz="quarter" idx="12"/>
          </p:nvPr>
        </p:nvSpPr>
        <p:spPr/>
        <p:txBody>
          <a:bodyPr/>
          <a:lstStyle/>
          <a:p>
            <a:fld id="{C3AFB02B-1094-5E49-9257-8F5599E7E172}" type="slidenum">
              <a:rPr lang="fr-FR" smtClean="0"/>
              <a:t>‹N°›</a:t>
            </a:fld>
            <a:endParaRPr lang="fr-FR"/>
          </a:p>
        </p:txBody>
      </p:sp>
    </p:spTree>
    <p:extLst>
      <p:ext uri="{BB962C8B-B14F-4D97-AF65-F5344CB8AC3E}">
        <p14:creationId xmlns:p14="http://schemas.microsoft.com/office/powerpoint/2010/main" val="3192156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p>
            <a:fld id="{ADA7F01A-02F6-124F-B0A8-01E50AC6D811}" type="datetime1">
              <a:rPr lang="fr-FR" smtClean="0"/>
              <a:t>16/01/2024</a:t>
            </a:fld>
            <a:endParaRPr lang="fr-FR"/>
          </a:p>
        </p:txBody>
      </p:sp>
      <p:sp>
        <p:nvSpPr>
          <p:cNvPr id="9" name="Footer Placeholder 8"/>
          <p:cNvSpPr>
            <a:spLocks noGrp="1"/>
          </p:cNvSpPr>
          <p:nvPr>
            <p:ph type="ftr" sz="quarter" idx="11"/>
          </p:nvPr>
        </p:nvSpPr>
        <p:spPr>
          <a:xfrm>
            <a:off x="3499101" y="6356350"/>
            <a:ext cx="5911517" cy="365125"/>
          </a:xfrm>
        </p:spPr>
        <p:txBody>
          <a:bodyPr/>
          <a:lstStyle/>
          <a:p>
            <a:r>
              <a:rPr lang="fr-FR"/>
              <a:t>Source textes, images et graphiques : Vincent Tiberj</a:t>
            </a:r>
          </a:p>
        </p:txBody>
      </p:sp>
      <p:sp>
        <p:nvSpPr>
          <p:cNvPr id="10" name="Slide Number Placeholder 9"/>
          <p:cNvSpPr>
            <a:spLocks noGrp="1"/>
          </p:cNvSpPr>
          <p:nvPr>
            <p:ph type="sldNum" sz="quarter" idx="12"/>
          </p:nvPr>
        </p:nvSpPr>
        <p:spPr/>
        <p:txBody>
          <a:bodyPr/>
          <a:lstStyle/>
          <a:p>
            <a:fld id="{C3AFB02B-1094-5E49-9257-8F5599E7E172}" type="slidenum">
              <a:rPr lang="fr-FR" smtClean="0"/>
              <a:t>‹N°›</a:t>
            </a:fld>
            <a:endParaRPr lang="fr-FR"/>
          </a:p>
        </p:txBody>
      </p:sp>
    </p:spTree>
    <p:extLst>
      <p:ext uri="{BB962C8B-B14F-4D97-AF65-F5344CB8AC3E}">
        <p14:creationId xmlns:p14="http://schemas.microsoft.com/office/powerpoint/2010/main" val="351365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F266486-A7FC-C54D-A05C-EBC454D451C3}" type="datetime1">
              <a:rPr lang="fr-FR" smtClean="0"/>
              <a:t>16/01/2024</a:t>
            </a:fld>
            <a:endParaRPr lang="fr-F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fr-FR"/>
              <a:t>Source textes, images et graphiques : Vincent Tiberj</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3AFB02B-1094-5E49-9257-8F5599E7E172}" type="slidenum">
              <a:rPr lang="fr-FR" smtClean="0"/>
              <a:t>‹N°›</a:t>
            </a:fld>
            <a:endParaRPr lang="fr-FR"/>
          </a:p>
        </p:txBody>
      </p:sp>
    </p:spTree>
    <p:extLst>
      <p:ext uri="{BB962C8B-B14F-4D97-AF65-F5344CB8AC3E}">
        <p14:creationId xmlns:p14="http://schemas.microsoft.com/office/powerpoint/2010/main" val="275583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1E_86995AC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negalites.fr/Salaire-etes-vous-riche-ou-pauvre" TargetMode="Externa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8FD97-AB2C-FCD2-CC12-70584478352D}"/>
              </a:ext>
            </a:extLst>
          </p:cNvPr>
          <p:cNvSpPr>
            <a:spLocks noGrp="1"/>
          </p:cNvSpPr>
          <p:nvPr>
            <p:ph type="ctrTitle"/>
          </p:nvPr>
        </p:nvSpPr>
        <p:spPr/>
        <p:txBody>
          <a:bodyPr/>
          <a:lstStyle/>
          <a:p>
            <a:r>
              <a:rPr lang="fr-FR" dirty="0"/>
              <a:t>Données : Enjeu, Collecte et Analyse</a:t>
            </a:r>
          </a:p>
        </p:txBody>
      </p:sp>
      <p:sp>
        <p:nvSpPr>
          <p:cNvPr id="3" name="Sous-titre 2">
            <a:extLst>
              <a:ext uri="{FF2B5EF4-FFF2-40B4-BE49-F238E27FC236}">
                <a16:creationId xmlns:a16="http://schemas.microsoft.com/office/drawing/2014/main" id="{DF282942-1B10-74D7-C547-7E395F5B3D33}"/>
              </a:ext>
            </a:extLst>
          </p:cNvPr>
          <p:cNvSpPr>
            <a:spLocks noGrp="1"/>
          </p:cNvSpPr>
          <p:nvPr>
            <p:ph type="subTitle" idx="1"/>
          </p:nvPr>
        </p:nvSpPr>
        <p:spPr/>
        <p:txBody>
          <a:bodyPr>
            <a:normAutofit fontScale="92500"/>
          </a:bodyPr>
          <a:lstStyle/>
          <a:p>
            <a:r>
              <a:rPr lang="fr-FR" dirty="0"/>
              <a:t>Séance 4. Les indicateurs de tendance centrale et de dispersion</a:t>
            </a:r>
          </a:p>
          <a:p>
            <a:r>
              <a:rPr lang="fr-FR" dirty="0"/>
              <a:t>1A – 2023/2024 – Le Coustumer Patience</a:t>
            </a:r>
          </a:p>
          <a:p>
            <a:endParaRPr lang="fr-FR" dirty="0"/>
          </a:p>
        </p:txBody>
      </p:sp>
    </p:spTree>
    <p:extLst>
      <p:ext uri="{BB962C8B-B14F-4D97-AF65-F5344CB8AC3E}">
        <p14:creationId xmlns:p14="http://schemas.microsoft.com/office/powerpoint/2010/main" val="3755771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16BB6B-8E71-7936-1CE6-19F4CFD640A1}"/>
              </a:ext>
            </a:extLst>
          </p:cNvPr>
          <p:cNvSpPr>
            <a:spLocks noGrp="1"/>
          </p:cNvSpPr>
          <p:nvPr>
            <p:ph type="title"/>
          </p:nvPr>
        </p:nvSpPr>
        <p:spPr/>
        <p:txBody>
          <a:bodyPr/>
          <a:lstStyle/>
          <a:p>
            <a:r>
              <a:rPr lang="fr-FR" dirty="0"/>
              <a:t>Corrigé</a:t>
            </a:r>
          </a:p>
        </p:txBody>
      </p:sp>
      <p:sp>
        <p:nvSpPr>
          <p:cNvPr id="3" name="Espace réservé du contenu 2">
            <a:extLst>
              <a:ext uri="{FF2B5EF4-FFF2-40B4-BE49-F238E27FC236}">
                <a16:creationId xmlns:a16="http://schemas.microsoft.com/office/drawing/2014/main" id="{79534367-8E36-659C-1F34-C8C5BF97CBBA}"/>
              </a:ext>
            </a:extLst>
          </p:cNvPr>
          <p:cNvSpPr>
            <a:spLocks noGrp="1"/>
          </p:cNvSpPr>
          <p:nvPr>
            <p:ph idx="1"/>
          </p:nvPr>
        </p:nvSpPr>
        <p:spPr/>
        <p:txBody>
          <a:bodyPr/>
          <a:lstStyle/>
          <a:p>
            <a:pPr eaLnBrk="1" hangingPunct="1">
              <a:lnSpc>
                <a:spcPct val="90000"/>
              </a:lnSpc>
            </a:pPr>
            <a:r>
              <a:rPr lang="fr-FR" altLang="fr-FR" dirty="0"/>
              <a:t>Revenu moyen= 15730 / 5 = 3146</a:t>
            </a:r>
          </a:p>
          <a:p>
            <a:pPr eaLnBrk="1" hangingPunct="1">
              <a:lnSpc>
                <a:spcPct val="90000"/>
              </a:lnSpc>
              <a:buFont typeface="Wingdings" panose="05000000000000000000" pitchFamily="2" charset="2"/>
              <a:buNone/>
            </a:pPr>
            <a:endParaRPr lang="fr-FR" altLang="fr-FR" dirty="0"/>
          </a:p>
          <a:p>
            <a:pPr eaLnBrk="1" hangingPunct="1">
              <a:lnSpc>
                <a:spcPct val="90000"/>
              </a:lnSpc>
            </a:pPr>
            <a:r>
              <a:rPr lang="fr-FR" altLang="fr-FR" dirty="0"/>
              <a:t>Revenu médian = 1590</a:t>
            </a:r>
          </a:p>
          <a:p>
            <a:pPr eaLnBrk="1" hangingPunct="1">
              <a:lnSpc>
                <a:spcPct val="90000"/>
              </a:lnSpc>
              <a:buFont typeface="Wingdings" panose="05000000000000000000" pitchFamily="2" charset="2"/>
              <a:buNone/>
            </a:pPr>
            <a:endParaRPr lang="fr-FR" altLang="fr-FR" dirty="0"/>
          </a:p>
          <a:p>
            <a:pPr eaLnBrk="1" hangingPunct="1">
              <a:lnSpc>
                <a:spcPct val="90000"/>
              </a:lnSpc>
            </a:pPr>
            <a:r>
              <a:rPr lang="fr-FR" altLang="fr-FR" dirty="0"/>
              <a:t>Le revenu médian synthétise mieux la distribution</a:t>
            </a:r>
          </a:p>
          <a:p>
            <a:pPr lvl="1"/>
            <a:r>
              <a:rPr lang="fr-FR" altLang="fr-FR" dirty="0"/>
              <a:t>La médiane est moins sensible aux points aberrants (aux « queues » de distribution)</a:t>
            </a:r>
          </a:p>
          <a:p>
            <a:endParaRPr lang="fr-FR" dirty="0"/>
          </a:p>
        </p:txBody>
      </p:sp>
    </p:spTree>
    <p:extLst>
      <p:ext uri="{BB962C8B-B14F-4D97-AF65-F5344CB8AC3E}">
        <p14:creationId xmlns:p14="http://schemas.microsoft.com/office/powerpoint/2010/main" val="290854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951423-C25F-09E5-F0AF-679714025158}"/>
              </a:ext>
            </a:extLst>
          </p:cNvPr>
          <p:cNvSpPr>
            <a:spLocks noGrp="1"/>
          </p:cNvSpPr>
          <p:nvPr>
            <p:ph type="title"/>
          </p:nvPr>
        </p:nvSpPr>
        <p:spPr/>
        <p:txBody>
          <a:bodyPr/>
          <a:lstStyle/>
          <a:p>
            <a:r>
              <a:rPr lang="fr-FR" dirty="0"/>
              <a:t>Les pièges de la moyenne</a:t>
            </a:r>
          </a:p>
        </p:txBody>
      </p:sp>
      <p:sp>
        <p:nvSpPr>
          <p:cNvPr id="3" name="Espace réservé du contenu 2">
            <a:extLst>
              <a:ext uri="{FF2B5EF4-FFF2-40B4-BE49-F238E27FC236}">
                <a16:creationId xmlns:a16="http://schemas.microsoft.com/office/drawing/2014/main" id="{3A8D19D0-64A5-013E-E843-8EC7DBF95679}"/>
              </a:ext>
            </a:extLst>
          </p:cNvPr>
          <p:cNvSpPr>
            <a:spLocks noGrp="1"/>
          </p:cNvSpPr>
          <p:nvPr>
            <p:ph idx="1"/>
          </p:nvPr>
        </p:nvSpPr>
        <p:spPr>
          <a:xfrm>
            <a:off x="3869268" y="593581"/>
            <a:ext cx="7315200" cy="3151838"/>
          </a:xfrm>
        </p:spPr>
        <p:txBody>
          <a:bodyPr/>
          <a:lstStyle/>
          <a:p>
            <a:pPr>
              <a:buSzPct val="50000"/>
              <a:buFont typeface="Arial" panose="020B0604020202020204" pitchFamily="34" charset="0"/>
              <a:buChar char="•"/>
            </a:pPr>
            <a:endParaRPr lang="fr-FR" altLang="fr-FR" dirty="0"/>
          </a:p>
          <a:p>
            <a:pPr>
              <a:buSzPct val="50000"/>
              <a:buFont typeface="Arial" panose="020B0604020202020204" pitchFamily="34" charset="0"/>
              <a:buChar char="•"/>
            </a:pPr>
            <a:r>
              <a:rPr lang="fr-FR" altLang="fr-FR" dirty="0"/>
              <a:t>La valeur de la moyenne est sensible aux valeurs extrêmes (les fameux « </a:t>
            </a:r>
            <a:r>
              <a:rPr lang="fr-FR" altLang="fr-FR" i="1" dirty="0" err="1"/>
              <a:t>outliers</a:t>
            </a:r>
            <a:r>
              <a:rPr lang="fr-FR" altLang="fr-FR" dirty="0"/>
              <a:t> » : point d’</a:t>
            </a:r>
            <a:r>
              <a:rPr lang="fr-FR" altLang="ja-JP" dirty="0"/>
              <a:t>observation ou cas « aberrant », « pathologique », « hors norme »).</a:t>
            </a:r>
          </a:p>
          <a:p>
            <a:pPr>
              <a:buSzPct val="50000"/>
            </a:pPr>
            <a:r>
              <a:rPr lang="fr-FR" altLang="fr-FR" dirty="0"/>
              <a:t>On peut recalculer la moyenne en supprimant de la distribution ces valeurs extrêmes.</a:t>
            </a:r>
          </a:p>
          <a:p>
            <a:pPr>
              <a:buSzPct val="50000"/>
            </a:pPr>
            <a:r>
              <a:rPr lang="fr-FR" altLang="fr-FR" dirty="0"/>
              <a:t>La moyenne ne dit rien quant à la dispersion de la distribution, autrement dit on ne sait rien des écarts de chaque individu à la moyenne </a:t>
            </a:r>
            <a:r>
              <a:rPr lang="fr-FR" altLang="fr-FR" dirty="0">
                <a:sym typeface="Wingdings" panose="05000000000000000000" pitchFamily="2" charset="2"/>
              </a:rPr>
              <a:t> calcul d’</a:t>
            </a:r>
            <a:r>
              <a:rPr lang="fr-FR" altLang="ja-JP" dirty="0">
                <a:sym typeface="Wingdings" panose="05000000000000000000" pitchFamily="2" charset="2"/>
              </a:rPr>
              <a:t>indices de dispersion !</a:t>
            </a:r>
            <a:endParaRPr lang="fr-FR" altLang="fr-FR" dirty="0"/>
          </a:p>
          <a:p>
            <a:endParaRPr lang="fr-FR" dirty="0"/>
          </a:p>
        </p:txBody>
      </p:sp>
      <p:pic>
        <p:nvPicPr>
          <p:cNvPr id="5" name="Picture 3">
            <a:extLst>
              <a:ext uri="{FF2B5EF4-FFF2-40B4-BE49-F238E27FC236}">
                <a16:creationId xmlns:a16="http://schemas.microsoft.com/office/drawing/2014/main" id="{A23C9541-E79C-7E80-DBDD-672B6C6B6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677225" y="3521677"/>
            <a:ext cx="5702451" cy="2630786"/>
          </a:xfrm>
          <a:prstGeom prst="rect">
            <a:avLst/>
          </a:prstGeom>
        </p:spPr>
      </p:pic>
      <p:sp>
        <p:nvSpPr>
          <p:cNvPr id="6" name="Rectangle 5">
            <a:extLst>
              <a:ext uri="{FF2B5EF4-FFF2-40B4-BE49-F238E27FC236}">
                <a16:creationId xmlns:a16="http://schemas.microsoft.com/office/drawing/2014/main" id="{8182ABD4-5697-3DB1-2122-162B58F9EC65}"/>
              </a:ext>
            </a:extLst>
          </p:cNvPr>
          <p:cNvSpPr>
            <a:spLocks noChangeArrowheads="1"/>
          </p:cNvSpPr>
          <p:nvPr/>
        </p:nvSpPr>
        <p:spPr bwMode="auto">
          <a:xfrm>
            <a:off x="8115289" y="6220425"/>
            <a:ext cx="3041547" cy="222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945" tIns="41473" rIns="82945" bIns="41473">
            <a:spAutoFit/>
          </a:bodyPr>
          <a:lstStyle>
            <a:lvl1pPr defTabSz="828675" eaLnBrk="0" hangingPunct="0">
              <a:defRPr>
                <a:solidFill>
                  <a:schemeClr val="tx1"/>
                </a:solidFill>
                <a:latin typeface="Arial" panose="020B0604020202020204" pitchFamily="34" charset="0"/>
              </a:defRPr>
            </a:lvl1pPr>
            <a:lvl2pPr marL="742950" indent="-285750" defTabSz="828675" eaLnBrk="0" hangingPunct="0">
              <a:defRPr>
                <a:solidFill>
                  <a:schemeClr val="tx1"/>
                </a:solidFill>
                <a:latin typeface="Arial" panose="020B0604020202020204" pitchFamily="34" charset="0"/>
              </a:defRPr>
            </a:lvl2pPr>
            <a:lvl3pPr marL="1143000" indent="-228600" defTabSz="828675" eaLnBrk="0" hangingPunct="0">
              <a:defRPr>
                <a:solidFill>
                  <a:schemeClr val="tx1"/>
                </a:solidFill>
                <a:latin typeface="Arial" panose="020B0604020202020204" pitchFamily="34" charset="0"/>
              </a:defRPr>
            </a:lvl3pPr>
            <a:lvl4pPr marL="1600200" indent="-228600" defTabSz="828675" eaLnBrk="0" hangingPunct="0">
              <a:defRPr>
                <a:solidFill>
                  <a:schemeClr val="tx1"/>
                </a:solidFill>
                <a:latin typeface="Arial" panose="020B0604020202020204" pitchFamily="34" charset="0"/>
              </a:defRPr>
            </a:lvl4pPr>
            <a:lvl5pPr marL="2057400" indent="-228600" defTabSz="828675" eaLnBrk="0" hangingPunct="0">
              <a:defRPr>
                <a:solidFill>
                  <a:schemeClr val="tx1"/>
                </a:solidFill>
                <a:latin typeface="Arial" panose="020B0604020202020204" pitchFamily="34" charset="0"/>
              </a:defRPr>
            </a:lvl5pPr>
            <a:lvl6pPr marL="2514600" indent="-228600" defTabSz="828675" eaLnBrk="0" fontAlgn="base" hangingPunct="0">
              <a:spcBef>
                <a:spcPct val="0"/>
              </a:spcBef>
              <a:spcAft>
                <a:spcPct val="0"/>
              </a:spcAft>
              <a:defRPr>
                <a:solidFill>
                  <a:schemeClr val="tx1"/>
                </a:solidFill>
                <a:latin typeface="Arial" panose="020B0604020202020204" pitchFamily="34" charset="0"/>
              </a:defRPr>
            </a:lvl6pPr>
            <a:lvl7pPr marL="2971800" indent="-228600" defTabSz="828675" eaLnBrk="0" fontAlgn="base" hangingPunct="0">
              <a:spcBef>
                <a:spcPct val="0"/>
              </a:spcBef>
              <a:spcAft>
                <a:spcPct val="0"/>
              </a:spcAft>
              <a:defRPr>
                <a:solidFill>
                  <a:schemeClr val="tx1"/>
                </a:solidFill>
                <a:latin typeface="Arial" panose="020B0604020202020204" pitchFamily="34" charset="0"/>
              </a:defRPr>
            </a:lvl7pPr>
            <a:lvl8pPr marL="3429000" indent="-228600" defTabSz="828675" eaLnBrk="0" fontAlgn="base" hangingPunct="0">
              <a:spcBef>
                <a:spcPct val="0"/>
              </a:spcBef>
              <a:spcAft>
                <a:spcPct val="0"/>
              </a:spcAft>
              <a:defRPr>
                <a:solidFill>
                  <a:schemeClr val="tx1"/>
                </a:solidFill>
                <a:latin typeface="Arial" panose="020B0604020202020204" pitchFamily="34" charset="0"/>
              </a:defRPr>
            </a:lvl8pPr>
            <a:lvl9pPr marL="3886200" indent="-228600" defTabSz="828675"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30000"/>
              </a:spcBef>
              <a:buClr>
                <a:srgbClr val="000000"/>
              </a:buClr>
              <a:buSzPct val="100000"/>
            </a:pPr>
            <a:r>
              <a:rPr lang="fr-FR" altLang="fr-FR" sz="900" dirty="0">
                <a:solidFill>
                  <a:srgbClr val="000000"/>
                </a:solidFill>
              </a:rPr>
              <a:t>Répartition des revenus: Afrique du Sud</a:t>
            </a:r>
          </a:p>
        </p:txBody>
      </p:sp>
    </p:spTree>
    <p:extLst>
      <p:ext uri="{BB962C8B-B14F-4D97-AF65-F5344CB8AC3E}">
        <p14:creationId xmlns:p14="http://schemas.microsoft.com/office/powerpoint/2010/main" val="561152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01294A-6C0D-6AB8-9EB5-99E2736E1F8A}"/>
              </a:ext>
            </a:extLst>
          </p:cNvPr>
          <p:cNvSpPr>
            <a:spLocks noGrp="1"/>
          </p:cNvSpPr>
          <p:nvPr>
            <p:ph type="title"/>
          </p:nvPr>
        </p:nvSpPr>
        <p:spPr/>
        <p:txBody>
          <a:bodyPr/>
          <a:lstStyle/>
          <a:p>
            <a:r>
              <a:rPr lang="fr-FR" dirty="0"/>
              <a:t>De la moyenne aux indices de dispersion</a:t>
            </a:r>
          </a:p>
        </p:txBody>
      </p:sp>
      <p:sp>
        <p:nvSpPr>
          <p:cNvPr id="3" name="Espace réservé du contenu 2">
            <a:extLst>
              <a:ext uri="{FF2B5EF4-FFF2-40B4-BE49-F238E27FC236}">
                <a16:creationId xmlns:a16="http://schemas.microsoft.com/office/drawing/2014/main" id="{8A5A4CDA-B5ED-0A19-62E3-D077D7E6E044}"/>
              </a:ext>
            </a:extLst>
          </p:cNvPr>
          <p:cNvSpPr>
            <a:spLocks noGrp="1"/>
          </p:cNvSpPr>
          <p:nvPr>
            <p:ph idx="1"/>
          </p:nvPr>
        </p:nvSpPr>
        <p:spPr/>
        <p:txBody>
          <a:bodyPr>
            <a:normAutofit/>
          </a:bodyPr>
          <a:lstStyle/>
          <a:p>
            <a:r>
              <a:rPr lang="en-GB" altLang="fr-FR" dirty="0"/>
              <a:t>La </a:t>
            </a:r>
            <a:r>
              <a:rPr lang="en-GB" altLang="fr-FR" dirty="0" err="1"/>
              <a:t>moyenne</a:t>
            </a:r>
            <a:r>
              <a:rPr lang="en-GB" altLang="fr-FR" dirty="0"/>
              <a:t> </a:t>
            </a:r>
            <a:r>
              <a:rPr lang="en-GB" altLang="fr-FR" dirty="0" err="1"/>
              <a:t>est</a:t>
            </a:r>
            <a:r>
              <a:rPr lang="en-GB" altLang="fr-FR" dirty="0"/>
              <a:t> </a:t>
            </a:r>
            <a:r>
              <a:rPr lang="en-GB" altLang="fr-FR" dirty="0" err="1"/>
              <a:t>une</a:t>
            </a:r>
            <a:r>
              <a:rPr lang="en-GB" altLang="fr-FR" dirty="0"/>
              <a:t> </a:t>
            </a:r>
            <a:r>
              <a:rPr lang="en-GB" altLang="fr-FR" dirty="0" err="1"/>
              <a:t>statistique</a:t>
            </a:r>
            <a:r>
              <a:rPr lang="en-GB" altLang="fr-FR" dirty="0"/>
              <a:t> </a:t>
            </a:r>
            <a:r>
              <a:rPr lang="en-GB" altLang="fr-FR" dirty="0" err="1"/>
              <a:t>intéressante</a:t>
            </a:r>
            <a:r>
              <a:rPr lang="en-GB" altLang="fr-FR" dirty="0"/>
              <a:t> </a:t>
            </a:r>
            <a:r>
              <a:rPr lang="en-GB" altLang="fr-FR" dirty="0" err="1"/>
              <a:t>mais</a:t>
            </a:r>
            <a:r>
              <a:rPr lang="en-GB" altLang="fr-FR" dirty="0"/>
              <a:t> très </a:t>
            </a:r>
            <a:r>
              <a:rPr lang="en-GB" altLang="fr-FR" dirty="0" err="1"/>
              <a:t>limitée</a:t>
            </a:r>
            <a:r>
              <a:rPr lang="en-GB" altLang="fr-FR" dirty="0"/>
              <a:t> dans son </a:t>
            </a:r>
            <a:r>
              <a:rPr lang="en-GB" altLang="fr-FR" dirty="0" err="1"/>
              <a:t>caractère</a:t>
            </a:r>
            <a:r>
              <a:rPr lang="en-GB" altLang="fr-FR" dirty="0"/>
              <a:t> </a:t>
            </a:r>
            <a:r>
              <a:rPr lang="en-GB" altLang="fr-FR" dirty="0" err="1"/>
              <a:t>descriptif</a:t>
            </a:r>
            <a:r>
              <a:rPr lang="en-GB" altLang="fr-FR" dirty="0"/>
              <a:t>.</a:t>
            </a:r>
          </a:p>
          <a:p>
            <a:r>
              <a:rPr lang="en-GB" altLang="fr-FR" dirty="0"/>
              <a:t>Plus </a:t>
            </a:r>
            <a:r>
              <a:rPr lang="en-GB" altLang="fr-FR" dirty="0" err="1"/>
              <a:t>intéressante</a:t>
            </a:r>
            <a:r>
              <a:rPr lang="en-GB" altLang="fr-FR" dirty="0"/>
              <a:t> </a:t>
            </a:r>
            <a:r>
              <a:rPr lang="en-GB" altLang="fr-FR" dirty="0" err="1"/>
              <a:t>est</a:t>
            </a:r>
            <a:r>
              <a:rPr lang="en-GB" altLang="fr-FR" dirty="0"/>
              <a:t> la dispersion des </a:t>
            </a:r>
            <a:r>
              <a:rPr lang="en-GB" altLang="fr-FR" dirty="0" err="1"/>
              <a:t>individus</a:t>
            </a:r>
            <a:r>
              <a:rPr lang="en-GB" altLang="fr-FR" dirty="0"/>
              <a:t> </a:t>
            </a:r>
            <a:r>
              <a:rPr lang="en-GB" altLang="fr-FR" dirty="0" err="1"/>
              <a:t>statistiques</a:t>
            </a:r>
            <a:r>
              <a:rPr lang="en-GB" altLang="fr-FR" dirty="0"/>
              <a:t> </a:t>
            </a:r>
            <a:r>
              <a:rPr lang="en-GB" altLang="fr-FR" dirty="0" err="1"/>
              <a:t>autour</a:t>
            </a:r>
            <a:r>
              <a:rPr lang="en-GB" altLang="fr-FR" dirty="0"/>
              <a:t> de la </a:t>
            </a:r>
            <a:r>
              <a:rPr lang="en-GB" altLang="fr-FR" dirty="0" err="1"/>
              <a:t>moyenne</a:t>
            </a:r>
            <a:r>
              <a:rPr lang="en-GB" altLang="fr-FR" dirty="0"/>
              <a:t> : </a:t>
            </a:r>
            <a:r>
              <a:rPr lang="en-GB" altLang="fr-FR" dirty="0" err="1"/>
              <a:t>sont-ils</a:t>
            </a:r>
            <a:r>
              <a:rPr lang="en-GB" altLang="fr-FR" dirty="0"/>
              <a:t> </a:t>
            </a:r>
            <a:r>
              <a:rPr lang="en-GB" altLang="fr-FR" dirty="0" err="1"/>
              <a:t>proches</a:t>
            </a:r>
            <a:r>
              <a:rPr lang="en-GB" altLang="fr-FR" dirty="0"/>
              <a:t> </a:t>
            </a:r>
            <a:r>
              <a:rPr lang="en-GB" altLang="fr-FR" dirty="0" err="1"/>
              <a:t>ou</a:t>
            </a:r>
            <a:r>
              <a:rPr lang="en-GB" altLang="fr-FR" dirty="0"/>
              <a:t> </a:t>
            </a:r>
            <a:r>
              <a:rPr lang="en-GB" altLang="fr-FR" dirty="0" err="1"/>
              <a:t>éloignés</a:t>
            </a:r>
            <a:r>
              <a:rPr lang="en-GB" altLang="fr-FR" dirty="0"/>
              <a:t>  de la </a:t>
            </a:r>
            <a:r>
              <a:rPr lang="en-GB" altLang="fr-FR" dirty="0" err="1"/>
              <a:t>moyenne</a:t>
            </a:r>
            <a:r>
              <a:rPr lang="en-GB" altLang="fr-FR" dirty="0"/>
              <a:t> ? </a:t>
            </a:r>
            <a:r>
              <a:rPr lang="en-GB" altLang="fr-FR" dirty="0" err="1"/>
              <a:t>Ou</a:t>
            </a:r>
            <a:r>
              <a:rPr lang="en-GB" altLang="fr-FR" dirty="0"/>
              <a:t> de la </a:t>
            </a:r>
            <a:r>
              <a:rPr lang="en-GB" altLang="fr-FR" dirty="0" err="1"/>
              <a:t>médiane</a:t>
            </a:r>
            <a:r>
              <a:rPr lang="en-GB" altLang="fr-FR" dirty="0"/>
              <a:t> ?</a:t>
            </a:r>
          </a:p>
          <a:p>
            <a:r>
              <a:rPr lang="en-GB" altLang="fr-FR" dirty="0"/>
              <a:t>Pour </a:t>
            </a:r>
            <a:r>
              <a:rPr lang="en-GB" altLang="fr-FR" dirty="0" err="1"/>
              <a:t>répondre</a:t>
            </a:r>
            <a:r>
              <a:rPr lang="en-GB" altLang="fr-FR" dirty="0"/>
              <a:t> </a:t>
            </a:r>
            <a:r>
              <a:rPr lang="en-GB" altLang="fr-FR" dirty="0" err="1"/>
              <a:t>à</a:t>
            </a:r>
            <a:r>
              <a:rPr lang="en-GB" altLang="fr-FR" dirty="0"/>
              <a:t> </a:t>
            </a:r>
            <a:r>
              <a:rPr lang="en-GB" altLang="fr-FR" dirty="0" err="1"/>
              <a:t>cette</a:t>
            </a:r>
            <a:r>
              <a:rPr lang="en-GB" altLang="fr-FR" dirty="0"/>
              <a:t> question : </a:t>
            </a:r>
          </a:p>
          <a:p>
            <a:pPr lvl="1"/>
            <a:r>
              <a:rPr lang="en-GB" altLang="fr-FR" dirty="0"/>
              <a:t>on </a:t>
            </a:r>
            <a:r>
              <a:rPr lang="en-GB" altLang="fr-FR" dirty="0" err="1"/>
              <a:t>peut</a:t>
            </a:r>
            <a:r>
              <a:rPr lang="en-GB" altLang="fr-FR" dirty="0"/>
              <a:t> </a:t>
            </a:r>
            <a:r>
              <a:rPr lang="en-GB" altLang="fr-FR" dirty="0" err="1"/>
              <a:t>calculer</a:t>
            </a:r>
            <a:r>
              <a:rPr lang="en-GB" altLang="fr-FR" dirty="0"/>
              <a:t> la distance de </a:t>
            </a:r>
            <a:r>
              <a:rPr lang="en-GB" altLang="fr-FR" dirty="0" err="1"/>
              <a:t>chaque</a:t>
            </a:r>
            <a:r>
              <a:rPr lang="en-GB" altLang="fr-FR" dirty="0"/>
              <a:t> </a:t>
            </a:r>
            <a:r>
              <a:rPr lang="en-GB" altLang="fr-FR" dirty="0" err="1"/>
              <a:t>individu</a:t>
            </a:r>
            <a:r>
              <a:rPr lang="en-GB" altLang="fr-FR" dirty="0"/>
              <a:t> </a:t>
            </a:r>
            <a:r>
              <a:rPr lang="en-GB" altLang="fr-FR" dirty="0" err="1"/>
              <a:t>statistique</a:t>
            </a:r>
            <a:r>
              <a:rPr lang="en-GB" altLang="fr-FR" dirty="0"/>
              <a:t> </a:t>
            </a:r>
            <a:r>
              <a:rPr lang="en-GB" altLang="fr-FR" dirty="0" err="1"/>
              <a:t>à</a:t>
            </a:r>
            <a:r>
              <a:rPr lang="en-GB" altLang="fr-FR" dirty="0"/>
              <a:t> la </a:t>
            </a:r>
            <a:r>
              <a:rPr lang="en-GB" altLang="fr-FR" dirty="0" err="1"/>
              <a:t>moyenne</a:t>
            </a:r>
            <a:r>
              <a:rPr lang="en-GB" altLang="fr-FR" dirty="0"/>
              <a:t> de la distribution de </a:t>
            </a:r>
            <a:r>
              <a:rPr lang="en-GB" altLang="fr-FR" dirty="0" err="1"/>
              <a:t>chaque</a:t>
            </a:r>
            <a:r>
              <a:rPr lang="en-GB" altLang="fr-FR" dirty="0"/>
              <a:t> variable </a:t>
            </a:r>
            <a:r>
              <a:rPr lang="en-GB" altLang="fr-FR" dirty="0" err="1"/>
              <a:t>observée</a:t>
            </a:r>
            <a:r>
              <a:rPr lang="en-GB" altLang="fr-FR" dirty="0"/>
              <a:t> = </a:t>
            </a:r>
            <a:r>
              <a:rPr lang="en-GB" altLang="fr-FR" b="1" dirty="0"/>
              <a:t>variance</a:t>
            </a:r>
          </a:p>
          <a:p>
            <a:r>
              <a:rPr lang="en-GB" altLang="fr-FR" dirty="0"/>
              <a:t>Plus </a:t>
            </a:r>
            <a:r>
              <a:rPr lang="en-GB" altLang="fr-FR" dirty="0" err="1"/>
              <a:t>intéressantes</a:t>
            </a:r>
            <a:r>
              <a:rPr lang="en-GB" altLang="fr-FR" dirty="0"/>
              <a:t> encore </a:t>
            </a:r>
            <a:r>
              <a:rPr lang="en-GB" altLang="fr-FR" dirty="0" err="1"/>
              <a:t>sont</a:t>
            </a:r>
            <a:r>
              <a:rPr lang="en-GB" altLang="fr-FR" dirty="0"/>
              <a:t> </a:t>
            </a:r>
            <a:r>
              <a:rPr lang="en-GB" altLang="fr-FR" dirty="0" err="1"/>
              <a:t>ces</a:t>
            </a:r>
            <a:r>
              <a:rPr lang="en-GB" altLang="fr-FR" dirty="0"/>
              <a:t> distances, </a:t>
            </a:r>
            <a:r>
              <a:rPr lang="en-GB" altLang="fr-FR" dirty="0" err="1"/>
              <a:t>élevées</a:t>
            </a:r>
            <a:r>
              <a:rPr lang="en-GB" altLang="fr-FR" dirty="0"/>
              <a:t> au </a:t>
            </a:r>
            <a:r>
              <a:rPr lang="en-GB" altLang="fr-FR" dirty="0" err="1"/>
              <a:t>carré</a:t>
            </a:r>
            <a:r>
              <a:rPr lang="en-GB" altLang="fr-FR" dirty="0"/>
              <a:t>, </a:t>
            </a:r>
            <a:r>
              <a:rPr lang="en-GB" altLang="fr-FR" dirty="0" err="1"/>
              <a:t>une</a:t>
            </a:r>
            <a:r>
              <a:rPr lang="en-GB" altLang="fr-FR" dirty="0"/>
              <a:t> technique qui </a:t>
            </a:r>
            <a:r>
              <a:rPr lang="en-GB" altLang="fr-FR" dirty="0" err="1"/>
              <a:t>permet</a:t>
            </a:r>
            <a:r>
              <a:rPr lang="en-GB" altLang="fr-FR" dirty="0"/>
              <a:t> de </a:t>
            </a:r>
            <a:r>
              <a:rPr lang="en-GB" altLang="fr-FR" dirty="0" err="1"/>
              <a:t>raisonner</a:t>
            </a:r>
            <a:r>
              <a:rPr lang="en-GB" altLang="fr-FR" dirty="0"/>
              <a:t> </a:t>
            </a:r>
            <a:r>
              <a:rPr lang="en-GB" altLang="fr-FR" dirty="0" err="1"/>
              <a:t>en</a:t>
            </a:r>
            <a:r>
              <a:rPr lang="en-GB" altLang="fr-FR" dirty="0"/>
              <a:t> </a:t>
            </a:r>
            <a:r>
              <a:rPr lang="en-GB" altLang="fr-FR" dirty="0" err="1"/>
              <a:t>valeur</a:t>
            </a:r>
            <a:r>
              <a:rPr lang="en-GB" altLang="fr-FR" dirty="0"/>
              <a:t> </a:t>
            </a:r>
            <a:r>
              <a:rPr lang="en-GB" altLang="fr-FR" dirty="0" err="1"/>
              <a:t>absolue</a:t>
            </a:r>
            <a:r>
              <a:rPr lang="en-GB" altLang="fr-FR" dirty="0"/>
              <a:t> = </a:t>
            </a:r>
            <a:r>
              <a:rPr lang="en-GB" altLang="fr-FR" b="1" dirty="0" err="1"/>
              <a:t>écart</a:t>
            </a:r>
            <a:r>
              <a:rPr lang="en-GB" altLang="fr-FR" b="1" dirty="0"/>
              <a:t>-type</a:t>
            </a:r>
          </a:p>
          <a:p>
            <a:endParaRPr lang="en-GB" altLang="fr-FR" sz="2000" dirty="0">
              <a:latin typeface="Garamond" panose="02020404030301010803" pitchFamily="18" charset="0"/>
            </a:endParaRPr>
          </a:p>
          <a:p>
            <a:endParaRPr lang="fr-FR" dirty="0"/>
          </a:p>
        </p:txBody>
      </p:sp>
    </p:spTree>
    <p:extLst>
      <p:ext uri="{BB962C8B-B14F-4D97-AF65-F5344CB8AC3E}">
        <p14:creationId xmlns:p14="http://schemas.microsoft.com/office/powerpoint/2010/main" val="269452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17C38-0D1E-28C9-2A5D-B1EA1D7FB93C}"/>
              </a:ext>
            </a:extLst>
          </p:cNvPr>
          <p:cNvSpPr>
            <a:spLocks noGrp="1"/>
          </p:cNvSpPr>
          <p:nvPr>
            <p:ph type="title"/>
          </p:nvPr>
        </p:nvSpPr>
        <p:spPr/>
        <p:txBody>
          <a:bodyPr/>
          <a:lstStyle/>
          <a:p>
            <a:r>
              <a:rPr lang="fr-FR" dirty="0"/>
              <a:t>Les indices de dispersion : la variance et l’écart-type</a:t>
            </a:r>
          </a:p>
        </p:txBody>
      </p:sp>
      <p:sp>
        <p:nvSpPr>
          <p:cNvPr id="3" name="Espace réservé du contenu 2">
            <a:extLst>
              <a:ext uri="{FF2B5EF4-FFF2-40B4-BE49-F238E27FC236}">
                <a16:creationId xmlns:a16="http://schemas.microsoft.com/office/drawing/2014/main" id="{EA9C4E49-9FCD-FA9F-083A-A1FD7CBE2A7F}"/>
              </a:ext>
            </a:extLst>
          </p:cNvPr>
          <p:cNvSpPr>
            <a:spLocks noGrp="1"/>
          </p:cNvSpPr>
          <p:nvPr>
            <p:ph idx="1"/>
          </p:nvPr>
        </p:nvSpPr>
        <p:spPr/>
        <p:txBody>
          <a:bodyPr>
            <a:normAutofit/>
          </a:bodyPr>
          <a:lstStyle/>
          <a:p>
            <a:pPr marL="502920" lvl="1" indent="0" eaLnBrk="1" hangingPunct="1">
              <a:lnSpc>
                <a:spcPct val="91000"/>
              </a:lnSpc>
              <a:spcBef>
                <a:spcPts val="600"/>
              </a:spcBef>
              <a:buClr>
                <a:srgbClr val="C80000"/>
              </a:buClr>
              <a:buSzPct val="70000"/>
              <a:buNone/>
            </a:pPr>
            <a:endParaRPr lang="en-GB" altLang="fr-FR" sz="200" dirty="0"/>
          </a:p>
          <a:p>
            <a:pPr eaLnBrk="1" hangingPunct="1">
              <a:lnSpc>
                <a:spcPct val="91000"/>
              </a:lnSpc>
              <a:spcBef>
                <a:spcPts val="600"/>
              </a:spcBef>
            </a:pPr>
            <a:endParaRPr lang="en-GB" altLang="fr-FR" sz="200" dirty="0"/>
          </a:p>
          <a:p>
            <a:pPr eaLnBrk="1" hangingPunct="1">
              <a:lnSpc>
                <a:spcPct val="91000"/>
              </a:lnSpc>
              <a:spcBef>
                <a:spcPts val="600"/>
              </a:spcBef>
            </a:pPr>
            <a:endParaRPr lang="en-GB" altLang="fr-FR" sz="200" dirty="0"/>
          </a:p>
          <a:p>
            <a:pPr lvl="1" eaLnBrk="1" hangingPunct="1">
              <a:lnSpc>
                <a:spcPct val="91000"/>
              </a:lnSpc>
              <a:spcBef>
                <a:spcPct val="20000"/>
              </a:spcBef>
              <a:buClr>
                <a:srgbClr val="C80000"/>
              </a:buClr>
              <a:buSzPct val="60000"/>
              <a:buFont typeface="Wingdings" pitchFamily="2" charset="2"/>
              <a:buChar char="v"/>
            </a:pPr>
            <a:r>
              <a:rPr lang="en-GB" altLang="fr-FR" sz="2600" b="1" dirty="0">
                <a:solidFill>
                  <a:srgbClr val="C80000"/>
                </a:solidFill>
              </a:rPr>
              <a:t> La variance </a:t>
            </a:r>
            <a:r>
              <a:rPr lang="en-GB" altLang="fr-FR" sz="2600" dirty="0"/>
              <a:t>(</a:t>
            </a:r>
            <a:r>
              <a:rPr lang="en-GB" altLang="fr-FR" sz="2600" dirty="0" err="1"/>
              <a:t>moyenne</a:t>
            </a:r>
            <a:r>
              <a:rPr lang="en-GB" altLang="fr-FR" sz="2600" dirty="0"/>
              <a:t> de la </a:t>
            </a:r>
            <a:r>
              <a:rPr lang="en-GB" altLang="fr-FR" sz="2600" dirty="0" err="1"/>
              <a:t>somme</a:t>
            </a:r>
            <a:r>
              <a:rPr lang="en-GB" altLang="fr-FR" sz="2600" dirty="0"/>
              <a:t> des </a:t>
            </a:r>
            <a:r>
              <a:rPr lang="en-GB" altLang="fr-FR" sz="2600" dirty="0" err="1"/>
              <a:t>écarts</a:t>
            </a:r>
            <a:r>
              <a:rPr lang="en-GB" altLang="fr-FR" sz="2600" dirty="0"/>
              <a:t> </a:t>
            </a:r>
            <a:r>
              <a:rPr lang="en-GB" altLang="fr-FR" sz="2600" dirty="0" err="1"/>
              <a:t>à</a:t>
            </a:r>
            <a:r>
              <a:rPr lang="en-GB" altLang="fr-FR" sz="2600" dirty="0"/>
              <a:t> la </a:t>
            </a:r>
            <a:r>
              <a:rPr lang="en-GB" altLang="fr-FR" sz="2600" dirty="0" err="1"/>
              <a:t>moyenne</a:t>
            </a:r>
            <a:r>
              <a:rPr lang="en-GB" altLang="fr-FR" sz="2600" dirty="0"/>
              <a:t>, </a:t>
            </a:r>
            <a:r>
              <a:rPr lang="en-GB" altLang="fr-FR" sz="2600" dirty="0" err="1"/>
              <a:t>élevés</a:t>
            </a:r>
            <a:r>
              <a:rPr lang="en-GB" altLang="fr-FR" sz="2600" dirty="0"/>
              <a:t> au </a:t>
            </a:r>
            <a:r>
              <a:rPr lang="en-GB" altLang="fr-FR" sz="2600" dirty="0" err="1"/>
              <a:t>carré</a:t>
            </a:r>
            <a:r>
              <a:rPr lang="en-GB" altLang="fr-FR" sz="2600" dirty="0"/>
              <a:t>) :</a:t>
            </a:r>
            <a:endParaRPr lang="en-GB" altLang="fr-FR" sz="3000" dirty="0">
              <a:sym typeface="Wingdings" panose="05000000000000000000" pitchFamily="2" charset="2"/>
            </a:endParaRPr>
          </a:p>
          <a:p>
            <a:pPr marL="0" indent="0" eaLnBrk="1" hangingPunct="1">
              <a:lnSpc>
                <a:spcPct val="91000"/>
              </a:lnSpc>
              <a:spcBef>
                <a:spcPts val="600"/>
              </a:spcBef>
              <a:buNone/>
            </a:pPr>
            <a:endParaRPr lang="en-GB" altLang="fr-FR" sz="3000" dirty="0">
              <a:sym typeface="Wingdings" panose="05000000000000000000" pitchFamily="2" charset="2"/>
            </a:endParaRPr>
          </a:p>
          <a:p>
            <a:pPr marL="0" indent="0" eaLnBrk="1" hangingPunct="1">
              <a:lnSpc>
                <a:spcPct val="91000"/>
              </a:lnSpc>
              <a:spcBef>
                <a:spcPts val="600"/>
              </a:spcBef>
              <a:buNone/>
            </a:pPr>
            <a:r>
              <a:rPr lang="en-GB" altLang="fr-FR" sz="3000" dirty="0">
                <a:sym typeface="Wingdings" panose="05000000000000000000" pitchFamily="2" charset="2"/>
              </a:rPr>
              <a:t>	</a:t>
            </a:r>
            <a:r>
              <a:rPr lang="en-GB" altLang="fr-FR" sz="2600" dirty="0">
                <a:sym typeface="Wingdings" panose="05000000000000000000" pitchFamily="2" charset="2"/>
              </a:rPr>
              <a:t> </a:t>
            </a:r>
            <a:r>
              <a:rPr lang="en-GB" altLang="fr-FR" sz="2600" dirty="0" err="1"/>
              <a:t>Problème</a:t>
            </a:r>
            <a:r>
              <a:rPr lang="en-GB" altLang="fr-FR" sz="2600" dirty="0"/>
              <a:t> : </a:t>
            </a:r>
            <a:r>
              <a:rPr lang="en-GB" altLang="fr-FR" sz="2600" dirty="0" err="1"/>
              <a:t>l’unité</a:t>
            </a:r>
            <a:r>
              <a:rPr lang="en-GB" altLang="fr-FR" sz="2600" dirty="0"/>
              <a:t> de la variance </a:t>
            </a:r>
            <a:r>
              <a:rPr lang="en-GB" altLang="fr-FR" sz="2600" dirty="0" err="1"/>
              <a:t>est</a:t>
            </a:r>
            <a:r>
              <a:rPr lang="en-GB" altLang="fr-FR" sz="2600" dirty="0"/>
              <a:t> </a:t>
            </a:r>
            <a:r>
              <a:rPr lang="en-GB" altLang="fr-FR" sz="2600" dirty="0" err="1"/>
              <a:t>différente</a:t>
            </a:r>
            <a:r>
              <a:rPr lang="en-GB" altLang="fr-FR" sz="2600" dirty="0"/>
              <a:t> de la </a:t>
            </a:r>
            <a:r>
              <a:rPr lang="en-GB" altLang="fr-FR" sz="2600" dirty="0" err="1"/>
              <a:t>moyenne</a:t>
            </a:r>
            <a:r>
              <a:rPr lang="en-GB" altLang="fr-FR" sz="2600" dirty="0"/>
              <a:t> (au </a:t>
            </a:r>
            <a:r>
              <a:rPr lang="en-GB" altLang="fr-FR" sz="2600" dirty="0" err="1"/>
              <a:t>carré</a:t>
            </a:r>
            <a:r>
              <a:rPr lang="en-GB" altLang="fr-FR" sz="2600" dirty="0"/>
              <a:t>) = </a:t>
            </a:r>
            <a:r>
              <a:rPr lang="en-GB" altLang="fr-FR" sz="2600" dirty="0" err="1"/>
              <a:t>difficilement</a:t>
            </a:r>
            <a:r>
              <a:rPr lang="en-GB" altLang="fr-FR" sz="2600" dirty="0"/>
              <a:t> interpretable, </a:t>
            </a:r>
            <a:r>
              <a:rPr lang="en-GB" altLang="fr-FR" sz="2600" dirty="0" err="1"/>
              <a:t>mais</a:t>
            </a:r>
            <a:r>
              <a:rPr lang="en-GB" altLang="fr-FR" sz="2600" dirty="0"/>
              <a:t> </a:t>
            </a:r>
            <a:r>
              <a:rPr lang="en-GB" altLang="fr-FR" sz="2600" dirty="0" err="1"/>
              <a:t>permet</a:t>
            </a:r>
            <a:r>
              <a:rPr lang="en-GB" altLang="fr-FR" sz="2600" dirty="0"/>
              <a:t> de </a:t>
            </a:r>
            <a:r>
              <a:rPr lang="en-GB" altLang="fr-FR" sz="2600" dirty="0" err="1"/>
              <a:t>raisonner</a:t>
            </a:r>
            <a:r>
              <a:rPr lang="en-GB" altLang="fr-FR" sz="2600" dirty="0"/>
              <a:t> </a:t>
            </a:r>
            <a:r>
              <a:rPr lang="en-GB" altLang="fr-FR" sz="2600" dirty="0" err="1"/>
              <a:t>en</a:t>
            </a:r>
            <a:r>
              <a:rPr lang="en-GB" altLang="fr-FR" sz="2600" dirty="0"/>
              <a:t> </a:t>
            </a:r>
            <a:r>
              <a:rPr lang="en-GB" altLang="fr-FR" sz="2600" dirty="0" err="1"/>
              <a:t>valeur</a:t>
            </a:r>
            <a:r>
              <a:rPr lang="en-GB" altLang="fr-FR" sz="2600" dirty="0"/>
              <a:t> </a:t>
            </a:r>
            <a:r>
              <a:rPr lang="en-GB" altLang="fr-FR" sz="2600" dirty="0" err="1"/>
              <a:t>absolue</a:t>
            </a:r>
            <a:endParaRPr lang="en-GB" altLang="fr-FR" sz="2600" dirty="0"/>
          </a:p>
          <a:p>
            <a:pPr marL="502920" lvl="1" indent="0" eaLnBrk="1" hangingPunct="1">
              <a:lnSpc>
                <a:spcPct val="91000"/>
              </a:lnSpc>
              <a:spcBef>
                <a:spcPct val="20000"/>
              </a:spcBef>
              <a:buClr>
                <a:srgbClr val="C80000"/>
              </a:buClr>
              <a:buSzPct val="60000"/>
              <a:buNone/>
            </a:pPr>
            <a:endParaRPr lang="en-GB" altLang="fr-FR" sz="2600" dirty="0"/>
          </a:p>
          <a:p>
            <a:pPr lvl="1" eaLnBrk="1" hangingPunct="1">
              <a:lnSpc>
                <a:spcPct val="91000"/>
              </a:lnSpc>
              <a:spcBef>
                <a:spcPct val="20000"/>
              </a:spcBef>
              <a:buClr>
                <a:srgbClr val="C80000"/>
              </a:buClr>
              <a:buSzPct val="60000"/>
              <a:buFont typeface="Wingdings" pitchFamily="2" charset="2"/>
              <a:buChar char="v"/>
            </a:pPr>
            <a:r>
              <a:rPr lang="en-GB" altLang="fr-FR" sz="2600" b="1" dirty="0">
                <a:solidFill>
                  <a:srgbClr val="C80000"/>
                </a:solidFill>
              </a:rPr>
              <a:t> </a:t>
            </a:r>
            <a:r>
              <a:rPr lang="en-GB" altLang="fr-FR" sz="2600" b="1" dirty="0" err="1">
                <a:solidFill>
                  <a:srgbClr val="C80000"/>
                </a:solidFill>
              </a:rPr>
              <a:t>L'écart</a:t>
            </a:r>
            <a:r>
              <a:rPr lang="en-GB" altLang="fr-FR" sz="2600" b="1" dirty="0">
                <a:solidFill>
                  <a:srgbClr val="C80000"/>
                </a:solidFill>
              </a:rPr>
              <a:t> type</a:t>
            </a:r>
            <a:r>
              <a:rPr lang="en-GB" altLang="fr-FR" sz="2600" dirty="0"/>
              <a:t> (</a:t>
            </a:r>
            <a:r>
              <a:rPr lang="en-GB" altLang="fr-FR" sz="2600" dirty="0" err="1"/>
              <a:t>racine</a:t>
            </a:r>
            <a:r>
              <a:rPr lang="en-GB" altLang="fr-FR" sz="2600" dirty="0"/>
              <a:t> </a:t>
            </a:r>
            <a:r>
              <a:rPr lang="en-GB" altLang="fr-FR" sz="2600" dirty="0" err="1"/>
              <a:t>carrée</a:t>
            </a:r>
            <a:r>
              <a:rPr lang="en-GB" altLang="fr-FR" sz="2600" dirty="0"/>
              <a:t> de la variance) : </a:t>
            </a:r>
          </a:p>
          <a:p>
            <a:endParaRPr lang="fr-FR" dirty="0"/>
          </a:p>
        </p:txBody>
      </p:sp>
      <p:graphicFrame>
        <p:nvGraphicFramePr>
          <p:cNvPr id="6" name="Object 6">
            <a:extLst>
              <a:ext uri="{FF2B5EF4-FFF2-40B4-BE49-F238E27FC236}">
                <a16:creationId xmlns:a16="http://schemas.microsoft.com/office/drawing/2014/main" id="{3EDDC7F8-6F5C-7630-A338-61B6E8165741}"/>
              </a:ext>
            </a:extLst>
          </p:cNvPr>
          <p:cNvGraphicFramePr>
            <a:graphicFrameLocks noChangeAspect="1"/>
          </p:cNvGraphicFramePr>
          <p:nvPr/>
        </p:nvGraphicFramePr>
        <p:xfrm>
          <a:off x="9659402" y="2092582"/>
          <a:ext cx="1965325" cy="803275"/>
        </p:xfrm>
        <a:graphic>
          <a:graphicData uri="http://schemas.openxmlformats.org/presentationml/2006/ole">
            <mc:AlternateContent xmlns:mc="http://schemas.openxmlformats.org/markup-compatibility/2006">
              <mc:Choice xmlns:v="urn:schemas-microsoft-com:vml" Requires="v">
                <p:oleObj name="Equation" r:id="rId2" imgW="901497" imgH="368225" progId="Equation.3">
                  <p:embed/>
                </p:oleObj>
              </mc:Choice>
              <mc:Fallback>
                <p:oleObj name="Equation" r:id="rId2" imgW="901497" imgH="368225" progId="Equation.3">
                  <p:embed/>
                  <p:pic>
                    <p:nvPicPr>
                      <p:cNvPr id="6" name="Object 6">
                        <a:extLst>
                          <a:ext uri="{FF2B5EF4-FFF2-40B4-BE49-F238E27FC236}">
                            <a16:creationId xmlns:a16="http://schemas.microsoft.com/office/drawing/2014/main" id="{3EDDC7F8-6F5C-7630-A338-61B6E8165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9402" y="2092582"/>
                        <a:ext cx="1965325" cy="803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 name="Object 7">
            <a:extLst>
              <a:ext uri="{FF2B5EF4-FFF2-40B4-BE49-F238E27FC236}">
                <a16:creationId xmlns:a16="http://schemas.microsoft.com/office/drawing/2014/main" id="{F789A0AA-D2A0-9B8B-00CB-F3DF9A2FE8C0}"/>
              </a:ext>
            </a:extLst>
          </p:cNvPr>
          <p:cNvGraphicFramePr>
            <a:graphicFrameLocks noChangeAspect="1"/>
          </p:cNvGraphicFramePr>
          <p:nvPr/>
        </p:nvGraphicFramePr>
        <p:xfrm>
          <a:off x="9438739" y="5079492"/>
          <a:ext cx="2185988" cy="914400"/>
        </p:xfrm>
        <a:graphic>
          <a:graphicData uri="http://schemas.openxmlformats.org/presentationml/2006/ole">
            <mc:AlternateContent xmlns:mc="http://schemas.openxmlformats.org/markup-compatibility/2006">
              <mc:Choice xmlns:v="urn:schemas-microsoft-com:vml" Requires="v">
                <p:oleObj name="Équation" r:id="rId4" imgW="1003018" imgH="418967" progId="Equation.3">
                  <p:embed/>
                </p:oleObj>
              </mc:Choice>
              <mc:Fallback>
                <p:oleObj name="Équation" r:id="rId4" imgW="1003018" imgH="418967" progId="Equation.3">
                  <p:embed/>
                  <p:pic>
                    <p:nvPicPr>
                      <p:cNvPr id="7" name="Object 7">
                        <a:extLst>
                          <a:ext uri="{FF2B5EF4-FFF2-40B4-BE49-F238E27FC236}">
                            <a16:creationId xmlns:a16="http://schemas.microsoft.com/office/drawing/2014/main" id="{F789A0AA-D2A0-9B8B-00CB-F3DF9A2FE8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8739" y="5079492"/>
                        <a:ext cx="2185988" cy="91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50013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DAA39A-B88E-21D0-7819-C1088B3B886C}"/>
              </a:ext>
            </a:extLst>
          </p:cNvPr>
          <p:cNvSpPr>
            <a:spLocks noGrp="1"/>
          </p:cNvSpPr>
          <p:nvPr>
            <p:ph type="title"/>
          </p:nvPr>
        </p:nvSpPr>
        <p:spPr/>
        <p:txBody>
          <a:bodyPr/>
          <a:lstStyle/>
          <a:p>
            <a:r>
              <a:rPr lang="fr-FR" dirty="0"/>
              <a:t>Ecart-type</a:t>
            </a:r>
          </a:p>
        </p:txBody>
      </p:sp>
      <p:sp>
        <p:nvSpPr>
          <p:cNvPr id="3" name="Espace réservé du contenu 2">
            <a:extLst>
              <a:ext uri="{FF2B5EF4-FFF2-40B4-BE49-F238E27FC236}">
                <a16:creationId xmlns:a16="http://schemas.microsoft.com/office/drawing/2014/main" id="{CB17604D-AAAB-496D-B086-14F6A88BE775}"/>
              </a:ext>
            </a:extLst>
          </p:cNvPr>
          <p:cNvSpPr>
            <a:spLocks noGrp="1"/>
          </p:cNvSpPr>
          <p:nvPr>
            <p:ph idx="1"/>
          </p:nvPr>
        </p:nvSpPr>
        <p:spPr/>
        <p:txBody>
          <a:bodyPr>
            <a:normAutofit fontScale="85000" lnSpcReduction="20000"/>
          </a:bodyPr>
          <a:lstStyle/>
          <a:p>
            <a:pPr marL="0" indent="0">
              <a:buNone/>
            </a:pPr>
            <a:endParaRPr lang="fr-FR" altLang="fr-FR" sz="2800" dirty="0"/>
          </a:p>
          <a:p>
            <a:r>
              <a:rPr lang="fr-FR" altLang="fr-FR" sz="2800" dirty="0"/>
              <a:t>L’écart-type (ou standard variation) est la racine carrée des écarts à la moyenne. En d’autres termes : elle mesure de la dispersion des observations autour de la </a:t>
            </a:r>
            <a:r>
              <a:rPr lang="fr-FR" altLang="fr-FR" sz="2800" dirty="0">
                <a:solidFill>
                  <a:srgbClr val="FF0000"/>
                </a:solidFill>
              </a:rPr>
              <a:t>moyenne</a:t>
            </a:r>
            <a:endParaRPr lang="fr-FR" altLang="fr-FR" sz="2800" dirty="0">
              <a:solidFill>
                <a:schemeClr val="tx2">
                  <a:lumMod val="50000"/>
                </a:schemeClr>
              </a:solidFill>
            </a:endParaRPr>
          </a:p>
          <a:p>
            <a:pPr marL="502920" lvl="1" indent="0">
              <a:buNone/>
            </a:pPr>
            <a:endParaRPr lang="fr-FR" altLang="fr-FR" sz="2500" dirty="0"/>
          </a:p>
          <a:p>
            <a:r>
              <a:rPr lang="fr-FR" altLang="fr-FR" sz="2800" dirty="0"/>
              <a:t>Il possède 4 propriétés essentielles :</a:t>
            </a:r>
          </a:p>
          <a:p>
            <a:pPr lvl="1"/>
            <a:r>
              <a:rPr lang="fr-FR" altLang="fr-FR" sz="2600" dirty="0"/>
              <a:t>Il est nécessairement positif (de 0 à l’infini)</a:t>
            </a:r>
          </a:p>
          <a:p>
            <a:pPr lvl="1"/>
            <a:r>
              <a:rPr lang="fr-FR" altLang="fr-FR" sz="2600" dirty="0"/>
              <a:t>Il est exprimé dans la même mesure que la variable correspondante (en année, en mètre, en points, etc.)</a:t>
            </a:r>
          </a:p>
          <a:p>
            <a:pPr lvl="1"/>
            <a:r>
              <a:rPr lang="fr-FR" altLang="fr-FR" sz="2600" dirty="0"/>
              <a:t>Plus l’écart-type est élevé, plus les observations sont dispersées. Et donc, plus l’écart-type est élevé, moins la moyenne synthétise bien l’ensemble des observations. Si l’écart-type = 0 cela signifie que toutes les observations sont égales</a:t>
            </a:r>
          </a:p>
          <a:p>
            <a:pPr lvl="1"/>
            <a:r>
              <a:rPr lang="fr-FR" altLang="fr-FR" sz="2600" dirty="0"/>
              <a:t>Il est sensible aux valeurs extrêmes (</a:t>
            </a:r>
            <a:r>
              <a:rPr lang="fr-FR" altLang="fr-FR" sz="2600" dirty="0" err="1"/>
              <a:t>outliers</a:t>
            </a:r>
            <a:r>
              <a:rPr lang="fr-FR" altLang="fr-FR" sz="2600" dirty="0"/>
              <a:t>) et permet donc d’en identifier la présence</a:t>
            </a:r>
          </a:p>
          <a:p>
            <a:endParaRPr lang="fr-FR" dirty="0"/>
          </a:p>
        </p:txBody>
      </p:sp>
    </p:spTree>
    <p:extLst>
      <p:ext uri="{BB962C8B-B14F-4D97-AF65-F5344CB8AC3E}">
        <p14:creationId xmlns:p14="http://schemas.microsoft.com/office/powerpoint/2010/main" val="48438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27A37A-0EEB-F372-D5D2-BE026367BAAB}"/>
              </a:ext>
            </a:extLst>
          </p:cNvPr>
          <p:cNvSpPr>
            <a:spLocks noGrp="1"/>
          </p:cNvSpPr>
          <p:nvPr>
            <p:ph type="title"/>
          </p:nvPr>
        </p:nvSpPr>
        <p:spPr/>
        <p:txBody>
          <a:bodyPr/>
          <a:lstStyle/>
          <a:p>
            <a:r>
              <a:rPr lang="fr-FR" dirty="0"/>
              <a:t>Exercices</a:t>
            </a:r>
          </a:p>
        </p:txBody>
      </p:sp>
      <p:graphicFrame>
        <p:nvGraphicFramePr>
          <p:cNvPr id="10" name="Tableau 10">
            <a:extLst>
              <a:ext uri="{FF2B5EF4-FFF2-40B4-BE49-F238E27FC236}">
                <a16:creationId xmlns:a16="http://schemas.microsoft.com/office/drawing/2014/main" id="{1F8F709D-F49F-E751-E531-A4F7EAFB7F83}"/>
              </a:ext>
            </a:extLst>
          </p:cNvPr>
          <p:cNvGraphicFramePr>
            <a:graphicFrameLocks noGrp="1"/>
          </p:cNvGraphicFramePr>
          <p:nvPr>
            <p:ph idx="1"/>
          </p:nvPr>
        </p:nvGraphicFramePr>
        <p:xfrm>
          <a:off x="3869268" y="1570228"/>
          <a:ext cx="7315200" cy="3708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41699424"/>
                    </a:ext>
                  </a:extLst>
                </a:gridCol>
                <a:gridCol w="1828800">
                  <a:extLst>
                    <a:ext uri="{9D8B030D-6E8A-4147-A177-3AD203B41FA5}">
                      <a16:colId xmlns:a16="http://schemas.microsoft.com/office/drawing/2014/main" val="189460337"/>
                    </a:ext>
                  </a:extLst>
                </a:gridCol>
                <a:gridCol w="1828800">
                  <a:extLst>
                    <a:ext uri="{9D8B030D-6E8A-4147-A177-3AD203B41FA5}">
                      <a16:colId xmlns:a16="http://schemas.microsoft.com/office/drawing/2014/main" val="1916880983"/>
                    </a:ext>
                  </a:extLst>
                </a:gridCol>
                <a:gridCol w="1828800">
                  <a:extLst>
                    <a:ext uri="{9D8B030D-6E8A-4147-A177-3AD203B41FA5}">
                      <a16:colId xmlns:a16="http://schemas.microsoft.com/office/drawing/2014/main" val="2347773582"/>
                    </a:ext>
                  </a:extLst>
                </a:gridCol>
              </a:tblGrid>
              <a:tr h="370840">
                <a:tc rowSpan="7">
                  <a:txBody>
                    <a:bodyPr/>
                    <a:lstStyle/>
                    <a:p>
                      <a:endParaRPr lang="fr-FR" b="1" dirty="0">
                        <a:solidFill>
                          <a:schemeClr val="bg1"/>
                        </a:solidFill>
                      </a:endParaRPr>
                    </a:p>
                  </a:txBody>
                  <a:tcPr>
                    <a:noFill/>
                  </a:tcPr>
                </a:tc>
                <a:tc>
                  <a:txBody>
                    <a:bodyPr/>
                    <a:lstStyle/>
                    <a:p>
                      <a:r>
                        <a:rPr lang="fr-FR" dirty="0"/>
                        <a:t>Groupe A</a:t>
                      </a:r>
                    </a:p>
                  </a:txBody>
                  <a:tcPr/>
                </a:tc>
                <a:tc>
                  <a:txBody>
                    <a:bodyPr/>
                    <a:lstStyle/>
                    <a:p>
                      <a:r>
                        <a:rPr lang="fr-FR" dirty="0"/>
                        <a:t>Groupe B</a:t>
                      </a:r>
                    </a:p>
                  </a:txBody>
                  <a:tcPr/>
                </a:tc>
                <a:tc>
                  <a:txBody>
                    <a:bodyPr/>
                    <a:lstStyle/>
                    <a:p>
                      <a:r>
                        <a:rPr lang="fr-FR" dirty="0"/>
                        <a:t>Groupe C</a:t>
                      </a:r>
                    </a:p>
                  </a:txBody>
                  <a:tcPr/>
                </a:tc>
                <a:extLst>
                  <a:ext uri="{0D108BD9-81ED-4DB2-BD59-A6C34878D82A}">
                    <a16:rowId xmlns:a16="http://schemas.microsoft.com/office/drawing/2014/main" val="2858423042"/>
                  </a:ext>
                </a:extLst>
              </a:tr>
              <a:tr h="370840">
                <a:tc vMerge="1">
                  <a:txBody>
                    <a:bodyPr/>
                    <a:lstStyle/>
                    <a:p>
                      <a:endParaRPr lang="fr-FR" dirty="0"/>
                    </a:p>
                  </a:txBody>
                  <a:tcPr/>
                </a:tc>
                <a:tc>
                  <a:txBody>
                    <a:bodyPr/>
                    <a:lstStyle/>
                    <a:p>
                      <a:r>
                        <a:rPr lang="fr-FR" dirty="0"/>
                        <a:t>64</a:t>
                      </a:r>
                    </a:p>
                  </a:txBody>
                  <a:tcPr/>
                </a:tc>
                <a:tc>
                  <a:txBody>
                    <a:bodyPr/>
                    <a:lstStyle/>
                    <a:p>
                      <a:r>
                        <a:rPr lang="fr-FR" dirty="0"/>
                        <a:t>44</a:t>
                      </a:r>
                    </a:p>
                  </a:txBody>
                  <a:tcPr/>
                </a:tc>
                <a:tc>
                  <a:txBody>
                    <a:bodyPr/>
                    <a:lstStyle/>
                    <a:p>
                      <a:r>
                        <a:rPr lang="fr-FR" dirty="0"/>
                        <a:t>34</a:t>
                      </a:r>
                    </a:p>
                  </a:txBody>
                  <a:tcPr/>
                </a:tc>
                <a:extLst>
                  <a:ext uri="{0D108BD9-81ED-4DB2-BD59-A6C34878D82A}">
                    <a16:rowId xmlns:a16="http://schemas.microsoft.com/office/drawing/2014/main" val="264354499"/>
                  </a:ext>
                </a:extLst>
              </a:tr>
              <a:tr h="370840">
                <a:tc vMerge="1">
                  <a:txBody>
                    <a:bodyPr/>
                    <a:lstStyle/>
                    <a:p>
                      <a:endParaRPr lang="fr-FR" dirty="0"/>
                    </a:p>
                  </a:txBody>
                  <a:tcPr/>
                </a:tc>
                <a:tc>
                  <a:txBody>
                    <a:bodyPr/>
                    <a:lstStyle/>
                    <a:p>
                      <a:r>
                        <a:rPr lang="fr-FR" dirty="0"/>
                        <a:t>68</a:t>
                      </a:r>
                    </a:p>
                  </a:txBody>
                  <a:tcPr/>
                </a:tc>
                <a:tc>
                  <a:txBody>
                    <a:bodyPr/>
                    <a:lstStyle/>
                    <a:p>
                      <a:r>
                        <a:rPr lang="fr-FR" dirty="0"/>
                        <a:t>63</a:t>
                      </a:r>
                    </a:p>
                  </a:txBody>
                  <a:tcPr/>
                </a:tc>
                <a:tc>
                  <a:txBody>
                    <a:bodyPr/>
                    <a:lstStyle/>
                    <a:p>
                      <a:r>
                        <a:rPr lang="fr-FR" dirty="0"/>
                        <a:t>58</a:t>
                      </a:r>
                    </a:p>
                  </a:txBody>
                  <a:tcPr/>
                </a:tc>
                <a:extLst>
                  <a:ext uri="{0D108BD9-81ED-4DB2-BD59-A6C34878D82A}">
                    <a16:rowId xmlns:a16="http://schemas.microsoft.com/office/drawing/2014/main" val="1821450957"/>
                  </a:ext>
                </a:extLst>
              </a:tr>
              <a:tr h="370840">
                <a:tc vMerge="1">
                  <a:txBody>
                    <a:bodyPr/>
                    <a:lstStyle/>
                    <a:p>
                      <a:endParaRPr lang="fr-FR" dirty="0"/>
                    </a:p>
                  </a:txBody>
                  <a:tcPr/>
                </a:tc>
                <a:tc>
                  <a:txBody>
                    <a:bodyPr/>
                    <a:lstStyle/>
                    <a:p>
                      <a:r>
                        <a:rPr lang="fr-FR" dirty="0"/>
                        <a:t>70</a:t>
                      </a:r>
                    </a:p>
                  </a:txBody>
                  <a:tcPr/>
                </a:tc>
                <a:tc>
                  <a:txBody>
                    <a:bodyPr/>
                    <a:lstStyle/>
                    <a:p>
                      <a:r>
                        <a:rPr lang="fr-FR" dirty="0"/>
                        <a:t>80</a:t>
                      </a:r>
                    </a:p>
                  </a:txBody>
                  <a:tcPr/>
                </a:tc>
                <a:tc>
                  <a:txBody>
                    <a:bodyPr/>
                    <a:lstStyle/>
                    <a:p>
                      <a:r>
                        <a:rPr lang="fr-FR" dirty="0"/>
                        <a:t>90</a:t>
                      </a:r>
                    </a:p>
                  </a:txBody>
                  <a:tcPr/>
                </a:tc>
                <a:extLst>
                  <a:ext uri="{0D108BD9-81ED-4DB2-BD59-A6C34878D82A}">
                    <a16:rowId xmlns:a16="http://schemas.microsoft.com/office/drawing/2014/main" val="2687189026"/>
                  </a:ext>
                </a:extLst>
              </a:tr>
              <a:tr h="370840">
                <a:tc vMerge="1">
                  <a:txBody>
                    <a:bodyPr/>
                    <a:lstStyle/>
                    <a:p>
                      <a:endParaRPr lang="fr-FR" dirty="0"/>
                    </a:p>
                  </a:txBody>
                  <a:tcPr/>
                </a:tc>
                <a:tc>
                  <a:txBody>
                    <a:bodyPr/>
                    <a:lstStyle/>
                    <a:p>
                      <a:r>
                        <a:rPr lang="fr-FR" dirty="0"/>
                        <a:t>71</a:t>
                      </a:r>
                    </a:p>
                  </a:txBody>
                  <a:tcPr/>
                </a:tc>
                <a:tc>
                  <a:txBody>
                    <a:bodyPr/>
                    <a:lstStyle/>
                    <a:p>
                      <a:r>
                        <a:rPr lang="fr-FR" dirty="0"/>
                        <a:t>91</a:t>
                      </a:r>
                    </a:p>
                  </a:txBody>
                  <a:tcPr/>
                </a:tc>
                <a:tc>
                  <a:txBody>
                    <a:bodyPr/>
                    <a:lstStyle/>
                    <a:p>
                      <a:r>
                        <a:rPr lang="fr-FR" dirty="0"/>
                        <a:t>101</a:t>
                      </a:r>
                    </a:p>
                  </a:txBody>
                  <a:tcPr/>
                </a:tc>
                <a:extLst>
                  <a:ext uri="{0D108BD9-81ED-4DB2-BD59-A6C34878D82A}">
                    <a16:rowId xmlns:a16="http://schemas.microsoft.com/office/drawing/2014/main" val="3128198921"/>
                  </a:ext>
                </a:extLst>
              </a:tr>
              <a:tr h="370840">
                <a:tc vMerge="1">
                  <a:txBody>
                    <a:bodyPr/>
                    <a:lstStyle/>
                    <a:p>
                      <a:endParaRPr lang="fr-FR" dirty="0"/>
                    </a:p>
                  </a:txBody>
                  <a:tcPr/>
                </a:tc>
                <a:tc>
                  <a:txBody>
                    <a:bodyPr/>
                    <a:lstStyle/>
                    <a:p>
                      <a:r>
                        <a:rPr lang="fr-FR" dirty="0"/>
                        <a:t>69</a:t>
                      </a:r>
                    </a:p>
                  </a:txBody>
                  <a:tcPr/>
                </a:tc>
                <a:tc>
                  <a:txBody>
                    <a:bodyPr/>
                    <a:lstStyle/>
                    <a:p>
                      <a:r>
                        <a:rPr lang="fr-FR" dirty="0"/>
                        <a:t>74</a:t>
                      </a:r>
                    </a:p>
                  </a:txBody>
                  <a:tcPr/>
                </a:tc>
                <a:tc>
                  <a:txBody>
                    <a:bodyPr/>
                    <a:lstStyle/>
                    <a:p>
                      <a:r>
                        <a:rPr lang="fr-FR" dirty="0"/>
                        <a:t>79</a:t>
                      </a:r>
                    </a:p>
                  </a:txBody>
                  <a:tcPr/>
                </a:tc>
                <a:extLst>
                  <a:ext uri="{0D108BD9-81ED-4DB2-BD59-A6C34878D82A}">
                    <a16:rowId xmlns:a16="http://schemas.microsoft.com/office/drawing/2014/main" val="3752207320"/>
                  </a:ext>
                </a:extLst>
              </a:tr>
              <a:tr h="370840">
                <a:tc vMerge="1">
                  <a:txBody>
                    <a:bodyPr/>
                    <a:lstStyle/>
                    <a:p>
                      <a:endParaRPr lang="fr-FR" dirty="0"/>
                    </a:p>
                  </a:txBody>
                  <a:tcPr/>
                </a:tc>
                <a:tc>
                  <a:txBody>
                    <a:bodyPr/>
                    <a:lstStyle/>
                    <a:p>
                      <a:r>
                        <a:rPr lang="fr-FR" dirty="0"/>
                        <a:t>66</a:t>
                      </a:r>
                    </a:p>
                  </a:txBody>
                  <a:tcPr/>
                </a:tc>
                <a:tc>
                  <a:txBody>
                    <a:bodyPr/>
                    <a:lstStyle/>
                    <a:p>
                      <a:r>
                        <a:rPr lang="fr-FR" dirty="0"/>
                        <a:t>56</a:t>
                      </a:r>
                    </a:p>
                  </a:txBody>
                  <a:tcPr/>
                </a:tc>
                <a:tc>
                  <a:txBody>
                    <a:bodyPr/>
                    <a:lstStyle/>
                    <a:p>
                      <a:r>
                        <a:rPr lang="fr-FR" dirty="0"/>
                        <a:t>46</a:t>
                      </a:r>
                    </a:p>
                  </a:txBody>
                  <a:tcPr/>
                </a:tc>
                <a:extLst>
                  <a:ext uri="{0D108BD9-81ED-4DB2-BD59-A6C34878D82A}">
                    <a16:rowId xmlns:a16="http://schemas.microsoft.com/office/drawing/2014/main" val="1334274210"/>
                  </a:ext>
                </a:extLst>
              </a:tr>
              <a:tr h="370840">
                <a:tc>
                  <a:txBody>
                    <a:bodyPr/>
                    <a:lstStyle/>
                    <a:p>
                      <a:r>
                        <a:rPr lang="fr-FR" b="1" dirty="0">
                          <a:solidFill>
                            <a:schemeClr val="bg1"/>
                          </a:solidFill>
                        </a:rPr>
                        <a:t>Moyenne</a:t>
                      </a:r>
                    </a:p>
                  </a:txBody>
                  <a:tcPr>
                    <a:solidFill>
                      <a:schemeClr val="accent1"/>
                    </a:solidFill>
                  </a:tcPr>
                </a:tc>
                <a:tc>
                  <a:txBody>
                    <a:bodyPr/>
                    <a:lstStyle/>
                    <a:p>
                      <a:endParaRPr lang="fr-FR" b="1" dirty="0">
                        <a:solidFill>
                          <a:schemeClr val="accent6"/>
                        </a:solidFill>
                      </a:endParaRPr>
                    </a:p>
                  </a:txBody>
                  <a:tcPr/>
                </a:tc>
                <a:tc>
                  <a:txBody>
                    <a:bodyPr/>
                    <a:lstStyle/>
                    <a:p>
                      <a:endParaRPr lang="fr-FR" b="1" dirty="0">
                        <a:solidFill>
                          <a:schemeClr val="accent6"/>
                        </a:solidFill>
                      </a:endParaRPr>
                    </a:p>
                  </a:txBody>
                  <a:tcPr/>
                </a:tc>
                <a:tc>
                  <a:txBody>
                    <a:bodyPr/>
                    <a:lstStyle/>
                    <a:p>
                      <a:endParaRPr lang="fr-FR" b="1" dirty="0">
                        <a:solidFill>
                          <a:schemeClr val="accent6"/>
                        </a:solidFill>
                      </a:endParaRPr>
                    </a:p>
                  </a:txBody>
                  <a:tcPr/>
                </a:tc>
                <a:extLst>
                  <a:ext uri="{0D108BD9-81ED-4DB2-BD59-A6C34878D82A}">
                    <a16:rowId xmlns:a16="http://schemas.microsoft.com/office/drawing/2014/main" val="1763729385"/>
                  </a:ext>
                </a:extLst>
              </a:tr>
              <a:tr h="370840">
                <a:tc>
                  <a:txBody>
                    <a:bodyPr/>
                    <a:lstStyle/>
                    <a:p>
                      <a:r>
                        <a:rPr lang="fr-FR" b="1" dirty="0">
                          <a:solidFill>
                            <a:schemeClr val="bg1"/>
                          </a:solidFill>
                        </a:rPr>
                        <a:t>Variance</a:t>
                      </a:r>
                    </a:p>
                  </a:txBody>
                  <a:tcPr>
                    <a:solidFill>
                      <a:schemeClr val="accent1"/>
                    </a:solidFill>
                  </a:tcPr>
                </a:tc>
                <a:tc>
                  <a:txBody>
                    <a:bodyPr/>
                    <a:lstStyle/>
                    <a:p>
                      <a:endParaRPr lang="fr-FR" b="1" dirty="0">
                        <a:solidFill>
                          <a:schemeClr val="accent6"/>
                        </a:solidFill>
                      </a:endParaRPr>
                    </a:p>
                  </a:txBody>
                  <a:tcPr/>
                </a:tc>
                <a:tc>
                  <a:txBody>
                    <a:bodyPr/>
                    <a:lstStyle/>
                    <a:p>
                      <a:endParaRPr lang="fr-FR" b="1" dirty="0">
                        <a:solidFill>
                          <a:schemeClr val="accent6"/>
                        </a:solidFill>
                      </a:endParaRPr>
                    </a:p>
                  </a:txBody>
                  <a:tcPr/>
                </a:tc>
                <a:tc>
                  <a:txBody>
                    <a:bodyPr/>
                    <a:lstStyle/>
                    <a:p>
                      <a:endParaRPr lang="fr-FR" b="1" dirty="0">
                        <a:solidFill>
                          <a:schemeClr val="accent6"/>
                        </a:solidFill>
                      </a:endParaRPr>
                    </a:p>
                  </a:txBody>
                  <a:tcPr/>
                </a:tc>
                <a:extLst>
                  <a:ext uri="{0D108BD9-81ED-4DB2-BD59-A6C34878D82A}">
                    <a16:rowId xmlns:a16="http://schemas.microsoft.com/office/drawing/2014/main" val="1554125788"/>
                  </a:ext>
                </a:extLst>
              </a:tr>
              <a:tr h="370840">
                <a:tc>
                  <a:txBody>
                    <a:bodyPr/>
                    <a:lstStyle/>
                    <a:p>
                      <a:r>
                        <a:rPr lang="fr-FR" b="1" dirty="0">
                          <a:solidFill>
                            <a:schemeClr val="bg1"/>
                          </a:solidFill>
                        </a:rPr>
                        <a:t>Ecart-type</a:t>
                      </a:r>
                    </a:p>
                  </a:txBody>
                  <a:tcPr>
                    <a:solidFill>
                      <a:schemeClr val="accent1"/>
                    </a:solidFill>
                  </a:tcPr>
                </a:tc>
                <a:tc>
                  <a:txBody>
                    <a:bodyPr/>
                    <a:lstStyle/>
                    <a:p>
                      <a:endParaRPr lang="fr-FR" b="1" dirty="0">
                        <a:solidFill>
                          <a:schemeClr val="accent6"/>
                        </a:solidFill>
                      </a:endParaRPr>
                    </a:p>
                  </a:txBody>
                  <a:tcPr/>
                </a:tc>
                <a:tc>
                  <a:txBody>
                    <a:bodyPr/>
                    <a:lstStyle/>
                    <a:p>
                      <a:endParaRPr lang="fr-FR" b="1" dirty="0">
                        <a:solidFill>
                          <a:schemeClr val="accent6"/>
                        </a:solidFill>
                      </a:endParaRPr>
                    </a:p>
                  </a:txBody>
                  <a:tcPr/>
                </a:tc>
                <a:tc>
                  <a:txBody>
                    <a:bodyPr/>
                    <a:lstStyle/>
                    <a:p>
                      <a:endParaRPr lang="fr-FR" b="1" dirty="0">
                        <a:solidFill>
                          <a:schemeClr val="accent6"/>
                        </a:solidFill>
                      </a:endParaRPr>
                    </a:p>
                  </a:txBody>
                  <a:tcPr/>
                </a:tc>
                <a:extLst>
                  <a:ext uri="{0D108BD9-81ED-4DB2-BD59-A6C34878D82A}">
                    <a16:rowId xmlns:a16="http://schemas.microsoft.com/office/drawing/2014/main" val="2512598664"/>
                  </a:ext>
                </a:extLst>
              </a:tr>
            </a:tbl>
          </a:graphicData>
        </a:graphic>
      </p:graphicFrame>
    </p:spTree>
    <p:extLst>
      <p:ext uri="{BB962C8B-B14F-4D97-AF65-F5344CB8AC3E}">
        <p14:creationId xmlns:p14="http://schemas.microsoft.com/office/powerpoint/2010/main" val="81194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27A37A-0EEB-F372-D5D2-BE026367BAAB}"/>
              </a:ext>
            </a:extLst>
          </p:cNvPr>
          <p:cNvSpPr>
            <a:spLocks noGrp="1"/>
          </p:cNvSpPr>
          <p:nvPr>
            <p:ph type="title"/>
          </p:nvPr>
        </p:nvSpPr>
        <p:spPr/>
        <p:txBody>
          <a:bodyPr/>
          <a:lstStyle/>
          <a:p>
            <a:r>
              <a:rPr lang="fr-FR" dirty="0"/>
              <a:t>Exercices</a:t>
            </a:r>
          </a:p>
        </p:txBody>
      </p:sp>
      <p:graphicFrame>
        <p:nvGraphicFramePr>
          <p:cNvPr id="10" name="Tableau 10">
            <a:extLst>
              <a:ext uri="{FF2B5EF4-FFF2-40B4-BE49-F238E27FC236}">
                <a16:creationId xmlns:a16="http://schemas.microsoft.com/office/drawing/2014/main" id="{1F8F709D-F49F-E751-E531-A4F7EAFB7F83}"/>
              </a:ext>
            </a:extLst>
          </p:cNvPr>
          <p:cNvGraphicFramePr>
            <a:graphicFrameLocks noGrp="1"/>
          </p:cNvGraphicFramePr>
          <p:nvPr>
            <p:ph idx="1"/>
          </p:nvPr>
        </p:nvGraphicFramePr>
        <p:xfrm>
          <a:off x="3869268" y="1570228"/>
          <a:ext cx="7315200" cy="3708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041699424"/>
                    </a:ext>
                  </a:extLst>
                </a:gridCol>
                <a:gridCol w="1828800">
                  <a:extLst>
                    <a:ext uri="{9D8B030D-6E8A-4147-A177-3AD203B41FA5}">
                      <a16:colId xmlns:a16="http://schemas.microsoft.com/office/drawing/2014/main" val="189460337"/>
                    </a:ext>
                  </a:extLst>
                </a:gridCol>
                <a:gridCol w="1828800">
                  <a:extLst>
                    <a:ext uri="{9D8B030D-6E8A-4147-A177-3AD203B41FA5}">
                      <a16:colId xmlns:a16="http://schemas.microsoft.com/office/drawing/2014/main" val="1916880983"/>
                    </a:ext>
                  </a:extLst>
                </a:gridCol>
                <a:gridCol w="1828800">
                  <a:extLst>
                    <a:ext uri="{9D8B030D-6E8A-4147-A177-3AD203B41FA5}">
                      <a16:colId xmlns:a16="http://schemas.microsoft.com/office/drawing/2014/main" val="2347773582"/>
                    </a:ext>
                  </a:extLst>
                </a:gridCol>
              </a:tblGrid>
              <a:tr h="370840">
                <a:tc rowSpan="7">
                  <a:txBody>
                    <a:bodyPr/>
                    <a:lstStyle/>
                    <a:p>
                      <a:endParaRPr lang="fr-FR" b="1" dirty="0">
                        <a:solidFill>
                          <a:schemeClr val="bg1"/>
                        </a:solidFill>
                      </a:endParaRPr>
                    </a:p>
                  </a:txBody>
                  <a:tcPr>
                    <a:noFill/>
                  </a:tcPr>
                </a:tc>
                <a:tc>
                  <a:txBody>
                    <a:bodyPr/>
                    <a:lstStyle/>
                    <a:p>
                      <a:r>
                        <a:rPr lang="fr-FR" dirty="0"/>
                        <a:t>Groupe A</a:t>
                      </a:r>
                    </a:p>
                  </a:txBody>
                  <a:tcPr/>
                </a:tc>
                <a:tc>
                  <a:txBody>
                    <a:bodyPr/>
                    <a:lstStyle/>
                    <a:p>
                      <a:r>
                        <a:rPr lang="fr-FR" dirty="0"/>
                        <a:t>Groupe B</a:t>
                      </a:r>
                    </a:p>
                  </a:txBody>
                  <a:tcPr/>
                </a:tc>
                <a:tc>
                  <a:txBody>
                    <a:bodyPr/>
                    <a:lstStyle/>
                    <a:p>
                      <a:r>
                        <a:rPr lang="fr-FR" dirty="0"/>
                        <a:t>Groupe C</a:t>
                      </a:r>
                    </a:p>
                  </a:txBody>
                  <a:tcPr/>
                </a:tc>
                <a:extLst>
                  <a:ext uri="{0D108BD9-81ED-4DB2-BD59-A6C34878D82A}">
                    <a16:rowId xmlns:a16="http://schemas.microsoft.com/office/drawing/2014/main" val="2858423042"/>
                  </a:ext>
                </a:extLst>
              </a:tr>
              <a:tr h="370840">
                <a:tc vMerge="1">
                  <a:txBody>
                    <a:bodyPr/>
                    <a:lstStyle/>
                    <a:p>
                      <a:endParaRPr lang="fr-FR" dirty="0"/>
                    </a:p>
                  </a:txBody>
                  <a:tcPr/>
                </a:tc>
                <a:tc>
                  <a:txBody>
                    <a:bodyPr/>
                    <a:lstStyle/>
                    <a:p>
                      <a:r>
                        <a:rPr lang="fr-FR" dirty="0"/>
                        <a:t>64</a:t>
                      </a:r>
                    </a:p>
                  </a:txBody>
                  <a:tcPr/>
                </a:tc>
                <a:tc>
                  <a:txBody>
                    <a:bodyPr/>
                    <a:lstStyle/>
                    <a:p>
                      <a:r>
                        <a:rPr lang="fr-FR" dirty="0"/>
                        <a:t>44</a:t>
                      </a:r>
                    </a:p>
                  </a:txBody>
                  <a:tcPr/>
                </a:tc>
                <a:tc>
                  <a:txBody>
                    <a:bodyPr/>
                    <a:lstStyle/>
                    <a:p>
                      <a:r>
                        <a:rPr lang="fr-FR" dirty="0"/>
                        <a:t>34</a:t>
                      </a:r>
                    </a:p>
                  </a:txBody>
                  <a:tcPr/>
                </a:tc>
                <a:extLst>
                  <a:ext uri="{0D108BD9-81ED-4DB2-BD59-A6C34878D82A}">
                    <a16:rowId xmlns:a16="http://schemas.microsoft.com/office/drawing/2014/main" val="264354499"/>
                  </a:ext>
                </a:extLst>
              </a:tr>
              <a:tr h="370840">
                <a:tc vMerge="1">
                  <a:txBody>
                    <a:bodyPr/>
                    <a:lstStyle/>
                    <a:p>
                      <a:endParaRPr lang="fr-FR" dirty="0"/>
                    </a:p>
                  </a:txBody>
                  <a:tcPr/>
                </a:tc>
                <a:tc>
                  <a:txBody>
                    <a:bodyPr/>
                    <a:lstStyle/>
                    <a:p>
                      <a:r>
                        <a:rPr lang="fr-FR" dirty="0"/>
                        <a:t>68</a:t>
                      </a:r>
                    </a:p>
                  </a:txBody>
                  <a:tcPr/>
                </a:tc>
                <a:tc>
                  <a:txBody>
                    <a:bodyPr/>
                    <a:lstStyle/>
                    <a:p>
                      <a:r>
                        <a:rPr lang="fr-FR" dirty="0"/>
                        <a:t>63</a:t>
                      </a:r>
                    </a:p>
                  </a:txBody>
                  <a:tcPr/>
                </a:tc>
                <a:tc>
                  <a:txBody>
                    <a:bodyPr/>
                    <a:lstStyle/>
                    <a:p>
                      <a:r>
                        <a:rPr lang="fr-FR" dirty="0"/>
                        <a:t>58</a:t>
                      </a:r>
                    </a:p>
                  </a:txBody>
                  <a:tcPr/>
                </a:tc>
                <a:extLst>
                  <a:ext uri="{0D108BD9-81ED-4DB2-BD59-A6C34878D82A}">
                    <a16:rowId xmlns:a16="http://schemas.microsoft.com/office/drawing/2014/main" val="1821450957"/>
                  </a:ext>
                </a:extLst>
              </a:tr>
              <a:tr h="370840">
                <a:tc vMerge="1">
                  <a:txBody>
                    <a:bodyPr/>
                    <a:lstStyle/>
                    <a:p>
                      <a:endParaRPr lang="fr-FR" dirty="0"/>
                    </a:p>
                  </a:txBody>
                  <a:tcPr/>
                </a:tc>
                <a:tc>
                  <a:txBody>
                    <a:bodyPr/>
                    <a:lstStyle/>
                    <a:p>
                      <a:r>
                        <a:rPr lang="fr-FR" dirty="0"/>
                        <a:t>70</a:t>
                      </a:r>
                    </a:p>
                  </a:txBody>
                  <a:tcPr/>
                </a:tc>
                <a:tc>
                  <a:txBody>
                    <a:bodyPr/>
                    <a:lstStyle/>
                    <a:p>
                      <a:r>
                        <a:rPr lang="fr-FR" dirty="0"/>
                        <a:t>80</a:t>
                      </a:r>
                    </a:p>
                  </a:txBody>
                  <a:tcPr/>
                </a:tc>
                <a:tc>
                  <a:txBody>
                    <a:bodyPr/>
                    <a:lstStyle/>
                    <a:p>
                      <a:r>
                        <a:rPr lang="fr-FR" dirty="0"/>
                        <a:t>90</a:t>
                      </a:r>
                    </a:p>
                  </a:txBody>
                  <a:tcPr/>
                </a:tc>
                <a:extLst>
                  <a:ext uri="{0D108BD9-81ED-4DB2-BD59-A6C34878D82A}">
                    <a16:rowId xmlns:a16="http://schemas.microsoft.com/office/drawing/2014/main" val="2687189026"/>
                  </a:ext>
                </a:extLst>
              </a:tr>
              <a:tr h="370840">
                <a:tc vMerge="1">
                  <a:txBody>
                    <a:bodyPr/>
                    <a:lstStyle/>
                    <a:p>
                      <a:endParaRPr lang="fr-FR" dirty="0"/>
                    </a:p>
                  </a:txBody>
                  <a:tcPr/>
                </a:tc>
                <a:tc>
                  <a:txBody>
                    <a:bodyPr/>
                    <a:lstStyle/>
                    <a:p>
                      <a:r>
                        <a:rPr lang="fr-FR" dirty="0"/>
                        <a:t>71</a:t>
                      </a:r>
                    </a:p>
                  </a:txBody>
                  <a:tcPr/>
                </a:tc>
                <a:tc>
                  <a:txBody>
                    <a:bodyPr/>
                    <a:lstStyle/>
                    <a:p>
                      <a:r>
                        <a:rPr lang="fr-FR" dirty="0"/>
                        <a:t>91</a:t>
                      </a:r>
                    </a:p>
                  </a:txBody>
                  <a:tcPr/>
                </a:tc>
                <a:tc>
                  <a:txBody>
                    <a:bodyPr/>
                    <a:lstStyle/>
                    <a:p>
                      <a:r>
                        <a:rPr lang="fr-FR" dirty="0"/>
                        <a:t>101</a:t>
                      </a:r>
                    </a:p>
                  </a:txBody>
                  <a:tcPr/>
                </a:tc>
                <a:extLst>
                  <a:ext uri="{0D108BD9-81ED-4DB2-BD59-A6C34878D82A}">
                    <a16:rowId xmlns:a16="http://schemas.microsoft.com/office/drawing/2014/main" val="3128198921"/>
                  </a:ext>
                </a:extLst>
              </a:tr>
              <a:tr h="370840">
                <a:tc vMerge="1">
                  <a:txBody>
                    <a:bodyPr/>
                    <a:lstStyle/>
                    <a:p>
                      <a:endParaRPr lang="fr-FR" dirty="0"/>
                    </a:p>
                  </a:txBody>
                  <a:tcPr/>
                </a:tc>
                <a:tc>
                  <a:txBody>
                    <a:bodyPr/>
                    <a:lstStyle/>
                    <a:p>
                      <a:r>
                        <a:rPr lang="fr-FR" dirty="0"/>
                        <a:t>69</a:t>
                      </a:r>
                    </a:p>
                  </a:txBody>
                  <a:tcPr/>
                </a:tc>
                <a:tc>
                  <a:txBody>
                    <a:bodyPr/>
                    <a:lstStyle/>
                    <a:p>
                      <a:r>
                        <a:rPr lang="fr-FR" dirty="0"/>
                        <a:t>74</a:t>
                      </a:r>
                    </a:p>
                  </a:txBody>
                  <a:tcPr/>
                </a:tc>
                <a:tc>
                  <a:txBody>
                    <a:bodyPr/>
                    <a:lstStyle/>
                    <a:p>
                      <a:r>
                        <a:rPr lang="fr-FR" dirty="0"/>
                        <a:t>79</a:t>
                      </a:r>
                    </a:p>
                  </a:txBody>
                  <a:tcPr/>
                </a:tc>
                <a:extLst>
                  <a:ext uri="{0D108BD9-81ED-4DB2-BD59-A6C34878D82A}">
                    <a16:rowId xmlns:a16="http://schemas.microsoft.com/office/drawing/2014/main" val="3752207320"/>
                  </a:ext>
                </a:extLst>
              </a:tr>
              <a:tr h="370840">
                <a:tc vMerge="1">
                  <a:txBody>
                    <a:bodyPr/>
                    <a:lstStyle/>
                    <a:p>
                      <a:endParaRPr lang="fr-FR" dirty="0"/>
                    </a:p>
                  </a:txBody>
                  <a:tcPr/>
                </a:tc>
                <a:tc>
                  <a:txBody>
                    <a:bodyPr/>
                    <a:lstStyle/>
                    <a:p>
                      <a:r>
                        <a:rPr lang="fr-FR" dirty="0"/>
                        <a:t>66</a:t>
                      </a:r>
                    </a:p>
                  </a:txBody>
                  <a:tcPr/>
                </a:tc>
                <a:tc>
                  <a:txBody>
                    <a:bodyPr/>
                    <a:lstStyle/>
                    <a:p>
                      <a:r>
                        <a:rPr lang="fr-FR" dirty="0"/>
                        <a:t>56</a:t>
                      </a:r>
                    </a:p>
                  </a:txBody>
                  <a:tcPr/>
                </a:tc>
                <a:tc>
                  <a:txBody>
                    <a:bodyPr/>
                    <a:lstStyle/>
                    <a:p>
                      <a:r>
                        <a:rPr lang="fr-FR" dirty="0"/>
                        <a:t>46</a:t>
                      </a:r>
                    </a:p>
                  </a:txBody>
                  <a:tcPr/>
                </a:tc>
                <a:extLst>
                  <a:ext uri="{0D108BD9-81ED-4DB2-BD59-A6C34878D82A}">
                    <a16:rowId xmlns:a16="http://schemas.microsoft.com/office/drawing/2014/main" val="1334274210"/>
                  </a:ext>
                </a:extLst>
              </a:tr>
              <a:tr h="370840">
                <a:tc>
                  <a:txBody>
                    <a:bodyPr/>
                    <a:lstStyle/>
                    <a:p>
                      <a:r>
                        <a:rPr lang="fr-FR" b="1" dirty="0">
                          <a:solidFill>
                            <a:schemeClr val="bg1"/>
                          </a:solidFill>
                        </a:rPr>
                        <a:t>Moyenne</a:t>
                      </a:r>
                    </a:p>
                  </a:txBody>
                  <a:tcPr>
                    <a:solidFill>
                      <a:schemeClr val="accent1"/>
                    </a:solidFill>
                  </a:tcPr>
                </a:tc>
                <a:tc>
                  <a:txBody>
                    <a:bodyPr/>
                    <a:lstStyle/>
                    <a:p>
                      <a:r>
                        <a:rPr lang="fr-FR" b="1" dirty="0">
                          <a:solidFill>
                            <a:schemeClr val="accent6"/>
                          </a:solidFill>
                        </a:rPr>
                        <a:t>68</a:t>
                      </a:r>
                    </a:p>
                  </a:txBody>
                  <a:tcPr/>
                </a:tc>
                <a:tc>
                  <a:txBody>
                    <a:bodyPr/>
                    <a:lstStyle/>
                    <a:p>
                      <a:r>
                        <a:rPr lang="fr-FR" b="1" dirty="0">
                          <a:solidFill>
                            <a:schemeClr val="accent6"/>
                          </a:solidFill>
                        </a:rPr>
                        <a:t>68</a:t>
                      </a:r>
                    </a:p>
                  </a:txBody>
                  <a:tcPr/>
                </a:tc>
                <a:tc>
                  <a:txBody>
                    <a:bodyPr/>
                    <a:lstStyle/>
                    <a:p>
                      <a:r>
                        <a:rPr lang="fr-FR" b="1" dirty="0">
                          <a:solidFill>
                            <a:schemeClr val="accent6"/>
                          </a:solidFill>
                        </a:rPr>
                        <a:t>68</a:t>
                      </a:r>
                    </a:p>
                  </a:txBody>
                  <a:tcPr/>
                </a:tc>
                <a:extLst>
                  <a:ext uri="{0D108BD9-81ED-4DB2-BD59-A6C34878D82A}">
                    <a16:rowId xmlns:a16="http://schemas.microsoft.com/office/drawing/2014/main" val="1763729385"/>
                  </a:ext>
                </a:extLst>
              </a:tr>
              <a:tr h="370840">
                <a:tc>
                  <a:txBody>
                    <a:bodyPr/>
                    <a:lstStyle/>
                    <a:p>
                      <a:r>
                        <a:rPr lang="fr-FR" b="1" dirty="0">
                          <a:solidFill>
                            <a:schemeClr val="bg1"/>
                          </a:solidFill>
                        </a:rPr>
                        <a:t>Variance</a:t>
                      </a:r>
                    </a:p>
                  </a:txBody>
                  <a:tcPr>
                    <a:solidFill>
                      <a:schemeClr val="accent1"/>
                    </a:solidFill>
                  </a:tcPr>
                </a:tc>
                <a:tc>
                  <a:txBody>
                    <a:bodyPr/>
                    <a:lstStyle/>
                    <a:p>
                      <a:r>
                        <a:rPr lang="fr-FR" b="1" dirty="0">
                          <a:solidFill>
                            <a:schemeClr val="accent6"/>
                          </a:solidFill>
                        </a:rPr>
                        <a:t>6,8</a:t>
                      </a:r>
                    </a:p>
                  </a:txBody>
                  <a:tcPr/>
                </a:tc>
                <a:tc>
                  <a:txBody>
                    <a:bodyPr/>
                    <a:lstStyle/>
                    <a:p>
                      <a:r>
                        <a:rPr lang="fr-FR" b="1" dirty="0">
                          <a:solidFill>
                            <a:schemeClr val="accent6"/>
                          </a:solidFill>
                        </a:rPr>
                        <a:t>290,8</a:t>
                      </a:r>
                    </a:p>
                  </a:txBody>
                  <a:tcPr/>
                </a:tc>
                <a:tc>
                  <a:txBody>
                    <a:bodyPr/>
                    <a:lstStyle/>
                    <a:p>
                      <a:r>
                        <a:rPr lang="fr-FR" b="1" dirty="0">
                          <a:solidFill>
                            <a:schemeClr val="accent6"/>
                          </a:solidFill>
                        </a:rPr>
                        <a:t>686,8</a:t>
                      </a:r>
                    </a:p>
                  </a:txBody>
                  <a:tcPr/>
                </a:tc>
                <a:extLst>
                  <a:ext uri="{0D108BD9-81ED-4DB2-BD59-A6C34878D82A}">
                    <a16:rowId xmlns:a16="http://schemas.microsoft.com/office/drawing/2014/main" val="1554125788"/>
                  </a:ext>
                </a:extLst>
              </a:tr>
              <a:tr h="370840">
                <a:tc>
                  <a:txBody>
                    <a:bodyPr/>
                    <a:lstStyle/>
                    <a:p>
                      <a:r>
                        <a:rPr lang="fr-FR" b="1" dirty="0">
                          <a:solidFill>
                            <a:schemeClr val="bg1"/>
                          </a:solidFill>
                        </a:rPr>
                        <a:t>Ecart-type</a:t>
                      </a:r>
                    </a:p>
                  </a:txBody>
                  <a:tcPr>
                    <a:solidFill>
                      <a:schemeClr val="accent1"/>
                    </a:solidFill>
                  </a:tcPr>
                </a:tc>
                <a:tc>
                  <a:txBody>
                    <a:bodyPr/>
                    <a:lstStyle/>
                    <a:p>
                      <a:r>
                        <a:rPr lang="fr-FR" b="1" dirty="0">
                          <a:solidFill>
                            <a:schemeClr val="accent6"/>
                          </a:solidFill>
                        </a:rPr>
                        <a:t>2,61</a:t>
                      </a:r>
                    </a:p>
                  </a:txBody>
                  <a:tcPr/>
                </a:tc>
                <a:tc>
                  <a:txBody>
                    <a:bodyPr/>
                    <a:lstStyle/>
                    <a:p>
                      <a:r>
                        <a:rPr lang="fr-FR" b="1" dirty="0">
                          <a:solidFill>
                            <a:schemeClr val="accent6"/>
                          </a:solidFill>
                        </a:rPr>
                        <a:t>17,05</a:t>
                      </a:r>
                    </a:p>
                  </a:txBody>
                  <a:tcPr/>
                </a:tc>
                <a:tc>
                  <a:txBody>
                    <a:bodyPr/>
                    <a:lstStyle/>
                    <a:p>
                      <a:r>
                        <a:rPr lang="fr-FR" b="1" dirty="0">
                          <a:solidFill>
                            <a:schemeClr val="accent6"/>
                          </a:solidFill>
                        </a:rPr>
                        <a:t>26,21</a:t>
                      </a:r>
                    </a:p>
                  </a:txBody>
                  <a:tcPr/>
                </a:tc>
                <a:extLst>
                  <a:ext uri="{0D108BD9-81ED-4DB2-BD59-A6C34878D82A}">
                    <a16:rowId xmlns:a16="http://schemas.microsoft.com/office/drawing/2014/main" val="2512598664"/>
                  </a:ext>
                </a:extLst>
              </a:tr>
            </a:tbl>
          </a:graphicData>
        </a:graphic>
      </p:graphicFrame>
    </p:spTree>
    <p:extLst>
      <p:ext uri="{BB962C8B-B14F-4D97-AF65-F5344CB8AC3E}">
        <p14:creationId xmlns:p14="http://schemas.microsoft.com/office/powerpoint/2010/main" val="1761393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EED1C3-5B99-48D4-4994-CFD3FB88AF07}"/>
              </a:ext>
            </a:extLst>
          </p:cNvPr>
          <p:cNvSpPr>
            <a:spLocks noGrp="1"/>
          </p:cNvSpPr>
          <p:nvPr>
            <p:ph type="title"/>
          </p:nvPr>
        </p:nvSpPr>
        <p:spPr/>
        <p:txBody>
          <a:bodyPr/>
          <a:lstStyle/>
          <a:p>
            <a:r>
              <a:rPr lang="fr-FR" dirty="0"/>
              <a:t>La loi normale</a:t>
            </a:r>
          </a:p>
        </p:txBody>
      </p:sp>
      <p:sp>
        <p:nvSpPr>
          <p:cNvPr id="3" name="Espace réservé du contenu 2">
            <a:extLst>
              <a:ext uri="{FF2B5EF4-FFF2-40B4-BE49-F238E27FC236}">
                <a16:creationId xmlns:a16="http://schemas.microsoft.com/office/drawing/2014/main" id="{08C60C12-A571-AE03-4D3B-FD5815299545}"/>
              </a:ext>
            </a:extLst>
          </p:cNvPr>
          <p:cNvSpPr>
            <a:spLocks noGrp="1"/>
          </p:cNvSpPr>
          <p:nvPr>
            <p:ph idx="1"/>
          </p:nvPr>
        </p:nvSpPr>
        <p:spPr>
          <a:xfrm>
            <a:off x="3869268" y="864108"/>
            <a:ext cx="7315200" cy="2564892"/>
          </a:xfrm>
        </p:spPr>
        <p:txBody>
          <a:bodyPr/>
          <a:lstStyle/>
          <a:p>
            <a:r>
              <a:rPr lang="fr-FR" dirty="0"/>
              <a:t>La loi normale de l’écart à la moyenne : </a:t>
            </a:r>
          </a:p>
          <a:p>
            <a:pPr lvl="1"/>
            <a:r>
              <a:rPr lang="fr-FR" dirty="0"/>
              <a:t>50% des observations au dessus et 50% en dessous</a:t>
            </a:r>
          </a:p>
          <a:p>
            <a:pPr lvl="1"/>
            <a:r>
              <a:rPr lang="fr-FR" dirty="0"/>
              <a:t>68% des observations sont situées entre moyenne- sigma et moyenne +sigma</a:t>
            </a:r>
          </a:p>
          <a:p>
            <a:pPr lvl="1"/>
            <a:r>
              <a:rPr lang="fr-FR" dirty="0"/>
              <a:t>95% à plus ou moins deux écarts-types de la moyenne </a:t>
            </a:r>
          </a:p>
          <a:p>
            <a:pPr lvl="1"/>
            <a:r>
              <a:rPr lang="fr-FR" dirty="0"/>
              <a:t>99% à plus ou moins trois écarts-types de la moyenne  </a:t>
            </a:r>
          </a:p>
          <a:p>
            <a:endParaRPr lang="fr-FR" dirty="0"/>
          </a:p>
        </p:txBody>
      </p:sp>
      <p:pic>
        <p:nvPicPr>
          <p:cNvPr id="5" name="Picture 9" descr="chap51i9">
            <a:extLst>
              <a:ext uri="{FF2B5EF4-FFF2-40B4-BE49-F238E27FC236}">
                <a16:creationId xmlns:a16="http://schemas.microsoft.com/office/drawing/2014/main" id="{22460D5B-6305-B248-CD31-32C169A4D1B2}"/>
              </a:ext>
            </a:extLst>
          </p:cNvPr>
          <p:cNvPicPr>
            <a:picLocks noChangeAspect="1" noChangeArrowheads="1"/>
          </p:cNvPicPr>
          <p:nvPr/>
        </p:nvPicPr>
        <p:blipFill>
          <a:blip r:embed="rId2" cstate="print"/>
          <a:srcRect/>
          <a:stretch>
            <a:fillRect/>
          </a:stretch>
        </p:blipFill>
        <p:spPr>
          <a:xfrm>
            <a:off x="3913353" y="3683000"/>
            <a:ext cx="3435840" cy="1025388"/>
          </a:xfrm>
          <a:prstGeom prst="rect">
            <a:avLst/>
          </a:prstGeom>
        </p:spPr>
      </p:pic>
      <p:pic>
        <p:nvPicPr>
          <p:cNvPr id="6" name="Picture 11" descr="chap51i11">
            <a:extLst>
              <a:ext uri="{FF2B5EF4-FFF2-40B4-BE49-F238E27FC236}">
                <a16:creationId xmlns:a16="http://schemas.microsoft.com/office/drawing/2014/main" id="{741DEBCE-FACC-3350-1660-20F515E758CB}"/>
              </a:ext>
            </a:extLst>
          </p:cNvPr>
          <p:cNvPicPr>
            <a:picLocks noChangeAspect="1" noChangeArrowheads="1"/>
          </p:cNvPicPr>
          <p:nvPr/>
        </p:nvPicPr>
        <p:blipFill>
          <a:blip r:embed="rId3" cstate="print"/>
          <a:srcRect/>
          <a:stretch>
            <a:fillRect/>
          </a:stretch>
        </p:blipFill>
        <p:spPr>
          <a:xfrm>
            <a:off x="8062145" y="3654197"/>
            <a:ext cx="3437280" cy="1054191"/>
          </a:xfrm>
          <a:prstGeom prst="rect">
            <a:avLst/>
          </a:prstGeom>
        </p:spPr>
      </p:pic>
      <p:pic>
        <p:nvPicPr>
          <p:cNvPr id="7" name="Picture 10" descr="chap51i10">
            <a:extLst>
              <a:ext uri="{FF2B5EF4-FFF2-40B4-BE49-F238E27FC236}">
                <a16:creationId xmlns:a16="http://schemas.microsoft.com/office/drawing/2014/main" id="{60CBCB98-26CB-B384-DA26-34BC9BBBE213}"/>
              </a:ext>
            </a:extLst>
          </p:cNvPr>
          <p:cNvPicPr>
            <a:picLocks noChangeAspect="1" noChangeArrowheads="1"/>
          </p:cNvPicPr>
          <p:nvPr/>
        </p:nvPicPr>
        <p:blipFill>
          <a:blip r:embed="rId4" cstate="print"/>
          <a:srcRect/>
          <a:stretch>
            <a:fillRect/>
          </a:stretch>
        </p:blipFill>
        <p:spPr>
          <a:xfrm>
            <a:off x="3913353" y="4956705"/>
            <a:ext cx="3435840" cy="1055631"/>
          </a:xfrm>
          <a:prstGeom prst="rect">
            <a:avLst/>
          </a:prstGeom>
        </p:spPr>
      </p:pic>
      <p:pic>
        <p:nvPicPr>
          <p:cNvPr id="8" name="Picture 12" descr="chap51i12">
            <a:extLst>
              <a:ext uri="{FF2B5EF4-FFF2-40B4-BE49-F238E27FC236}">
                <a16:creationId xmlns:a16="http://schemas.microsoft.com/office/drawing/2014/main" id="{274DD012-7A1F-CE26-B5F7-EDD5AE77D2EB}"/>
              </a:ext>
            </a:extLst>
          </p:cNvPr>
          <p:cNvPicPr>
            <a:picLocks noChangeAspect="1" noChangeArrowheads="1"/>
          </p:cNvPicPr>
          <p:nvPr/>
        </p:nvPicPr>
        <p:blipFill>
          <a:blip r:embed="rId5" cstate="print"/>
          <a:srcRect/>
          <a:stretch>
            <a:fillRect/>
          </a:stretch>
        </p:blipFill>
        <p:spPr>
          <a:xfrm>
            <a:off x="8062145" y="4956705"/>
            <a:ext cx="3437280" cy="1055631"/>
          </a:xfrm>
          <a:prstGeom prst="rect">
            <a:avLst/>
          </a:prstGeom>
        </p:spPr>
      </p:pic>
      <p:sp>
        <p:nvSpPr>
          <p:cNvPr id="9" name="ZoneTexte 8">
            <a:extLst>
              <a:ext uri="{FF2B5EF4-FFF2-40B4-BE49-F238E27FC236}">
                <a16:creationId xmlns:a16="http://schemas.microsoft.com/office/drawing/2014/main" id="{492EC48F-9277-273F-5855-1B477C7F52ED}"/>
              </a:ext>
            </a:extLst>
          </p:cNvPr>
          <p:cNvSpPr txBox="1"/>
          <p:nvPr/>
        </p:nvSpPr>
        <p:spPr>
          <a:xfrm>
            <a:off x="6096000" y="3151416"/>
            <a:ext cx="3521529" cy="369332"/>
          </a:xfrm>
          <a:prstGeom prst="rect">
            <a:avLst/>
          </a:prstGeom>
          <a:noFill/>
        </p:spPr>
        <p:txBody>
          <a:bodyPr wrap="square" rtlCol="0">
            <a:spAutoFit/>
          </a:bodyPr>
          <a:lstStyle/>
          <a:p>
            <a:r>
              <a:rPr lang="fr-FR" b="1" dirty="0"/>
              <a:t>Représentation graphique</a:t>
            </a:r>
          </a:p>
        </p:txBody>
      </p:sp>
    </p:spTree>
    <p:extLst>
      <p:ext uri="{BB962C8B-B14F-4D97-AF65-F5344CB8AC3E}">
        <p14:creationId xmlns:p14="http://schemas.microsoft.com/office/powerpoint/2010/main" val="208571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97F4B1-5DD8-1F9D-87DD-8E818C59AB6D}"/>
              </a:ext>
            </a:extLst>
          </p:cNvPr>
          <p:cNvSpPr>
            <a:spLocks noGrp="1"/>
          </p:cNvSpPr>
          <p:nvPr>
            <p:ph type="title"/>
          </p:nvPr>
        </p:nvSpPr>
        <p:spPr/>
        <p:txBody>
          <a:bodyPr/>
          <a:lstStyle/>
          <a:p>
            <a:r>
              <a:rPr lang="fr-FR" dirty="0"/>
              <a:t>La dispersion autour de la médiane : les quantiles et les écarts </a:t>
            </a:r>
            <a:r>
              <a:rPr lang="fr-FR" dirty="0" err="1"/>
              <a:t>interquantiles</a:t>
            </a:r>
            <a:endParaRPr lang="fr-FR" dirty="0"/>
          </a:p>
        </p:txBody>
      </p:sp>
      <p:sp>
        <p:nvSpPr>
          <p:cNvPr id="3" name="Espace réservé du contenu 2">
            <a:extLst>
              <a:ext uri="{FF2B5EF4-FFF2-40B4-BE49-F238E27FC236}">
                <a16:creationId xmlns:a16="http://schemas.microsoft.com/office/drawing/2014/main" id="{78AC5F4A-06DA-68FE-9F4C-0D7405D31D5D}"/>
              </a:ext>
            </a:extLst>
          </p:cNvPr>
          <p:cNvSpPr>
            <a:spLocks noGrp="1"/>
          </p:cNvSpPr>
          <p:nvPr>
            <p:ph idx="1"/>
          </p:nvPr>
        </p:nvSpPr>
        <p:spPr/>
        <p:txBody>
          <a:bodyPr/>
          <a:lstStyle/>
          <a:p>
            <a:r>
              <a:rPr lang="fr-FR" dirty="0"/>
              <a:t>Les quantiles coupent la distribution en groupes d’effectifs égaux :</a:t>
            </a:r>
          </a:p>
          <a:p>
            <a:r>
              <a:rPr lang="fr-FR" dirty="0"/>
              <a:t>Les quartiles, notés Q (quantiles d’ordre 4) coupe la distribution en 4 groupes égaux</a:t>
            </a:r>
          </a:p>
          <a:p>
            <a:pPr lvl="1"/>
            <a:r>
              <a:rPr lang="fr-FR" dirty="0"/>
              <a:t>Le premier quartile, Q1, signifie que 25% de l’effectif  a une valeur inférieure à Q1</a:t>
            </a:r>
          </a:p>
          <a:p>
            <a:pPr lvl="1"/>
            <a:r>
              <a:rPr lang="fr-FR" dirty="0"/>
              <a:t>Le deuxième quartile, Q2, signifie que 50% de l’effectif a une valeur inférieure à Q2. Q2 est également la médiane.</a:t>
            </a:r>
          </a:p>
          <a:p>
            <a:pPr lvl="1"/>
            <a:r>
              <a:rPr lang="fr-FR" dirty="0"/>
              <a:t>Le troisième quartile, Q3, signifie que 75% de l’effectif a une valeur moindre à Q3.</a:t>
            </a:r>
          </a:p>
          <a:p>
            <a:pPr lvl="1"/>
            <a:r>
              <a:rPr lang="fr-FR" dirty="0"/>
              <a:t>Les quintiles (quantiles d’ordre 5) la coupent en 5 groupes égaux</a:t>
            </a:r>
          </a:p>
          <a:p>
            <a:r>
              <a:rPr lang="fr-FR" dirty="0"/>
              <a:t>Les déciles (en 10, notés D)</a:t>
            </a:r>
          </a:p>
          <a:p>
            <a:r>
              <a:rPr lang="fr-FR" dirty="0"/>
              <a:t>Les centiles (en 100, notés C)</a:t>
            </a:r>
          </a:p>
        </p:txBody>
      </p:sp>
    </p:spTree>
    <p:extLst>
      <p:ext uri="{BB962C8B-B14F-4D97-AF65-F5344CB8AC3E}">
        <p14:creationId xmlns:p14="http://schemas.microsoft.com/office/powerpoint/2010/main" val="293786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AC5720-CE87-192C-9887-ACFE61C3963F}"/>
              </a:ext>
            </a:extLst>
          </p:cNvPr>
          <p:cNvSpPr>
            <a:spLocks noGrp="1"/>
          </p:cNvSpPr>
          <p:nvPr>
            <p:ph type="title"/>
          </p:nvPr>
        </p:nvSpPr>
        <p:spPr/>
        <p:txBody>
          <a:bodyPr/>
          <a:lstStyle/>
          <a:p>
            <a:r>
              <a:rPr lang="fr-FR" dirty="0"/>
              <a:t>Ecarts </a:t>
            </a:r>
            <a:r>
              <a:rPr lang="fr-FR" dirty="0" err="1"/>
              <a:t>inter-quartiles</a:t>
            </a:r>
            <a:endParaRPr lang="fr-FR" dirty="0"/>
          </a:p>
        </p:txBody>
      </p:sp>
      <p:sp>
        <p:nvSpPr>
          <p:cNvPr id="3" name="Espace réservé du contenu 2">
            <a:extLst>
              <a:ext uri="{FF2B5EF4-FFF2-40B4-BE49-F238E27FC236}">
                <a16:creationId xmlns:a16="http://schemas.microsoft.com/office/drawing/2014/main" id="{7E025581-8102-BF63-CFED-432B99DBB0EF}"/>
              </a:ext>
            </a:extLst>
          </p:cNvPr>
          <p:cNvSpPr>
            <a:spLocks noGrp="1"/>
          </p:cNvSpPr>
          <p:nvPr>
            <p:ph idx="1"/>
          </p:nvPr>
        </p:nvSpPr>
        <p:spPr/>
        <p:txBody>
          <a:bodyPr anchor="t">
            <a:normAutofit fontScale="92500" lnSpcReduction="20000"/>
          </a:bodyPr>
          <a:lstStyle/>
          <a:p>
            <a:r>
              <a:rPr lang="fr-FR" dirty="0"/>
              <a:t>Il n’existe pas de Q4 à proprement parler, Q4 est toujours égal à la valeur maximale (notée Max)</a:t>
            </a:r>
          </a:p>
          <a:p>
            <a:endParaRPr lang="fr-FR" dirty="0"/>
          </a:p>
          <a:p>
            <a:endParaRPr lang="fr-FR" dirty="0"/>
          </a:p>
          <a:p>
            <a:endParaRPr lang="fr-FR" dirty="0"/>
          </a:p>
          <a:p>
            <a:endParaRPr lang="fr-FR" dirty="0"/>
          </a:p>
          <a:p>
            <a:endParaRPr lang="fr-FR" dirty="0"/>
          </a:p>
          <a:p>
            <a:endParaRPr lang="fr-FR" dirty="0"/>
          </a:p>
          <a:p>
            <a:r>
              <a:rPr lang="fr-FR" dirty="0"/>
              <a:t>Les intervalles et écarts </a:t>
            </a:r>
            <a:r>
              <a:rPr lang="fr-FR" dirty="0" err="1"/>
              <a:t>interquantiles</a:t>
            </a:r>
            <a:r>
              <a:rPr lang="fr-FR" dirty="0"/>
              <a:t> (appliqués aux quartiles) :</a:t>
            </a:r>
          </a:p>
          <a:p>
            <a:r>
              <a:rPr lang="fr-FR" dirty="0"/>
              <a:t>L’intervalle interquartile : au moins 50% des valeurs de la série sont comprises dans l’intervalle interquartile</a:t>
            </a:r>
          </a:p>
          <a:p>
            <a:r>
              <a:rPr lang="fr-FR" dirty="0"/>
              <a:t>L’écart ou étendue interquartile : il est obtenu en faisant la différence entre Q1 et Q3 : EI = Q3-Q1</a:t>
            </a:r>
          </a:p>
          <a:p>
            <a:r>
              <a:rPr lang="fr-FR" dirty="0"/>
              <a:t>Le rapport </a:t>
            </a:r>
            <a:r>
              <a:rPr lang="fr-FR" dirty="0" err="1"/>
              <a:t>interquantile</a:t>
            </a:r>
            <a:r>
              <a:rPr lang="fr-FR" dirty="0"/>
              <a:t> : il est obtenu par la division du quanti supérieur par le quantile inférieur. Pour les inégalités de revenus, on utilise le plus souvent les décile (10 groupes d’effectif égal) := D9/D1</a:t>
            </a:r>
          </a:p>
        </p:txBody>
      </p:sp>
      <p:pic>
        <p:nvPicPr>
          <p:cNvPr id="1027" name="Picture 3" descr="page15image15324032">
            <a:extLst>
              <a:ext uri="{FF2B5EF4-FFF2-40B4-BE49-F238E27FC236}">
                <a16:creationId xmlns:a16="http://schemas.microsoft.com/office/drawing/2014/main" id="{0A4462FF-3A14-ADD8-8381-65E283D07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137" y="1299011"/>
            <a:ext cx="7315200" cy="216656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page15image15324032">
            <a:extLst>
              <a:ext uri="{FF2B5EF4-FFF2-40B4-BE49-F238E27FC236}">
                <a16:creationId xmlns:a16="http://schemas.microsoft.com/office/drawing/2014/main" id="{6F821FA6-8675-B40F-8BA1-E3A7879D2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65400" cy="4521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15image15324032">
            <a:extLst>
              <a:ext uri="{FF2B5EF4-FFF2-40B4-BE49-F238E27FC236}">
                <a16:creationId xmlns:a16="http://schemas.microsoft.com/office/drawing/2014/main" id="{5499A56A-4613-6A14-41F8-E98715BA4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265400"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855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7FA70B-5A00-61BE-8A26-29ED926E5699}"/>
              </a:ext>
            </a:extLst>
          </p:cNvPr>
          <p:cNvSpPr>
            <a:spLocks noGrp="1"/>
          </p:cNvSpPr>
          <p:nvPr>
            <p:ph type="title"/>
          </p:nvPr>
        </p:nvSpPr>
        <p:spPr/>
        <p:txBody>
          <a:bodyPr/>
          <a:lstStyle/>
          <a:p>
            <a:r>
              <a:rPr lang="fr-FR" dirty="0"/>
              <a:t>Les indicateurs de tendance centrale</a:t>
            </a:r>
          </a:p>
        </p:txBody>
      </p:sp>
      <p:sp>
        <p:nvSpPr>
          <p:cNvPr id="3" name="Espace réservé du contenu 2">
            <a:extLst>
              <a:ext uri="{FF2B5EF4-FFF2-40B4-BE49-F238E27FC236}">
                <a16:creationId xmlns:a16="http://schemas.microsoft.com/office/drawing/2014/main" id="{E604EB5C-2DB6-E127-6282-7D031DDE1665}"/>
              </a:ext>
            </a:extLst>
          </p:cNvPr>
          <p:cNvSpPr>
            <a:spLocks noGrp="1"/>
          </p:cNvSpPr>
          <p:nvPr>
            <p:ph idx="1"/>
          </p:nvPr>
        </p:nvSpPr>
        <p:spPr/>
        <p:txBody>
          <a:bodyPr/>
          <a:lstStyle/>
          <a:p>
            <a:r>
              <a:rPr lang="fr-FR" altLang="fr-FR" dirty="0"/>
              <a:t>Moyenne : la somme des observations divisée par le nombre d’observations</a:t>
            </a:r>
          </a:p>
          <a:p>
            <a:pPr eaLnBrk="1" hangingPunct="1"/>
            <a:endParaRPr lang="fr-FR" altLang="fr-FR" dirty="0"/>
          </a:p>
          <a:p>
            <a:pPr eaLnBrk="1" hangingPunct="1"/>
            <a:r>
              <a:rPr lang="fr-FR" altLang="fr-FR" dirty="0"/>
              <a:t>Mode : la modalité la plus présente dans la distribution</a:t>
            </a:r>
          </a:p>
          <a:p>
            <a:pPr eaLnBrk="1" hangingPunct="1"/>
            <a:endParaRPr lang="fr-FR" altLang="fr-FR" dirty="0"/>
          </a:p>
          <a:p>
            <a:pPr eaLnBrk="1" hangingPunct="1"/>
            <a:r>
              <a:rPr lang="fr-FR" altLang="fr-FR" dirty="0"/>
              <a:t>Médiane: la valeur qui partage la distribution en deux classes égales</a:t>
            </a:r>
          </a:p>
          <a:p>
            <a:pPr marL="0" indent="0">
              <a:buNone/>
            </a:pPr>
            <a:endParaRPr lang="fr-FR" dirty="0"/>
          </a:p>
        </p:txBody>
      </p:sp>
    </p:spTree>
    <p:extLst>
      <p:ext uri="{BB962C8B-B14F-4D97-AF65-F5344CB8AC3E}">
        <p14:creationId xmlns:p14="http://schemas.microsoft.com/office/powerpoint/2010/main" val="363938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3F95EF-D93B-150B-3304-69DA9D6F3115}"/>
              </a:ext>
            </a:extLst>
          </p:cNvPr>
          <p:cNvSpPr>
            <a:spLocks noGrp="1"/>
          </p:cNvSpPr>
          <p:nvPr>
            <p:ph type="title"/>
          </p:nvPr>
        </p:nvSpPr>
        <p:spPr/>
        <p:txBody>
          <a:bodyPr/>
          <a:lstStyle/>
          <a:p>
            <a:r>
              <a:rPr lang="fr-FR" dirty="0"/>
              <a:t>La représentation graphique des quartiles : la boîte à moustaches</a:t>
            </a:r>
          </a:p>
        </p:txBody>
      </p:sp>
      <p:sp>
        <p:nvSpPr>
          <p:cNvPr id="3" name="Espace réservé du contenu 2">
            <a:extLst>
              <a:ext uri="{FF2B5EF4-FFF2-40B4-BE49-F238E27FC236}">
                <a16:creationId xmlns:a16="http://schemas.microsoft.com/office/drawing/2014/main" id="{A8B5BB69-A386-7D69-20DD-A1FDD5100DFC}"/>
              </a:ext>
            </a:extLst>
          </p:cNvPr>
          <p:cNvSpPr>
            <a:spLocks noGrp="1"/>
          </p:cNvSpPr>
          <p:nvPr>
            <p:ph idx="1"/>
          </p:nvPr>
        </p:nvSpPr>
        <p:spPr>
          <a:xfrm>
            <a:off x="3869268" y="864108"/>
            <a:ext cx="5122333" cy="5120640"/>
          </a:xfrm>
        </p:spPr>
        <p:txBody>
          <a:bodyPr/>
          <a:lstStyle/>
          <a:p>
            <a:r>
              <a:rPr lang="fr-FR" dirty="0"/>
              <a:t>La représentation graphique des quartiles est le diagramme en « boite à moustaches ».</a:t>
            </a:r>
          </a:p>
          <a:p>
            <a:r>
              <a:rPr lang="fr-FR" dirty="0"/>
              <a:t>Il s’agit de tracer un rectangle allant du premier quartile au troisième quartile et coupé par la médiane. Ce rectangle suffit pour le diagramme en boite. </a:t>
            </a:r>
            <a:r>
              <a:rPr lang="fr-FR" dirty="0">
                <a:highlight>
                  <a:srgbClr val="FFFF00"/>
                </a:highlight>
              </a:rPr>
              <a:t>On ajoute alors des segments aux extrémités menant jusqu’aux premiers et neuvièmes déciles. On parle alors de boite à moustache.</a:t>
            </a:r>
          </a:p>
        </p:txBody>
      </p:sp>
      <p:pic>
        <p:nvPicPr>
          <p:cNvPr id="5" name="Image 4">
            <a:extLst>
              <a:ext uri="{FF2B5EF4-FFF2-40B4-BE49-F238E27FC236}">
                <a16:creationId xmlns:a16="http://schemas.microsoft.com/office/drawing/2014/main" id="{60E8EE52-5B46-6268-A529-B963BD30F3B5}"/>
              </a:ext>
            </a:extLst>
          </p:cNvPr>
          <p:cNvPicPr>
            <a:picLocks noChangeAspect="1"/>
          </p:cNvPicPr>
          <p:nvPr/>
        </p:nvPicPr>
        <p:blipFill>
          <a:blip r:embed="rId3"/>
          <a:stretch>
            <a:fillRect/>
          </a:stretch>
        </p:blipFill>
        <p:spPr>
          <a:xfrm>
            <a:off x="9418320" y="1560449"/>
            <a:ext cx="1524000" cy="3073400"/>
          </a:xfrm>
          <a:prstGeom prst="rect">
            <a:avLst/>
          </a:prstGeom>
        </p:spPr>
      </p:pic>
      <p:pic>
        <p:nvPicPr>
          <p:cNvPr id="6" name="Image 5">
            <a:extLst>
              <a:ext uri="{FF2B5EF4-FFF2-40B4-BE49-F238E27FC236}">
                <a16:creationId xmlns:a16="http://schemas.microsoft.com/office/drawing/2014/main" id="{52D86C5C-2E30-927F-5567-B2DC0790353A}"/>
              </a:ext>
            </a:extLst>
          </p:cNvPr>
          <p:cNvPicPr>
            <a:picLocks noChangeAspect="1"/>
          </p:cNvPicPr>
          <p:nvPr/>
        </p:nvPicPr>
        <p:blipFill>
          <a:blip r:embed="rId4"/>
          <a:stretch>
            <a:fillRect/>
          </a:stretch>
        </p:blipFill>
        <p:spPr>
          <a:xfrm>
            <a:off x="7959938" y="4546968"/>
            <a:ext cx="3035300" cy="1219200"/>
          </a:xfrm>
          <a:prstGeom prst="rect">
            <a:avLst/>
          </a:prstGeom>
        </p:spPr>
      </p:pic>
    </p:spTree>
    <p:extLst>
      <p:ext uri="{BB962C8B-B14F-4D97-AF65-F5344CB8AC3E}">
        <p14:creationId xmlns:p14="http://schemas.microsoft.com/office/powerpoint/2010/main" val="225819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C789BD-0942-AE65-75D9-891B07361940}"/>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AAEC0280-FE63-80F7-C6F0-A1D4B5917ADE}"/>
              </a:ext>
            </a:extLst>
          </p:cNvPr>
          <p:cNvSpPr>
            <a:spLocks noGrp="1"/>
          </p:cNvSpPr>
          <p:nvPr>
            <p:ph idx="1"/>
          </p:nvPr>
        </p:nvSpPr>
        <p:spPr/>
        <p:txBody>
          <a:bodyPr/>
          <a:lstStyle/>
          <a:p>
            <a:r>
              <a:rPr lang="fr-FR" altLang="fr-FR" sz="2000" dirty="0"/>
              <a:t>Exemple 1 : Quel est l’écart-type des observations suivantes ?</a:t>
            </a:r>
            <a:br>
              <a:rPr lang="fr-FR" altLang="fr-FR" sz="2000" dirty="0"/>
            </a:br>
            <a:r>
              <a:rPr lang="fr-FR" altLang="fr-FR" sz="2000" dirty="0"/>
              <a:t>	17 17 17 17 17 17</a:t>
            </a:r>
          </a:p>
          <a:p>
            <a:endParaRPr lang="fr-FR" altLang="fr-FR" sz="2000" dirty="0"/>
          </a:p>
          <a:p>
            <a:r>
              <a:rPr lang="fr-FR" altLang="fr-FR" sz="2000" dirty="0"/>
              <a:t>Exemple 2 : les deux listes de nombres suivantes ont pour moyenne 50. Laquelle a le plus petit écart-type ?</a:t>
            </a:r>
          </a:p>
          <a:p>
            <a:pPr>
              <a:buFont typeface="Wingdings" panose="05000000000000000000" pitchFamily="2" charset="2"/>
              <a:buNone/>
            </a:pPr>
            <a:r>
              <a:rPr lang="fr-FR" altLang="fr-FR" sz="2000" dirty="0"/>
              <a:t>	50 40 60 30 70 25 75</a:t>
            </a:r>
          </a:p>
          <a:p>
            <a:pPr>
              <a:buFont typeface="Wingdings" panose="05000000000000000000" pitchFamily="2" charset="2"/>
              <a:buNone/>
            </a:pPr>
            <a:r>
              <a:rPr lang="fr-FR" altLang="fr-FR" sz="2000" dirty="0"/>
              <a:t>	50 40 60 30 70 25 75 50 50 50</a:t>
            </a:r>
          </a:p>
          <a:p>
            <a:endParaRPr lang="fr-FR" altLang="fr-FR" sz="2000" dirty="0"/>
          </a:p>
          <a:p>
            <a:r>
              <a:rPr lang="fr-FR" altLang="fr-FR" sz="2000" dirty="0"/>
              <a:t>Exemple 3 : idem</a:t>
            </a:r>
          </a:p>
          <a:p>
            <a:pPr>
              <a:buFont typeface="Wingdings" panose="05000000000000000000" pitchFamily="2" charset="2"/>
              <a:buNone/>
            </a:pPr>
            <a:r>
              <a:rPr lang="fr-FR" altLang="fr-FR" sz="2000" dirty="0"/>
              <a:t>	50 40 60 30 70 25 75</a:t>
            </a:r>
          </a:p>
          <a:p>
            <a:pPr>
              <a:buFont typeface="Wingdings" panose="05000000000000000000" pitchFamily="2" charset="2"/>
              <a:buNone/>
            </a:pPr>
            <a:r>
              <a:rPr lang="fr-FR" altLang="fr-FR" sz="2000" dirty="0"/>
              <a:t>	50 40 60 30 70 25 75 99 1</a:t>
            </a:r>
          </a:p>
          <a:p>
            <a:endParaRPr lang="fr-FR" dirty="0"/>
          </a:p>
        </p:txBody>
      </p:sp>
    </p:spTree>
    <p:extLst>
      <p:ext uri="{BB962C8B-B14F-4D97-AF65-F5344CB8AC3E}">
        <p14:creationId xmlns:p14="http://schemas.microsoft.com/office/powerpoint/2010/main" val="1133006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2C508A-DABF-5E76-6D40-9954D64D644F}"/>
              </a:ext>
            </a:extLst>
          </p:cNvPr>
          <p:cNvSpPr>
            <a:spLocks noGrp="1"/>
          </p:cNvSpPr>
          <p:nvPr>
            <p:ph type="title"/>
          </p:nvPr>
        </p:nvSpPr>
        <p:spPr/>
        <p:txBody>
          <a:bodyPr/>
          <a:lstStyle/>
          <a:p>
            <a:r>
              <a:rPr lang="fr-FR" dirty="0"/>
              <a:t>Tips pour </a:t>
            </a:r>
            <a:r>
              <a:rPr lang="fr-FR" dirty="0" err="1"/>
              <a:t>excel</a:t>
            </a:r>
            <a:br>
              <a:rPr lang="fr-FR" dirty="0"/>
            </a:br>
            <a:br>
              <a:rPr lang="fr-FR" dirty="0"/>
            </a:br>
            <a:r>
              <a:rPr lang="fr-FR" dirty="0"/>
              <a:t>Formules pour obtenir moyenne, </a:t>
            </a:r>
            <a:r>
              <a:rPr lang="fr-FR" dirty="0" err="1"/>
              <a:t>mediane</a:t>
            </a:r>
            <a:r>
              <a:rPr lang="fr-FR" dirty="0"/>
              <a:t>, etc.</a:t>
            </a:r>
          </a:p>
        </p:txBody>
      </p:sp>
      <p:sp>
        <p:nvSpPr>
          <p:cNvPr id="3" name="Espace réservé du contenu 2">
            <a:extLst>
              <a:ext uri="{FF2B5EF4-FFF2-40B4-BE49-F238E27FC236}">
                <a16:creationId xmlns:a16="http://schemas.microsoft.com/office/drawing/2014/main" id="{0CDD8D87-0AF8-F30B-0F9E-C4BD8A0BA3FB}"/>
              </a:ext>
            </a:extLst>
          </p:cNvPr>
          <p:cNvSpPr>
            <a:spLocks noGrp="1"/>
          </p:cNvSpPr>
          <p:nvPr>
            <p:ph idx="1"/>
          </p:nvPr>
        </p:nvSpPr>
        <p:spPr/>
        <p:txBody>
          <a:bodyPr/>
          <a:lstStyle/>
          <a:p>
            <a:r>
              <a:rPr lang="fr-FR" dirty="0"/>
              <a:t>=MOYENNE(A1;A2)</a:t>
            </a:r>
          </a:p>
          <a:p>
            <a:r>
              <a:rPr lang="fr-FR" dirty="0"/>
              <a:t>=MEDIANE(A1;A2)</a:t>
            </a:r>
          </a:p>
          <a:p>
            <a:r>
              <a:rPr lang="fr-FR" dirty="0"/>
              <a:t>=MAXIMUM(A1;A2)</a:t>
            </a:r>
          </a:p>
          <a:p>
            <a:r>
              <a:rPr lang="fr-FR" dirty="0"/>
              <a:t>=MINIMUM(A1;A2)</a:t>
            </a:r>
          </a:p>
          <a:p>
            <a:r>
              <a:rPr lang="fr-FR" dirty="0"/>
              <a:t>=CENTILE(A1;A2,k)</a:t>
            </a:r>
          </a:p>
          <a:p>
            <a:pPr lvl="1"/>
            <a:r>
              <a:rPr lang="fr-FR" dirty="0"/>
              <a:t>k doit varier entre 0 et 1 par exemple </a:t>
            </a:r>
          </a:p>
          <a:p>
            <a:pPr lvl="1"/>
            <a:r>
              <a:rPr lang="fr-FR" dirty="0"/>
              <a:t>0,9</a:t>
            </a:r>
          </a:p>
          <a:p>
            <a:endParaRPr lang="fr-FR" dirty="0"/>
          </a:p>
        </p:txBody>
      </p:sp>
    </p:spTree>
    <p:extLst>
      <p:ext uri="{BB962C8B-B14F-4D97-AF65-F5344CB8AC3E}">
        <p14:creationId xmlns:p14="http://schemas.microsoft.com/office/powerpoint/2010/main" val="2189402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F297F9-B2B0-6539-2AE5-4A2D8D6A0324}"/>
              </a:ext>
            </a:extLst>
          </p:cNvPr>
          <p:cNvSpPr>
            <a:spLocks noGrp="1"/>
          </p:cNvSpPr>
          <p:nvPr>
            <p:ph type="title"/>
          </p:nvPr>
        </p:nvSpPr>
        <p:spPr/>
        <p:txBody>
          <a:bodyPr/>
          <a:lstStyle/>
          <a:p>
            <a:r>
              <a:rPr lang="fr-FR" dirty="0"/>
              <a:t>Réaliser tris à plat sous JAMOVI</a:t>
            </a:r>
          </a:p>
        </p:txBody>
      </p:sp>
      <p:sp>
        <p:nvSpPr>
          <p:cNvPr id="3" name="Espace réservé du contenu 2">
            <a:extLst>
              <a:ext uri="{FF2B5EF4-FFF2-40B4-BE49-F238E27FC236}">
                <a16:creationId xmlns:a16="http://schemas.microsoft.com/office/drawing/2014/main" id="{F0AE5CB4-2081-7E2C-53C3-5E98D0FE53C7}"/>
              </a:ext>
            </a:extLst>
          </p:cNvPr>
          <p:cNvSpPr>
            <a:spLocks noGrp="1"/>
          </p:cNvSpPr>
          <p:nvPr>
            <p:ph idx="1"/>
          </p:nvPr>
        </p:nvSpPr>
        <p:spPr>
          <a:xfrm>
            <a:off x="3869268" y="804775"/>
            <a:ext cx="7315200" cy="638121"/>
          </a:xfrm>
        </p:spPr>
        <p:txBody>
          <a:bodyPr/>
          <a:lstStyle/>
          <a:p>
            <a:pPr marL="0" indent="0">
              <a:buNone/>
            </a:pPr>
            <a:r>
              <a:rPr lang="fr-FR" dirty="0"/>
              <a:t>Ouvrir une base de données sous JAMOVI</a:t>
            </a:r>
          </a:p>
        </p:txBody>
      </p:sp>
      <p:pic>
        <p:nvPicPr>
          <p:cNvPr id="5" name="Image 4">
            <a:extLst>
              <a:ext uri="{FF2B5EF4-FFF2-40B4-BE49-F238E27FC236}">
                <a16:creationId xmlns:a16="http://schemas.microsoft.com/office/drawing/2014/main" id="{FE349445-C25F-901D-6F91-13DB527387F8}"/>
              </a:ext>
            </a:extLst>
          </p:cNvPr>
          <p:cNvPicPr>
            <a:picLocks noChangeAspect="1"/>
          </p:cNvPicPr>
          <p:nvPr/>
        </p:nvPicPr>
        <p:blipFill rotWithShape="1">
          <a:blip r:embed="rId2"/>
          <a:srcRect t="1" b="29815"/>
          <a:stretch/>
        </p:blipFill>
        <p:spPr>
          <a:xfrm>
            <a:off x="3869268" y="1637439"/>
            <a:ext cx="6171597" cy="3573978"/>
          </a:xfrm>
          <a:prstGeom prst="rect">
            <a:avLst/>
          </a:prstGeom>
        </p:spPr>
      </p:pic>
    </p:spTree>
    <p:extLst>
      <p:ext uri="{BB962C8B-B14F-4D97-AF65-F5344CB8AC3E}">
        <p14:creationId xmlns:p14="http://schemas.microsoft.com/office/powerpoint/2010/main" val="3042159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C6A0D4-B0C8-233D-86CE-CF947AFCB429}"/>
              </a:ext>
            </a:extLst>
          </p:cNvPr>
          <p:cNvSpPr>
            <a:spLocks noGrp="1"/>
          </p:cNvSpPr>
          <p:nvPr>
            <p:ph type="title"/>
          </p:nvPr>
        </p:nvSpPr>
        <p:spPr>
          <a:xfrm>
            <a:off x="252919" y="2463783"/>
            <a:ext cx="2947482" cy="3261237"/>
          </a:xfrm>
        </p:spPr>
        <p:txBody>
          <a:bodyPr>
            <a:normAutofit fontScale="90000"/>
          </a:bodyPr>
          <a:lstStyle/>
          <a:p>
            <a:r>
              <a:rPr lang="fr-FR" dirty="0"/>
              <a:t>Cliquer sur « Analyses »</a:t>
            </a:r>
            <a:br>
              <a:rPr lang="fr-FR" dirty="0"/>
            </a:br>
            <a:r>
              <a:rPr lang="fr-FR" dirty="0"/>
              <a:t>&gt;&gt; « Exploration »</a:t>
            </a:r>
            <a:br>
              <a:rPr lang="fr-FR" dirty="0"/>
            </a:br>
            <a:r>
              <a:rPr lang="fr-FR" dirty="0"/>
              <a:t>&gt;&gt;</a:t>
            </a:r>
            <a:br>
              <a:rPr lang="fr-FR" dirty="0"/>
            </a:br>
            <a:r>
              <a:rPr lang="fr-FR" dirty="0"/>
              <a:t> « Statistiques descriptives »</a:t>
            </a:r>
          </a:p>
        </p:txBody>
      </p:sp>
      <p:pic>
        <p:nvPicPr>
          <p:cNvPr id="7" name="Espace réservé du contenu 6">
            <a:extLst>
              <a:ext uri="{FF2B5EF4-FFF2-40B4-BE49-F238E27FC236}">
                <a16:creationId xmlns:a16="http://schemas.microsoft.com/office/drawing/2014/main" id="{A6EC3051-5DCA-F48C-E25E-EE49B308D5D9}"/>
              </a:ext>
            </a:extLst>
          </p:cNvPr>
          <p:cNvPicPr>
            <a:picLocks noGrp="1" noChangeAspect="1"/>
          </p:cNvPicPr>
          <p:nvPr>
            <p:ph idx="1"/>
          </p:nvPr>
        </p:nvPicPr>
        <p:blipFill>
          <a:blip r:embed="rId2"/>
          <a:stretch>
            <a:fillRect/>
          </a:stretch>
        </p:blipFill>
        <p:spPr>
          <a:xfrm>
            <a:off x="2073125" y="400522"/>
            <a:ext cx="7315200" cy="2063261"/>
          </a:xfrm>
        </p:spPr>
      </p:pic>
      <p:pic>
        <p:nvPicPr>
          <p:cNvPr id="8" name="Image 7">
            <a:extLst>
              <a:ext uri="{FF2B5EF4-FFF2-40B4-BE49-F238E27FC236}">
                <a16:creationId xmlns:a16="http://schemas.microsoft.com/office/drawing/2014/main" id="{E3411D39-E111-2213-0936-1191D5DC2432}"/>
              </a:ext>
            </a:extLst>
          </p:cNvPr>
          <p:cNvPicPr>
            <a:picLocks noChangeAspect="1"/>
          </p:cNvPicPr>
          <p:nvPr/>
        </p:nvPicPr>
        <p:blipFill>
          <a:blip r:embed="rId3"/>
          <a:stretch>
            <a:fillRect/>
          </a:stretch>
        </p:blipFill>
        <p:spPr>
          <a:xfrm>
            <a:off x="4166681" y="2189402"/>
            <a:ext cx="7772400" cy="3810000"/>
          </a:xfrm>
          <a:prstGeom prst="rect">
            <a:avLst/>
          </a:prstGeom>
        </p:spPr>
      </p:pic>
    </p:spTree>
    <p:extLst>
      <p:ext uri="{BB962C8B-B14F-4D97-AF65-F5344CB8AC3E}">
        <p14:creationId xmlns:p14="http://schemas.microsoft.com/office/powerpoint/2010/main" val="27370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173CBB-3FA2-1F64-5F1F-E31CA0F1C3BD}"/>
              </a:ext>
            </a:extLst>
          </p:cNvPr>
          <p:cNvSpPr>
            <a:spLocks noGrp="1"/>
          </p:cNvSpPr>
          <p:nvPr>
            <p:ph type="title"/>
          </p:nvPr>
        </p:nvSpPr>
        <p:spPr/>
        <p:txBody>
          <a:bodyPr/>
          <a:lstStyle/>
          <a:p>
            <a:r>
              <a:rPr lang="fr-FR" dirty="0"/>
              <a:t>Sélectionner les variables</a:t>
            </a:r>
            <a:br>
              <a:rPr lang="fr-FR" dirty="0"/>
            </a:br>
            <a:r>
              <a:rPr lang="fr-FR" dirty="0"/>
              <a:t>&gt;&gt; Cocher « tableau des fréquence » pour avoir le détail</a:t>
            </a:r>
          </a:p>
        </p:txBody>
      </p:sp>
      <p:sp>
        <p:nvSpPr>
          <p:cNvPr id="3" name="Espace réservé du contenu 2">
            <a:extLst>
              <a:ext uri="{FF2B5EF4-FFF2-40B4-BE49-F238E27FC236}">
                <a16:creationId xmlns:a16="http://schemas.microsoft.com/office/drawing/2014/main" id="{518A8D67-AC2E-A25F-F005-3DC91B0562BE}"/>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1672FE23-1173-D19A-E153-FD5C08E72974}"/>
              </a:ext>
            </a:extLst>
          </p:cNvPr>
          <p:cNvPicPr>
            <a:picLocks noChangeAspect="1"/>
          </p:cNvPicPr>
          <p:nvPr/>
        </p:nvPicPr>
        <p:blipFill>
          <a:blip r:embed="rId2"/>
          <a:stretch>
            <a:fillRect/>
          </a:stretch>
        </p:blipFill>
        <p:spPr>
          <a:xfrm>
            <a:off x="3869268" y="1123837"/>
            <a:ext cx="7772400" cy="4488103"/>
          </a:xfrm>
          <a:prstGeom prst="rect">
            <a:avLst/>
          </a:prstGeom>
        </p:spPr>
      </p:pic>
    </p:spTree>
    <p:extLst>
      <p:ext uri="{BB962C8B-B14F-4D97-AF65-F5344CB8AC3E}">
        <p14:creationId xmlns:p14="http://schemas.microsoft.com/office/powerpoint/2010/main" val="3507175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7C6D26-24AD-7615-191B-9EC28FC87097}"/>
              </a:ext>
            </a:extLst>
          </p:cNvPr>
          <p:cNvSpPr>
            <a:spLocks noGrp="1"/>
          </p:cNvSpPr>
          <p:nvPr>
            <p:ph type="title"/>
          </p:nvPr>
        </p:nvSpPr>
        <p:spPr/>
        <p:txBody>
          <a:bodyPr/>
          <a:lstStyle/>
          <a:p>
            <a:r>
              <a:rPr lang="fr-FR" dirty="0"/>
              <a:t>Descendre menu déroulant « Statistiques »</a:t>
            </a:r>
            <a:br>
              <a:rPr lang="fr-FR" dirty="0"/>
            </a:br>
            <a:endParaRPr lang="fr-FR" dirty="0"/>
          </a:p>
        </p:txBody>
      </p:sp>
      <p:sp>
        <p:nvSpPr>
          <p:cNvPr id="3" name="Espace réservé du contenu 2">
            <a:extLst>
              <a:ext uri="{FF2B5EF4-FFF2-40B4-BE49-F238E27FC236}">
                <a16:creationId xmlns:a16="http://schemas.microsoft.com/office/drawing/2014/main" id="{9E6CBF6C-881B-2554-DEE4-1843CE79EA0C}"/>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17730C62-6E3B-A281-75A0-E943506CF374}"/>
              </a:ext>
            </a:extLst>
          </p:cNvPr>
          <p:cNvPicPr>
            <a:picLocks noChangeAspect="1"/>
          </p:cNvPicPr>
          <p:nvPr/>
        </p:nvPicPr>
        <p:blipFill>
          <a:blip r:embed="rId2"/>
          <a:stretch>
            <a:fillRect/>
          </a:stretch>
        </p:blipFill>
        <p:spPr>
          <a:xfrm>
            <a:off x="3869268" y="1274139"/>
            <a:ext cx="7772400" cy="4300578"/>
          </a:xfrm>
          <a:prstGeom prst="rect">
            <a:avLst/>
          </a:prstGeom>
        </p:spPr>
      </p:pic>
    </p:spTree>
    <p:extLst>
      <p:ext uri="{BB962C8B-B14F-4D97-AF65-F5344CB8AC3E}">
        <p14:creationId xmlns:p14="http://schemas.microsoft.com/office/powerpoint/2010/main" val="1185304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3AEBF0-5CAB-AD70-C65F-43D43E45F3F9}"/>
              </a:ext>
            </a:extLst>
          </p:cNvPr>
          <p:cNvSpPr>
            <a:spLocks noGrp="1"/>
          </p:cNvSpPr>
          <p:nvPr>
            <p:ph type="title"/>
          </p:nvPr>
        </p:nvSpPr>
        <p:spPr/>
        <p:txBody>
          <a:bodyPr/>
          <a:lstStyle/>
          <a:p>
            <a:r>
              <a:rPr lang="fr-FR" dirty="0"/>
              <a:t>Descendre menu déroulant « Graphes »</a:t>
            </a:r>
          </a:p>
        </p:txBody>
      </p:sp>
      <p:pic>
        <p:nvPicPr>
          <p:cNvPr id="5" name="Espace réservé du contenu 4">
            <a:extLst>
              <a:ext uri="{FF2B5EF4-FFF2-40B4-BE49-F238E27FC236}">
                <a16:creationId xmlns:a16="http://schemas.microsoft.com/office/drawing/2014/main" id="{3DDC1BB3-9A58-E117-7995-26A835A9A4BE}"/>
              </a:ext>
            </a:extLst>
          </p:cNvPr>
          <p:cNvPicPr>
            <a:picLocks noGrp="1" noChangeAspect="1"/>
          </p:cNvPicPr>
          <p:nvPr>
            <p:ph idx="1"/>
          </p:nvPr>
        </p:nvPicPr>
        <p:blipFill>
          <a:blip r:embed="rId2"/>
          <a:stretch>
            <a:fillRect/>
          </a:stretch>
        </p:blipFill>
        <p:spPr>
          <a:xfrm>
            <a:off x="3868738" y="1670979"/>
            <a:ext cx="7315200" cy="3506517"/>
          </a:xfrm>
          <a:prstGeom prst="rect">
            <a:avLst/>
          </a:prstGeom>
        </p:spPr>
      </p:pic>
    </p:spTree>
    <p:extLst>
      <p:ext uri="{BB962C8B-B14F-4D97-AF65-F5344CB8AC3E}">
        <p14:creationId xmlns:p14="http://schemas.microsoft.com/office/powerpoint/2010/main" val="351655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887521-8F8D-EEDF-7298-5575E5BE044E}"/>
              </a:ext>
            </a:extLst>
          </p:cNvPr>
          <p:cNvSpPr>
            <a:spLocks noGrp="1"/>
          </p:cNvSpPr>
          <p:nvPr>
            <p:ph type="title"/>
          </p:nvPr>
        </p:nvSpPr>
        <p:spPr/>
        <p:txBody>
          <a:bodyPr/>
          <a:lstStyle/>
          <a:p>
            <a:r>
              <a:rPr lang="fr-FR" dirty="0"/>
              <a:t>La moyenne</a:t>
            </a:r>
          </a:p>
        </p:txBody>
      </p:sp>
      <p:sp>
        <p:nvSpPr>
          <p:cNvPr id="9" name="Espace réservé du contenu 8">
            <a:extLst>
              <a:ext uri="{FF2B5EF4-FFF2-40B4-BE49-F238E27FC236}">
                <a16:creationId xmlns:a16="http://schemas.microsoft.com/office/drawing/2014/main" id="{7045AD0C-2C17-7BC5-E414-1C07FE1AF55F}"/>
              </a:ext>
            </a:extLst>
          </p:cNvPr>
          <p:cNvSpPr>
            <a:spLocks noGrp="1"/>
          </p:cNvSpPr>
          <p:nvPr>
            <p:ph idx="1"/>
          </p:nvPr>
        </p:nvSpPr>
        <p:spPr/>
        <p:txBody>
          <a:bodyPr/>
          <a:lstStyle/>
          <a:p>
            <a:pPr eaLnBrk="1" hangingPunct="1"/>
            <a:r>
              <a:rPr lang="fr-FR" altLang="fr-FR" dirty="0"/>
              <a:t>Moyenne : somme des observations divisée par le nombre d’observations</a:t>
            </a:r>
          </a:p>
          <a:p>
            <a:pPr eaLnBrk="1" hangingPunct="1"/>
            <a:endParaRPr lang="fr-FR" altLang="fr-FR" dirty="0"/>
          </a:p>
          <a:p>
            <a:pPr eaLnBrk="1" hangingPunct="1"/>
            <a:endParaRPr lang="fr-FR" altLang="fr-FR" dirty="0"/>
          </a:p>
          <a:p>
            <a:pPr eaLnBrk="1" hangingPunct="1"/>
            <a:r>
              <a:rPr lang="fr-FR" altLang="fr-FR" dirty="0"/>
              <a:t>Moyenne pondérée : somme des observations pondérées par un coefficient, le tout divisé par la somme des coefficients </a:t>
            </a:r>
          </a:p>
          <a:p>
            <a:endParaRPr lang="fr-FR" dirty="0"/>
          </a:p>
        </p:txBody>
      </p:sp>
      <p:graphicFrame>
        <p:nvGraphicFramePr>
          <p:cNvPr id="10" name="Object 3">
            <a:extLst>
              <a:ext uri="{FF2B5EF4-FFF2-40B4-BE49-F238E27FC236}">
                <a16:creationId xmlns:a16="http://schemas.microsoft.com/office/drawing/2014/main" id="{FCF5CB9A-A0B3-36C8-7CB7-D9737B121070}"/>
              </a:ext>
            </a:extLst>
          </p:cNvPr>
          <p:cNvGraphicFramePr>
            <a:graphicFrameLocks noChangeAspect="1"/>
          </p:cNvGraphicFramePr>
          <p:nvPr/>
        </p:nvGraphicFramePr>
        <p:xfrm>
          <a:off x="6432146" y="2598651"/>
          <a:ext cx="1633538" cy="979488"/>
        </p:xfrm>
        <a:graphic>
          <a:graphicData uri="http://schemas.openxmlformats.org/presentationml/2006/ole">
            <mc:AlternateContent xmlns:mc="http://schemas.openxmlformats.org/markup-compatibility/2006">
              <mc:Choice xmlns:v="urn:schemas-microsoft-com:vml" Requires="v">
                <p:oleObj r:id="rId2" imgW="533169" imgH="469696" progId="Equation.3">
                  <p:embed/>
                </p:oleObj>
              </mc:Choice>
              <mc:Fallback>
                <p:oleObj r:id="rId2" imgW="533169" imgH="469696" progId="Equation.3">
                  <p:embed/>
                  <p:pic>
                    <p:nvPicPr>
                      <p:cNvPr id="10" name="Object 3">
                        <a:extLst>
                          <a:ext uri="{FF2B5EF4-FFF2-40B4-BE49-F238E27FC236}">
                            <a16:creationId xmlns:a16="http://schemas.microsoft.com/office/drawing/2014/main" id="{FCF5CB9A-A0B3-36C8-7CB7-D9737B121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146" y="2598651"/>
                        <a:ext cx="1633538" cy="979488"/>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4">
            <a:extLst>
              <a:ext uri="{FF2B5EF4-FFF2-40B4-BE49-F238E27FC236}">
                <a16:creationId xmlns:a16="http://schemas.microsoft.com/office/drawing/2014/main" id="{68BD480A-4564-0BE6-A6AE-001082C3C740}"/>
              </a:ext>
            </a:extLst>
          </p:cNvPr>
          <p:cNvGraphicFramePr>
            <a:graphicFrameLocks noChangeAspect="1"/>
          </p:cNvGraphicFramePr>
          <p:nvPr/>
        </p:nvGraphicFramePr>
        <p:xfrm>
          <a:off x="6432146" y="4418507"/>
          <a:ext cx="1860550" cy="1306513"/>
        </p:xfrm>
        <a:graphic>
          <a:graphicData uri="http://schemas.openxmlformats.org/presentationml/2006/ole">
            <mc:AlternateContent xmlns:mc="http://schemas.openxmlformats.org/markup-compatibility/2006">
              <mc:Choice xmlns:v="urn:schemas-microsoft-com:vml" Requires="v">
                <p:oleObj r:id="rId4" imgW="685800" imgH="609600" progId="Equation.3">
                  <p:embed/>
                </p:oleObj>
              </mc:Choice>
              <mc:Fallback>
                <p:oleObj r:id="rId4" imgW="685800" imgH="609600" progId="Equation.3">
                  <p:embed/>
                  <p:pic>
                    <p:nvPicPr>
                      <p:cNvPr id="11" name="Object 4">
                        <a:extLst>
                          <a:ext uri="{FF2B5EF4-FFF2-40B4-BE49-F238E27FC236}">
                            <a16:creationId xmlns:a16="http://schemas.microsoft.com/office/drawing/2014/main" id="{68BD480A-4564-0BE6-A6AE-001082C3C7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2146" y="4418507"/>
                        <a:ext cx="1860550" cy="1306513"/>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1422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554DE5-662E-E952-EF42-A7FF3EDE761C}"/>
              </a:ext>
            </a:extLst>
          </p:cNvPr>
          <p:cNvSpPr>
            <a:spLocks noGrp="1"/>
          </p:cNvSpPr>
          <p:nvPr>
            <p:ph type="title"/>
          </p:nvPr>
        </p:nvSpPr>
        <p:spPr/>
        <p:txBody>
          <a:bodyPr/>
          <a:lstStyle/>
          <a:p>
            <a:r>
              <a:rPr lang="fr-FR" dirty="0"/>
              <a:t>Exemple</a:t>
            </a:r>
          </a:p>
        </p:txBody>
      </p:sp>
      <p:sp>
        <p:nvSpPr>
          <p:cNvPr id="3" name="Espace réservé du contenu 2">
            <a:extLst>
              <a:ext uri="{FF2B5EF4-FFF2-40B4-BE49-F238E27FC236}">
                <a16:creationId xmlns:a16="http://schemas.microsoft.com/office/drawing/2014/main" id="{68E281F1-578F-0C32-C9AE-F88CE41F767C}"/>
              </a:ext>
            </a:extLst>
          </p:cNvPr>
          <p:cNvSpPr>
            <a:spLocks noGrp="1"/>
          </p:cNvSpPr>
          <p:nvPr>
            <p:ph idx="1"/>
          </p:nvPr>
        </p:nvSpPr>
        <p:spPr/>
        <p:txBody>
          <a:bodyPr/>
          <a:lstStyle/>
          <a:p>
            <a:endParaRPr lang="fr-FR"/>
          </a:p>
        </p:txBody>
      </p:sp>
      <p:graphicFrame>
        <p:nvGraphicFramePr>
          <p:cNvPr id="5" name="Graphique 4">
            <a:extLst>
              <a:ext uri="{FF2B5EF4-FFF2-40B4-BE49-F238E27FC236}">
                <a16:creationId xmlns:a16="http://schemas.microsoft.com/office/drawing/2014/main" id="{13402707-529A-A012-3137-83E13E7153DF}"/>
              </a:ext>
            </a:extLst>
          </p:cNvPr>
          <p:cNvGraphicFramePr>
            <a:graphicFrameLocks/>
          </p:cNvGraphicFramePr>
          <p:nvPr/>
        </p:nvGraphicFramePr>
        <p:xfrm>
          <a:off x="3832698" y="704335"/>
          <a:ext cx="7315200" cy="55894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966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B46E55-8A29-61FC-1FEB-77B4E74BC19B}"/>
              </a:ext>
            </a:extLst>
          </p:cNvPr>
          <p:cNvSpPr>
            <a:spLocks noGrp="1"/>
          </p:cNvSpPr>
          <p:nvPr>
            <p:ph type="title"/>
          </p:nvPr>
        </p:nvSpPr>
        <p:spPr/>
        <p:txBody>
          <a:bodyPr/>
          <a:lstStyle/>
          <a:p>
            <a:r>
              <a:rPr lang="fr-FR" dirty="0"/>
              <a:t>Le mode</a:t>
            </a:r>
          </a:p>
        </p:txBody>
      </p:sp>
      <p:sp>
        <p:nvSpPr>
          <p:cNvPr id="3" name="Espace réservé du contenu 2">
            <a:extLst>
              <a:ext uri="{FF2B5EF4-FFF2-40B4-BE49-F238E27FC236}">
                <a16:creationId xmlns:a16="http://schemas.microsoft.com/office/drawing/2014/main" id="{169D1435-C2A8-CFA7-C084-D96721DB5EF4}"/>
              </a:ext>
            </a:extLst>
          </p:cNvPr>
          <p:cNvSpPr>
            <a:spLocks noGrp="1"/>
          </p:cNvSpPr>
          <p:nvPr>
            <p:ph idx="1"/>
          </p:nvPr>
        </p:nvSpPr>
        <p:spPr/>
        <p:txBody>
          <a:bodyPr>
            <a:normAutofit lnSpcReduction="10000"/>
          </a:bodyPr>
          <a:lstStyle/>
          <a:p>
            <a:r>
              <a:rPr lang="fr-FR" dirty="0"/>
              <a:t>Le mode, ou valeur dominante, est la valeur la plus fréquente pour une variable donnée, dans une population donnée</a:t>
            </a:r>
          </a:p>
          <a:p>
            <a:r>
              <a:rPr lang="fr-FR" dirty="0"/>
              <a:t>Les distributions peuvent apparaître unimodale (1 mode), bimodale (2 modes), </a:t>
            </a:r>
            <a:r>
              <a:rPr lang="fr-FR" dirty="0" err="1"/>
              <a:t>trimodale</a:t>
            </a:r>
            <a:r>
              <a:rPr lang="fr-FR" dirty="0"/>
              <a:t> (3 modes), etc.</a:t>
            </a:r>
          </a:p>
          <a:p>
            <a:r>
              <a:rPr lang="fr-FR" dirty="0"/>
              <a:t>Lorsqu’une distribution apparaît multimodale, cela peut indiquer que votre population est peut être divisée en plusieurs sous-groupes ayant des comportements bien distincts</a:t>
            </a:r>
          </a:p>
          <a:p>
            <a:endParaRPr lang="fr-FR" dirty="0"/>
          </a:p>
          <a:p>
            <a:r>
              <a:rPr lang="fr-FR" dirty="0"/>
              <a:t>Attention !</a:t>
            </a:r>
          </a:p>
          <a:p>
            <a:r>
              <a:rPr lang="fr-FR" dirty="0"/>
              <a:t>Le mode peut être calculé pour une variable quantitative mais il est également le seul indicateur de tendance centrale qui peut être identifié pour une variable qualitative</a:t>
            </a:r>
          </a:p>
          <a:p>
            <a:endParaRPr lang="fr-FR" dirty="0"/>
          </a:p>
          <a:p>
            <a:r>
              <a:rPr lang="fr-FR" dirty="0" err="1"/>
              <a:t>Jamovi</a:t>
            </a:r>
            <a:r>
              <a:rPr lang="fr-FR" dirty="0"/>
              <a:t> : pour obtenir une courbe de distribution sous </a:t>
            </a:r>
            <a:r>
              <a:rPr lang="fr-FR" dirty="0" err="1"/>
              <a:t>Jamovi</a:t>
            </a:r>
            <a:r>
              <a:rPr lang="fr-FR" dirty="0"/>
              <a:t> &gt; Exploration &gt; Stat descriptives &gt; Graphes &gt; Histogramme (+ &gt; Densité)</a:t>
            </a:r>
          </a:p>
        </p:txBody>
      </p:sp>
    </p:spTree>
    <p:extLst>
      <p:ext uri="{BB962C8B-B14F-4D97-AF65-F5344CB8AC3E}">
        <p14:creationId xmlns:p14="http://schemas.microsoft.com/office/powerpoint/2010/main" val="19009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A243D-EDBE-526F-6ABD-95B1CA89A66F}"/>
              </a:ext>
            </a:extLst>
          </p:cNvPr>
          <p:cNvSpPr>
            <a:spLocks noGrp="1"/>
          </p:cNvSpPr>
          <p:nvPr>
            <p:ph type="title"/>
          </p:nvPr>
        </p:nvSpPr>
        <p:spPr/>
        <p:txBody>
          <a:bodyPr/>
          <a:lstStyle/>
          <a:p>
            <a:r>
              <a:rPr lang="fr-FR" dirty="0"/>
              <a:t>La médiane</a:t>
            </a:r>
          </a:p>
        </p:txBody>
      </p:sp>
      <p:sp>
        <p:nvSpPr>
          <p:cNvPr id="3" name="Espace réservé du contenu 2">
            <a:extLst>
              <a:ext uri="{FF2B5EF4-FFF2-40B4-BE49-F238E27FC236}">
                <a16:creationId xmlns:a16="http://schemas.microsoft.com/office/drawing/2014/main" id="{89D396D8-ABC7-34B1-5E2D-B2D23E550D7D}"/>
              </a:ext>
            </a:extLst>
          </p:cNvPr>
          <p:cNvSpPr>
            <a:spLocks noGrp="1"/>
          </p:cNvSpPr>
          <p:nvPr>
            <p:ph idx="1"/>
          </p:nvPr>
        </p:nvSpPr>
        <p:spPr>
          <a:xfrm>
            <a:off x="3869268" y="1711324"/>
            <a:ext cx="7315200" cy="2850463"/>
          </a:xfrm>
        </p:spPr>
        <p:txBody>
          <a:bodyPr>
            <a:normAutofit fontScale="92500" lnSpcReduction="10000"/>
          </a:bodyPr>
          <a:lstStyle/>
          <a:p>
            <a:pPr eaLnBrk="1" hangingPunct="1"/>
            <a:r>
              <a:rPr lang="fr-FR" altLang="fr-FR" dirty="0"/>
              <a:t>La médiane coupe la distribution des unités d’analyse (individus, associations, pays) en 2. 50% des unités d’analyse prennent une valeur inférieure, 50% une valeur supérieure</a:t>
            </a:r>
          </a:p>
          <a:p>
            <a:pPr eaLnBrk="1" hangingPunct="1"/>
            <a:r>
              <a:rPr lang="fr-FR" altLang="fr-FR" dirty="0"/>
              <a:t>Les quintiles la coupent en 5 groupes égaux</a:t>
            </a:r>
          </a:p>
          <a:p>
            <a:pPr eaLnBrk="1" hangingPunct="1"/>
            <a:r>
              <a:rPr lang="fr-FR" altLang="fr-FR" dirty="0"/>
              <a:t>Les déciles : en 10 groupes égaux</a:t>
            </a:r>
          </a:p>
          <a:p>
            <a:pPr eaLnBrk="1" hangingPunct="1"/>
            <a:r>
              <a:rPr lang="fr-FR" altLang="fr-FR" dirty="0"/>
              <a:t>Les centiles : en 100 groupes égaux</a:t>
            </a:r>
          </a:p>
          <a:p>
            <a:pPr eaLnBrk="1" hangingPunct="1"/>
            <a:r>
              <a:rPr lang="fr-FR" altLang="fr-FR" dirty="0"/>
              <a:t>Les rapports </a:t>
            </a:r>
            <a:r>
              <a:rPr lang="fr-FR" altLang="fr-FR" dirty="0" err="1"/>
              <a:t>interquintiles</a:t>
            </a:r>
            <a:r>
              <a:rPr lang="fr-FR" altLang="fr-FR" dirty="0"/>
              <a:t>, interdéciles sont utilisés comme mesures des inégalités, par exemple</a:t>
            </a:r>
          </a:p>
          <a:p>
            <a:pPr lvl="1"/>
            <a:r>
              <a:rPr lang="fr-FR" altLang="fr-FR" dirty="0"/>
              <a:t>D9/D1</a:t>
            </a:r>
          </a:p>
          <a:p>
            <a:endParaRPr lang="fr-FR" dirty="0"/>
          </a:p>
        </p:txBody>
      </p:sp>
    </p:spTree>
    <p:extLst>
      <p:ext uri="{BB962C8B-B14F-4D97-AF65-F5344CB8AC3E}">
        <p14:creationId xmlns:p14="http://schemas.microsoft.com/office/powerpoint/2010/main" val="218330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C18E0-1614-EF0B-C939-348A11DB8642}"/>
              </a:ext>
            </a:extLst>
          </p:cNvPr>
          <p:cNvSpPr>
            <a:spLocks noGrp="1"/>
          </p:cNvSpPr>
          <p:nvPr>
            <p:ph type="title"/>
          </p:nvPr>
        </p:nvSpPr>
        <p:spPr/>
        <p:txBody>
          <a:bodyPr/>
          <a:lstStyle/>
          <a:p>
            <a:r>
              <a:rPr lang="fr-FR" dirty="0"/>
              <a:t>Exemple</a:t>
            </a:r>
          </a:p>
        </p:txBody>
      </p:sp>
      <p:pic>
        <p:nvPicPr>
          <p:cNvPr id="5" name="Espace réservé du contenu 4">
            <a:extLst>
              <a:ext uri="{FF2B5EF4-FFF2-40B4-BE49-F238E27FC236}">
                <a16:creationId xmlns:a16="http://schemas.microsoft.com/office/drawing/2014/main" id="{BBAE349A-ABC9-DE55-C046-F478BED59A90}"/>
              </a:ext>
            </a:extLst>
          </p:cNvPr>
          <p:cNvPicPr>
            <a:picLocks noGrp="1" noChangeAspect="1"/>
          </p:cNvPicPr>
          <p:nvPr>
            <p:ph idx="1"/>
          </p:nvPr>
        </p:nvPicPr>
        <p:blipFill>
          <a:blip r:embed="rId2"/>
          <a:stretch>
            <a:fillRect/>
          </a:stretch>
        </p:blipFill>
        <p:spPr>
          <a:xfrm>
            <a:off x="3868738" y="2065159"/>
            <a:ext cx="7315200" cy="2718157"/>
          </a:xfrm>
          <a:prstGeom prst="rect">
            <a:avLst/>
          </a:prstGeom>
        </p:spPr>
      </p:pic>
      <p:sp>
        <p:nvSpPr>
          <p:cNvPr id="6" name="Rectangle 5">
            <a:extLst>
              <a:ext uri="{FF2B5EF4-FFF2-40B4-BE49-F238E27FC236}">
                <a16:creationId xmlns:a16="http://schemas.microsoft.com/office/drawing/2014/main" id="{ACA693E3-3F96-A361-9F13-FC061CB8F0D3}"/>
              </a:ext>
            </a:extLst>
          </p:cNvPr>
          <p:cNvSpPr/>
          <p:nvPr/>
        </p:nvSpPr>
        <p:spPr>
          <a:xfrm>
            <a:off x="7813436" y="6110129"/>
            <a:ext cx="3934697" cy="246221"/>
          </a:xfrm>
          <a:prstGeom prst="rect">
            <a:avLst/>
          </a:prstGeom>
        </p:spPr>
        <p:txBody>
          <a:bodyPr wrap="square">
            <a:spAutoFit/>
          </a:bodyPr>
          <a:lstStyle/>
          <a:p>
            <a:r>
              <a:rPr lang="fr-FR" sz="1000" dirty="0">
                <a:hlinkClick r:id="rId3"/>
              </a:rPr>
              <a:t>https://www.inegalites.fr/Salaire-etes-vous-riche-ou-pauvre</a:t>
            </a:r>
            <a:r>
              <a:rPr lang="fr-FR" sz="1000" dirty="0"/>
              <a:t> </a:t>
            </a:r>
          </a:p>
        </p:txBody>
      </p:sp>
    </p:spTree>
    <p:extLst>
      <p:ext uri="{BB962C8B-B14F-4D97-AF65-F5344CB8AC3E}">
        <p14:creationId xmlns:p14="http://schemas.microsoft.com/office/powerpoint/2010/main" val="420917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40B556-8C45-A28B-2581-BBE0D66ACE10}"/>
              </a:ext>
            </a:extLst>
          </p:cNvPr>
          <p:cNvSpPr>
            <a:spLocks noGrp="1"/>
          </p:cNvSpPr>
          <p:nvPr>
            <p:ph type="title"/>
          </p:nvPr>
        </p:nvSpPr>
        <p:spPr/>
        <p:txBody>
          <a:bodyPr/>
          <a:lstStyle/>
          <a:p>
            <a:r>
              <a:rPr lang="fr-FR" dirty="0"/>
              <a:t>Les déciles</a:t>
            </a:r>
          </a:p>
        </p:txBody>
      </p:sp>
      <p:sp>
        <p:nvSpPr>
          <p:cNvPr id="3" name="Espace réservé du contenu 2">
            <a:extLst>
              <a:ext uri="{FF2B5EF4-FFF2-40B4-BE49-F238E27FC236}">
                <a16:creationId xmlns:a16="http://schemas.microsoft.com/office/drawing/2014/main" id="{4B23940E-4AF4-5E97-A601-C165AE2C8A8E}"/>
              </a:ext>
            </a:extLst>
          </p:cNvPr>
          <p:cNvSpPr>
            <a:spLocks noGrp="1"/>
          </p:cNvSpPr>
          <p:nvPr>
            <p:ph idx="1"/>
          </p:nvPr>
        </p:nvSpPr>
        <p:spPr/>
        <p:txBody>
          <a:bodyPr/>
          <a:lstStyle/>
          <a:p>
            <a:endParaRPr lang="fr-FR"/>
          </a:p>
        </p:txBody>
      </p:sp>
      <p:graphicFrame>
        <p:nvGraphicFramePr>
          <p:cNvPr id="5" name="Graphique 4">
            <a:extLst>
              <a:ext uri="{FF2B5EF4-FFF2-40B4-BE49-F238E27FC236}">
                <a16:creationId xmlns:a16="http://schemas.microsoft.com/office/drawing/2014/main" id="{50490209-C0E6-D45F-656E-1303B1513FF4}"/>
              </a:ext>
            </a:extLst>
          </p:cNvPr>
          <p:cNvGraphicFramePr>
            <a:graphicFrameLocks/>
          </p:cNvGraphicFramePr>
          <p:nvPr/>
        </p:nvGraphicFramePr>
        <p:xfrm>
          <a:off x="4373980" y="1122827"/>
          <a:ext cx="6938513" cy="46021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5873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32E40-8918-B86B-AE20-F1C0A12C1BCA}"/>
              </a:ext>
            </a:extLst>
          </p:cNvPr>
          <p:cNvSpPr>
            <a:spLocks noGrp="1"/>
          </p:cNvSpPr>
          <p:nvPr>
            <p:ph type="title"/>
          </p:nvPr>
        </p:nvSpPr>
        <p:spPr/>
        <p:txBody>
          <a:bodyPr/>
          <a:lstStyle/>
          <a:p>
            <a:r>
              <a:rPr lang="fr-FR" dirty="0"/>
              <a:t>Exercices</a:t>
            </a:r>
          </a:p>
        </p:txBody>
      </p:sp>
      <p:sp>
        <p:nvSpPr>
          <p:cNvPr id="3" name="Espace réservé du contenu 2">
            <a:extLst>
              <a:ext uri="{FF2B5EF4-FFF2-40B4-BE49-F238E27FC236}">
                <a16:creationId xmlns:a16="http://schemas.microsoft.com/office/drawing/2014/main" id="{4C6C9975-1A7D-7494-6DBD-562EE2CA417A}"/>
              </a:ext>
            </a:extLst>
          </p:cNvPr>
          <p:cNvSpPr>
            <a:spLocks noGrp="1"/>
          </p:cNvSpPr>
          <p:nvPr>
            <p:ph idx="1"/>
          </p:nvPr>
        </p:nvSpPr>
        <p:spPr/>
        <p:txBody>
          <a:bodyPr/>
          <a:lstStyle/>
          <a:p>
            <a:pPr marL="533400" indent="-533400"/>
            <a:r>
              <a:rPr lang="fr-FR" altLang="fr-FR" sz="2400" dirty="0"/>
              <a:t>Quel indicateur utiliser?</a:t>
            </a:r>
          </a:p>
          <a:p>
            <a:pPr marL="533400" indent="-533400"/>
            <a:r>
              <a:rPr lang="fr-FR" altLang="fr-FR" sz="2400" dirty="0"/>
              <a:t>Exemple : on interroge au hasard 5 diplômés d’un master, et on obtient les revenus suivants, en euros mensuels : </a:t>
            </a:r>
          </a:p>
          <a:p>
            <a:pPr marL="533400" indent="-533400" algn="ctr">
              <a:buNone/>
            </a:pPr>
            <a:r>
              <a:rPr lang="fr-FR" altLang="fr-FR" dirty="0"/>
              <a:t> 		</a:t>
            </a:r>
          </a:p>
          <a:p>
            <a:pPr marL="533400" indent="-533400" algn="ctr">
              <a:buNone/>
            </a:pPr>
            <a:r>
              <a:rPr lang="fr-FR" altLang="fr-FR" sz="2800" dirty="0"/>
              <a:t>1480, 1590, 2130, 1180, 9350</a:t>
            </a:r>
          </a:p>
          <a:p>
            <a:pPr marL="533400" indent="-533400" algn="just">
              <a:buFont typeface="Wingdings" panose="05000000000000000000" pitchFamily="2" charset="2"/>
              <a:buAutoNum type="arabicPeriod"/>
            </a:pPr>
            <a:endParaRPr lang="fr-FR" altLang="fr-FR" sz="2400" dirty="0"/>
          </a:p>
          <a:p>
            <a:pPr marL="533400" indent="-533400" algn="just">
              <a:buFont typeface="Wingdings" panose="05000000000000000000" pitchFamily="2" charset="2"/>
              <a:buAutoNum type="arabicPeriod"/>
            </a:pPr>
            <a:r>
              <a:rPr lang="fr-FR" altLang="fr-FR" sz="2400" dirty="0"/>
              <a:t>Calculer le revenu moyen</a:t>
            </a:r>
          </a:p>
          <a:p>
            <a:pPr marL="533400" indent="-533400" algn="just">
              <a:buFont typeface="Wingdings" panose="05000000000000000000" pitchFamily="2" charset="2"/>
              <a:buAutoNum type="arabicPeriod"/>
            </a:pPr>
            <a:r>
              <a:rPr lang="fr-FR" altLang="fr-FR" sz="2400" dirty="0"/>
              <a:t>Calculer le revenu médian</a:t>
            </a:r>
          </a:p>
          <a:p>
            <a:pPr marL="533400" indent="-533400" algn="just">
              <a:buFont typeface="Wingdings" panose="05000000000000000000" pitchFamily="2" charset="2"/>
              <a:buAutoNum type="arabicPeriod"/>
            </a:pPr>
            <a:r>
              <a:rPr lang="fr-FR" altLang="fr-FR" sz="2400" dirty="0"/>
              <a:t>Quel indicateur retenir</a:t>
            </a:r>
          </a:p>
          <a:p>
            <a:pPr marL="1054608" lvl="2" indent="-533400" algn="just">
              <a:buFont typeface="Wingdings" panose="05000000000000000000" pitchFamily="2" charset="2"/>
              <a:buAutoNum type="arabicPeriod"/>
            </a:pPr>
            <a:r>
              <a:rPr lang="fr-FR" altLang="fr-FR" sz="1600" dirty="0"/>
              <a:t>Pour convaincre vos parents de vous laisser faire ces études ?</a:t>
            </a:r>
          </a:p>
          <a:p>
            <a:pPr marL="1054608" lvl="2" indent="-533400" algn="just">
              <a:buFont typeface="Wingdings" panose="05000000000000000000" pitchFamily="2" charset="2"/>
              <a:buAutoNum type="arabicPeriod"/>
            </a:pPr>
            <a:r>
              <a:rPr lang="fr-FR" altLang="fr-FR" sz="1600" dirty="0"/>
              <a:t>Pour avoir une estimation raisonnable de vos </a:t>
            </a:r>
            <a:r>
              <a:rPr lang="fr-FR" altLang="fr-FR" sz="1600"/>
              <a:t>revenus futurs ?</a:t>
            </a:r>
            <a:endParaRPr lang="fr-FR" altLang="fr-FR" sz="1600" dirty="0"/>
          </a:p>
        </p:txBody>
      </p:sp>
    </p:spTree>
    <p:extLst>
      <p:ext uri="{BB962C8B-B14F-4D97-AF65-F5344CB8AC3E}">
        <p14:creationId xmlns:p14="http://schemas.microsoft.com/office/powerpoint/2010/main" val="33684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dre">
  <a:themeElements>
    <a:clrScheme name="Rouge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adr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dr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83</TotalTime>
  <Words>1445</Words>
  <Application>Microsoft Macintosh PowerPoint</Application>
  <PresentationFormat>Grand écran</PresentationFormat>
  <Paragraphs>198</Paragraphs>
  <Slides>27</Slides>
  <Notes>0</Notes>
  <HiddenSlides>0</HiddenSlides>
  <MMClips>0</MMClips>
  <ScaleCrop>false</ScaleCrop>
  <HeadingPairs>
    <vt:vector size="8" baseType="variant">
      <vt:variant>
        <vt:lpstr>Polices utilisées</vt:lpstr>
      </vt:variant>
      <vt:variant>
        <vt:i4>5</vt:i4>
      </vt:variant>
      <vt:variant>
        <vt:lpstr>Thème</vt:lpstr>
      </vt:variant>
      <vt:variant>
        <vt:i4>1</vt:i4>
      </vt:variant>
      <vt:variant>
        <vt:lpstr>Serveurs OLE incorporés</vt:lpstr>
      </vt:variant>
      <vt:variant>
        <vt:i4>3</vt:i4>
      </vt:variant>
      <vt:variant>
        <vt:lpstr>Titres des diapositives</vt:lpstr>
      </vt:variant>
      <vt:variant>
        <vt:i4>27</vt:i4>
      </vt:variant>
    </vt:vector>
  </HeadingPairs>
  <TitlesOfParts>
    <vt:vector size="36" baseType="lpstr">
      <vt:lpstr>Arial</vt:lpstr>
      <vt:lpstr>Corbel</vt:lpstr>
      <vt:lpstr>Garamond</vt:lpstr>
      <vt:lpstr>Wingdings</vt:lpstr>
      <vt:lpstr>Wingdings 2</vt:lpstr>
      <vt:lpstr>Cadre</vt:lpstr>
      <vt:lpstr>Equation.3</vt:lpstr>
      <vt:lpstr>Equation</vt:lpstr>
      <vt:lpstr>Équation</vt:lpstr>
      <vt:lpstr>Données : Enjeu, Collecte et Analyse</vt:lpstr>
      <vt:lpstr>Les indicateurs de tendance centrale</vt:lpstr>
      <vt:lpstr>La moyenne</vt:lpstr>
      <vt:lpstr>Exemple</vt:lpstr>
      <vt:lpstr>Le mode</vt:lpstr>
      <vt:lpstr>La médiane</vt:lpstr>
      <vt:lpstr>Exemple</vt:lpstr>
      <vt:lpstr>Les déciles</vt:lpstr>
      <vt:lpstr>Exercices</vt:lpstr>
      <vt:lpstr>Corrigé</vt:lpstr>
      <vt:lpstr>Les pièges de la moyenne</vt:lpstr>
      <vt:lpstr>De la moyenne aux indices de dispersion</vt:lpstr>
      <vt:lpstr>Les indices de dispersion : la variance et l’écart-type</vt:lpstr>
      <vt:lpstr>Ecart-type</vt:lpstr>
      <vt:lpstr>Exercices</vt:lpstr>
      <vt:lpstr>Exercices</vt:lpstr>
      <vt:lpstr>La loi normale</vt:lpstr>
      <vt:lpstr>La dispersion autour de la médiane : les quantiles et les écarts interquantiles</vt:lpstr>
      <vt:lpstr>Ecarts inter-quartiles</vt:lpstr>
      <vt:lpstr>La représentation graphique des quartiles : la boîte à moustaches</vt:lpstr>
      <vt:lpstr>Exercices</vt:lpstr>
      <vt:lpstr>Tips pour excel  Formules pour obtenir moyenne, mediane, etc.</vt:lpstr>
      <vt:lpstr>Réaliser tris à plat sous JAMOVI</vt:lpstr>
      <vt:lpstr>Cliquer sur « Analyses » &gt;&gt; « Exploration » &gt;&gt;  « Statistiques descriptives »</vt:lpstr>
      <vt:lpstr>Sélectionner les variables &gt;&gt; Cocher « tableau des fréquence » pour avoir le détail</vt:lpstr>
      <vt:lpstr>Descendre menu déroulant « Statistiques » </vt:lpstr>
      <vt:lpstr>Descendre menu déroulant « Graphes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Méthodes des sciences politiques - Les méthodes quantitatives</dc:title>
  <dc:creator>Patience Le Coustumer</dc:creator>
  <cp:lastModifiedBy>Léo Mignot</cp:lastModifiedBy>
  <cp:revision>7</cp:revision>
  <dcterms:created xsi:type="dcterms:W3CDTF">2024-01-11T11:52:17Z</dcterms:created>
  <dcterms:modified xsi:type="dcterms:W3CDTF">2024-01-16T17:29:55Z</dcterms:modified>
</cp:coreProperties>
</file>