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7"/>
  </p:notesMasterIdLst>
  <p:handoutMasterIdLst>
    <p:handoutMasterId r:id="rId28"/>
  </p:handoutMasterIdLst>
  <p:sldIdLst>
    <p:sldId id="268" r:id="rId2"/>
    <p:sldId id="257" r:id="rId3"/>
    <p:sldId id="290" r:id="rId4"/>
    <p:sldId id="291" r:id="rId5"/>
    <p:sldId id="292" r:id="rId6"/>
    <p:sldId id="293" r:id="rId7"/>
    <p:sldId id="316" r:id="rId8"/>
    <p:sldId id="295" r:id="rId9"/>
    <p:sldId id="296" r:id="rId10"/>
    <p:sldId id="317" r:id="rId11"/>
    <p:sldId id="299" r:id="rId12"/>
    <p:sldId id="300" r:id="rId13"/>
    <p:sldId id="318" r:id="rId14"/>
    <p:sldId id="302" r:id="rId15"/>
    <p:sldId id="320" r:id="rId16"/>
    <p:sldId id="322" r:id="rId17"/>
    <p:sldId id="326" r:id="rId18"/>
    <p:sldId id="327" r:id="rId19"/>
    <p:sldId id="306" r:id="rId20"/>
    <p:sldId id="321" r:id="rId21"/>
    <p:sldId id="310" r:id="rId22"/>
    <p:sldId id="312" r:id="rId23"/>
    <p:sldId id="314" r:id="rId24"/>
    <p:sldId id="328" r:id="rId25"/>
    <p:sldId id="288"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6327" autoAdjust="0"/>
  </p:normalViewPr>
  <p:slideViewPr>
    <p:cSldViewPr snapToGrid="0" showGuides="1">
      <p:cViewPr varScale="1">
        <p:scale>
          <a:sx n="124" d="100"/>
          <a:sy n="124" d="100"/>
        </p:scale>
        <p:origin x="176"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2" d="100"/>
          <a:sy n="102" d="100"/>
        </p:scale>
        <p:origin x="320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6B4C9-E180-4B4E-A0E3-04ED7377332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37C6A857-0F7D-43E2-804F-92850E72898D}">
      <dgm:prSet phldrT="[Texte]" custT="1"/>
      <dgm:spPr>
        <a:solidFill>
          <a:srgbClr val="92D050"/>
        </a:solidFill>
        <a:ln>
          <a:noFill/>
        </a:ln>
      </dgm:spPr>
      <dgm:t>
        <a:bodyPr/>
        <a:lstStyle/>
        <a:p>
          <a:r>
            <a:rPr lang="fr-FR" sz="1800" dirty="0"/>
            <a:t>(+)</a:t>
          </a:r>
        </a:p>
      </dgm:t>
    </dgm:pt>
    <dgm:pt modelId="{52E54FFD-311A-4685-965A-71C85DDE900B}" type="parTrans" cxnId="{038585FF-6915-43A4-9C12-8D6DF80F8B37}">
      <dgm:prSet/>
      <dgm:spPr/>
      <dgm:t>
        <a:bodyPr/>
        <a:lstStyle/>
        <a:p>
          <a:endParaRPr lang="fr-FR" sz="1800"/>
        </a:p>
      </dgm:t>
    </dgm:pt>
    <dgm:pt modelId="{C09A62EE-438A-49B7-91C7-C0F0CF7FEA84}" type="sibTrans" cxnId="{038585FF-6915-43A4-9C12-8D6DF80F8B37}">
      <dgm:prSet/>
      <dgm:spPr/>
      <dgm:t>
        <a:bodyPr/>
        <a:lstStyle/>
        <a:p>
          <a:endParaRPr lang="fr-FR" sz="1800"/>
        </a:p>
      </dgm:t>
    </dgm:pt>
    <dgm:pt modelId="{4BAAD86B-44EB-4656-B243-982C7DC486F3}">
      <dgm:prSet phldrT="[Texte]" custT="1"/>
      <dgm:spPr>
        <a:solidFill>
          <a:srgbClr val="C9E7A7">
            <a:alpha val="89804"/>
          </a:srgbClr>
        </a:solidFill>
        <a:ln>
          <a:noFill/>
        </a:ln>
      </dgm:spPr>
      <dgm:t>
        <a:bodyPr/>
        <a:lstStyle/>
        <a:p>
          <a:r>
            <a:rPr lang="fr-FR" sz="1800" dirty="0"/>
            <a:t>Longueur du questionnaire</a:t>
          </a:r>
        </a:p>
      </dgm:t>
    </dgm:pt>
    <dgm:pt modelId="{5E47A275-35AD-4C50-8B7D-EFAAFF88AB88}" type="parTrans" cxnId="{36DAE687-4AEF-4A7D-B8FA-0B73C57FD89A}">
      <dgm:prSet/>
      <dgm:spPr/>
      <dgm:t>
        <a:bodyPr/>
        <a:lstStyle/>
        <a:p>
          <a:endParaRPr lang="fr-FR" sz="1800"/>
        </a:p>
      </dgm:t>
    </dgm:pt>
    <dgm:pt modelId="{AB9229C3-E40B-47A9-B397-0693294AF361}" type="sibTrans" cxnId="{36DAE687-4AEF-4A7D-B8FA-0B73C57FD89A}">
      <dgm:prSet/>
      <dgm:spPr/>
      <dgm:t>
        <a:bodyPr/>
        <a:lstStyle/>
        <a:p>
          <a:endParaRPr lang="fr-FR" sz="1800"/>
        </a:p>
      </dgm:t>
    </dgm:pt>
    <dgm:pt modelId="{ED772289-6B5E-493A-BC5F-33DC9B61D6B9}">
      <dgm:prSet phldrT="[Texte]" custT="1"/>
      <dgm:spPr>
        <a:ln>
          <a:noFill/>
        </a:ln>
      </dgm:spPr>
      <dgm:t>
        <a:bodyPr/>
        <a:lstStyle/>
        <a:p>
          <a:r>
            <a:rPr lang="fr-FR" sz="1800" dirty="0"/>
            <a:t>(-)</a:t>
          </a:r>
        </a:p>
      </dgm:t>
    </dgm:pt>
    <dgm:pt modelId="{6961B166-005B-4367-B7BE-F77E2FDBCA82}" type="parTrans" cxnId="{BE260988-C83C-4804-89BD-9FE9300A1839}">
      <dgm:prSet/>
      <dgm:spPr/>
      <dgm:t>
        <a:bodyPr/>
        <a:lstStyle/>
        <a:p>
          <a:endParaRPr lang="fr-FR" sz="1800"/>
        </a:p>
      </dgm:t>
    </dgm:pt>
    <dgm:pt modelId="{55614F69-C70C-45D8-9118-E323CB477500}" type="sibTrans" cxnId="{BE260988-C83C-4804-89BD-9FE9300A1839}">
      <dgm:prSet/>
      <dgm:spPr/>
      <dgm:t>
        <a:bodyPr/>
        <a:lstStyle/>
        <a:p>
          <a:endParaRPr lang="fr-FR" sz="1800"/>
        </a:p>
      </dgm:t>
    </dgm:pt>
    <dgm:pt modelId="{0893B41F-DFB6-42EA-8172-DEE53A7D7387}">
      <dgm:prSet custT="1"/>
      <dgm:spPr>
        <a:ln>
          <a:noFill/>
        </a:ln>
      </dgm:spPr>
      <dgm:t>
        <a:bodyPr/>
        <a:lstStyle/>
        <a:p>
          <a:r>
            <a:rPr lang="fr-FR" sz="1800" dirty="0"/>
            <a:t>Effet de connivence</a:t>
          </a:r>
        </a:p>
      </dgm:t>
    </dgm:pt>
    <dgm:pt modelId="{038B04AA-FD70-4E84-9C26-87C9B1FF2472}" type="parTrans" cxnId="{CB457A49-F597-4FEF-91CC-767FA755269C}">
      <dgm:prSet/>
      <dgm:spPr/>
      <dgm:t>
        <a:bodyPr/>
        <a:lstStyle/>
        <a:p>
          <a:endParaRPr lang="fr-FR"/>
        </a:p>
      </dgm:t>
    </dgm:pt>
    <dgm:pt modelId="{35627C1A-D2FB-44E7-AE8F-C494E19724F4}" type="sibTrans" cxnId="{CB457A49-F597-4FEF-91CC-767FA755269C}">
      <dgm:prSet/>
      <dgm:spPr/>
      <dgm:t>
        <a:bodyPr/>
        <a:lstStyle/>
        <a:p>
          <a:endParaRPr lang="fr-FR"/>
        </a:p>
      </dgm:t>
    </dgm:pt>
    <dgm:pt modelId="{5A0D84B2-ECE9-4736-9235-207C707F7882}">
      <dgm:prSet custT="1"/>
      <dgm:spPr>
        <a:ln>
          <a:noFill/>
        </a:ln>
      </dgm:spPr>
      <dgm:t>
        <a:bodyPr/>
        <a:lstStyle/>
        <a:p>
          <a:r>
            <a:rPr lang="fr-FR" sz="1800" dirty="0"/>
            <a:t>Situation asymétrique</a:t>
          </a:r>
        </a:p>
      </dgm:t>
    </dgm:pt>
    <dgm:pt modelId="{AEA680ED-09FE-437D-B606-9FD849B10D05}" type="parTrans" cxnId="{51A930C6-7FE5-409B-A67A-E2431A294143}">
      <dgm:prSet/>
      <dgm:spPr/>
      <dgm:t>
        <a:bodyPr/>
        <a:lstStyle/>
        <a:p>
          <a:endParaRPr lang="fr-FR"/>
        </a:p>
      </dgm:t>
    </dgm:pt>
    <dgm:pt modelId="{A139CA52-78D9-440D-AA7B-91BE22D9EBA6}" type="sibTrans" cxnId="{51A930C6-7FE5-409B-A67A-E2431A294143}">
      <dgm:prSet/>
      <dgm:spPr/>
      <dgm:t>
        <a:bodyPr/>
        <a:lstStyle/>
        <a:p>
          <a:endParaRPr lang="fr-FR"/>
        </a:p>
      </dgm:t>
    </dgm:pt>
    <dgm:pt modelId="{62383CA7-B849-465F-B429-9B4506EF049E}">
      <dgm:prSet phldrT="[Texte]" custT="1"/>
      <dgm:spPr>
        <a:solidFill>
          <a:srgbClr val="C9E7A7">
            <a:alpha val="89804"/>
          </a:srgbClr>
        </a:solidFill>
        <a:ln>
          <a:noFill/>
        </a:ln>
      </dgm:spPr>
      <dgm:t>
        <a:bodyPr/>
        <a:lstStyle/>
        <a:p>
          <a:r>
            <a:rPr lang="fr-FR" sz="1800" b="0" i="0" dirty="0"/>
            <a:t>Meilleure communication</a:t>
          </a:r>
          <a:endParaRPr lang="fr-FR" sz="1800" dirty="0"/>
        </a:p>
      </dgm:t>
    </dgm:pt>
    <dgm:pt modelId="{CDE7D191-2045-4F81-BBA9-D5D9A4358A9E}" type="parTrans" cxnId="{434FE491-16FF-4927-A571-DF4AAC95D87D}">
      <dgm:prSet/>
      <dgm:spPr/>
      <dgm:t>
        <a:bodyPr/>
        <a:lstStyle/>
        <a:p>
          <a:endParaRPr lang="fr-FR"/>
        </a:p>
      </dgm:t>
    </dgm:pt>
    <dgm:pt modelId="{A0E7CFD2-D5F4-4DAD-A4E2-0356742FC78B}" type="sibTrans" cxnId="{434FE491-16FF-4927-A571-DF4AAC95D87D}">
      <dgm:prSet/>
      <dgm:spPr/>
      <dgm:t>
        <a:bodyPr/>
        <a:lstStyle/>
        <a:p>
          <a:endParaRPr lang="fr-FR"/>
        </a:p>
      </dgm:t>
    </dgm:pt>
    <dgm:pt modelId="{21594F7C-294F-40D8-B753-A06CBDFA8C61}" type="pres">
      <dgm:prSet presAssocID="{47F6B4C9-E180-4B4E-A0E3-04ED73773327}" presName="Name0" presStyleCnt="0">
        <dgm:presLayoutVars>
          <dgm:dir/>
          <dgm:animLvl val="lvl"/>
          <dgm:resizeHandles val="exact"/>
        </dgm:presLayoutVars>
      </dgm:prSet>
      <dgm:spPr/>
    </dgm:pt>
    <dgm:pt modelId="{5FD1B998-2D6D-4033-B20E-F70103D03F68}" type="pres">
      <dgm:prSet presAssocID="{37C6A857-0F7D-43E2-804F-92850E72898D}" presName="composite" presStyleCnt="0"/>
      <dgm:spPr/>
    </dgm:pt>
    <dgm:pt modelId="{F5F33445-8B48-491C-A7FE-0809CC1469B2}" type="pres">
      <dgm:prSet presAssocID="{37C6A857-0F7D-43E2-804F-92850E72898D}" presName="parTx" presStyleLbl="alignNode1" presStyleIdx="0" presStyleCnt="2">
        <dgm:presLayoutVars>
          <dgm:chMax val="0"/>
          <dgm:chPref val="0"/>
          <dgm:bulletEnabled val="1"/>
        </dgm:presLayoutVars>
      </dgm:prSet>
      <dgm:spPr/>
    </dgm:pt>
    <dgm:pt modelId="{26596B9E-FDB5-4F53-B2D8-CA3D456876AB}" type="pres">
      <dgm:prSet presAssocID="{37C6A857-0F7D-43E2-804F-92850E72898D}" presName="desTx" presStyleLbl="alignAccFollowNode1" presStyleIdx="0" presStyleCnt="2">
        <dgm:presLayoutVars>
          <dgm:bulletEnabled val="1"/>
        </dgm:presLayoutVars>
      </dgm:prSet>
      <dgm:spPr/>
    </dgm:pt>
    <dgm:pt modelId="{52D98BE2-7462-421C-836B-C5F037BFC7E9}" type="pres">
      <dgm:prSet presAssocID="{C09A62EE-438A-49B7-91C7-C0F0CF7FEA84}" presName="space" presStyleCnt="0"/>
      <dgm:spPr/>
    </dgm:pt>
    <dgm:pt modelId="{3D24142B-A07B-450B-B4E3-AF0DA98B82C7}" type="pres">
      <dgm:prSet presAssocID="{ED772289-6B5E-493A-BC5F-33DC9B61D6B9}" presName="composite" presStyleCnt="0"/>
      <dgm:spPr/>
    </dgm:pt>
    <dgm:pt modelId="{EFF05B2E-8271-4639-9A95-CA5352EBA003}" type="pres">
      <dgm:prSet presAssocID="{ED772289-6B5E-493A-BC5F-33DC9B61D6B9}" presName="parTx" presStyleLbl="alignNode1" presStyleIdx="1" presStyleCnt="2">
        <dgm:presLayoutVars>
          <dgm:chMax val="0"/>
          <dgm:chPref val="0"/>
          <dgm:bulletEnabled val="1"/>
        </dgm:presLayoutVars>
      </dgm:prSet>
      <dgm:spPr/>
    </dgm:pt>
    <dgm:pt modelId="{0B88EA6C-2A75-4B2F-9CCC-239A9886CF39}" type="pres">
      <dgm:prSet presAssocID="{ED772289-6B5E-493A-BC5F-33DC9B61D6B9}" presName="desTx" presStyleLbl="alignAccFollowNode1" presStyleIdx="1" presStyleCnt="2">
        <dgm:presLayoutVars>
          <dgm:bulletEnabled val="1"/>
        </dgm:presLayoutVars>
      </dgm:prSet>
      <dgm:spPr/>
    </dgm:pt>
  </dgm:ptLst>
  <dgm:cxnLst>
    <dgm:cxn modelId="{0B286115-923D-4C16-9D20-07703050C282}" type="presOf" srcId="{37C6A857-0F7D-43E2-804F-92850E72898D}" destId="{F5F33445-8B48-491C-A7FE-0809CC1469B2}" srcOrd="0" destOrd="0" presId="urn:microsoft.com/office/officeart/2005/8/layout/hList1"/>
    <dgm:cxn modelId="{7E4F6322-E34F-45C1-A2C7-6697F3AEC6C1}" type="presOf" srcId="{47F6B4C9-E180-4B4E-A0E3-04ED73773327}" destId="{21594F7C-294F-40D8-B753-A06CBDFA8C61}" srcOrd="0" destOrd="0" presId="urn:microsoft.com/office/officeart/2005/8/layout/hList1"/>
    <dgm:cxn modelId="{CB457A49-F597-4FEF-91CC-767FA755269C}" srcId="{ED772289-6B5E-493A-BC5F-33DC9B61D6B9}" destId="{0893B41F-DFB6-42EA-8172-DEE53A7D7387}" srcOrd="0" destOrd="0" parTransId="{038B04AA-FD70-4E84-9C26-87C9B1FF2472}" sibTransId="{35627C1A-D2FB-44E7-AE8F-C494E19724F4}"/>
    <dgm:cxn modelId="{29B81A6B-A806-43B4-B2F4-2CD2C2F7B917}" type="presOf" srcId="{0893B41F-DFB6-42EA-8172-DEE53A7D7387}" destId="{0B88EA6C-2A75-4B2F-9CCC-239A9886CF39}" srcOrd="0" destOrd="0" presId="urn:microsoft.com/office/officeart/2005/8/layout/hList1"/>
    <dgm:cxn modelId="{509E146F-BE4F-4C22-A4B5-FC94FFC7CEB8}" type="presOf" srcId="{4BAAD86B-44EB-4656-B243-982C7DC486F3}" destId="{26596B9E-FDB5-4F53-B2D8-CA3D456876AB}" srcOrd="0" destOrd="0" presId="urn:microsoft.com/office/officeart/2005/8/layout/hList1"/>
    <dgm:cxn modelId="{78861276-FC26-473E-92B3-E7814993DFB5}" type="presOf" srcId="{5A0D84B2-ECE9-4736-9235-207C707F7882}" destId="{0B88EA6C-2A75-4B2F-9CCC-239A9886CF39}" srcOrd="0" destOrd="1" presId="urn:microsoft.com/office/officeart/2005/8/layout/hList1"/>
    <dgm:cxn modelId="{36DAE687-4AEF-4A7D-B8FA-0B73C57FD89A}" srcId="{37C6A857-0F7D-43E2-804F-92850E72898D}" destId="{4BAAD86B-44EB-4656-B243-982C7DC486F3}" srcOrd="0" destOrd="0" parTransId="{5E47A275-35AD-4C50-8B7D-EFAAFF88AB88}" sibTransId="{AB9229C3-E40B-47A9-B397-0693294AF361}"/>
    <dgm:cxn modelId="{BE260988-C83C-4804-89BD-9FE9300A1839}" srcId="{47F6B4C9-E180-4B4E-A0E3-04ED73773327}" destId="{ED772289-6B5E-493A-BC5F-33DC9B61D6B9}" srcOrd="1" destOrd="0" parTransId="{6961B166-005B-4367-B7BE-F77E2FDBCA82}" sibTransId="{55614F69-C70C-45D8-9118-E323CB477500}"/>
    <dgm:cxn modelId="{434FE491-16FF-4927-A571-DF4AAC95D87D}" srcId="{37C6A857-0F7D-43E2-804F-92850E72898D}" destId="{62383CA7-B849-465F-B429-9B4506EF049E}" srcOrd="1" destOrd="0" parTransId="{CDE7D191-2045-4F81-BBA9-D5D9A4358A9E}" sibTransId="{A0E7CFD2-D5F4-4DAD-A4E2-0356742FC78B}"/>
    <dgm:cxn modelId="{5D8EF1AE-0DDF-4FBC-B7F7-8E1DB805703B}" type="presOf" srcId="{62383CA7-B849-465F-B429-9B4506EF049E}" destId="{26596B9E-FDB5-4F53-B2D8-CA3D456876AB}" srcOrd="0" destOrd="1" presId="urn:microsoft.com/office/officeart/2005/8/layout/hList1"/>
    <dgm:cxn modelId="{DF3762BB-B45B-416C-B3D2-6BE329338B4E}" type="presOf" srcId="{ED772289-6B5E-493A-BC5F-33DC9B61D6B9}" destId="{EFF05B2E-8271-4639-9A95-CA5352EBA003}" srcOrd="0" destOrd="0" presId="urn:microsoft.com/office/officeart/2005/8/layout/hList1"/>
    <dgm:cxn modelId="{51A930C6-7FE5-409B-A67A-E2431A294143}" srcId="{ED772289-6B5E-493A-BC5F-33DC9B61D6B9}" destId="{5A0D84B2-ECE9-4736-9235-207C707F7882}" srcOrd="1" destOrd="0" parTransId="{AEA680ED-09FE-437D-B606-9FD849B10D05}" sibTransId="{A139CA52-78D9-440D-AA7B-91BE22D9EBA6}"/>
    <dgm:cxn modelId="{038585FF-6915-43A4-9C12-8D6DF80F8B37}" srcId="{47F6B4C9-E180-4B4E-A0E3-04ED73773327}" destId="{37C6A857-0F7D-43E2-804F-92850E72898D}" srcOrd="0" destOrd="0" parTransId="{52E54FFD-311A-4685-965A-71C85DDE900B}" sibTransId="{C09A62EE-438A-49B7-91C7-C0F0CF7FEA84}"/>
    <dgm:cxn modelId="{0BC0DB43-D9A1-473D-A1D6-25855D408241}" type="presParOf" srcId="{21594F7C-294F-40D8-B753-A06CBDFA8C61}" destId="{5FD1B998-2D6D-4033-B20E-F70103D03F68}" srcOrd="0" destOrd="0" presId="urn:microsoft.com/office/officeart/2005/8/layout/hList1"/>
    <dgm:cxn modelId="{15D56C6D-6F0A-4BE2-B8BD-81A4FD4D4390}" type="presParOf" srcId="{5FD1B998-2D6D-4033-B20E-F70103D03F68}" destId="{F5F33445-8B48-491C-A7FE-0809CC1469B2}" srcOrd="0" destOrd="0" presId="urn:microsoft.com/office/officeart/2005/8/layout/hList1"/>
    <dgm:cxn modelId="{770C32C8-FE72-48FE-9787-D95DFD8F5F11}" type="presParOf" srcId="{5FD1B998-2D6D-4033-B20E-F70103D03F68}" destId="{26596B9E-FDB5-4F53-B2D8-CA3D456876AB}" srcOrd="1" destOrd="0" presId="urn:microsoft.com/office/officeart/2005/8/layout/hList1"/>
    <dgm:cxn modelId="{6013526A-5CC5-4C1E-9D0D-1600D6AD7E8C}" type="presParOf" srcId="{21594F7C-294F-40D8-B753-A06CBDFA8C61}" destId="{52D98BE2-7462-421C-836B-C5F037BFC7E9}" srcOrd="1" destOrd="0" presId="urn:microsoft.com/office/officeart/2005/8/layout/hList1"/>
    <dgm:cxn modelId="{BB89F31C-52D6-479D-B534-AD2CA912DDE5}" type="presParOf" srcId="{21594F7C-294F-40D8-B753-A06CBDFA8C61}" destId="{3D24142B-A07B-450B-B4E3-AF0DA98B82C7}" srcOrd="2" destOrd="0" presId="urn:microsoft.com/office/officeart/2005/8/layout/hList1"/>
    <dgm:cxn modelId="{1CF6C837-15C1-4A46-A2BF-607FF010BEF5}" type="presParOf" srcId="{3D24142B-A07B-450B-B4E3-AF0DA98B82C7}" destId="{EFF05B2E-8271-4639-9A95-CA5352EBA003}" srcOrd="0" destOrd="0" presId="urn:microsoft.com/office/officeart/2005/8/layout/hList1"/>
    <dgm:cxn modelId="{D1EA1A72-B239-4AFF-9BE3-DB968D6DC6DE}" type="presParOf" srcId="{3D24142B-A07B-450B-B4E3-AF0DA98B82C7}" destId="{0B88EA6C-2A75-4B2F-9CCC-239A9886CF39}"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F6B4C9-E180-4B4E-A0E3-04ED7377332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37C6A857-0F7D-43E2-804F-92850E72898D}">
      <dgm:prSet phldrT="[Texte]" custT="1"/>
      <dgm:spPr>
        <a:solidFill>
          <a:srgbClr val="92D050"/>
        </a:solidFill>
        <a:ln>
          <a:noFill/>
        </a:ln>
      </dgm:spPr>
      <dgm:t>
        <a:bodyPr/>
        <a:lstStyle/>
        <a:p>
          <a:r>
            <a:rPr lang="fr-FR" sz="1800" dirty="0"/>
            <a:t>(+)</a:t>
          </a:r>
        </a:p>
      </dgm:t>
    </dgm:pt>
    <dgm:pt modelId="{52E54FFD-311A-4685-965A-71C85DDE900B}" type="parTrans" cxnId="{038585FF-6915-43A4-9C12-8D6DF80F8B37}">
      <dgm:prSet/>
      <dgm:spPr/>
      <dgm:t>
        <a:bodyPr/>
        <a:lstStyle/>
        <a:p>
          <a:endParaRPr lang="fr-FR" sz="1800"/>
        </a:p>
      </dgm:t>
    </dgm:pt>
    <dgm:pt modelId="{C09A62EE-438A-49B7-91C7-C0F0CF7FEA84}" type="sibTrans" cxnId="{038585FF-6915-43A4-9C12-8D6DF80F8B37}">
      <dgm:prSet/>
      <dgm:spPr/>
      <dgm:t>
        <a:bodyPr/>
        <a:lstStyle/>
        <a:p>
          <a:endParaRPr lang="fr-FR" sz="1800"/>
        </a:p>
      </dgm:t>
    </dgm:pt>
    <dgm:pt modelId="{4BAAD86B-44EB-4656-B243-982C7DC486F3}">
      <dgm:prSet phldrT="[Texte]" custT="1"/>
      <dgm:spPr>
        <a:solidFill>
          <a:srgbClr val="C9E7A7">
            <a:alpha val="89804"/>
          </a:srgbClr>
        </a:solidFill>
        <a:ln>
          <a:noFill/>
        </a:ln>
      </dgm:spPr>
      <dgm:t>
        <a:bodyPr/>
        <a:lstStyle/>
        <a:p>
          <a:r>
            <a:rPr lang="fr-FR" sz="1800" dirty="0"/>
            <a:t>L’interviewé est libre de répondre selon son timing</a:t>
          </a:r>
          <a:br>
            <a:rPr lang="fr-FR" sz="1800" dirty="0"/>
          </a:br>
          <a:r>
            <a:rPr lang="fr-FR" sz="1800" i="1" dirty="0"/>
            <a:t>ex. : Enquête </a:t>
          </a:r>
          <a:r>
            <a:rPr lang="fr-FR" sz="1800" i="1" dirty="0" err="1"/>
            <a:t>médiamétrie</a:t>
          </a:r>
          <a:r>
            <a:rPr lang="fr-FR" sz="1800" i="1" dirty="0"/>
            <a:t> radio, ISSP , Panel </a:t>
          </a:r>
          <a:r>
            <a:rPr lang="fr-FR" sz="1800" i="1" dirty="0" err="1"/>
            <a:t>Elipss</a:t>
          </a:r>
          <a:endParaRPr lang="fr-FR" sz="1800" dirty="0"/>
        </a:p>
      </dgm:t>
    </dgm:pt>
    <dgm:pt modelId="{5E47A275-35AD-4C50-8B7D-EFAAFF88AB88}" type="parTrans" cxnId="{36DAE687-4AEF-4A7D-B8FA-0B73C57FD89A}">
      <dgm:prSet/>
      <dgm:spPr/>
      <dgm:t>
        <a:bodyPr/>
        <a:lstStyle/>
        <a:p>
          <a:endParaRPr lang="fr-FR" sz="1800"/>
        </a:p>
      </dgm:t>
    </dgm:pt>
    <dgm:pt modelId="{AB9229C3-E40B-47A9-B397-0693294AF361}" type="sibTrans" cxnId="{36DAE687-4AEF-4A7D-B8FA-0B73C57FD89A}">
      <dgm:prSet/>
      <dgm:spPr/>
      <dgm:t>
        <a:bodyPr/>
        <a:lstStyle/>
        <a:p>
          <a:endParaRPr lang="fr-FR" sz="1800"/>
        </a:p>
      </dgm:t>
    </dgm:pt>
    <dgm:pt modelId="{ED772289-6B5E-493A-BC5F-33DC9B61D6B9}">
      <dgm:prSet phldrT="[Texte]" custT="1"/>
      <dgm:spPr>
        <a:ln>
          <a:noFill/>
        </a:ln>
      </dgm:spPr>
      <dgm:t>
        <a:bodyPr/>
        <a:lstStyle/>
        <a:p>
          <a:r>
            <a:rPr lang="fr-FR" sz="1800" dirty="0"/>
            <a:t>(-)</a:t>
          </a:r>
        </a:p>
      </dgm:t>
    </dgm:pt>
    <dgm:pt modelId="{6961B166-005B-4367-B7BE-F77E2FDBCA82}" type="parTrans" cxnId="{BE260988-C83C-4804-89BD-9FE9300A1839}">
      <dgm:prSet/>
      <dgm:spPr/>
      <dgm:t>
        <a:bodyPr/>
        <a:lstStyle/>
        <a:p>
          <a:endParaRPr lang="fr-FR" sz="1800"/>
        </a:p>
      </dgm:t>
    </dgm:pt>
    <dgm:pt modelId="{55614F69-C70C-45D8-9118-E323CB477500}" type="sibTrans" cxnId="{BE260988-C83C-4804-89BD-9FE9300A1839}">
      <dgm:prSet/>
      <dgm:spPr/>
      <dgm:t>
        <a:bodyPr/>
        <a:lstStyle/>
        <a:p>
          <a:endParaRPr lang="fr-FR" sz="1800"/>
        </a:p>
      </dgm:t>
    </dgm:pt>
    <dgm:pt modelId="{0893B41F-DFB6-42EA-8172-DEE53A7D7387}">
      <dgm:prSet custT="1"/>
      <dgm:spPr>
        <a:ln>
          <a:noFill/>
        </a:ln>
      </dgm:spPr>
      <dgm:t>
        <a:bodyPr/>
        <a:lstStyle/>
        <a:p>
          <a:r>
            <a:rPr lang="fr-FR" sz="1800" dirty="0"/>
            <a:t>Quel contrôle des conditions de réponse (présence de tiers, conditions matérielles et attentionnelles) ?</a:t>
          </a:r>
        </a:p>
      </dgm:t>
    </dgm:pt>
    <dgm:pt modelId="{038B04AA-FD70-4E84-9C26-87C9B1FF2472}" type="parTrans" cxnId="{CB457A49-F597-4FEF-91CC-767FA755269C}">
      <dgm:prSet/>
      <dgm:spPr/>
      <dgm:t>
        <a:bodyPr/>
        <a:lstStyle/>
        <a:p>
          <a:endParaRPr lang="fr-FR"/>
        </a:p>
      </dgm:t>
    </dgm:pt>
    <dgm:pt modelId="{35627C1A-D2FB-44E7-AE8F-C494E19724F4}" type="sibTrans" cxnId="{CB457A49-F597-4FEF-91CC-767FA755269C}">
      <dgm:prSet/>
      <dgm:spPr/>
      <dgm:t>
        <a:bodyPr/>
        <a:lstStyle/>
        <a:p>
          <a:endParaRPr lang="fr-FR"/>
        </a:p>
      </dgm:t>
    </dgm:pt>
    <dgm:pt modelId="{B5EF2F53-9246-48DD-A696-E52A764957D1}">
      <dgm:prSet custT="1"/>
      <dgm:spPr/>
      <dgm:t>
        <a:bodyPr/>
        <a:lstStyle/>
        <a:p>
          <a:endParaRPr lang="fr-FR" sz="1800" i="1" dirty="0"/>
        </a:p>
      </dgm:t>
    </dgm:pt>
    <dgm:pt modelId="{47A48AF7-9764-4A28-B855-837486299DBE}" type="parTrans" cxnId="{D40ACFFC-2AB3-44D8-9FE2-09AA89C126A8}">
      <dgm:prSet/>
      <dgm:spPr/>
      <dgm:t>
        <a:bodyPr/>
        <a:lstStyle/>
        <a:p>
          <a:endParaRPr lang="fr-FR"/>
        </a:p>
      </dgm:t>
    </dgm:pt>
    <dgm:pt modelId="{A2841625-56E4-427C-A342-B869ED41F6C8}" type="sibTrans" cxnId="{D40ACFFC-2AB3-44D8-9FE2-09AA89C126A8}">
      <dgm:prSet/>
      <dgm:spPr/>
      <dgm:t>
        <a:bodyPr/>
        <a:lstStyle/>
        <a:p>
          <a:endParaRPr lang="fr-FR"/>
        </a:p>
      </dgm:t>
    </dgm:pt>
    <dgm:pt modelId="{21594F7C-294F-40D8-B753-A06CBDFA8C61}" type="pres">
      <dgm:prSet presAssocID="{47F6B4C9-E180-4B4E-A0E3-04ED73773327}" presName="Name0" presStyleCnt="0">
        <dgm:presLayoutVars>
          <dgm:dir/>
          <dgm:animLvl val="lvl"/>
          <dgm:resizeHandles val="exact"/>
        </dgm:presLayoutVars>
      </dgm:prSet>
      <dgm:spPr/>
    </dgm:pt>
    <dgm:pt modelId="{5FD1B998-2D6D-4033-B20E-F70103D03F68}" type="pres">
      <dgm:prSet presAssocID="{37C6A857-0F7D-43E2-804F-92850E72898D}" presName="composite" presStyleCnt="0"/>
      <dgm:spPr/>
    </dgm:pt>
    <dgm:pt modelId="{F5F33445-8B48-491C-A7FE-0809CC1469B2}" type="pres">
      <dgm:prSet presAssocID="{37C6A857-0F7D-43E2-804F-92850E72898D}" presName="parTx" presStyleLbl="alignNode1" presStyleIdx="0" presStyleCnt="2">
        <dgm:presLayoutVars>
          <dgm:chMax val="0"/>
          <dgm:chPref val="0"/>
          <dgm:bulletEnabled val="1"/>
        </dgm:presLayoutVars>
      </dgm:prSet>
      <dgm:spPr/>
    </dgm:pt>
    <dgm:pt modelId="{26596B9E-FDB5-4F53-B2D8-CA3D456876AB}" type="pres">
      <dgm:prSet presAssocID="{37C6A857-0F7D-43E2-804F-92850E72898D}" presName="desTx" presStyleLbl="alignAccFollowNode1" presStyleIdx="0" presStyleCnt="2">
        <dgm:presLayoutVars>
          <dgm:bulletEnabled val="1"/>
        </dgm:presLayoutVars>
      </dgm:prSet>
      <dgm:spPr/>
    </dgm:pt>
    <dgm:pt modelId="{52D98BE2-7462-421C-836B-C5F037BFC7E9}" type="pres">
      <dgm:prSet presAssocID="{C09A62EE-438A-49B7-91C7-C0F0CF7FEA84}" presName="space" presStyleCnt="0"/>
      <dgm:spPr/>
    </dgm:pt>
    <dgm:pt modelId="{3D24142B-A07B-450B-B4E3-AF0DA98B82C7}" type="pres">
      <dgm:prSet presAssocID="{ED772289-6B5E-493A-BC5F-33DC9B61D6B9}" presName="composite" presStyleCnt="0"/>
      <dgm:spPr/>
    </dgm:pt>
    <dgm:pt modelId="{EFF05B2E-8271-4639-9A95-CA5352EBA003}" type="pres">
      <dgm:prSet presAssocID="{ED772289-6B5E-493A-BC5F-33DC9B61D6B9}" presName="parTx" presStyleLbl="alignNode1" presStyleIdx="1" presStyleCnt="2">
        <dgm:presLayoutVars>
          <dgm:chMax val="0"/>
          <dgm:chPref val="0"/>
          <dgm:bulletEnabled val="1"/>
        </dgm:presLayoutVars>
      </dgm:prSet>
      <dgm:spPr/>
    </dgm:pt>
    <dgm:pt modelId="{0B88EA6C-2A75-4B2F-9CCC-239A9886CF39}" type="pres">
      <dgm:prSet presAssocID="{ED772289-6B5E-493A-BC5F-33DC9B61D6B9}" presName="desTx" presStyleLbl="alignAccFollowNode1" presStyleIdx="1" presStyleCnt="2">
        <dgm:presLayoutVars>
          <dgm:bulletEnabled val="1"/>
        </dgm:presLayoutVars>
      </dgm:prSet>
      <dgm:spPr/>
    </dgm:pt>
  </dgm:ptLst>
  <dgm:cxnLst>
    <dgm:cxn modelId="{0B286115-923D-4C16-9D20-07703050C282}" type="presOf" srcId="{37C6A857-0F7D-43E2-804F-92850E72898D}" destId="{F5F33445-8B48-491C-A7FE-0809CC1469B2}" srcOrd="0" destOrd="0" presId="urn:microsoft.com/office/officeart/2005/8/layout/hList1"/>
    <dgm:cxn modelId="{7E4F6322-E34F-45C1-A2C7-6697F3AEC6C1}" type="presOf" srcId="{47F6B4C9-E180-4B4E-A0E3-04ED73773327}" destId="{21594F7C-294F-40D8-B753-A06CBDFA8C61}" srcOrd="0" destOrd="0" presId="urn:microsoft.com/office/officeart/2005/8/layout/hList1"/>
    <dgm:cxn modelId="{CB457A49-F597-4FEF-91CC-767FA755269C}" srcId="{ED772289-6B5E-493A-BC5F-33DC9B61D6B9}" destId="{0893B41F-DFB6-42EA-8172-DEE53A7D7387}" srcOrd="0" destOrd="0" parTransId="{038B04AA-FD70-4E84-9C26-87C9B1FF2472}" sibTransId="{35627C1A-D2FB-44E7-AE8F-C494E19724F4}"/>
    <dgm:cxn modelId="{29B81A6B-A806-43B4-B2F4-2CD2C2F7B917}" type="presOf" srcId="{0893B41F-DFB6-42EA-8172-DEE53A7D7387}" destId="{0B88EA6C-2A75-4B2F-9CCC-239A9886CF39}" srcOrd="0" destOrd="0" presId="urn:microsoft.com/office/officeart/2005/8/layout/hList1"/>
    <dgm:cxn modelId="{42F4A46E-DB47-4C69-8EF3-A6F1E325EE5D}" type="presOf" srcId="{B5EF2F53-9246-48DD-A696-E52A764957D1}" destId="{26596B9E-FDB5-4F53-B2D8-CA3D456876AB}" srcOrd="0" destOrd="1" presId="urn:microsoft.com/office/officeart/2005/8/layout/hList1"/>
    <dgm:cxn modelId="{509E146F-BE4F-4C22-A4B5-FC94FFC7CEB8}" type="presOf" srcId="{4BAAD86B-44EB-4656-B243-982C7DC486F3}" destId="{26596B9E-FDB5-4F53-B2D8-CA3D456876AB}" srcOrd="0" destOrd="0" presId="urn:microsoft.com/office/officeart/2005/8/layout/hList1"/>
    <dgm:cxn modelId="{36DAE687-4AEF-4A7D-B8FA-0B73C57FD89A}" srcId="{37C6A857-0F7D-43E2-804F-92850E72898D}" destId="{4BAAD86B-44EB-4656-B243-982C7DC486F3}" srcOrd="0" destOrd="0" parTransId="{5E47A275-35AD-4C50-8B7D-EFAAFF88AB88}" sibTransId="{AB9229C3-E40B-47A9-B397-0693294AF361}"/>
    <dgm:cxn modelId="{BE260988-C83C-4804-89BD-9FE9300A1839}" srcId="{47F6B4C9-E180-4B4E-A0E3-04ED73773327}" destId="{ED772289-6B5E-493A-BC5F-33DC9B61D6B9}" srcOrd="1" destOrd="0" parTransId="{6961B166-005B-4367-B7BE-F77E2FDBCA82}" sibTransId="{55614F69-C70C-45D8-9118-E323CB477500}"/>
    <dgm:cxn modelId="{DF3762BB-B45B-416C-B3D2-6BE329338B4E}" type="presOf" srcId="{ED772289-6B5E-493A-BC5F-33DC9B61D6B9}" destId="{EFF05B2E-8271-4639-9A95-CA5352EBA003}" srcOrd="0" destOrd="0" presId="urn:microsoft.com/office/officeart/2005/8/layout/hList1"/>
    <dgm:cxn modelId="{D40ACFFC-2AB3-44D8-9FE2-09AA89C126A8}" srcId="{37C6A857-0F7D-43E2-804F-92850E72898D}" destId="{B5EF2F53-9246-48DD-A696-E52A764957D1}" srcOrd="1" destOrd="0" parTransId="{47A48AF7-9764-4A28-B855-837486299DBE}" sibTransId="{A2841625-56E4-427C-A342-B869ED41F6C8}"/>
    <dgm:cxn modelId="{038585FF-6915-43A4-9C12-8D6DF80F8B37}" srcId="{47F6B4C9-E180-4B4E-A0E3-04ED73773327}" destId="{37C6A857-0F7D-43E2-804F-92850E72898D}" srcOrd="0" destOrd="0" parTransId="{52E54FFD-311A-4685-965A-71C85DDE900B}" sibTransId="{C09A62EE-438A-49B7-91C7-C0F0CF7FEA84}"/>
    <dgm:cxn modelId="{0BC0DB43-D9A1-473D-A1D6-25855D408241}" type="presParOf" srcId="{21594F7C-294F-40D8-B753-A06CBDFA8C61}" destId="{5FD1B998-2D6D-4033-B20E-F70103D03F68}" srcOrd="0" destOrd="0" presId="urn:microsoft.com/office/officeart/2005/8/layout/hList1"/>
    <dgm:cxn modelId="{15D56C6D-6F0A-4BE2-B8BD-81A4FD4D4390}" type="presParOf" srcId="{5FD1B998-2D6D-4033-B20E-F70103D03F68}" destId="{F5F33445-8B48-491C-A7FE-0809CC1469B2}" srcOrd="0" destOrd="0" presId="urn:microsoft.com/office/officeart/2005/8/layout/hList1"/>
    <dgm:cxn modelId="{770C32C8-FE72-48FE-9787-D95DFD8F5F11}" type="presParOf" srcId="{5FD1B998-2D6D-4033-B20E-F70103D03F68}" destId="{26596B9E-FDB5-4F53-B2D8-CA3D456876AB}" srcOrd="1" destOrd="0" presId="urn:microsoft.com/office/officeart/2005/8/layout/hList1"/>
    <dgm:cxn modelId="{6013526A-5CC5-4C1E-9D0D-1600D6AD7E8C}" type="presParOf" srcId="{21594F7C-294F-40D8-B753-A06CBDFA8C61}" destId="{52D98BE2-7462-421C-836B-C5F037BFC7E9}" srcOrd="1" destOrd="0" presId="urn:microsoft.com/office/officeart/2005/8/layout/hList1"/>
    <dgm:cxn modelId="{BB89F31C-52D6-479D-B534-AD2CA912DDE5}" type="presParOf" srcId="{21594F7C-294F-40D8-B753-A06CBDFA8C61}" destId="{3D24142B-A07B-450B-B4E3-AF0DA98B82C7}" srcOrd="2" destOrd="0" presId="urn:microsoft.com/office/officeart/2005/8/layout/hList1"/>
    <dgm:cxn modelId="{1CF6C837-15C1-4A46-A2BF-607FF010BEF5}" type="presParOf" srcId="{3D24142B-A07B-450B-B4E3-AF0DA98B82C7}" destId="{EFF05B2E-8271-4639-9A95-CA5352EBA003}" srcOrd="0" destOrd="0" presId="urn:microsoft.com/office/officeart/2005/8/layout/hList1"/>
    <dgm:cxn modelId="{D1EA1A72-B239-4AFF-9BE3-DB968D6DC6DE}" type="presParOf" srcId="{3D24142B-A07B-450B-B4E3-AF0DA98B82C7}" destId="{0B88EA6C-2A75-4B2F-9CCC-239A9886CF39}"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F6B4C9-E180-4B4E-A0E3-04ED7377332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37C6A857-0F7D-43E2-804F-92850E72898D}">
      <dgm:prSet phldrT="[Texte]" custT="1"/>
      <dgm:spPr>
        <a:solidFill>
          <a:srgbClr val="92D050"/>
        </a:solidFill>
        <a:ln>
          <a:noFill/>
        </a:ln>
      </dgm:spPr>
      <dgm:t>
        <a:bodyPr/>
        <a:lstStyle/>
        <a:p>
          <a:r>
            <a:rPr lang="fr-FR" sz="1800" dirty="0"/>
            <a:t>(+)</a:t>
          </a:r>
        </a:p>
      </dgm:t>
    </dgm:pt>
    <dgm:pt modelId="{52E54FFD-311A-4685-965A-71C85DDE900B}" type="parTrans" cxnId="{038585FF-6915-43A4-9C12-8D6DF80F8B37}">
      <dgm:prSet/>
      <dgm:spPr/>
      <dgm:t>
        <a:bodyPr/>
        <a:lstStyle/>
        <a:p>
          <a:endParaRPr lang="fr-FR" sz="1800"/>
        </a:p>
      </dgm:t>
    </dgm:pt>
    <dgm:pt modelId="{C09A62EE-438A-49B7-91C7-C0F0CF7FEA84}" type="sibTrans" cxnId="{038585FF-6915-43A4-9C12-8D6DF80F8B37}">
      <dgm:prSet/>
      <dgm:spPr/>
      <dgm:t>
        <a:bodyPr/>
        <a:lstStyle/>
        <a:p>
          <a:endParaRPr lang="fr-FR" sz="1800"/>
        </a:p>
      </dgm:t>
    </dgm:pt>
    <dgm:pt modelId="{4BAAD86B-44EB-4656-B243-982C7DC486F3}">
      <dgm:prSet phldrT="[Texte]" custT="1"/>
      <dgm:spPr>
        <a:solidFill>
          <a:srgbClr val="C9E7A7">
            <a:alpha val="89804"/>
          </a:srgbClr>
        </a:solidFill>
        <a:ln>
          <a:noFill/>
        </a:ln>
      </dgm:spPr>
      <dgm:t>
        <a:bodyPr/>
        <a:lstStyle/>
        <a:p>
          <a:r>
            <a:rPr lang="fr-FR" sz="1800" dirty="0"/>
            <a:t>Longueur du questionnaire</a:t>
          </a:r>
        </a:p>
      </dgm:t>
    </dgm:pt>
    <dgm:pt modelId="{5E47A275-35AD-4C50-8B7D-EFAAFF88AB88}" type="parTrans" cxnId="{36DAE687-4AEF-4A7D-B8FA-0B73C57FD89A}">
      <dgm:prSet/>
      <dgm:spPr/>
      <dgm:t>
        <a:bodyPr/>
        <a:lstStyle/>
        <a:p>
          <a:endParaRPr lang="fr-FR" sz="1800"/>
        </a:p>
      </dgm:t>
    </dgm:pt>
    <dgm:pt modelId="{AB9229C3-E40B-47A9-B397-0693294AF361}" type="sibTrans" cxnId="{36DAE687-4AEF-4A7D-B8FA-0B73C57FD89A}">
      <dgm:prSet/>
      <dgm:spPr/>
      <dgm:t>
        <a:bodyPr/>
        <a:lstStyle/>
        <a:p>
          <a:endParaRPr lang="fr-FR" sz="1800"/>
        </a:p>
      </dgm:t>
    </dgm:pt>
    <dgm:pt modelId="{ED772289-6B5E-493A-BC5F-33DC9B61D6B9}">
      <dgm:prSet phldrT="[Texte]" custT="1"/>
      <dgm:spPr>
        <a:ln>
          <a:noFill/>
        </a:ln>
      </dgm:spPr>
      <dgm:t>
        <a:bodyPr/>
        <a:lstStyle/>
        <a:p>
          <a:r>
            <a:rPr lang="fr-FR" sz="1800" dirty="0"/>
            <a:t>(-)</a:t>
          </a:r>
        </a:p>
      </dgm:t>
    </dgm:pt>
    <dgm:pt modelId="{6961B166-005B-4367-B7BE-F77E2FDBCA82}" type="parTrans" cxnId="{BE260988-C83C-4804-89BD-9FE9300A1839}">
      <dgm:prSet/>
      <dgm:spPr/>
      <dgm:t>
        <a:bodyPr/>
        <a:lstStyle/>
        <a:p>
          <a:endParaRPr lang="fr-FR" sz="1800"/>
        </a:p>
      </dgm:t>
    </dgm:pt>
    <dgm:pt modelId="{55614F69-C70C-45D8-9118-E323CB477500}" type="sibTrans" cxnId="{BE260988-C83C-4804-89BD-9FE9300A1839}">
      <dgm:prSet/>
      <dgm:spPr/>
      <dgm:t>
        <a:bodyPr/>
        <a:lstStyle/>
        <a:p>
          <a:endParaRPr lang="fr-FR" sz="1800"/>
        </a:p>
      </dgm:t>
    </dgm:pt>
    <dgm:pt modelId="{0893B41F-DFB6-42EA-8172-DEE53A7D7387}">
      <dgm:prSet custT="1"/>
      <dgm:spPr>
        <a:ln>
          <a:noFill/>
        </a:ln>
      </dgm:spPr>
      <dgm:t>
        <a:bodyPr/>
        <a:lstStyle/>
        <a:p>
          <a:r>
            <a:rPr lang="fr-FR" sz="1800" dirty="0"/>
            <a:t>Effet de connivence</a:t>
          </a:r>
        </a:p>
      </dgm:t>
    </dgm:pt>
    <dgm:pt modelId="{038B04AA-FD70-4E84-9C26-87C9B1FF2472}" type="parTrans" cxnId="{CB457A49-F597-4FEF-91CC-767FA755269C}">
      <dgm:prSet/>
      <dgm:spPr/>
      <dgm:t>
        <a:bodyPr/>
        <a:lstStyle/>
        <a:p>
          <a:endParaRPr lang="fr-FR"/>
        </a:p>
      </dgm:t>
    </dgm:pt>
    <dgm:pt modelId="{35627C1A-D2FB-44E7-AE8F-C494E19724F4}" type="sibTrans" cxnId="{CB457A49-F597-4FEF-91CC-767FA755269C}">
      <dgm:prSet/>
      <dgm:spPr/>
      <dgm:t>
        <a:bodyPr/>
        <a:lstStyle/>
        <a:p>
          <a:endParaRPr lang="fr-FR"/>
        </a:p>
      </dgm:t>
    </dgm:pt>
    <dgm:pt modelId="{5A0D84B2-ECE9-4736-9235-207C707F7882}">
      <dgm:prSet custT="1"/>
      <dgm:spPr>
        <a:ln>
          <a:noFill/>
        </a:ln>
      </dgm:spPr>
      <dgm:t>
        <a:bodyPr/>
        <a:lstStyle/>
        <a:p>
          <a:r>
            <a:rPr lang="fr-FR" sz="1800" dirty="0"/>
            <a:t>Situation asymétrique</a:t>
          </a:r>
        </a:p>
      </dgm:t>
    </dgm:pt>
    <dgm:pt modelId="{AEA680ED-09FE-437D-B606-9FD849B10D05}" type="parTrans" cxnId="{51A930C6-7FE5-409B-A67A-E2431A294143}">
      <dgm:prSet/>
      <dgm:spPr/>
      <dgm:t>
        <a:bodyPr/>
        <a:lstStyle/>
        <a:p>
          <a:endParaRPr lang="fr-FR"/>
        </a:p>
      </dgm:t>
    </dgm:pt>
    <dgm:pt modelId="{A139CA52-78D9-440D-AA7B-91BE22D9EBA6}" type="sibTrans" cxnId="{51A930C6-7FE5-409B-A67A-E2431A294143}">
      <dgm:prSet/>
      <dgm:spPr/>
      <dgm:t>
        <a:bodyPr/>
        <a:lstStyle/>
        <a:p>
          <a:endParaRPr lang="fr-FR"/>
        </a:p>
      </dgm:t>
    </dgm:pt>
    <dgm:pt modelId="{62383CA7-B849-465F-B429-9B4506EF049E}">
      <dgm:prSet phldrT="[Texte]" custT="1"/>
      <dgm:spPr>
        <a:solidFill>
          <a:srgbClr val="C9E7A7">
            <a:alpha val="89804"/>
          </a:srgbClr>
        </a:solidFill>
        <a:ln>
          <a:noFill/>
        </a:ln>
      </dgm:spPr>
      <dgm:t>
        <a:bodyPr/>
        <a:lstStyle/>
        <a:p>
          <a:r>
            <a:rPr lang="fr-FR" sz="1800" b="0" i="0" dirty="0"/>
            <a:t>Meilleure communication</a:t>
          </a:r>
          <a:endParaRPr lang="fr-FR" sz="1800" dirty="0"/>
        </a:p>
      </dgm:t>
    </dgm:pt>
    <dgm:pt modelId="{CDE7D191-2045-4F81-BBA9-D5D9A4358A9E}" type="parTrans" cxnId="{434FE491-16FF-4927-A571-DF4AAC95D87D}">
      <dgm:prSet/>
      <dgm:spPr/>
      <dgm:t>
        <a:bodyPr/>
        <a:lstStyle/>
        <a:p>
          <a:endParaRPr lang="fr-FR"/>
        </a:p>
      </dgm:t>
    </dgm:pt>
    <dgm:pt modelId="{A0E7CFD2-D5F4-4DAD-A4E2-0356742FC78B}" type="sibTrans" cxnId="{434FE491-16FF-4927-A571-DF4AAC95D87D}">
      <dgm:prSet/>
      <dgm:spPr/>
      <dgm:t>
        <a:bodyPr/>
        <a:lstStyle/>
        <a:p>
          <a:endParaRPr lang="fr-FR"/>
        </a:p>
      </dgm:t>
    </dgm:pt>
    <dgm:pt modelId="{21594F7C-294F-40D8-B753-A06CBDFA8C61}" type="pres">
      <dgm:prSet presAssocID="{47F6B4C9-E180-4B4E-A0E3-04ED73773327}" presName="Name0" presStyleCnt="0">
        <dgm:presLayoutVars>
          <dgm:dir/>
          <dgm:animLvl val="lvl"/>
          <dgm:resizeHandles val="exact"/>
        </dgm:presLayoutVars>
      </dgm:prSet>
      <dgm:spPr/>
    </dgm:pt>
    <dgm:pt modelId="{5FD1B998-2D6D-4033-B20E-F70103D03F68}" type="pres">
      <dgm:prSet presAssocID="{37C6A857-0F7D-43E2-804F-92850E72898D}" presName="composite" presStyleCnt="0"/>
      <dgm:spPr/>
    </dgm:pt>
    <dgm:pt modelId="{F5F33445-8B48-491C-A7FE-0809CC1469B2}" type="pres">
      <dgm:prSet presAssocID="{37C6A857-0F7D-43E2-804F-92850E72898D}" presName="parTx" presStyleLbl="alignNode1" presStyleIdx="0" presStyleCnt="2">
        <dgm:presLayoutVars>
          <dgm:chMax val="0"/>
          <dgm:chPref val="0"/>
          <dgm:bulletEnabled val="1"/>
        </dgm:presLayoutVars>
      </dgm:prSet>
      <dgm:spPr/>
    </dgm:pt>
    <dgm:pt modelId="{26596B9E-FDB5-4F53-B2D8-CA3D456876AB}" type="pres">
      <dgm:prSet presAssocID="{37C6A857-0F7D-43E2-804F-92850E72898D}" presName="desTx" presStyleLbl="alignAccFollowNode1" presStyleIdx="0" presStyleCnt="2">
        <dgm:presLayoutVars>
          <dgm:bulletEnabled val="1"/>
        </dgm:presLayoutVars>
      </dgm:prSet>
      <dgm:spPr/>
    </dgm:pt>
    <dgm:pt modelId="{52D98BE2-7462-421C-836B-C5F037BFC7E9}" type="pres">
      <dgm:prSet presAssocID="{C09A62EE-438A-49B7-91C7-C0F0CF7FEA84}" presName="space" presStyleCnt="0"/>
      <dgm:spPr/>
    </dgm:pt>
    <dgm:pt modelId="{3D24142B-A07B-450B-B4E3-AF0DA98B82C7}" type="pres">
      <dgm:prSet presAssocID="{ED772289-6B5E-493A-BC5F-33DC9B61D6B9}" presName="composite" presStyleCnt="0"/>
      <dgm:spPr/>
    </dgm:pt>
    <dgm:pt modelId="{EFF05B2E-8271-4639-9A95-CA5352EBA003}" type="pres">
      <dgm:prSet presAssocID="{ED772289-6B5E-493A-BC5F-33DC9B61D6B9}" presName="parTx" presStyleLbl="alignNode1" presStyleIdx="1" presStyleCnt="2">
        <dgm:presLayoutVars>
          <dgm:chMax val="0"/>
          <dgm:chPref val="0"/>
          <dgm:bulletEnabled val="1"/>
        </dgm:presLayoutVars>
      </dgm:prSet>
      <dgm:spPr/>
    </dgm:pt>
    <dgm:pt modelId="{0B88EA6C-2A75-4B2F-9CCC-239A9886CF39}" type="pres">
      <dgm:prSet presAssocID="{ED772289-6B5E-493A-BC5F-33DC9B61D6B9}" presName="desTx" presStyleLbl="alignAccFollowNode1" presStyleIdx="1" presStyleCnt="2">
        <dgm:presLayoutVars>
          <dgm:bulletEnabled val="1"/>
        </dgm:presLayoutVars>
      </dgm:prSet>
      <dgm:spPr/>
    </dgm:pt>
  </dgm:ptLst>
  <dgm:cxnLst>
    <dgm:cxn modelId="{0B286115-923D-4C16-9D20-07703050C282}" type="presOf" srcId="{37C6A857-0F7D-43E2-804F-92850E72898D}" destId="{F5F33445-8B48-491C-A7FE-0809CC1469B2}" srcOrd="0" destOrd="0" presId="urn:microsoft.com/office/officeart/2005/8/layout/hList1"/>
    <dgm:cxn modelId="{7E4F6322-E34F-45C1-A2C7-6697F3AEC6C1}" type="presOf" srcId="{47F6B4C9-E180-4B4E-A0E3-04ED73773327}" destId="{21594F7C-294F-40D8-B753-A06CBDFA8C61}" srcOrd="0" destOrd="0" presId="urn:microsoft.com/office/officeart/2005/8/layout/hList1"/>
    <dgm:cxn modelId="{CB457A49-F597-4FEF-91CC-767FA755269C}" srcId="{ED772289-6B5E-493A-BC5F-33DC9B61D6B9}" destId="{0893B41F-DFB6-42EA-8172-DEE53A7D7387}" srcOrd="0" destOrd="0" parTransId="{038B04AA-FD70-4E84-9C26-87C9B1FF2472}" sibTransId="{35627C1A-D2FB-44E7-AE8F-C494E19724F4}"/>
    <dgm:cxn modelId="{29B81A6B-A806-43B4-B2F4-2CD2C2F7B917}" type="presOf" srcId="{0893B41F-DFB6-42EA-8172-DEE53A7D7387}" destId="{0B88EA6C-2A75-4B2F-9CCC-239A9886CF39}" srcOrd="0" destOrd="0" presId="urn:microsoft.com/office/officeart/2005/8/layout/hList1"/>
    <dgm:cxn modelId="{509E146F-BE4F-4C22-A4B5-FC94FFC7CEB8}" type="presOf" srcId="{4BAAD86B-44EB-4656-B243-982C7DC486F3}" destId="{26596B9E-FDB5-4F53-B2D8-CA3D456876AB}" srcOrd="0" destOrd="0" presId="urn:microsoft.com/office/officeart/2005/8/layout/hList1"/>
    <dgm:cxn modelId="{78861276-FC26-473E-92B3-E7814993DFB5}" type="presOf" srcId="{5A0D84B2-ECE9-4736-9235-207C707F7882}" destId="{0B88EA6C-2A75-4B2F-9CCC-239A9886CF39}" srcOrd="0" destOrd="1" presId="urn:microsoft.com/office/officeart/2005/8/layout/hList1"/>
    <dgm:cxn modelId="{36DAE687-4AEF-4A7D-B8FA-0B73C57FD89A}" srcId="{37C6A857-0F7D-43E2-804F-92850E72898D}" destId="{4BAAD86B-44EB-4656-B243-982C7DC486F3}" srcOrd="0" destOrd="0" parTransId="{5E47A275-35AD-4C50-8B7D-EFAAFF88AB88}" sibTransId="{AB9229C3-E40B-47A9-B397-0693294AF361}"/>
    <dgm:cxn modelId="{BE260988-C83C-4804-89BD-9FE9300A1839}" srcId="{47F6B4C9-E180-4B4E-A0E3-04ED73773327}" destId="{ED772289-6B5E-493A-BC5F-33DC9B61D6B9}" srcOrd="1" destOrd="0" parTransId="{6961B166-005B-4367-B7BE-F77E2FDBCA82}" sibTransId="{55614F69-C70C-45D8-9118-E323CB477500}"/>
    <dgm:cxn modelId="{434FE491-16FF-4927-A571-DF4AAC95D87D}" srcId="{37C6A857-0F7D-43E2-804F-92850E72898D}" destId="{62383CA7-B849-465F-B429-9B4506EF049E}" srcOrd="1" destOrd="0" parTransId="{CDE7D191-2045-4F81-BBA9-D5D9A4358A9E}" sibTransId="{A0E7CFD2-D5F4-4DAD-A4E2-0356742FC78B}"/>
    <dgm:cxn modelId="{5D8EF1AE-0DDF-4FBC-B7F7-8E1DB805703B}" type="presOf" srcId="{62383CA7-B849-465F-B429-9B4506EF049E}" destId="{26596B9E-FDB5-4F53-B2D8-CA3D456876AB}" srcOrd="0" destOrd="1" presId="urn:microsoft.com/office/officeart/2005/8/layout/hList1"/>
    <dgm:cxn modelId="{DF3762BB-B45B-416C-B3D2-6BE329338B4E}" type="presOf" srcId="{ED772289-6B5E-493A-BC5F-33DC9B61D6B9}" destId="{EFF05B2E-8271-4639-9A95-CA5352EBA003}" srcOrd="0" destOrd="0" presId="urn:microsoft.com/office/officeart/2005/8/layout/hList1"/>
    <dgm:cxn modelId="{51A930C6-7FE5-409B-A67A-E2431A294143}" srcId="{ED772289-6B5E-493A-BC5F-33DC9B61D6B9}" destId="{5A0D84B2-ECE9-4736-9235-207C707F7882}" srcOrd="1" destOrd="0" parTransId="{AEA680ED-09FE-437D-B606-9FD849B10D05}" sibTransId="{A139CA52-78D9-440D-AA7B-91BE22D9EBA6}"/>
    <dgm:cxn modelId="{038585FF-6915-43A4-9C12-8D6DF80F8B37}" srcId="{47F6B4C9-E180-4B4E-A0E3-04ED73773327}" destId="{37C6A857-0F7D-43E2-804F-92850E72898D}" srcOrd="0" destOrd="0" parTransId="{52E54FFD-311A-4685-965A-71C85DDE900B}" sibTransId="{C09A62EE-438A-49B7-91C7-C0F0CF7FEA84}"/>
    <dgm:cxn modelId="{0BC0DB43-D9A1-473D-A1D6-25855D408241}" type="presParOf" srcId="{21594F7C-294F-40D8-B753-A06CBDFA8C61}" destId="{5FD1B998-2D6D-4033-B20E-F70103D03F68}" srcOrd="0" destOrd="0" presId="urn:microsoft.com/office/officeart/2005/8/layout/hList1"/>
    <dgm:cxn modelId="{15D56C6D-6F0A-4BE2-B8BD-81A4FD4D4390}" type="presParOf" srcId="{5FD1B998-2D6D-4033-B20E-F70103D03F68}" destId="{F5F33445-8B48-491C-A7FE-0809CC1469B2}" srcOrd="0" destOrd="0" presId="urn:microsoft.com/office/officeart/2005/8/layout/hList1"/>
    <dgm:cxn modelId="{770C32C8-FE72-48FE-9787-D95DFD8F5F11}" type="presParOf" srcId="{5FD1B998-2D6D-4033-B20E-F70103D03F68}" destId="{26596B9E-FDB5-4F53-B2D8-CA3D456876AB}" srcOrd="1" destOrd="0" presId="urn:microsoft.com/office/officeart/2005/8/layout/hList1"/>
    <dgm:cxn modelId="{6013526A-5CC5-4C1E-9D0D-1600D6AD7E8C}" type="presParOf" srcId="{21594F7C-294F-40D8-B753-A06CBDFA8C61}" destId="{52D98BE2-7462-421C-836B-C5F037BFC7E9}" srcOrd="1" destOrd="0" presId="urn:microsoft.com/office/officeart/2005/8/layout/hList1"/>
    <dgm:cxn modelId="{BB89F31C-52D6-479D-B534-AD2CA912DDE5}" type="presParOf" srcId="{21594F7C-294F-40D8-B753-A06CBDFA8C61}" destId="{3D24142B-A07B-450B-B4E3-AF0DA98B82C7}" srcOrd="2" destOrd="0" presId="urn:microsoft.com/office/officeart/2005/8/layout/hList1"/>
    <dgm:cxn modelId="{1CF6C837-15C1-4A46-A2BF-607FF010BEF5}" type="presParOf" srcId="{3D24142B-A07B-450B-B4E3-AF0DA98B82C7}" destId="{EFF05B2E-8271-4639-9A95-CA5352EBA003}" srcOrd="0" destOrd="0" presId="urn:microsoft.com/office/officeart/2005/8/layout/hList1"/>
    <dgm:cxn modelId="{D1EA1A72-B239-4AFF-9BE3-DB968D6DC6DE}" type="presParOf" srcId="{3D24142B-A07B-450B-B4E3-AF0DA98B82C7}" destId="{0B88EA6C-2A75-4B2F-9CCC-239A9886CF39}" srcOrd="1" destOrd="0" presId="urn:microsoft.com/office/officeart/2005/8/layout/hLis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3445-8B48-491C-A7FE-0809CC1469B2}">
      <dsp:nvSpPr>
        <dsp:cNvPr id="0" name=""/>
        <dsp:cNvSpPr/>
      </dsp:nvSpPr>
      <dsp:spPr>
        <a:xfrm>
          <a:off x="23" y="14098"/>
          <a:ext cx="2271438" cy="908575"/>
        </a:xfrm>
        <a:prstGeom prst="rect">
          <a:avLst/>
        </a:prstGeom>
        <a:solidFill>
          <a:srgbClr val="92D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a:t>
          </a:r>
        </a:p>
      </dsp:txBody>
      <dsp:txXfrm>
        <a:off x="23" y="14098"/>
        <a:ext cx="2271438" cy="908575"/>
      </dsp:txXfrm>
    </dsp:sp>
    <dsp:sp modelId="{26596B9E-FDB5-4F53-B2D8-CA3D456876AB}">
      <dsp:nvSpPr>
        <dsp:cNvPr id="0" name=""/>
        <dsp:cNvSpPr/>
      </dsp:nvSpPr>
      <dsp:spPr>
        <a:xfrm>
          <a:off x="23" y="922673"/>
          <a:ext cx="2271438" cy="1888560"/>
        </a:xfrm>
        <a:prstGeom prst="rect">
          <a:avLst/>
        </a:prstGeom>
        <a:solidFill>
          <a:srgbClr val="C9E7A7">
            <a:alpha val="89804"/>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Longueur du questionnaire</a:t>
          </a:r>
        </a:p>
        <a:p>
          <a:pPr marL="171450" lvl="1" indent="-171450" algn="l" defTabSz="800100">
            <a:lnSpc>
              <a:spcPct val="90000"/>
            </a:lnSpc>
            <a:spcBef>
              <a:spcPct val="0"/>
            </a:spcBef>
            <a:spcAft>
              <a:spcPct val="15000"/>
            </a:spcAft>
            <a:buChar char="•"/>
          </a:pPr>
          <a:r>
            <a:rPr lang="fr-FR" sz="1800" b="0" i="0" kern="1200" dirty="0"/>
            <a:t>Meilleure communication</a:t>
          </a:r>
          <a:endParaRPr lang="fr-FR" sz="1800" kern="1200" dirty="0"/>
        </a:p>
      </dsp:txBody>
      <dsp:txXfrm>
        <a:off x="23" y="922673"/>
        <a:ext cx="2271438" cy="1888560"/>
      </dsp:txXfrm>
    </dsp:sp>
    <dsp:sp modelId="{EFF05B2E-8271-4639-9A95-CA5352EBA003}">
      <dsp:nvSpPr>
        <dsp:cNvPr id="0" name=""/>
        <dsp:cNvSpPr/>
      </dsp:nvSpPr>
      <dsp:spPr>
        <a:xfrm>
          <a:off x="2589463" y="14098"/>
          <a:ext cx="2271438" cy="908575"/>
        </a:xfrm>
        <a:prstGeom prst="rect">
          <a:avLst/>
        </a:prstGeom>
        <a:solidFill>
          <a:schemeClr val="accent3">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a:t>
          </a:r>
        </a:p>
      </dsp:txBody>
      <dsp:txXfrm>
        <a:off x="2589463" y="14098"/>
        <a:ext cx="2271438" cy="908575"/>
      </dsp:txXfrm>
    </dsp:sp>
    <dsp:sp modelId="{0B88EA6C-2A75-4B2F-9CCC-239A9886CF39}">
      <dsp:nvSpPr>
        <dsp:cNvPr id="0" name=""/>
        <dsp:cNvSpPr/>
      </dsp:nvSpPr>
      <dsp:spPr>
        <a:xfrm>
          <a:off x="2589463" y="922673"/>
          <a:ext cx="2271438" cy="1888560"/>
        </a:xfrm>
        <a:prstGeom prst="rect">
          <a:avLst/>
        </a:prstGeom>
        <a:solidFill>
          <a:schemeClr val="accent3">
            <a:tint val="40000"/>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Effet de connivence</a:t>
          </a:r>
        </a:p>
        <a:p>
          <a:pPr marL="171450" lvl="1" indent="-171450" algn="l" defTabSz="800100">
            <a:lnSpc>
              <a:spcPct val="90000"/>
            </a:lnSpc>
            <a:spcBef>
              <a:spcPct val="0"/>
            </a:spcBef>
            <a:spcAft>
              <a:spcPct val="15000"/>
            </a:spcAft>
            <a:buChar char="•"/>
          </a:pPr>
          <a:r>
            <a:rPr lang="fr-FR" sz="1800" kern="1200" dirty="0"/>
            <a:t>Situation asymétrique</a:t>
          </a:r>
        </a:p>
      </dsp:txBody>
      <dsp:txXfrm>
        <a:off x="2589463" y="922673"/>
        <a:ext cx="2271438" cy="188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3445-8B48-491C-A7FE-0809CC1469B2}">
      <dsp:nvSpPr>
        <dsp:cNvPr id="0" name=""/>
        <dsp:cNvSpPr/>
      </dsp:nvSpPr>
      <dsp:spPr>
        <a:xfrm>
          <a:off x="23" y="17733"/>
          <a:ext cx="2271438" cy="547200"/>
        </a:xfrm>
        <a:prstGeom prst="rect">
          <a:avLst/>
        </a:prstGeom>
        <a:solidFill>
          <a:srgbClr val="92D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a:t>
          </a:r>
        </a:p>
      </dsp:txBody>
      <dsp:txXfrm>
        <a:off x="23" y="17733"/>
        <a:ext cx="2271438" cy="547200"/>
      </dsp:txXfrm>
    </dsp:sp>
    <dsp:sp modelId="{26596B9E-FDB5-4F53-B2D8-CA3D456876AB}">
      <dsp:nvSpPr>
        <dsp:cNvPr id="0" name=""/>
        <dsp:cNvSpPr/>
      </dsp:nvSpPr>
      <dsp:spPr>
        <a:xfrm>
          <a:off x="23" y="564933"/>
          <a:ext cx="2271438" cy="2242664"/>
        </a:xfrm>
        <a:prstGeom prst="rect">
          <a:avLst/>
        </a:prstGeom>
        <a:solidFill>
          <a:srgbClr val="C9E7A7">
            <a:alpha val="89804"/>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L’interviewé est libre de répondre selon son timing</a:t>
          </a:r>
          <a:br>
            <a:rPr lang="fr-FR" sz="1800" kern="1200" dirty="0"/>
          </a:br>
          <a:r>
            <a:rPr lang="fr-FR" sz="1800" i="1" kern="1200" dirty="0"/>
            <a:t>ex. : Enquête </a:t>
          </a:r>
          <a:r>
            <a:rPr lang="fr-FR" sz="1800" i="1" kern="1200" dirty="0" err="1"/>
            <a:t>médiamétrie</a:t>
          </a:r>
          <a:r>
            <a:rPr lang="fr-FR" sz="1800" i="1" kern="1200" dirty="0"/>
            <a:t> radio, ISSP , Panel </a:t>
          </a:r>
          <a:r>
            <a:rPr lang="fr-FR" sz="1800" i="1" kern="1200" dirty="0" err="1"/>
            <a:t>Elipss</a:t>
          </a:r>
          <a:endParaRPr lang="fr-FR" sz="1800" kern="1200" dirty="0"/>
        </a:p>
        <a:p>
          <a:pPr marL="171450" lvl="1" indent="-171450" algn="l" defTabSz="800100">
            <a:lnSpc>
              <a:spcPct val="90000"/>
            </a:lnSpc>
            <a:spcBef>
              <a:spcPct val="0"/>
            </a:spcBef>
            <a:spcAft>
              <a:spcPct val="15000"/>
            </a:spcAft>
            <a:buChar char="•"/>
          </a:pPr>
          <a:endParaRPr lang="fr-FR" sz="1800" i="1" kern="1200" dirty="0"/>
        </a:p>
      </dsp:txBody>
      <dsp:txXfrm>
        <a:off x="23" y="564933"/>
        <a:ext cx="2271438" cy="2242664"/>
      </dsp:txXfrm>
    </dsp:sp>
    <dsp:sp modelId="{EFF05B2E-8271-4639-9A95-CA5352EBA003}">
      <dsp:nvSpPr>
        <dsp:cNvPr id="0" name=""/>
        <dsp:cNvSpPr/>
      </dsp:nvSpPr>
      <dsp:spPr>
        <a:xfrm>
          <a:off x="2589463" y="17733"/>
          <a:ext cx="2271438" cy="547200"/>
        </a:xfrm>
        <a:prstGeom prst="rect">
          <a:avLst/>
        </a:prstGeom>
        <a:solidFill>
          <a:schemeClr val="accent3">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a:t>
          </a:r>
        </a:p>
      </dsp:txBody>
      <dsp:txXfrm>
        <a:off x="2589463" y="17733"/>
        <a:ext cx="2271438" cy="547200"/>
      </dsp:txXfrm>
    </dsp:sp>
    <dsp:sp modelId="{0B88EA6C-2A75-4B2F-9CCC-239A9886CF39}">
      <dsp:nvSpPr>
        <dsp:cNvPr id="0" name=""/>
        <dsp:cNvSpPr/>
      </dsp:nvSpPr>
      <dsp:spPr>
        <a:xfrm>
          <a:off x="2589463" y="564933"/>
          <a:ext cx="2271438" cy="2242664"/>
        </a:xfrm>
        <a:prstGeom prst="rect">
          <a:avLst/>
        </a:prstGeom>
        <a:solidFill>
          <a:schemeClr val="accent3">
            <a:tint val="40000"/>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Quel contrôle des conditions de réponse (présence de tiers, conditions matérielles et attentionnelles) ?</a:t>
          </a:r>
        </a:p>
      </dsp:txBody>
      <dsp:txXfrm>
        <a:off x="2589463" y="564933"/>
        <a:ext cx="2271438" cy="2242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3445-8B48-491C-A7FE-0809CC1469B2}">
      <dsp:nvSpPr>
        <dsp:cNvPr id="0" name=""/>
        <dsp:cNvSpPr/>
      </dsp:nvSpPr>
      <dsp:spPr>
        <a:xfrm>
          <a:off x="23" y="14098"/>
          <a:ext cx="2271438" cy="908575"/>
        </a:xfrm>
        <a:prstGeom prst="rect">
          <a:avLst/>
        </a:prstGeom>
        <a:solidFill>
          <a:srgbClr val="92D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a:t>
          </a:r>
        </a:p>
      </dsp:txBody>
      <dsp:txXfrm>
        <a:off x="23" y="14098"/>
        <a:ext cx="2271438" cy="908575"/>
      </dsp:txXfrm>
    </dsp:sp>
    <dsp:sp modelId="{26596B9E-FDB5-4F53-B2D8-CA3D456876AB}">
      <dsp:nvSpPr>
        <dsp:cNvPr id="0" name=""/>
        <dsp:cNvSpPr/>
      </dsp:nvSpPr>
      <dsp:spPr>
        <a:xfrm>
          <a:off x="23" y="922673"/>
          <a:ext cx="2271438" cy="1888560"/>
        </a:xfrm>
        <a:prstGeom prst="rect">
          <a:avLst/>
        </a:prstGeom>
        <a:solidFill>
          <a:srgbClr val="C9E7A7">
            <a:alpha val="89804"/>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Longueur du questionnaire</a:t>
          </a:r>
        </a:p>
        <a:p>
          <a:pPr marL="171450" lvl="1" indent="-171450" algn="l" defTabSz="800100">
            <a:lnSpc>
              <a:spcPct val="90000"/>
            </a:lnSpc>
            <a:spcBef>
              <a:spcPct val="0"/>
            </a:spcBef>
            <a:spcAft>
              <a:spcPct val="15000"/>
            </a:spcAft>
            <a:buChar char="•"/>
          </a:pPr>
          <a:r>
            <a:rPr lang="fr-FR" sz="1800" b="0" i="0" kern="1200" dirty="0"/>
            <a:t>Meilleure communication</a:t>
          </a:r>
          <a:endParaRPr lang="fr-FR" sz="1800" kern="1200" dirty="0"/>
        </a:p>
      </dsp:txBody>
      <dsp:txXfrm>
        <a:off x="23" y="922673"/>
        <a:ext cx="2271438" cy="1888560"/>
      </dsp:txXfrm>
    </dsp:sp>
    <dsp:sp modelId="{EFF05B2E-8271-4639-9A95-CA5352EBA003}">
      <dsp:nvSpPr>
        <dsp:cNvPr id="0" name=""/>
        <dsp:cNvSpPr/>
      </dsp:nvSpPr>
      <dsp:spPr>
        <a:xfrm>
          <a:off x="2589463" y="14098"/>
          <a:ext cx="2271438" cy="908575"/>
        </a:xfrm>
        <a:prstGeom prst="rect">
          <a:avLst/>
        </a:prstGeom>
        <a:solidFill>
          <a:schemeClr val="accent3">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a:t>
          </a:r>
        </a:p>
      </dsp:txBody>
      <dsp:txXfrm>
        <a:off x="2589463" y="14098"/>
        <a:ext cx="2271438" cy="908575"/>
      </dsp:txXfrm>
    </dsp:sp>
    <dsp:sp modelId="{0B88EA6C-2A75-4B2F-9CCC-239A9886CF39}">
      <dsp:nvSpPr>
        <dsp:cNvPr id="0" name=""/>
        <dsp:cNvSpPr/>
      </dsp:nvSpPr>
      <dsp:spPr>
        <a:xfrm>
          <a:off x="2589463" y="922673"/>
          <a:ext cx="2271438" cy="1888560"/>
        </a:xfrm>
        <a:prstGeom prst="rect">
          <a:avLst/>
        </a:prstGeom>
        <a:solidFill>
          <a:schemeClr val="accent3">
            <a:tint val="40000"/>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Effet de connivence</a:t>
          </a:r>
        </a:p>
        <a:p>
          <a:pPr marL="171450" lvl="1" indent="-171450" algn="l" defTabSz="800100">
            <a:lnSpc>
              <a:spcPct val="90000"/>
            </a:lnSpc>
            <a:spcBef>
              <a:spcPct val="0"/>
            </a:spcBef>
            <a:spcAft>
              <a:spcPct val="15000"/>
            </a:spcAft>
            <a:buChar char="•"/>
          </a:pPr>
          <a:r>
            <a:rPr lang="fr-FR" sz="1800" kern="1200" dirty="0"/>
            <a:t>Situation asymétrique</a:t>
          </a:r>
        </a:p>
      </dsp:txBody>
      <dsp:txXfrm>
        <a:off x="2589463" y="922673"/>
        <a:ext cx="2271438" cy="1888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D52077-8D34-4F62-9928-AA1F0030D896}" type="datetimeFigureOut">
              <a:rPr lang="fr-FR" smtClean="0"/>
              <a:t>31/01/2024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C53AE-3E67-478A-B32E-B0D82988D304}" type="slidenum">
              <a:rPr lang="fr-FR" smtClean="0"/>
              <a:t>‹N°›</a:t>
            </a:fld>
            <a:endParaRPr lang="fr-FR"/>
          </a:p>
        </p:txBody>
      </p:sp>
    </p:spTree>
    <p:extLst>
      <p:ext uri="{BB962C8B-B14F-4D97-AF65-F5344CB8AC3E}">
        <p14:creationId xmlns:p14="http://schemas.microsoft.com/office/powerpoint/2010/main" val="2288422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DCF9E-63FC-4872-9F2F-CCC8B5C029E7}" type="datetimeFigureOut">
              <a:rPr lang="fr-FR" smtClean="0"/>
              <a:t>31/01/2024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A8AE8-F0CB-4FF9-AA20-6E77ED6BBD44}" type="slidenum">
              <a:rPr lang="fr-FR" smtClean="0"/>
              <a:t>‹N°›</a:t>
            </a:fld>
            <a:endParaRPr lang="fr-FR"/>
          </a:p>
        </p:txBody>
      </p:sp>
    </p:spTree>
    <p:extLst>
      <p:ext uri="{BB962C8B-B14F-4D97-AF65-F5344CB8AC3E}">
        <p14:creationId xmlns:p14="http://schemas.microsoft.com/office/powerpoint/2010/main" val="124816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Espace réservé des notes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4" name="Espace réservé du numéro de diapositive 3">
            <a:extLst>
              <a:ext uri="{FF2B5EF4-FFF2-40B4-BE49-F238E27FC236}">
                <a16:creationId xmlns:a16="http://schemas.microsoft.com/office/drawing/2014/main" id="{043EB20F-0DA1-6448-9677-B90ED794E70F}"/>
              </a:ext>
            </a:extLst>
          </p:cNvPr>
          <p:cNvSpPr>
            <a:spLocks noGrp="1"/>
          </p:cNvSpPr>
          <p:nvPr>
            <p:ph type="sldNum" sz="quarter" idx="5"/>
          </p:nvPr>
        </p:nvSpPr>
        <p:spPr/>
        <p:txBody>
          <a:bodyPr/>
          <a:lstStyle/>
          <a:p>
            <a:pPr>
              <a:defRPr/>
            </a:pPr>
            <a:fld id="{99B04379-ADEA-49D5-8230-E7F5CC9AF3E2}" type="slidenum">
              <a:rPr lang="fr-FR" smtClean="0"/>
              <a:pPr>
                <a:defRPr/>
              </a:pPr>
              <a:t>1</a:t>
            </a:fld>
            <a:endParaRPr lang="fr-FR"/>
          </a:p>
        </p:txBody>
      </p:sp>
    </p:spTree>
    <p:extLst>
      <p:ext uri="{BB962C8B-B14F-4D97-AF65-F5344CB8AC3E}">
        <p14:creationId xmlns:p14="http://schemas.microsoft.com/office/powerpoint/2010/main" val="3755541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C’est la méthode empirique (utilisée quand il n’existe pas de base de sondage ou que l’on n’y a pas accès) la plus connue et en France, c’est la méthode la plus fréquente.</a:t>
            </a:r>
          </a:p>
          <a:p>
            <a:r>
              <a:rPr lang="fr-FR" sz="1200" b="0" i="0" kern="1200" dirty="0">
                <a:solidFill>
                  <a:schemeClr val="tx1"/>
                </a:solidFill>
                <a:effectLst/>
                <a:latin typeface="+mn-lt"/>
                <a:ea typeface="+mn-ea"/>
                <a:cs typeface="+mn-cs"/>
              </a:rPr>
              <a:t>L’échantillonnage est </a:t>
            </a:r>
            <a:r>
              <a:rPr lang="fr-FR" sz="1200" b="1" i="0" kern="1200" dirty="0">
                <a:solidFill>
                  <a:schemeClr val="tx1"/>
                </a:solidFill>
                <a:effectLst/>
                <a:latin typeface="+mn-lt"/>
                <a:ea typeface="+mn-ea"/>
                <a:cs typeface="+mn-cs"/>
              </a:rPr>
              <a:t>réalisé en respectant la structure de la population-mère</a:t>
            </a:r>
            <a:r>
              <a:rPr lang="fr-FR" sz="1200" b="0" i="0" kern="1200" dirty="0">
                <a:solidFill>
                  <a:schemeClr val="tx1"/>
                </a:solidFill>
                <a:effectLst/>
                <a:latin typeface="+mn-lt"/>
                <a:ea typeface="+mn-ea"/>
                <a:cs typeface="+mn-cs"/>
              </a:rPr>
              <a:t>. En effet, </a:t>
            </a:r>
            <a:r>
              <a:rPr lang="fr-FR" sz="1200" b="1" i="0" kern="1200" dirty="0">
                <a:solidFill>
                  <a:schemeClr val="tx1"/>
                </a:solidFill>
                <a:effectLst/>
                <a:latin typeface="+mn-lt"/>
                <a:ea typeface="+mn-ea"/>
                <a:cs typeface="+mn-cs"/>
              </a:rPr>
              <a:t>on sélectionne de manière progressive, un nombre précis d’individus pour plusieurs sous-populations, </a:t>
            </a:r>
            <a:r>
              <a:rPr lang="fr-FR" sz="1200" b="0" i="0" kern="1200" dirty="0">
                <a:solidFill>
                  <a:schemeClr val="tx1"/>
                </a:solidFill>
                <a:effectLst/>
                <a:latin typeface="+mn-lt"/>
                <a:ea typeface="+mn-ea"/>
                <a:cs typeface="+mn-cs"/>
              </a:rPr>
              <a:t>en fonction de variables dont la distribution est connue sur l’ensemble de la population. </a:t>
            </a:r>
            <a:r>
              <a:rPr lang="fr-FR" sz="1200" b="0" i="0" kern="1200" dirty="0">
                <a:solidFill>
                  <a:schemeClr val="tx1"/>
                </a:solidFill>
                <a:effectLst/>
                <a:latin typeface="+mn-lt"/>
                <a:ea typeface="+mn-ea"/>
                <a:cs typeface="+mn-cs"/>
                <a:sym typeface="Wingdings" panose="05000000000000000000" pitchFamily="2" charset="2"/>
              </a:rPr>
              <a:t> </a:t>
            </a:r>
            <a:r>
              <a:rPr lang="fr-FR" sz="1200" b="1" i="0" kern="1200" dirty="0">
                <a:solidFill>
                  <a:schemeClr val="tx1"/>
                </a:solidFill>
                <a:effectLst/>
                <a:latin typeface="+mn-lt"/>
                <a:ea typeface="+mn-ea"/>
                <a:cs typeface="+mn-cs"/>
              </a:rPr>
              <a:t>l’échantillon est une image à échelle réduite de la population étudiée</a:t>
            </a:r>
            <a:r>
              <a:rPr lang="fr-FR" dirty="0"/>
              <a:t> </a:t>
            </a:r>
            <a:br>
              <a:rPr lang="fr-FR" dirty="0"/>
            </a:br>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Cette méthode est acceptable (</a:t>
            </a:r>
            <a:r>
              <a:rPr lang="fr-FR" sz="1200" b="1" i="0" kern="1200" dirty="0">
                <a:solidFill>
                  <a:schemeClr val="tx1"/>
                </a:solidFill>
                <a:effectLst/>
                <a:latin typeface="+mn-lt"/>
                <a:ea typeface="+mn-ea"/>
                <a:cs typeface="+mn-cs"/>
              </a:rPr>
              <a:t>biais</a:t>
            </a:r>
            <a:r>
              <a:rPr lang="fr-FR" sz="1200" b="1" i="0" kern="1200" baseline="0" dirty="0">
                <a:solidFill>
                  <a:schemeClr val="tx1"/>
                </a:solidFill>
                <a:effectLst/>
                <a:latin typeface="+mn-lt"/>
                <a:ea typeface="+mn-ea"/>
                <a:cs typeface="+mn-cs"/>
              </a:rPr>
              <a:t> de sélection faible</a:t>
            </a:r>
            <a:r>
              <a:rPr lang="fr-FR" sz="1200" b="0"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si, pour les critères de quotas, on choisit convenablement les variables explicatives du comportement que l’on cherche à étudier</a:t>
            </a:r>
            <a:r>
              <a:rPr lang="fr-FR" sz="1200" b="0" i="0" kern="1200" baseline="0" dirty="0">
                <a:solidFill>
                  <a:schemeClr val="tx1"/>
                </a:solidFill>
                <a:effectLst/>
                <a:latin typeface="+mn-lt"/>
                <a:ea typeface="+mn-ea"/>
                <a:cs typeface="+mn-cs"/>
              </a:rPr>
              <a:t> </a:t>
            </a:r>
            <a:r>
              <a:rPr lang="fr-FR" sz="1200" b="0" i="0" kern="1200" baseline="0" dirty="0">
                <a:solidFill>
                  <a:schemeClr val="tx1"/>
                </a:solidFill>
                <a:effectLst/>
                <a:latin typeface="+mn-lt"/>
                <a:ea typeface="+mn-ea"/>
                <a:cs typeface="+mn-cs"/>
                <a:sym typeface="Wingdings" panose="05000000000000000000" pitchFamily="2" charset="2"/>
              </a:rPr>
              <a:t> en </a:t>
            </a:r>
            <a:r>
              <a:rPr lang="fr-FR" sz="1200" b="0" i="0" kern="1200" dirty="0">
                <a:solidFill>
                  <a:schemeClr val="tx1"/>
                </a:solidFill>
                <a:effectLst/>
                <a:latin typeface="+mn-lt"/>
                <a:ea typeface="+mn-ea"/>
                <a:cs typeface="+mn-cs"/>
              </a:rPr>
              <a:t>pratique, on fonde souvent les quotas sur les variables âge, sexe, PCS…, car on considère qu’à elles seules, ces variables permettent d’expliquer la majorité des comportements individuels</a:t>
            </a: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12</a:t>
            </a:fld>
            <a:endParaRPr lang="fr-FR"/>
          </a:p>
        </p:txBody>
      </p:sp>
    </p:spTree>
    <p:extLst>
      <p:ext uri="{BB962C8B-B14F-4D97-AF65-F5344CB8AC3E}">
        <p14:creationId xmlns:p14="http://schemas.microsoft.com/office/powerpoint/2010/main" val="34474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a:extLst>
              <a:ext uri="{FF2B5EF4-FFF2-40B4-BE49-F238E27FC236}">
                <a16:creationId xmlns:a16="http://schemas.microsoft.com/office/drawing/2014/main" id="{74E1D7BB-088F-4702-93CE-2ED1E41F850F}"/>
              </a:ext>
            </a:extLst>
          </p:cNvPr>
          <p:cNvSpPr>
            <a:spLocks noGrp="1" noRot="1" noChangeAspect="1" noTextEdit="1"/>
          </p:cNvSpPr>
          <p:nvPr>
            <p:ph type="sldImg"/>
          </p:nvPr>
        </p:nvSpPr>
        <p:spPr>
          <a:ln/>
        </p:spPr>
      </p:sp>
      <p:sp>
        <p:nvSpPr>
          <p:cNvPr id="3" name="Espace réservé des commentaires 2">
            <a:extLst>
              <a:ext uri="{FF2B5EF4-FFF2-40B4-BE49-F238E27FC236}">
                <a16:creationId xmlns:a16="http://schemas.microsoft.com/office/drawing/2014/main" id="{DF246E14-CCFE-4C09-92AF-BC39B14AB87D}"/>
              </a:ext>
            </a:extLst>
          </p:cNvPr>
          <p:cNvSpPr>
            <a:spLocks noGrp="1"/>
          </p:cNvSpPr>
          <p:nvPr>
            <p:ph type="body" idx="1"/>
          </p:nvPr>
        </p:nvSpPr>
        <p:spPr/>
        <p:txBody>
          <a:bodyPr/>
          <a:lstStyle/>
          <a:p>
            <a:pPr eaLnBrk="1" hangingPunct="1">
              <a:defRPr/>
            </a:pPr>
            <a:r>
              <a:rPr lang="fr-FR" sz="1200" b="0" i="0" kern="1200" dirty="0">
                <a:solidFill>
                  <a:schemeClr val="tx1"/>
                </a:solidFill>
                <a:effectLst/>
                <a:latin typeface="+mn-lt"/>
                <a:ea typeface="+mn-ea"/>
                <a:cs typeface="+mn-cs"/>
              </a:rPr>
              <a:t>Principe : on détermine le nombre d’individus (qui possèdent chaque caractéristique de base) que l’on veut dans l’échantillon et on arrête de recueillir les données dès que ce nombre est atteint</a:t>
            </a:r>
            <a:br>
              <a:rPr lang="fr-FR" dirty="0"/>
            </a:br>
            <a:endParaRPr lang="fr-FR" dirty="0">
              <a:ea typeface="ＭＳ Ｐゴシック" charset="0"/>
              <a:cs typeface="+mn-cs"/>
            </a:endParaRPr>
          </a:p>
        </p:txBody>
      </p:sp>
    </p:spTree>
    <p:extLst>
      <p:ext uri="{BB962C8B-B14F-4D97-AF65-F5344CB8AC3E}">
        <p14:creationId xmlns:p14="http://schemas.microsoft.com/office/powerpoint/2010/main" val="403326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dirty="0"/>
              <a:t>Admin : L’interview est une situation sociale (e</a:t>
            </a:r>
            <a:r>
              <a:rPr lang="fr-FR" sz="2400" dirty="0"/>
              <a:t>ffets de connivence ou de distance) + </a:t>
            </a:r>
            <a:r>
              <a:rPr lang="fr-FR" dirty="0"/>
              <a:t>situation asymétrique : l</a:t>
            </a:r>
            <a:r>
              <a:rPr lang="fr-FR" sz="2400" dirty="0"/>
              <a:t>’enquêteur comme représentant des « dominants » / du système : Avantages &amp; désavantages de la carte tricolore ; effets des caractéristiques sociales des enquêteurs (genre / origines) </a:t>
            </a:r>
            <a:r>
              <a:rPr lang="fr-FR" sz="2400" dirty="0">
                <a:sym typeface="Wingdings" panose="05000000000000000000" pitchFamily="2" charset="2"/>
              </a:rPr>
              <a:t> </a:t>
            </a:r>
            <a:r>
              <a:rPr lang="fr-FR" sz="2400" dirty="0"/>
              <a:t>Plusieurs effets : </a:t>
            </a:r>
          </a:p>
          <a:p>
            <a:pPr marL="342900" lvl="0" indent="-342900">
              <a:buFontTx/>
              <a:buChar char="-"/>
            </a:pPr>
            <a:r>
              <a:rPr lang="fr-FR" sz="2400" dirty="0"/>
              <a:t>la spirale du silence (</a:t>
            </a:r>
            <a:r>
              <a:rPr lang="fr-FR" sz="2400" dirty="0" err="1"/>
              <a:t>Noelle</a:t>
            </a:r>
            <a:r>
              <a:rPr lang="fr-FR" sz="2400" dirty="0"/>
              <a:t>-Neumann)</a:t>
            </a:r>
            <a:r>
              <a:rPr lang="fr-FR" sz="2400" baseline="0" dirty="0"/>
              <a:t> : l'individu est sensible à son environnement social. Si ses opinions se retrouvent à contre-courant de l'opinion publique, véhiculée par les médias de masse, l'individu, face à la crainte de se retrouver isolé dans son environnement social, aura tendance à taire son avis</a:t>
            </a:r>
          </a:p>
          <a:p>
            <a:pPr marL="342900" lvl="0" indent="-342900">
              <a:buFontTx/>
              <a:buChar char="-"/>
            </a:pPr>
            <a:r>
              <a:rPr lang="fr-FR" sz="2400" dirty="0"/>
              <a:t>la désirabilité sociale des opinions : biais</a:t>
            </a:r>
            <a:r>
              <a:rPr lang="fr-FR" sz="2400" baseline="0" dirty="0"/>
              <a:t> </a:t>
            </a:r>
            <a:r>
              <a:rPr lang="fr-FR" sz="2400" dirty="0"/>
              <a:t>qui consiste à vouloir se présenter sous un jour favorable à ses interlocuteurs, de façon consciente</a:t>
            </a:r>
            <a:r>
              <a:rPr lang="fr-FR" sz="2400" baseline="0" dirty="0"/>
              <a:t> ou non, pour ne pas être stigmatisé socialement et être conforme aux attentes sociales</a:t>
            </a:r>
            <a:br>
              <a:rPr lang="fr-FR" dirty="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16</a:t>
            </a:fld>
            <a:endParaRPr lang="fr-FR"/>
          </a:p>
        </p:txBody>
      </p:sp>
    </p:spTree>
    <p:extLst>
      <p:ext uri="{BB962C8B-B14F-4D97-AF65-F5344CB8AC3E}">
        <p14:creationId xmlns:p14="http://schemas.microsoft.com/office/powerpoint/2010/main" val="3119695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17</a:t>
            </a:fld>
            <a:endParaRPr lang="fr-FR"/>
          </a:p>
        </p:txBody>
      </p:sp>
    </p:spTree>
    <p:extLst>
      <p:ext uri="{BB962C8B-B14F-4D97-AF65-F5344CB8AC3E}">
        <p14:creationId xmlns:p14="http://schemas.microsoft.com/office/powerpoint/2010/main" val="928788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a:solidFill>
                  <a:schemeClr val="tx1"/>
                </a:solidFill>
                <a:effectLst/>
                <a:latin typeface="+mn-lt"/>
                <a:ea typeface="+mn-ea"/>
                <a:cs typeface="+mn-cs"/>
              </a:rPr>
              <a:t>Chaque méthode ayant ses caractéristiques propres, cela n’a pas de sens d’affirmer la supériorité d’une méthode sur une autre</a:t>
            </a:r>
            <a:r>
              <a:rPr lang="fr-FR" dirty="0"/>
              <a:t> </a:t>
            </a:r>
            <a:br>
              <a:rPr lang="fr-FR" dirty="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18</a:t>
            </a:fld>
            <a:endParaRPr lang="fr-FR"/>
          </a:p>
        </p:txBody>
      </p:sp>
    </p:spTree>
    <p:extLst>
      <p:ext uri="{BB962C8B-B14F-4D97-AF65-F5344CB8AC3E}">
        <p14:creationId xmlns:p14="http://schemas.microsoft.com/office/powerpoint/2010/main" val="2817060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19</a:t>
            </a:fld>
            <a:endParaRPr lang="fr-FR"/>
          </a:p>
        </p:txBody>
      </p:sp>
    </p:spTree>
    <p:extLst>
      <p:ext uri="{BB962C8B-B14F-4D97-AF65-F5344CB8AC3E}">
        <p14:creationId xmlns:p14="http://schemas.microsoft.com/office/powerpoint/2010/main" val="3960749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20</a:t>
            </a:fld>
            <a:endParaRPr lang="fr-FR"/>
          </a:p>
        </p:txBody>
      </p:sp>
    </p:spTree>
    <p:extLst>
      <p:ext uri="{BB962C8B-B14F-4D97-AF65-F5344CB8AC3E}">
        <p14:creationId xmlns:p14="http://schemas.microsoft.com/office/powerpoint/2010/main" val="378290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a:solidFill>
                  <a:schemeClr val="tx1"/>
                </a:solidFill>
                <a:effectLst/>
                <a:latin typeface="+mn-lt"/>
                <a:ea typeface="+mn-ea"/>
                <a:cs typeface="+mn-cs"/>
              </a:rPr>
              <a:t>Quels que soient le type et le format des questions, il est impératif de poser des questions univoques, sans ambiguïté, neutres, pas trop longues, dans un langage clair, précis mais pas technique</a:t>
            </a:r>
            <a:r>
              <a:rPr lang="fr-FR" sz="1200" b="0" i="0" kern="1200" dirty="0">
                <a:solidFill>
                  <a:schemeClr val="tx1"/>
                </a:solidFill>
                <a:effectLst/>
                <a:latin typeface="+mn-lt"/>
                <a:ea typeface="+mn-ea"/>
                <a:cs typeface="+mn-cs"/>
              </a:rPr>
              <a:t>.</a:t>
            </a:r>
            <a:r>
              <a:rPr lang="fr-FR" dirty="0"/>
              <a:t> </a:t>
            </a:r>
            <a:br>
              <a:rPr lang="fr-FR" dirty="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21</a:t>
            </a:fld>
            <a:endParaRPr lang="fr-FR"/>
          </a:p>
        </p:txBody>
      </p:sp>
    </p:spTree>
    <p:extLst>
      <p:ext uri="{BB962C8B-B14F-4D97-AF65-F5344CB8AC3E}">
        <p14:creationId xmlns:p14="http://schemas.microsoft.com/office/powerpoint/2010/main" val="2504131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Très</a:t>
            </a:r>
            <a:r>
              <a:rPr lang="fr-FR" baseline="0" dirty="0"/>
              <a:t> hétérogènes, difficiles à analyser </a:t>
            </a: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23</a:t>
            </a:fld>
            <a:endParaRPr lang="fr-FR"/>
          </a:p>
        </p:txBody>
      </p:sp>
    </p:spTree>
    <p:extLst>
      <p:ext uri="{BB962C8B-B14F-4D97-AF65-F5344CB8AC3E}">
        <p14:creationId xmlns:p14="http://schemas.microsoft.com/office/powerpoint/2010/main" val="214404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Espace réservé de l'image des diapositives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Espace réservé des notes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4" name="Espace réservé du numéro de diapositive 3">
            <a:extLst>
              <a:ext uri="{FF2B5EF4-FFF2-40B4-BE49-F238E27FC236}">
                <a16:creationId xmlns:a16="http://schemas.microsoft.com/office/drawing/2014/main" id="{2AA57438-0F20-1C4D-8AF9-BFE6C6775B1C}"/>
              </a:ext>
            </a:extLst>
          </p:cNvPr>
          <p:cNvSpPr>
            <a:spLocks noGrp="1"/>
          </p:cNvSpPr>
          <p:nvPr>
            <p:ph type="sldNum" sz="quarter" idx="5"/>
          </p:nvPr>
        </p:nvSpPr>
        <p:spPr/>
        <p:txBody>
          <a:bodyPr/>
          <a:lstStyle/>
          <a:p>
            <a:pPr>
              <a:defRPr/>
            </a:pPr>
            <a:fld id="{36211158-C257-46DD-AF72-5F4276AC7FFF}" type="slidenum">
              <a:rPr lang="fr-FR" smtClean="0"/>
              <a:pPr>
                <a:defRPr/>
              </a:pPr>
              <a:t>25</a:t>
            </a:fld>
            <a:endParaRPr lang="fr-FR"/>
          </a:p>
        </p:txBody>
      </p:sp>
    </p:spTree>
    <p:extLst>
      <p:ext uri="{BB962C8B-B14F-4D97-AF65-F5344CB8AC3E}">
        <p14:creationId xmlns:p14="http://schemas.microsoft.com/office/powerpoint/2010/main" val="322447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3</a:t>
            </a:fld>
            <a:endParaRPr lang="fr-FR"/>
          </a:p>
        </p:txBody>
      </p:sp>
    </p:spTree>
    <p:extLst>
      <p:ext uri="{BB962C8B-B14F-4D97-AF65-F5344CB8AC3E}">
        <p14:creationId xmlns:p14="http://schemas.microsoft.com/office/powerpoint/2010/main" val="129010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9609282-EB2C-4A2B-BB30-9E753599AB77}"/>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B9E3575F-0322-4695-9DAE-784428A08FDC}"/>
              </a:ext>
            </a:extLst>
          </p:cNvPr>
          <p:cNvSpPr>
            <a:spLocks noGrp="1" noChangeArrowheads="1"/>
          </p:cNvSpPr>
          <p:nvPr>
            <p:ph type="body" idx="1"/>
          </p:nvPr>
        </p:nvSpPr>
        <p:spPr/>
        <p:txBody>
          <a:bodyPr/>
          <a:lstStyle/>
          <a:p>
            <a:pPr eaLnBrk="1" hangingPunct="1">
              <a:defRPr/>
            </a:pPr>
            <a:endParaRPr lang="fr-FR" dirty="0">
              <a:ea typeface="ＭＳ Ｐゴシック" charset="0"/>
              <a:cs typeface="+mn-cs"/>
            </a:endParaRPr>
          </a:p>
        </p:txBody>
      </p:sp>
    </p:spTree>
    <p:extLst>
      <p:ext uri="{BB962C8B-B14F-4D97-AF65-F5344CB8AC3E}">
        <p14:creationId xmlns:p14="http://schemas.microsoft.com/office/powerpoint/2010/main" val="325301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5</a:t>
            </a:fld>
            <a:endParaRPr lang="fr-FR"/>
          </a:p>
        </p:txBody>
      </p:sp>
    </p:spTree>
    <p:extLst>
      <p:ext uri="{BB962C8B-B14F-4D97-AF65-F5344CB8AC3E}">
        <p14:creationId xmlns:p14="http://schemas.microsoft.com/office/powerpoint/2010/main" val="4025065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On parle de </a:t>
            </a:r>
            <a:r>
              <a:rPr lang="fr-FR" sz="1200" b="1" i="0" kern="1200" dirty="0">
                <a:solidFill>
                  <a:schemeClr val="tx1"/>
                </a:solidFill>
                <a:effectLst/>
                <a:latin typeface="+mn-lt"/>
                <a:ea typeface="+mn-ea"/>
                <a:cs typeface="+mn-cs"/>
              </a:rPr>
              <a:t>défaut de couverture </a:t>
            </a:r>
            <a:r>
              <a:rPr lang="fr-FR" sz="1200" b="0" i="0" kern="1200" dirty="0">
                <a:solidFill>
                  <a:schemeClr val="tx1"/>
                </a:solidFill>
                <a:effectLst/>
                <a:latin typeface="+mn-lt"/>
                <a:ea typeface="+mn-ea"/>
                <a:cs typeface="+mn-cs"/>
              </a:rPr>
              <a:t>lorsque la population accessible par les enquêteurs est différente de la population cible ou que la base de sondage est incomplète (la population n’est pas correctement couverte par la base)</a:t>
            </a:r>
            <a:r>
              <a:rPr lang="fr-FR" dirty="0"/>
              <a:t> </a:t>
            </a:r>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7</a:t>
            </a:fld>
            <a:endParaRPr lang="fr-FR"/>
          </a:p>
        </p:txBody>
      </p:sp>
    </p:spTree>
    <p:extLst>
      <p:ext uri="{BB962C8B-B14F-4D97-AF65-F5344CB8AC3E}">
        <p14:creationId xmlns:p14="http://schemas.microsoft.com/office/powerpoint/2010/main" val="340717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8</a:t>
            </a:fld>
            <a:endParaRPr lang="fr-FR"/>
          </a:p>
        </p:txBody>
      </p:sp>
    </p:spTree>
    <p:extLst>
      <p:ext uri="{BB962C8B-B14F-4D97-AF65-F5344CB8AC3E}">
        <p14:creationId xmlns:p14="http://schemas.microsoft.com/office/powerpoint/2010/main" val="3818580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La réalisation des enquêtes en ligne relève de cette catégorie de risque de sous-couverture, car elle tend à négliger les personnes âgées et celles qui n’ont qu’un accès limité ou inexistant à l’internet.</a:t>
            </a:r>
            <a:br>
              <a:rPr lang="fr-FR" dirty="0"/>
            </a:br>
            <a:endParaRPr lang="fr-FR"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9</a:t>
            </a:fld>
            <a:endParaRPr lang="fr-FR"/>
          </a:p>
        </p:txBody>
      </p:sp>
    </p:spTree>
    <p:extLst>
      <p:ext uri="{BB962C8B-B14F-4D97-AF65-F5344CB8AC3E}">
        <p14:creationId xmlns:p14="http://schemas.microsoft.com/office/powerpoint/2010/main" val="137111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buClr>
                <a:srgbClr val="0000FF"/>
              </a:buClr>
              <a:buNone/>
            </a:pPr>
            <a:r>
              <a:rPr lang="fr-FR" sz="1000" b="0" i="0" kern="1200" dirty="0">
                <a:solidFill>
                  <a:schemeClr val="tx1"/>
                </a:solidFill>
                <a:effectLst/>
                <a:latin typeface="+mn-lt"/>
                <a:ea typeface="+mn-ea"/>
                <a:cs typeface="+mn-cs"/>
              </a:rPr>
              <a:t>Non-réponse totale </a:t>
            </a:r>
          </a:p>
          <a:p>
            <a:pPr marL="171450" lvl="0" indent="-171450">
              <a:buClr>
                <a:srgbClr val="0000FF"/>
              </a:buClr>
              <a:buFontTx/>
              <a:buChar char="-"/>
            </a:pPr>
            <a:r>
              <a:rPr lang="fr-FR" sz="1000" b="0" i="0" kern="1200" dirty="0">
                <a:solidFill>
                  <a:schemeClr val="tx1"/>
                </a:solidFill>
                <a:effectLst/>
                <a:latin typeface="+mn-lt"/>
                <a:ea typeface="+mn-ea"/>
                <a:cs typeface="+mn-cs"/>
              </a:rPr>
              <a:t>refus du ménage : la personne qui répond refuse que l’on fasse la sélection à l’intérieur du ménage ou que l’on parle à la personne sélectionnée</a:t>
            </a:r>
          </a:p>
          <a:p>
            <a:pPr marL="171450" lvl="0" indent="-171450">
              <a:buClr>
                <a:srgbClr val="0000FF"/>
              </a:buClr>
              <a:buFontTx/>
              <a:buChar char="-"/>
            </a:pPr>
            <a:r>
              <a:rPr lang="fr-FR" sz="1000" b="0" i="0" kern="1200" dirty="0">
                <a:solidFill>
                  <a:schemeClr val="tx1"/>
                </a:solidFill>
                <a:effectLst/>
                <a:latin typeface="+mn-lt"/>
                <a:ea typeface="+mn-ea"/>
                <a:cs typeface="+mn-cs"/>
              </a:rPr>
              <a:t>l’individu sélectionné refuse de répondre à l’ensemble de l’enquête</a:t>
            </a:r>
          </a:p>
          <a:p>
            <a:pPr marL="171450" lvl="0" indent="-171450">
              <a:buClr>
                <a:srgbClr val="0000FF"/>
              </a:buClr>
              <a:buFontTx/>
              <a:buChar char="-"/>
            </a:pPr>
            <a:r>
              <a:rPr lang="fr-FR" sz="1000" b="0" i="0" kern="1200" dirty="0">
                <a:solidFill>
                  <a:schemeClr val="tx1"/>
                </a:solidFill>
                <a:effectLst/>
                <a:latin typeface="+mn-lt"/>
                <a:ea typeface="+mn-ea"/>
                <a:cs typeface="+mn-cs"/>
              </a:rPr>
              <a:t>l’individu n’a pas pu être contacté après plusieurs tentatives, absence prolongée correspondant à la période de collecte des données</a:t>
            </a:r>
          </a:p>
          <a:p>
            <a:pPr marL="171450" lvl="0" indent="-171450">
              <a:buClr>
                <a:srgbClr val="0000FF"/>
              </a:buClr>
              <a:buFontTx/>
              <a:buChar char="-"/>
            </a:pPr>
            <a:r>
              <a:rPr lang="fr-FR" sz="1000" b="0" i="0" kern="1200" dirty="0">
                <a:solidFill>
                  <a:schemeClr val="tx1"/>
                </a:solidFill>
                <a:effectLst/>
                <a:latin typeface="+mn-lt"/>
                <a:ea typeface="+mn-ea"/>
                <a:cs typeface="+mn-cs"/>
              </a:rPr>
              <a:t>l’individu est incapable de répondre à l’enquête </a:t>
            </a:r>
          </a:p>
          <a:p>
            <a:pPr marL="171450" lvl="0" indent="-171450">
              <a:buClr>
                <a:srgbClr val="0000FF"/>
              </a:buClr>
              <a:buFontTx/>
              <a:buChar char="-"/>
            </a:pPr>
            <a:r>
              <a:rPr lang="fr-FR" sz="1000" b="0" i="0" kern="1200" dirty="0">
                <a:solidFill>
                  <a:schemeClr val="tx1"/>
                </a:solidFill>
                <a:effectLst/>
                <a:latin typeface="+mn-lt"/>
                <a:ea typeface="+mn-ea"/>
                <a:cs typeface="+mn-cs"/>
              </a:rPr>
              <a:t>le questionnaire est perdu ou inexploitable</a:t>
            </a:r>
          </a:p>
          <a:p>
            <a:pPr marL="171450" lvl="0" indent="-171450">
              <a:buClr>
                <a:srgbClr val="0000FF"/>
              </a:buClr>
              <a:buFontTx/>
              <a:buChar char="-"/>
            </a:pPr>
            <a:r>
              <a:rPr lang="fr-FR" sz="1000" b="0" i="0" kern="1200" dirty="0">
                <a:solidFill>
                  <a:schemeClr val="tx1"/>
                </a:solidFill>
                <a:effectLst/>
                <a:latin typeface="+mn-lt"/>
                <a:ea typeface="+mn-ea"/>
                <a:cs typeface="+mn-cs"/>
              </a:rPr>
              <a:t>l’individu abandonne dès le début de l’enquête</a:t>
            </a:r>
            <a:r>
              <a:rPr lang="fr-FR" sz="1000" dirty="0"/>
              <a:t> </a:t>
            </a:r>
          </a:p>
          <a:p>
            <a:pPr marL="0" lvl="0" indent="0">
              <a:buClr>
                <a:srgbClr val="0000FF"/>
              </a:buClr>
              <a:buFontTx/>
              <a:buNone/>
            </a:pPr>
            <a:r>
              <a:rPr lang="fr-FR" altLang="fr-FR" sz="1000" b="1" dirty="0">
                <a:latin typeface="Arial Unicode MS"/>
                <a:ea typeface="Arial Unicode MS"/>
                <a:cs typeface="Arial Unicode MS"/>
                <a:sym typeface="Wingdings" panose="05000000000000000000" pitchFamily="2" charset="2"/>
              </a:rPr>
              <a:t>Le refus de réponse n</a:t>
            </a:r>
            <a:r>
              <a:rPr lang="ja-JP" altLang="fr-FR" sz="1000" b="1" dirty="0">
                <a:latin typeface="Arial Unicode MS"/>
                <a:ea typeface="Arial Unicode MS"/>
                <a:cs typeface="Arial Unicode MS"/>
                <a:sym typeface="Wingdings" panose="05000000000000000000" pitchFamily="2" charset="2"/>
              </a:rPr>
              <a:t>’</a:t>
            </a:r>
            <a:r>
              <a:rPr lang="fr-FR" altLang="ja-JP" sz="1000" b="1" dirty="0">
                <a:latin typeface="Arial Unicode MS"/>
                <a:ea typeface="Arial Unicode MS"/>
                <a:cs typeface="Arial Unicode MS"/>
                <a:sym typeface="Wingdings" panose="05000000000000000000" pitchFamily="2" charset="2"/>
              </a:rPr>
              <a:t>est jamais politiquement et socialement neutre</a:t>
            </a:r>
            <a:r>
              <a:rPr lang="fr-FR" altLang="ja-JP" sz="1000" b="1" baseline="0" dirty="0">
                <a:latin typeface="Arial Unicode MS"/>
                <a:ea typeface="Arial Unicode MS"/>
                <a:cs typeface="Arial Unicode MS"/>
                <a:sym typeface="Wingdings" panose="05000000000000000000" pitchFamily="2" charset="2"/>
              </a:rPr>
              <a:t> et ce</a:t>
            </a:r>
            <a:r>
              <a:rPr lang="fr-FR" altLang="fr-FR" sz="1000" b="1" dirty="0">
                <a:latin typeface="Arial Unicode MS"/>
                <a:ea typeface="Arial Unicode MS"/>
                <a:cs typeface="Arial Unicode MS"/>
              </a:rPr>
              <a:t>la induit des biais dans les enquêtes par sondage</a:t>
            </a:r>
            <a:r>
              <a:rPr lang="fr-FR" altLang="fr-FR" sz="1000" b="0" i="0" kern="1200" baseline="0" dirty="0">
                <a:solidFill>
                  <a:schemeClr val="tx1"/>
                </a:solidFill>
                <a:effectLst/>
                <a:latin typeface="+mn-lt"/>
                <a:ea typeface="+mn-ea"/>
                <a:cs typeface="+mn-cs"/>
              </a:rPr>
              <a:t> : </a:t>
            </a:r>
            <a:r>
              <a:rPr lang="fr-FR" sz="1000" b="0" i="0" kern="1200" dirty="0">
                <a:solidFill>
                  <a:schemeClr val="tx1"/>
                </a:solidFill>
                <a:effectLst/>
                <a:latin typeface="+mn-lt"/>
                <a:ea typeface="+mn-ea"/>
                <a:cs typeface="+mn-cs"/>
              </a:rPr>
              <a:t>l’écart probable entre le comportement</a:t>
            </a:r>
            <a:br>
              <a:rPr lang="fr-FR" sz="1000" b="0" i="0" kern="1200" dirty="0">
                <a:solidFill>
                  <a:schemeClr val="tx1"/>
                </a:solidFill>
                <a:effectLst/>
                <a:latin typeface="+mn-lt"/>
                <a:ea typeface="+mn-ea"/>
                <a:cs typeface="+mn-cs"/>
              </a:rPr>
            </a:br>
            <a:r>
              <a:rPr lang="fr-FR" sz="1000" b="0" i="0" kern="1200" dirty="0">
                <a:solidFill>
                  <a:schemeClr val="tx1"/>
                </a:solidFill>
                <a:effectLst/>
                <a:latin typeface="+mn-lt"/>
                <a:ea typeface="+mn-ea"/>
                <a:cs typeface="+mn-cs"/>
              </a:rPr>
              <a:t>des répondants et celui des non-répondants explique que le taux de non-réponse biaise la représentativité de l’échantillon (</a:t>
            </a:r>
            <a:r>
              <a:rPr lang="fr-FR" sz="1000" b="0" i="0" kern="1200" dirty="0" err="1">
                <a:solidFill>
                  <a:schemeClr val="tx1"/>
                </a:solidFill>
                <a:effectLst/>
                <a:latin typeface="+mn-lt"/>
                <a:ea typeface="+mn-ea"/>
                <a:cs typeface="+mn-cs"/>
              </a:rPr>
              <a:t>Grosbras</a:t>
            </a:r>
            <a:r>
              <a:rPr lang="fr-FR" sz="1000" b="0" i="0" kern="1200" dirty="0">
                <a:solidFill>
                  <a:schemeClr val="tx1"/>
                </a:solidFill>
                <a:effectLst/>
                <a:latin typeface="+mn-lt"/>
                <a:ea typeface="+mn-ea"/>
                <a:cs typeface="+mn-cs"/>
              </a:rPr>
              <a:t> 1987)</a:t>
            </a:r>
            <a:r>
              <a:rPr lang="fr-FR" sz="1000" dirty="0"/>
              <a:t> </a:t>
            </a:r>
            <a:br>
              <a:rPr lang="fr-FR" sz="1000" dirty="0"/>
            </a:br>
            <a:r>
              <a:rPr lang="fr-FR" sz="1000" b="1" i="0" kern="1200" dirty="0">
                <a:solidFill>
                  <a:schemeClr val="tx1"/>
                </a:solidFill>
                <a:effectLst/>
                <a:latin typeface="+mn-lt"/>
                <a:ea typeface="+mn-ea"/>
                <a:cs typeface="+mn-cs"/>
              </a:rPr>
              <a:t>Le non-répondant (</a:t>
            </a:r>
            <a:r>
              <a:rPr lang="fr-FR" sz="1000" b="1" i="1" kern="1200" dirty="0">
                <a:solidFill>
                  <a:schemeClr val="tx1"/>
                </a:solidFill>
                <a:effectLst/>
                <a:latin typeface="+mn-lt"/>
                <a:ea typeface="+mn-ea"/>
                <a:cs typeface="+mn-cs"/>
              </a:rPr>
              <a:t>nr</a:t>
            </a:r>
            <a:r>
              <a:rPr lang="fr-FR" sz="1000" b="1" i="0" kern="1200" dirty="0">
                <a:solidFill>
                  <a:schemeClr val="tx1"/>
                </a:solidFill>
                <a:effectLst/>
                <a:latin typeface="+mn-lt"/>
                <a:ea typeface="+mn-ea"/>
                <a:cs typeface="+mn-cs"/>
              </a:rPr>
              <a:t>) est donc quelqu’un qui est contacté pour faire l’enquête et qui refuse d’y répondre, alors même qu’il fait partie du champ de l’enquête.</a:t>
            </a:r>
            <a:br>
              <a:rPr lang="fr-FR" sz="1000" b="1" i="0" kern="1200" dirty="0">
                <a:solidFill>
                  <a:schemeClr val="tx1"/>
                </a:solidFill>
                <a:effectLst/>
                <a:latin typeface="+mn-lt"/>
                <a:ea typeface="+mn-ea"/>
                <a:cs typeface="+mn-cs"/>
              </a:rPr>
            </a:br>
            <a:r>
              <a:rPr lang="fr-FR" sz="1000" b="0" i="0" kern="1200" dirty="0">
                <a:solidFill>
                  <a:schemeClr val="tx1"/>
                </a:solidFill>
                <a:effectLst/>
                <a:latin typeface="+mn-lt"/>
                <a:ea typeface="+mn-ea"/>
                <a:cs typeface="+mn-cs"/>
              </a:rPr>
              <a:t>C’est à distinguer des </a:t>
            </a:r>
            <a:r>
              <a:rPr lang="fr-FR" sz="1000" b="1" i="0" kern="1200" dirty="0">
                <a:solidFill>
                  <a:schemeClr val="tx1"/>
                </a:solidFill>
                <a:effectLst/>
                <a:latin typeface="+mn-lt"/>
                <a:ea typeface="+mn-ea"/>
                <a:cs typeface="+mn-cs"/>
              </a:rPr>
              <a:t>hors-champ (</a:t>
            </a:r>
            <a:r>
              <a:rPr lang="fr-FR" sz="1000" b="1" i="1" kern="1200" dirty="0">
                <a:solidFill>
                  <a:schemeClr val="tx1"/>
                </a:solidFill>
                <a:effectLst/>
                <a:latin typeface="+mn-lt"/>
                <a:ea typeface="+mn-ea"/>
                <a:cs typeface="+mn-cs"/>
              </a:rPr>
              <a:t>n-r-nr</a:t>
            </a:r>
            <a:r>
              <a:rPr lang="fr-FR" sz="1000" b="1" i="0" kern="1200" dirty="0">
                <a:solidFill>
                  <a:schemeClr val="tx1"/>
                </a:solidFill>
                <a:effectLst/>
                <a:latin typeface="+mn-lt"/>
                <a:ea typeface="+mn-ea"/>
                <a:cs typeface="+mn-cs"/>
              </a:rPr>
              <a:t>) qui sont les personnes qui ne répondent pas à l’enquête parce qu’ils ne correspondent pas</a:t>
            </a:r>
            <a:r>
              <a:rPr lang="fr-FR" sz="1000" b="0" i="0" kern="1200" dirty="0">
                <a:solidFill>
                  <a:schemeClr val="tx1"/>
                </a:solidFill>
                <a:effectLst/>
                <a:latin typeface="+mn-lt"/>
                <a:ea typeface="+mn-ea"/>
                <a:cs typeface="+mn-cs"/>
              </a:rPr>
              <a:t>.</a:t>
            </a:r>
            <a:r>
              <a:rPr lang="fr-FR" sz="1000" dirty="0"/>
              <a:t> </a:t>
            </a:r>
            <a:br>
              <a:rPr lang="fr-FR" sz="1000" dirty="0"/>
            </a:br>
            <a:r>
              <a:rPr lang="fr-FR" sz="1000" b="0" i="0" kern="1200" dirty="0">
                <a:solidFill>
                  <a:schemeClr val="tx1"/>
                </a:solidFill>
                <a:effectLst/>
                <a:latin typeface="+mn-lt"/>
                <a:ea typeface="+mn-ea"/>
                <a:cs typeface="+mn-cs"/>
              </a:rPr>
              <a:t> </a:t>
            </a:r>
            <a:br>
              <a:rPr lang="fr-FR" sz="1000" dirty="0"/>
            </a:br>
            <a:endParaRPr lang="fr-FR" sz="1000" dirty="0"/>
          </a:p>
        </p:txBody>
      </p:sp>
      <p:sp>
        <p:nvSpPr>
          <p:cNvPr id="4" name="Espace réservé du numéro de diapositive 3"/>
          <p:cNvSpPr>
            <a:spLocks noGrp="1"/>
          </p:cNvSpPr>
          <p:nvPr>
            <p:ph type="sldNum" sz="quarter" idx="10"/>
          </p:nvPr>
        </p:nvSpPr>
        <p:spPr/>
        <p:txBody>
          <a:bodyPr/>
          <a:lstStyle/>
          <a:p>
            <a:fld id="{023A8AE8-F0CB-4FF9-AA20-6E77ED6BBD44}" type="slidenum">
              <a:rPr lang="fr-FR" smtClean="0"/>
              <a:t>10</a:t>
            </a:fld>
            <a:endParaRPr lang="fr-FR"/>
          </a:p>
        </p:txBody>
      </p:sp>
    </p:spTree>
    <p:extLst>
      <p:ext uri="{BB962C8B-B14F-4D97-AF65-F5344CB8AC3E}">
        <p14:creationId xmlns:p14="http://schemas.microsoft.com/office/powerpoint/2010/main" val="99246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a:extLst>
              <a:ext uri="{FF2B5EF4-FFF2-40B4-BE49-F238E27FC236}">
                <a16:creationId xmlns:a16="http://schemas.microsoft.com/office/drawing/2014/main" id="{74E1D7BB-088F-4702-93CE-2ED1E41F850F}"/>
              </a:ext>
            </a:extLst>
          </p:cNvPr>
          <p:cNvSpPr>
            <a:spLocks noGrp="1" noRot="1" noChangeAspect="1" noTextEdit="1"/>
          </p:cNvSpPr>
          <p:nvPr>
            <p:ph type="sldImg"/>
          </p:nvPr>
        </p:nvSpPr>
        <p:spPr>
          <a:ln/>
        </p:spPr>
      </p:sp>
      <p:sp>
        <p:nvSpPr>
          <p:cNvPr id="3" name="Espace réservé des commentaires 2">
            <a:extLst>
              <a:ext uri="{FF2B5EF4-FFF2-40B4-BE49-F238E27FC236}">
                <a16:creationId xmlns:a16="http://schemas.microsoft.com/office/drawing/2014/main" id="{DF246E14-CCFE-4C09-92AF-BC39B14AB87D}"/>
              </a:ext>
            </a:extLst>
          </p:cNvPr>
          <p:cNvSpPr>
            <a:spLocks noGrp="1"/>
          </p:cNvSpPr>
          <p:nvPr>
            <p:ph type="body" idx="1"/>
          </p:nvPr>
        </p:nvSpPr>
        <p:spPr/>
        <p:txBody>
          <a:bodyPr/>
          <a:lstStyle/>
          <a:p>
            <a:pPr eaLnBrk="1" hangingPunct="1">
              <a:defRPr/>
            </a:pPr>
            <a:r>
              <a:rPr lang="fr-FR" dirty="0">
                <a:ea typeface="ＭＳ Ｐゴシック" charset="0"/>
                <a:cs typeface="+mn-cs"/>
              </a:rPr>
              <a:t>Même avec la meilleure méthode d’échantillonnage, on obtient toujours un certain nombre de non-réponses, qui entachent la représentativité de l’échantillon et amènent à des conclusions erronées</a:t>
            </a:r>
          </a:p>
        </p:txBody>
      </p:sp>
    </p:spTree>
    <p:extLst>
      <p:ext uri="{BB962C8B-B14F-4D97-AF65-F5344CB8AC3E}">
        <p14:creationId xmlns:p14="http://schemas.microsoft.com/office/powerpoint/2010/main" val="1489576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097280" y="4817879"/>
            <a:ext cx="10058400" cy="858753"/>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cxnSp>
        <p:nvCxnSpPr>
          <p:cNvPr id="9" name="Straight Connector 8"/>
          <p:cNvCxnSpPr/>
          <p:nvPr/>
        </p:nvCxnSpPr>
        <p:spPr>
          <a:xfrm>
            <a:off x="1207658" y="4487335"/>
            <a:ext cx="982440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790"/>
            <a:ext cx="2878667" cy="1046788"/>
          </a:xfrm>
          <a:prstGeom prst="rect">
            <a:avLst/>
          </a:prstGeom>
        </p:spPr>
      </p:pic>
      <p:sp>
        <p:nvSpPr>
          <p:cNvPr id="11" name="ZoneTexte 10"/>
          <p:cNvSpPr txBox="1"/>
          <p:nvPr userDrawn="1"/>
        </p:nvSpPr>
        <p:spPr>
          <a:xfrm>
            <a:off x="85725" y="6490126"/>
            <a:ext cx="7829550" cy="276999"/>
          </a:xfrm>
          <a:prstGeom prst="rect">
            <a:avLst/>
          </a:prstGeom>
          <a:noFill/>
        </p:spPr>
        <p:txBody>
          <a:bodyPr wrap="square" rtlCol="0">
            <a:spAutoFit/>
          </a:bodyPr>
          <a:lstStyle/>
          <a:p>
            <a:r>
              <a:rPr lang="fr-FR" sz="1200" dirty="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p>
        </p:txBody>
      </p:sp>
      <p:sp>
        <p:nvSpPr>
          <p:cNvPr id="12"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89612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Rectangle 8"/>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233341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9" name="Image 8"/>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10440958" y="791524"/>
            <a:ext cx="1543050" cy="561975"/>
          </a:xfrm>
          <a:prstGeom prst="rect">
            <a:avLst/>
          </a:prstGeom>
        </p:spPr>
      </p:pic>
    </p:spTree>
    <p:extLst>
      <p:ext uri="{BB962C8B-B14F-4D97-AF65-F5344CB8AC3E}">
        <p14:creationId xmlns:p14="http://schemas.microsoft.com/office/powerpoint/2010/main" val="633419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6" name="Rectangle 5"/>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ce réservé du texte 11"/>
          <p:cNvSpPr txBox="1">
            <a:spLocks/>
          </p:cNvSpPr>
          <p:nvPr userDrawn="1"/>
        </p:nvSpPr>
        <p:spPr>
          <a:xfrm>
            <a:off x="1" y="6169025"/>
            <a:ext cx="7264400" cy="230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1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Modifiez les styles du texte du masque</a:t>
            </a:r>
          </a:p>
        </p:txBody>
      </p:sp>
    </p:spTree>
    <p:extLst>
      <p:ext uri="{BB962C8B-B14F-4D97-AF65-F5344CB8AC3E}">
        <p14:creationId xmlns:p14="http://schemas.microsoft.com/office/powerpoint/2010/main" val="160436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9" name="Title 1"/>
          <p:cNvSpPr>
            <a:spLocks noGrp="1"/>
          </p:cNvSpPr>
          <p:nvPr>
            <p:ph type="title"/>
          </p:nvPr>
        </p:nvSpPr>
        <p:spPr>
          <a:xfrm>
            <a:off x="1097280" y="446755"/>
            <a:ext cx="10058400" cy="1450757"/>
          </a:xfrm>
        </p:spPr>
        <p:txBody>
          <a:bodyPr/>
          <a:lstStyle/>
          <a:p>
            <a:r>
              <a:rPr lang="fr-FR"/>
              <a:t>Modifiez le style du titre</a:t>
            </a:r>
            <a:endParaRPr lang="en-US" dirty="0"/>
          </a:p>
        </p:txBody>
      </p:sp>
    </p:spTree>
    <p:extLst>
      <p:ext uri="{BB962C8B-B14F-4D97-AF65-F5344CB8AC3E}">
        <p14:creationId xmlns:p14="http://schemas.microsoft.com/office/powerpoint/2010/main" val="97702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01A8B-A4A0-4955-B9E0-02BE66CAA7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11D6889-0C1A-4686-A878-57148154BC2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96825D-B9C7-4BDD-B378-97E32D7F8107}"/>
              </a:ext>
            </a:extLst>
          </p:cNvPr>
          <p:cNvSpPr>
            <a:spLocks noGrp="1"/>
          </p:cNvSpPr>
          <p:nvPr>
            <p:ph type="dt" sz="half" idx="10"/>
          </p:nvPr>
        </p:nvSpPr>
        <p:spPr/>
        <p:txBody>
          <a:bodyPr/>
          <a:lstStyle/>
          <a:p>
            <a:fld id="{E4FD2E54-6922-4DD5-897C-2321576B93A6}"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2DF58A43-213F-4301-BEFA-F8752D14BD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66BD2EE-A99A-4B12-AA5A-2C0C884559BB}"/>
              </a:ext>
            </a:extLst>
          </p:cNvPr>
          <p:cNvSpPr>
            <a:spLocks noGrp="1"/>
          </p:cNvSpPr>
          <p:nvPr>
            <p:ph type="sldNum" sz="quarter" idx="12"/>
          </p:nvPr>
        </p:nvSpPr>
        <p:spPr/>
        <p:txBody>
          <a:bodyPr/>
          <a:lstStyle/>
          <a:p>
            <a:fld id="{FD861364-BEDB-4C25-9DCC-350740079460}" type="slidenum">
              <a:rPr lang="fr-FR" smtClean="0"/>
              <a:t>‹N°›</a:t>
            </a:fld>
            <a:endParaRPr lang="fr-FR"/>
          </a:p>
        </p:txBody>
      </p:sp>
    </p:spTree>
    <p:extLst>
      <p:ext uri="{BB962C8B-B14F-4D97-AF65-F5344CB8AC3E}">
        <p14:creationId xmlns:p14="http://schemas.microsoft.com/office/powerpoint/2010/main" val="245554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E05B37C-99BB-4BDE-8089-EABDD417CC19}"/>
              </a:ext>
            </a:extLst>
          </p:cNvPr>
          <p:cNvSpPr>
            <a:spLocks noGrp="1"/>
          </p:cNvSpPr>
          <p:nvPr>
            <p:ph type="dt" sz="half" idx="10"/>
          </p:nvPr>
        </p:nvSpPr>
        <p:spPr/>
        <p:txBody>
          <a:bodyPr/>
          <a:lstStyle/>
          <a:p>
            <a:fld id="{E4FD2E54-6922-4DD5-897C-2321576B93A6}" type="datetimeFigureOut">
              <a:rPr lang="fr-FR" smtClean="0"/>
              <a:t>31/01/2024</a:t>
            </a:fld>
            <a:endParaRPr lang="fr-FR"/>
          </a:p>
        </p:txBody>
      </p:sp>
      <p:sp>
        <p:nvSpPr>
          <p:cNvPr id="3" name="Espace réservé du pied de page 2">
            <a:extLst>
              <a:ext uri="{FF2B5EF4-FFF2-40B4-BE49-F238E27FC236}">
                <a16:creationId xmlns:a16="http://schemas.microsoft.com/office/drawing/2014/main" id="{94108FBF-BA19-49D8-85BC-47AAB7C689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90A974A-3A96-4922-B547-795FF9A2C1A8}"/>
              </a:ext>
            </a:extLst>
          </p:cNvPr>
          <p:cNvSpPr>
            <a:spLocks noGrp="1"/>
          </p:cNvSpPr>
          <p:nvPr>
            <p:ph type="sldNum" sz="quarter" idx="12"/>
          </p:nvPr>
        </p:nvSpPr>
        <p:spPr/>
        <p:txBody>
          <a:bodyPr/>
          <a:lstStyle/>
          <a:p>
            <a:fld id="{FD861364-BEDB-4C25-9DCC-350740079460}" type="slidenum">
              <a:rPr lang="fr-FR" smtClean="0"/>
              <a:t>‹N°›</a:t>
            </a:fld>
            <a:endParaRPr lang="fr-FR"/>
          </a:p>
        </p:txBody>
      </p:sp>
    </p:spTree>
    <p:extLst>
      <p:ext uri="{BB962C8B-B14F-4D97-AF65-F5344CB8AC3E}">
        <p14:creationId xmlns:p14="http://schemas.microsoft.com/office/powerpoint/2010/main" val="206751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1_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7D737-E7B0-4D82-B0E7-22F13D1F0B9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700579-96E7-4573-BD7C-1F058490EFA5}"/>
              </a:ext>
            </a:extLst>
          </p:cNvPr>
          <p:cNvSpPr>
            <a:spLocks noGrp="1"/>
          </p:cNvSpPr>
          <p:nvPr>
            <p:ph type="dt" sz="half" idx="10"/>
          </p:nvPr>
        </p:nvSpPr>
        <p:spPr/>
        <p:txBody>
          <a:bodyPr/>
          <a:lstStyle/>
          <a:p>
            <a:fld id="{E4FD2E54-6922-4DD5-897C-2321576B93A6}" type="datetimeFigureOut">
              <a:rPr lang="fr-FR" smtClean="0"/>
              <a:t>31/01/2024</a:t>
            </a:fld>
            <a:endParaRPr lang="fr-FR"/>
          </a:p>
        </p:txBody>
      </p:sp>
      <p:sp>
        <p:nvSpPr>
          <p:cNvPr id="4" name="Espace réservé du pied de page 3">
            <a:extLst>
              <a:ext uri="{FF2B5EF4-FFF2-40B4-BE49-F238E27FC236}">
                <a16:creationId xmlns:a16="http://schemas.microsoft.com/office/drawing/2014/main" id="{29B85DB7-EFF2-42EB-A83B-E1D47BAA64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CBEB09F-932C-4C4A-B116-0DB8D7B02ADC}"/>
              </a:ext>
            </a:extLst>
          </p:cNvPr>
          <p:cNvSpPr>
            <a:spLocks noGrp="1"/>
          </p:cNvSpPr>
          <p:nvPr>
            <p:ph type="sldNum" sz="quarter" idx="12"/>
          </p:nvPr>
        </p:nvSpPr>
        <p:spPr/>
        <p:txBody>
          <a:bodyPr/>
          <a:lstStyle/>
          <a:p>
            <a:fld id="{FD861364-BEDB-4C25-9DCC-350740079460}" type="slidenum">
              <a:rPr lang="fr-FR" smtClean="0"/>
              <a:t>‹N°›</a:t>
            </a:fld>
            <a:endParaRPr lang="fr-FR"/>
          </a:p>
        </p:txBody>
      </p:sp>
    </p:spTree>
    <p:extLst>
      <p:ext uri="{BB962C8B-B14F-4D97-AF65-F5344CB8AC3E}">
        <p14:creationId xmlns:p14="http://schemas.microsoft.com/office/powerpoint/2010/main" val="328266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Title 1"/>
          <p:cNvSpPr>
            <a:spLocks noGrp="1"/>
          </p:cNvSpPr>
          <p:nvPr>
            <p:ph type="title"/>
          </p:nvPr>
        </p:nvSpPr>
        <p:spPr>
          <a:xfrm>
            <a:off x="1097280" y="446755"/>
            <a:ext cx="10058400" cy="1450757"/>
          </a:xfrm>
        </p:spPr>
        <p:txBody>
          <a:bodyPr/>
          <a:lstStyle/>
          <a:p>
            <a:r>
              <a:rPr lang="fr-FR"/>
              <a:t>Modifiez le style du titre</a:t>
            </a:r>
            <a:endParaRPr lang="en-US" dirty="0"/>
          </a:p>
        </p:txBody>
      </p:sp>
      <p:sp>
        <p:nvSpPr>
          <p:cNvPr id="10" name="Rectangle 9"/>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142964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790"/>
            <a:ext cx="2878667" cy="1046788"/>
          </a:xfrm>
          <a:prstGeom prst="rect">
            <a:avLst/>
          </a:prstGeom>
        </p:spPr>
      </p:pic>
      <p:sp>
        <p:nvSpPr>
          <p:cNvPr id="12" name="ZoneTexte 11"/>
          <p:cNvSpPr txBox="1"/>
          <p:nvPr userDrawn="1"/>
        </p:nvSpPr>
        <p:spPr>
          <a:xfrm>
            <a:off x="85725" y="6490126"/>
            <a:ext cx="7829550" cy="276999"/>
          </a:xfrm>
          <a:prstGeom prst="rect">
            <a:avLst/>
          </a:prstGeom>
          <a:noFill/>
        </p:spPr>
        <p:txBody>
          <a:bodyPr wrap="square" rtlCol="0">
            <a:spAutoFit/>
          </a:bodyPr>
          <a:lstStyle/>
          <a:p>
            <a:r>
              <a:rPr lang="fr-FR" sz="1200" dirty="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p>
        </p:txBody>
      </p:sp>
      <p:sp>
        <p:nvSpPr>
          <p:cNvPr id="15" name="Rectangle 14"/>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172093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447470"/>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2252132"/>
            <a:ext cx="4937760" cy="361696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2252131"/>
            <a:ext cx="4937760" cy="361696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Rectangle 10"/>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349301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447469"/>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2239594"/>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3081584"/>
            <a:ext cx="4937760" cy="287894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221419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3081584"/>
            <a:ext cx="4937760" cy="287895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Rectangle 12"/>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201149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8" name="Rectangle 7"/>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342999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Imag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3933" y="78884"/>
            <a:ext cx="1543050" cy="561975"/>
          </a:xfrm>
          <a:prstGeom prst="rect">
            <a:avLst/>
          </a:prstGeom>
        </p:spPr>
      </p:pic>
      <p:sp>
        <p:nvSpPr>
          <p:cNvPr id="11" name="ZoneTexte 10"/>
          <p:cNvSpPr txBox="1"/>
          <p:nvPr userDrawn="1"/>
        </p:nvSpPr>
        <p:spPr>
          <a:xfrm>
            <a:off x="85725" y="6490126"/>
            <a:ext cx="7829550" cy="276999"/>
          </a:xfrm>
          <a:prstGeom prst="rect">
            <a:avLst/>
          </a:prstGeom>
          <a:noFill/>
        </p:spPr>
        <p:txBody>
          <a:bodyPr wrap="square" rtlCol="0">
            <a:spAutoFit/>
          </a:bodyPr>
          <a:lstStyle/>
          <a:p>
            <a:r>
              <a:rPr lang="fr-FR" sz="1200" dirty="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p>
        </p:txBody>
      </p:sp>
      <p:sp>
        <p:nvSpPr>
          <p:cNvPr id="12" name="Rectangle 11"/>
          <p:cNvSpPr/>
          <p:nvPr userDrawn="1"/>
        </p:nvSpPr>
        <p:spPr>
          <a:xfrm>
            <a:off x="15" y="6169025"/>
            <a:ext cx="12188825" cy="230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Espace réservé du texte 11"/>
          <p:cNvSpPr>
            <a:spLocks noGrp="1"/>
          </p:cNvSpPr>
          <p:nvPr>
            <p:ph type="body" sz="quarter" idx="10"/>
          </p:nvPr>
        </p:nvSpPr>
        <p:spPr>
          <a:xfrm>
            <a:off x="85725" y="6169025"/>
            <a:ext cx="7178675" cy="230188"/>
          </a:xfrm>
        </p:spPr>
        <p:txBody>
          <a:bodyPr>
            <a:noAutofit/>
          </a:bodyPr>
          <a:lstStyle>
            <a:lvl1pPr>
              <a:defRPr sz="1100">
                <a:solidFill>
                  <a:schemeClr val="bg1"/>
                </a:solidFill>
                <a:latin typeface="+mn-lt"/>
              </a:defRPr>
            </a:lvl1pPr>
          </a:lstStyle>
          <a:p>
            <a:pPr lvl="0"/>
            <a:r>
              <a:rPr lang="fr-FR" dirty="0"/>
              <a:t>Modifiez les styles du texte du masque</a:t>
            </a:r>
          </a:p>
        </p:txBody>
      </p:sp>
    </p:spTree>
    <p:extLst>
      <p:ext uri="{BB962C8B-B14F-4D97-AF65-F5344CB8AC3E}">
        <p14:creationId xmlns:p14="http://schemas.microsoft.com/office/powerpoint/2010/main" val="47395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fr-F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0124" y="41563"/>
            <a:ext cx="2319839" cy="842662"/>
          </a:xfrm>
          <a:prstGeom prst="rect">
            <a:avLst/>
          </a:prstGeom>
        </p:spPr>
      </p:pic>
    </p:spTree>
    <p:extLst>
      <p:ext uri="{BB962C8B-B14F-4D97-AF65-F5344CB8AC3E}">
        <p14:creationId xmlns:p14="http://schemas.microsoft.com/office/powerpoint/2010/main" val="265134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userDrawn="1"/>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9791" y="0"/>
            <a:ext cx="2319839" cy="842662"/>
          </a:xfrm>
          <a:prstGeom prst="rect">
            <a:avLst/>
          </a:prstGeom>
        </p:spPr>
      </p:pic>
    </p:spTree>
    <p:extLst>
      <p:ext uri="{BB962C8B-B14F-4D97-AF65-F5344CB8AC3E}">
        <p14:creationId xmlns:p14="http://schemas.microsoft.com/office/powerpoint/2010/main" val="36793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446755"/>
            <a:ext cx="10058400" cy="1450757"/>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97280" y="2167467"/>
            <a:ext cx="10058400" cy="3701627"/>
          </a:xfrm>
          <a:prstGeom prst="rect">
            <a:avLst/>
          </a:prstGeom>
        </p:spPr>
        <p:txBody>
          <a:bodyPr vert="horz" lIns="0" tIns="45720" rIns="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cxnSp>
        <p:nvCxnSpPr>
          <p:cNvPr id="10" name="Straight Connector 9"/>
          <p:cNvCxnSpPr/>
          <p:nvPr/>
        </p:nvCxnSpPr>
        <p:spPr>
          <a:xfrm>
            <a:off x="1097280" y="19442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0" y="853"/>
            <a:ext cx="1619250" cy="590550"/>
          </a:xfrm>
          <a:prstGeom prst="rect">
            <a:avLst/>
          </a:prstGeom>
        </p:spPr>
      </p:pic>
      <p:sp>
        <p:nvSpPr>
          <p:cNvPr id="11" name="ZoneTexte 10"/>
          <p:cNvSpPr txBox="1"/>
          <p:nvPr userDrawn="1"/>
        </p:nvSpPr>
        <p:spPr>
          <a:xfrm>
            <a:off x="85725" y="6490126"/>
            <a:ext cx="7829550" cy="276999"/>
          </a:xfrm>
          <a:prstGeom prst="rect">
            <a:avLst/>
          </a:prstGeom>
          <a:noFill/>
        </p:spPr>
        <p:txBody>
          <a:bodyPr wrap="square" rtlCol="0">
            <a:spAutoFit/>
          </a:bodyPr>
          <a:lstStyle/>
          <a:p>
            <a:r>
              <a:rPr lang="fr-FR" sz="1200" dirty="0">
                <a:solidFill>
                  <a:schemeClr val="bg1"/>
                </a:solidFill>
                <a:latin typeface="Myriad Pro Light" panose="020B0403030403020204" pitchFamily="34" charset="0"/>
                <a:ea typeface="Nothing You Could Do" panose="02000000000000000000" pitchFamily="2" charset="0"/>
              </a:rPr>
              <a:t>Sciences Po Bordeaux - 11 allée Ausone | Domaine universitaire – 33607 Pessac Cedex - www.sciencespobordeaux.fr</a:t>
            </a:r>
          </a:p>
        </p:txBody>
      </p:sp>
    </p:spTree>
    <p:extLst>
      <p:ext uri="{BB962C8B-B14F-4D97-AF65-F5344CB8AC3E}">
        <p14:creationId xmlns:p14="http://schemas.microsoft.com/office/powerpoint/2010/main" val="146520926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airn.info/la-democratie-a-l-epreuve-une-nouvelle-approche-de--2724608755-page-19.htm" TargetMode="Externa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s://www.insee.fr/fr/statistiques/76336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68A9C-2D59-1C46-A287-6A400C8B8E09}"/>
              </a:ext>
            </a:extLst>
          </p:cNvPr>
          <p:cNvSpPr>
            <a:spLocks noGrp="1"/>
          </p:cNvSpPr>
          <p:nvPr>
            <p:ph type="ctrTitle"/>
          </p:nvPr>
        </p:nvSpPr>
        <p:spPr>
          <a:xfrm>
            <a:off x="1096963" y="758825"/>
            <a:ext cx="10058400" cy="3565525"/>
          </a:xfrm>
        </p:spPr>
        <p:txBody>
          <a:bodyPr>
            <a:noAutofit/>
          </a:bodyPr>
          <a:lstStyle/>
          <a:p>
            <a:pPr eaLnBrk="1" fontAlgn="auto" hangingPunct="1">
              <a:spcAft>
                <a:spcPts val="0"/>
              </a:spcAft>
              <a:defRPr/>
            </a:pPr>
            <a:r>
              <a:rPr lang="fr-FR" sz="4800" dirty="0"/>
              <a:t>Séance 3. </a:t>
            </a:r>
            <a:r>
              <a:rPr lang="fr-FR" sz="4800" b="1" dirty="0">
                <a:latin typeface="Calibri Light" panose="020F0302020204030204" pitchFamily="34" charset="0"/>
              </a:rPr>
              <a:t>L’enquête par questionnaire </a:t>
            </a:r>
            <a:br>
              <a:rPr lang="fr-FR" sz="4800" b="1" dirty="0">
                <a:latin typeface="Calibri Light" panose="020F0302020204030204" pitchFamily="34" charset="0"/>
              </a:rPr>
            </a:br>
            <a:r>
              <a:rPr lang="fr-FR" sz="4800" b="1" dirty="0">
                <a:latin typeface="Calibri Light" panose="020F0302020204030204" pitchFamily="34" charset="0"/>
              </a:rPr>
              <a:t>(2/2)</a:t>
            </a:r>
            <a:endParaRPr lang="fr-FR" sz="4800" dirty="0"/>
          </a:p>
        </p:txBody>
      </p:sp>
      <p:sp>
        <p:nvSpPr>
          <p:cNvPr id="4" name="Sous-titre 3"/>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567880111"/>
      </p:ext>
    </p:extLst>
  </p:cSld>
  <p:clrMapOvr>
    <a:masterClrMapping/>
  </p:clrMapOvr>
  <p:transition spd="slow" advTm="191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4BDB5F-FF79-43BF-880F-DDDEBFDCAD28}"/>
              </a:ext>
            </a:extLst>
          </p:cNvPr>
          <p:cNvSpPr>
            <a:spLocks noGrp="1"/>
          </p:cNvSpPr>
          <p:nvPr>
            <p:ph idx="1"/>
          </p:nvPr>
        </p:nvSpPr>
        <p:spPr>
          <a:xfrm>
            <a:off x="1097280" y="2040397"/>
            <a:ext cx="10058400" cy="4128628"/>
          </a:xfrm>
        </p:spPr>
        <p:txBody>
          <a:bodyPr>
            <a:noAutofit/>
          </a:bodyPr>
          <a:lstStyle/>
          <a:p>
            <a:pPr>
              <a:buFont typeface="Arial" panose="020B0604020202020204" pitchFamily="34" charset="0"/>
              <a:buChar char="•"/>
            </a:pPr>
            <a:r>
              <a:rPr lang="fr-FR" altLang="fr-FR" sz="1800" dirty="0"/>
              <a:t> Ces biais interviennent au moment de l’échantillonnage, donc avant la mesure</a:t>
            </a:r>
          </a:p>
          <a:p>
            <a:pPr>
              <a:buFont typeface="Arial" panose="020B0604020202020204" pitchFamily="34" charset="0"/>
              <a:buChar char="•"/>
            </a:pPr>
            <a:r>
              <a:rPr lang="fr-FR" altLang="fr-FR" sz="1800" dirty="0"/>
              <a:t> Ils sont en partie contrôlables (car en amont du processus d’enquête)</a:t>
            </a:r>
          </a:p>
          <a:p>
            <a:pPr>
              <a:buFont typeface="Arial" panose="020B0604020202020204" pitchFamily="34" charset="0"/>
              <a:buChar char="•"/>
            </a:pPr>
            <a:r>
              <a:rPr lang="fr-FR" altLang="fr-FR" sz="1800" dirty="0"/>
              <a:t> 3 sortes de biais dans la sélection des répondants</a:t>
            </a:r>
          </a:p>
          <a:p>
            <a:pPr marL="544068" lvl="1" indent="-342900">
              <a:buFont typeface="+mj-lt"/>
              <a:buAutoNum type="arabicPeriod"/>
            </a:pPr>
            <a:r>
              <a:rPr lang="fr-FR" altLang="fr-FR" dirty="0"/>
              <a:t>Erreur d’échantillonnage</a:t>
            </a:r>
          </a:p>
          <a:p>
            <a:pPr lvl="3"/>
            <a:r>
              <a:rPr lang="fr-FR" sz="1800" dirty="0"/>
              <a:t>C’est « </a:t>
            </a:r>
            <a:r>
              <a:rPr lang="fr-FR" sz="1800" i="1" dirty="0"/>
              <a:t>le phénomène de variabilité potentielle dans les résultats numériques issus d’une enquête par sondage, dû au fait que les estimations obtenues à la suite d’un échantillonnage, sont fonction de la liste des individus composant l’échantillon » </a:t>
            </a:r>
            <a:r>
              <a:rPr lang="fr-FR" sz="1800" dirty="0"/>
              <a:t>(Ardilly, 2006)</a:t>
            </a:r>
            <a:r>
              <a:rPr lang="fr-FR" altLang="fr-FR" sz="1800" dirty="0"/>
              <a:t> </a:t>
            </a:r>
          </a:p>
          <a:p>
            <a:pPr marL="544068" lvl="1" indent="-342900">
              <a:buFont typeface="+mj-lt"/>
              <a:buAutoNum type="arabicPeriod"/>
            </a:pPr>
            <a:r>
              <a:rPr lang="fr-FR" altLang="fr-FR" dirty="0"/>
              <a:t>Erreur de couverture</a:t>
            </a:r>
          </a:p>
          <a:p>
            <a:pPr lvl="3"/>
            <a:r>
              <a:rPr lang="fr-FR" sz="1800" dirty="0"/>
              <a:t>Se produit lorsque l'échantillon n'inclut pas tous les membres de la population étudiée</a:t>
            </a:r>
            <a:endParaRPr lang="fr-FR" altLang="fr-FR" sz="1800" dirty="0"/>
          </a:p>
          <a:p>
            <a:pPr marL="544068" lvl="1" indent="-342900">
              <a:buFont typeface="+mj-lt"/>
              <a:buAutoNum type="arabicPeriod"/>
            </a:pPr>
            <a:r>
              <a:rPr lang="fr-FR" altLang="fr-FR" b="1" dirty="0"/>
              <a:t>Non-réponse totale</a:t>
            </a:r>
          </a:p>
          <a:p>
            <a:pPr lvl="3"/>
            <a:r>
              <a:rPr lang="fr-FR" altLang="fr-FR" sz="1800" dirty="0"/>
              <a:t>Le refus de réponse n’est jamais politiquement et socialement neutre et cela induit des biais dans les enquêtes par sondage : écart probable entre le comportement des répondants et celui des non-répondants</a:t>
            </a:r>
          </a:p>
        </p:txBody>
      </p:sp>
      <p:sp>
        <p:nvSpPr>
          <p:cNvPr id="56322" name="Titre 1">
            <a:extLst>
              <a:ext uri="{FF2B5EF4-FFF2-40B4-BE49-F238E27FC236}">
                <a16:creationId xmlns:a16="http://schemas.microsoft.com/office/drawing/2014/main" id="{56DCCA44-98BE-464C-ABD2-077A504B33CD}"/>
              </a:ext>
            </a:extLst>
          </p:cNvPr>
          <p:cNvSpPr>
            <a:spLocks noGrp="1"/>
          </p:cNvSpPr>
          <p:nvPr>
            <p:ph type="title"/>
          </p:nvPr>
        </p:nvSpPr>
        <p:spPr/>
        <p:txBody>
          <a:bodyPr>
            <a:normAutofit/>
          </a:bodyPr>
          <a:lstStyle/>
          <a:p>
            <a:r>
              <a:rPr lang="fr-FR" altLang="fr-FR" sz="4000" dirty="0"/>
              <a:t>Biais dans la sélection des répondants</a:t>
            </a:r>
          </a:p>
        </p:txBody>
      </p:sp>
      <p:sp>
        <p:nvSpPr>
          <p:cNvPr id="6" name="Espace réservé du texte 5"/>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234612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3">
            <a:extLst>
              <a:ext uri="{FF2B5EF4-FFF2-40B4-BE49-F238E27FC236}">
                <a16:creationId xmlns:a16="http://schemas.microsoft.com/office/drawing/2014/main" id="{A3DEE55C-E8EB-42E5-8896-3B314BDD8FE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51741" y="2090305"/>
            <a:ext cx="6492240" cy="389901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59" name="ZoneTexte 2">
            <a:extLst>
              <a:ext uri="{FF2B5EF4-FFF2-40B4-BE49-F238E27FC236}">
                <a16:creationId xmlns:a16="http://schemas.microsoft.com/office/drawing/2014/main" id="{92AFB2ED-BE1F-4AD4-AD54-D9D597E5233D}"/>
              </a:ext>
            </a:extLst>
          </p:cNvPr>
          <p:cNvSpPr txBox="1">
            <a:spLocks noChangeArrowheads="1"/>
          </p:cNvSpPr>
          <p:nvPr/>
        </p:nvSpPr>
        <p:spPr bwMode="auto">
          <a:xfrm>
            <a:off x="6212336" y="1737359"/>
            <a:ext cx="3971050" cy="3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fr-FR" altLang="fr-FR" sz="1600" i="1" dirty="0"/>
              <a:t>Population des 20 ans et plus</a:t>
            </a:r>
          </a:p>
        </p:txBody>
      </p:sp>
      <p:sp>
        <p:nvSpPr>
          <p:cNvPr id="5" name="Titre 4"/>
          <p:cNvSpPr>
            <a:spLocks noGrp="1"/>
          </p:cNvSpPr>
          <p:nvPr>
            <p:ph type="title"/>
          </p:nvPr>
        </p:nvSpPr>
        <p:spPr/>
        <p:txBody>
          <a:bodyPr>
            <a:normAutofit/>
          </a:bodyPr>
          <a:lstStyle/>
          <a:p>
            <a:r>
              <a:rPr lang="fr-FR" sz="3600" dirty="0"/>
              <a:t>Exemple</a:t>
            </a:r>
            <a:br>
              <a:rPr lang="fr-FR" sz="2000" dirty="0"/>
            </a:br>
            <a:endParaRPr lang="fr-FR" sz="2000" dirty="0"/>
          </a:p>
        </p:txBody>
      </p:sp>
      <p:sp>
        <p:nvSpPr>
          <p:cNvPr id="9" name="Espace réservé du texte 8"/>
          <p:cNvSpPr>
            <a:spLocks noGrp="1"/>
          </p:cNvSpPr>
          <p:nvPr>
            <p:ph type="body" sz="half" idx="2"/>
          </p:nvPr>
        </p:nvSpPr>
        <p:spPr/>
        <p:txBody>
          <a:bodyPr>
            <a:normAutofit/>
          </a:bodyPr>
          <a:lstStyle/>
          <a:p>
            <a:r>
              <a:rPr lang="fr-FR" sz="2400" dirty="0"/>
              <a:t>Le « répondant fantôme »</a:t>
            </a:r>
          </a:p>
          <a:p>
            <a:endParaRPr lang="fr-FR" sz="2400" dirty="0"/>
          </a:p>
        </p:txBody>
      </p:sp>
    </p:spTree>
    <p:extLst>
      <p:ext uri="{BB962C8B-B14F-4D97-AF65-F5344CB8AC3E}">
        <p14:creationId xmlns:p14="http://schemas.microsoft.com/office/powerpoint/2010/main" val="154509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67B62FD-1629-488B-B2A0-8A449549B286}"/>
              </a:ext>
            </a:extLst>
          </p:cNvPr>
          <p:cNvSpPr>
            <a:spLocks noGrp="1"/>
          </p:cNvSpPr>
          <p:nvPr>
            <p:ph idx="1"/>
          </p:nvPr>
        </p:nvSpPr>
        <p:spPr>
          <a:xfrm>
            <a:off x="1097280" y="2167467"/>
            <a:ext cx="7445141" cy="3701627"/>
          </a:xfrm>
        </p:spPr>
        <p:txBody>
          <a:bodyPr>
            <a:normAutofit/>
          </a:bodyPr>
          <a:lstStyle/>
          <a:p>
            <a:pPr>
              <a:buFont typeface="Arial" panose="020B0604020202020204" pitchFamily="34" charset="0"/>
              <a:buChar char="•"/>
            </a:pPr>
            <a:r>
              <a:rPr lang="fr-FR" sz="1800" dirty="0"/>
              <a:t> Comme les chances de répondre diffèrent selon certaines caractéristiques (âge, genre, classe sociale, diplôme, etc…), on fixe des objectifs à atteindre selon un certain nombre de critères = </a:t>
            </a:r>
            <a:r>
              <a:rPr lang="fr-FR" sz="1800" b="1" dirty="0"/>
              <a:t>quotas</a:t>
            </a:r>
          </a:p>
          <a:p>
            <a:pPr lvl="1"/>
            <a:r>
              <a:rPr lang="fr-FR" dirty="0"/>
              <a:t>Plus les quotas sont nombreux, plus l’enquête est coûteuse et complexe</a:t>
            </a:r>
          </a:p>
          <a:p>
            <a:pPr>
              <a:buFont typeface="Arial" panose="020B0604020202020204" pitchFamily="34" charset="0"/>
              <a:buChar char="•"/>
            </a:pPr>
            <a:r>
              <a:rPr lang="fr-FR" sz="1800" dirty="0"/>
              <a:t> Mais comment les choisir ? </a:t>
            </a:r>
          </a:p>
          <a:p>
            <a:pPr lvl="1"/>
            <a:r>
              <a:rPr lang="fr-FR" dirty="0"/>
              <a:t>le chef de ménage / la personne de référence / la profession de la personne interrogée ?</a:t>
            </a:r>
          </a:p>
          <a:p>
            <a:pPr lvl="1"/>
            <a:r>
              <a:rPr lang="fr-FR" dirty="0"/>
              <a:t>D’autres quotas sont-ils nécessaires ? </a:t>
            </a:r>
          </a:p>
        </p:txBody>
      </p:sp>
      <p:sp>
        <p:nvSpPr>
          <p:cNvPr id="2" name="Titre 1">
            <a:extLst>
              <a:ext uri="{FF2B5EF4-FFF2-40B4-BE49-F238E27FC236}">
                <a16:creationId xmlns:a16="http://schemas.microsoft.com/office/drawing/2014/main" id="{C5C41D84-FAC0-4B79-A757-456467CA52D9}"/>
              </a:ext>
            </a:extLst>
          </p:cNvPr>
          <p:cNvSpPr>
            <a:spLocks noGrp="1"/>
          </p:cNvSpPr>
          <p:nvPr>
            <p:ph type="title"/>
          </p:nvPr>
        </p:nvSpPr>
        <p:spPr/>
        <p:txBody>
          <a:bodyPr>
            <a:normAutofit/>
          </a:bodyPr>
          <a:lstStyle/>
          <a:p>
            <a:r>
              <a:rPr lang="fr-FR" sz="4000" dirty="0"/>
              <a:t>Une solution en France : les quotas</a:t>
            </a:r>
          </a:p>
        </p:txBody>
      </p:sp>
      <p:sp>
        <p:nvSpPr>
          <p:cNvPr id="5" name="Espace réservé du texte 4"/>
          <p:cNvSpPr>
            <a:spLocks noGrp="1"/>
          </p:cNvSpPr>
          <p:nvPr>
            <p:ph type="body" sz="quarter" idx="10"/>
          </p:nvPr>
        </p:nvSpPr>
        <p:spPr/>
        <p:txBody>
          <a:bodyPr/>
          <a:lstStyle/>
          <a:p>
            <a:r>
              <a:rPr lang="fr-FR" dirty="0"/>
              <a:t>Séance 3. L’enquête par questionnaire</a:t>
            </a:r>
          </a:p>
        </p:txBody>
      </p:sp>
      <p:pic>
        <p:nvPicPr>
          <p:cNvPr id="4" name="Image 3">
            <a:extLst>
              <a:ext uri="{FF2B5EF4-FFF2-40B4-BE49-F238E27FC236}">
                <a16:creationId xmlns:a16="http://schemas.microsoft.com/office/drawing/2014/main" id="{F147BA89-9659-4CBE-8F90-F94FBDB085F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329862" y="3612742"/>
            <a:ext cx="3862138" cy="2406317"/>
          </a:xfrm>
          <a:prstGeom prst="rect">
            <a:avLst/>
          </a:prstGeom>
        </p:spPr>
      </p:pic>
    </p:spTree>
    <p:extLst>
      <p:ext uri="{BB962C8B-B14F-4D97-AF65-F5344CB8AC3E}">
        <p14:creationId xmlns:p14="http://schemas.microsoft.com/office/powerpoint/2010/main" val="120223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sz="3600" dirty="0"/>
              <a:t>Exemple</a:t>
            </a:r>
            <a:br>
              <a:rPr lang="fr-FR" sz="2000" dirty="0"/>
            </a:br>
            <a:endParaRPr lang="fr-FR" sz="2000" dirty="0"/>
          </a:p>
        </p:txBody>
      </p:sp>
      <p:sp>
        <p:nvSpPr>
          <p:cNvPr id="2" name="Espace réservé du texte 1"/>
          <p:cNvSpPr>
            <a:spLocks noGrp="1"/>
          </p:cNvSpPr>
          <p:nvPr>
            <p:ph idx="1"/>
          </p:nvPr>
        </p:nvSpPr>
        <p:spPr>
          <a:xfrm>
            <a:off x="6707317" y="391268"/>
            <a:ext cx="3645976" cy="406181"/>
          </a:xfrm>
        </p:spPr>
        <p:txBody>
          <a:bodyPr>
            <a:normAutofit fontScale="92500"/>
          </a:bodyPr>
          <a:lstStyle/>
          <a:p>
            <a:r>
              <a:rPr lang="fr-FR" cap="all" dirty="0">
                <a:solidFill>
                  <a:schemeClr val="tx2"/>
                </a:solidFill>
              </a:rPr>
              <a:t>Structure de la population</a:t>
            </a:r>
          </a:p>
        </p:txBody>
      </p:sp>
      <p:sp>
        <p:nvSpPr>
          <p:cNvPr id="14" name="Espace réservé du texte 13"/>
          <p:cNvSpPr>
            <a:spLocks noGrp="1"/>
          </p:cNvSpPr>
          <p:nvPr>
            <p:ph type="body" sz="half" idx="2"/>
          </p:nvPr>
        </p:nvSpPr>
        <p:spPr/>
        <p:txBody>
          <a:bodyPr/>
          <a:lstStyle/>
          <a:p>
            <a:r>
              <a:rPr lang="fr-FR" sz="2400" dirty="0"/>
              <a:t>Les quotas</a:t>
            </a:r>
          </a:p>
          <a:p>
            <a:endParaRPr lang="fr-FR" dirty="0"/>
          </a:p>
        </p:txBody>
      </p:sp>
      <p:pic>
        <p:nvPicPr>
          <p:cNvPr id="11" name="Picture 4"/>
          <p:cNvPicPr>
            <a:picLocks noGrp="1" noChangeAspect="1" noChangeArrowheads="1"/>
          </p:cNvPicPr>
          <p:nvPr>
            <p:ph sz="quarter" idx="4294967295"/>
          </p:nvPr>
        </p:nvPicPr>
        <p:blipFill>
          <a:blip r:embed="rId3" cstate="screen">
            <a:extLst>
              <a:ext uri="{28A0092B-C50C-407E-A947-70E740481C1C}">
                <a14:useLocalDpi xmlns:a14="http://schemas.microsoft.com/office/drawing/2010/main"/>
              </a:ext>
            </a:extLst>
          </a:blip>
          <a:srcRect/>
          <a:stretch>
            <a:fillRect/>
          </a:stretch>
        </p:blipFill>
        <p:spPr bwMode="auto">
          <a:xfrm>
            <a:off x="5650580" y="4614451"/>
            <a:ext cx="57594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Grp="1" noChangeAspect="1" noChangeArrowheads="1"/>
          </p:cNvPicPr>
          <p:nvPr>
            <p:ph sz="half" idx="4294967295"/>
          </p:nvPr>
        </p:nvPicPr>
        <p:blipFill>
          <a:blip r:embed="rId4" cstate="screen">
            <a:extLst>
              <a:ext uri="{28A0092B-C50C-407E-A947-70E740481C1C}">
                <a14:useLocalDpi xmlns:a14="http://schemas.microsoft.com/office/drawing/2010/main"/>
              </a:ext>
            </a:extLst>
          </a:blip>
          <a:srcRect/>
          <a:stretch>
            <a:fillRect/>
          </a:stretch>
        </p:blipFill>
        <p:spPr bwMode="auto">
          <a:xfrm>
            <a:off x="5685505" y="1445302"/>
            <a:ext cx="56896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378581" y="798599"/>
            <a:ext cx="6303448" cy="369332"/>
          </a:xfrm>
          <a:prstGeom prst="rect">
            <a:avLst/>
          </a:prstGeom>
        </p:spPr>
        <p:txBody>
          <a:bodyPr wrap="square">
            <a:spAutoFit/>
          </a:bodyPr>
          <a:lstStyle/>
          <a:p>
            <a:r>
              <a:rPr lang="fr-FR" dirty="0"/>
              <a:t>Proportions observées au niveau agrégé dans une population</a:t>
            </a:r>
          </a:p>
        </p:txBody>
      </p:sp>
      <p:sp>
        <p:nvSpPr>
          <p:cNvPr id="13" name="Rectangle 12"/>
          <p:cNvSpPr/>
          <p:nvPr/>
        </p:nvSpPr>
        <p:spPr>
          <a:xfrm>
            <a:off x="4871414" y="4246310"/>
            <a:ext cx="7317783" cy="369332"/>
          </a:xfrm>
          <a:prstGeom prst="rect">
            <a:avLst/>
          </a:prstGeom>
        </p:spPr>
        <p:txBody>
          <a:bodyPr wrap="square">
            <a:spAutoFit/>
          </a:bodyPr>
          <a:lstStyle/>
          <a:p>
            <a:r>
              <a:rPr lang="fr-FR" dirty="0"/>
              <a:t>Proportion à respecter pour un enquêteur devant réaliser 10 interviews</a:t>
            </a:r>
          </a:p>
        </p:txBody>
      </p:sp>
      <p:sp>
        <p:nvSpPr>
          <p:cNvPr id="22" name="Espace réservé du texte 1"/>
          <p:cNvSpPr txBox="1">
            <a:spLocks/>
          </p:cNvSpPr>
          <p:nvPr/>
        </p:nvSpPr>
        <p:spPr>
          <a:xfrm>
            <a:off x="7082994" y="3883261"/>
            <a:ext cx="2894622" cy="3681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cap="all" dirty="0">
                <a:solidFill>
                  <a:schemeClr val="tx2"/>
                </a:solidFill>
              </a:rPr>
              <a:t>« FEUILLE</a:t>
            </a:r>
            <a:r>
              <a:rPr lang="fr-FR" dirty="0"/>
              <a:t> </a:t>
            </a:r>
            <a:r>
              <a:rPr lang="fr-FR" cap="all" dirty="0">
                <a:solidFill>
                  <a:schemeClr val="tx2"/>
                </a:solidFill>
              </a:rPr>
              <a:t>» de QUOTAS</a:t>
            </a:r>
          </a:p>
        </p:txBody>
      </p:sp>
    </p:spTree>
    <p:extLst>
      <p:ext uri="{BB962C8B-B14F-4D97-AF65-F5344CB8AC3E}">
        <p14:creationId xmlns:p14="http://schemas.microsoft.com/office/powerpoint/2010/main" val="130928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modes d’administration </a:t>
            </a:r>
          </a:p>
        </p:txBody>
      </p:sp>
      <p:sp>
        <p:nvSpPr>
          <p:cNvPr id="4" name="Espace réservé du texte 3"/>
          <p:cNvSpPr>
            <a:spLocks noGrp="1"/>
          </p:cNvSpPr>
          <p:nvPr>
            <p:ph type="body" sz="quarter" idx="10"/>
          </p:nvPr>
        </p:nvSpPr>
        <p:spPr/>
        <p:txBody>
          <a:bodyPr/>
          <a:lstStyle/>
          <a:p>
            <a:r>
              <a:rPr lang="fr-FR" dirty="0"/>
              <a:t>Séance 3. L’enquête par questionnaire</a:t>
            </a:r>
          </a:p>
        </p:txBody>
      </p:sp>
      <p:sp>
        <p:nvSpPr>
          <p:cNvPr id="5" name="Espace réservé du contenu 4"/>
          <p:cNvSpPr>
            <a:spLocks noGrp="1"/>
          </p:cNvSpPr>
          <p:nvPr>
            <p:ph idx="1"/>
          </p:nvPr>
        </p:nvSpPr>
        <p:spPr/>
        <p:txBody>
          <a:bodyPr>
            <a:normAutofit/>
          </a:bodyPr>
          <a:lstStyle/>
          <a:p>
            <a:pPr>
              <a:buFont typeface="Arial" panose="020B0604020202020204" pitchFamily="34" charset="0"/>
              <a:buChar char="•"/>
            </a:pPr>
            <a:r>
              <a:rPr lang="fr-FR" sz="1800" dirty="0"/>
              <a:t> </a:t>
            </a:r>
            <a:r>
              <a:rPr lang="fr-FR" sz="1800" b="1" dirty="0"/>
              <a:t>Collecte des données</a:t>
            </a:r>
          </a:p>
          <a:p>
            <a:pPr lvl="1"/>
            <a:r>
              <a:rPr lang="fr-FR" dirty="0"/>
              <a:t>processus qui permet d’obtenir l’information nécessaire pour chaque unité sélectionnée</a:t>
            </a:r>
          </a:p>
          <a:p>
            <a:pPr lvl="1"/>
            <a:r>
              <a:rPr lang="fr-FR" dirty="0"/>
              <a:t>qui doit être défini en tenant compte</a:t>
            </a:r>
          </a:p>
          <a:p>
            <a:pPr marL="722313" lvl="2" indent="-182563">
              <a:buFont typeface="Wingdings" panose="05000000000000000000" pitchFamily="2" charset="2"/>
              <a:buChar char="§"/>
            </a:pPr>
            <a:r>
              <a:rPr lang="fr-FR" sz="1800" dirty="0"/>
              <a:t>des coûts</a:t>
            </a:r>
          </a:p>
          <a:p>
            <a:pPr marL="722313" lvl="2" indent="-182563">
              <a:buFont typeface="Wingdings" panose="05000000000000000000" pitchFamily="2" charset="2"/>
              <a:buChar char="§"/>
            </a:pPr>
            <a:r>
              <a:rPr lang="fr-FR" sz="1800" dirty="0"/>
              <a:t>des délais</a:t>
            </a:r>
          </a:p>
          <a:p>
            <a:pPr marL="722313" lvl="2" indent="-182563">
              <a:buFont typeface="Wingdings" panose="05000000000000000000" pitchFamily="2" charset="2"/>
              <a:buChar char="§"/>
            </a:pPr>
            <a:r>
              <a:rPr lang="fr-FR" sz="1800" dirty="0"/>
              <a:t>de l’existence ou non d’une base de sondage</a:t>
            </a:r>
          </a:p>
          <a:p>
            <a:pPr marL="722313" lvl="2" indent="-182563">
              <a:buFont typeface="Wingdings" panose="05000000000000000000" pitchFamily="2" charset="2"/>
              <a:buChar char="§"/>
            </a:pPr>
            <a:r>
              <a:rPr lang="fr-FR" sz="1800" dirty="0"/>
              <a:t>de la dispersion géographique de la population</a:t>
            </a:r>
          </a:p>
          <a:p>
            <a:pPr lvl="1"/>
            <a:r>
              <a:rPr lang="fr-FR" dirty="0"/>
              <a:t>pour obtenir </a:t>
            </a:r>
          </a:p>
          <a:p>
            <a:pPr marL="722313" lvl="2" indent="-182563">
              <a:buFont typeface="Wingdings" panose="05000000000000000000" pitchFamily="2" charset="2"/>
              <a:buChar char="§"/>
            </a:pPr>
            <a:r>
              <a:rPr lang="fr-FR" sz="1800" dirty="0"/>
              <a:t>un taux de participation élevé</a:t>
            </a:r>
          </a:p>
          <a:p>
            <a:pPr marL="722313" lvl="2" indent="-182563">
              <a:buFont typeface="Wingdings" panose="05000000000000000000" pitchFamily="2" charset="2"/>
              <a:buChar char="§"/>
            </a:pPr>
            <a:r>
              <a:rPr lang="fr-FR" sz="1800" dirty="0"/>
              <a:t>les données les plus complètes possibles</a:t>
            </a:r>
          </a:p>
        </p:txBody>
      </p:sp>
    </p:spTree>
    <p:extLst>
      <p:ext uri="{BB962C8B-B14F-4D97-AF65-F5344CB8AC3E}">
        <p14:creationId xmlns:p14="http://schemas.microsoft.com/office/powerpoint/2010/main" val="292122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modes d’administration </a:t>
            </a:r>
          </a:p>
        </p:txBody>
      </p:sp>
      <p:sp>
        <p:nvSpPr>
          <p:cNvPr id="6" name="Espace réservé du texte 5"/>
          <p:cNvSpPr>
            <a:spLocks noGrp="1"/>
          </p:cNvSpPr>
          <p:nvPr>
            <p:ph type="body" idx="1"/>
          </p:nvPr>
        </p:nvSpPr>
        <p:spPr>
          <a:xfrm>
            <a:off x="1097280" y="1961520"/>
            <a:ext cx="4860000" cy="736282"/>
          </a:xfrm>
        </p:spPr>
        <p:txBody>
          <a:bodyPr/>
          <a:lstStyle/>
          <a:p>
            <a:r>
              <a:rPr lang="fr-FR" dirty="0"/>
              <a:t>Méthodes administrées</a:t>
            </a:r>
            <a:br>
              <a:rPr lang="fr-FR" dirty="0"/>
            </a:br>
            <a:r>
              <a:rPr lang="fr-FR" cap="none" dirty="0"/>
              <a:t>avec enquêteur</a:t>
            </a:r>
            <a:endParaRPr lang="fr-FR" dirty="0"/>
          </a:p>
        </p:txBody>
      </p:sp>
      <p:sp>
        <p:nvSpPr>
          <p:cNvPr id="7" name="Espace réservé du contenu 6"/>
          <p:cNvSpPr>
            <a:spLocks noGrp="1"/>
          </p:cNvSpPr>
          <p:nvPr>
            <p:ph sz="half" idx="2"/>
          </p:nvPr>
        </p:nvSpPr>
        <p:spPr>
          <a:xfrm>
            <a:off x="1097280" y="2697802"/>
            <a:ext cx="4860000" cy="3471222"/>
          </a:xfrm>
        </p:spPr>
        <p:txBody>
          <a:bodyPr/>
          <a:lstStyle/>
          <a:p>
            <a:pPr>
              <a:buFont typeface="Arial" panose="020B0604020202020204" pitchFamily="34" charset="0"/>
              <a:buChar char="•"/>
            </a:pPr>
            <a:r>
              <a:rPr lang="fr-FR" dirty="0"/>
              <a:t> </a:t>
            </a:r>
            <a:r>
              <a:rPr lang="fr-FR" b="1" dirty="0"/>
              <a:t>Enquêtes en face-à-face </a:t>
            </a:r>
            <a:br>
              <a:rPr lang="fr-FR" b="1" dirty="0"/>
            </a:br>
            <a:r>
              <a:rPr lang="fr-FR" dirty="0"/>
              <a:t>(</a:t>
            </a:r>
            <a:r>
              <a:rPr lang="fr-FR" b="1" i="1" dirty="0"/>
              <a:t>C</a:t>
            </a:r>
            <a:r>
              <a:rPr lang="fr-FR" i="1" dirty="0"/>
              <a:t>omputer </a:t>
            </a:r>
            <a:r>
              <a:rPr lang="fr-FR" b="1" i="1" dirty="0" err="1"/>
              <a:t>A</a:t>
            </a:r>
            <a:r>
              <a:rPr lang="fr-FR" i="1" dirty="0" err="1"/>
              <a:t>ssisted</a:t>
            </a:r>
            <a:r>
              <a:rPr lang="fr-FR" i="1" dirty="0"/>
              <a:t> </a:t>
            </a:r>
            <a:r>
              <a:rPr lang="fr-FR" b="1" i="1" dirty="0" err="1"/>
              <a:t>P</a:t>
            </a:r>
            <a:r>
              <a:rPr lang="fr-FR" i="1" dirty="0" err="1"/>
              <a:t>ersonal</a:t>
            </a:r>
            <a:r>
              <a:rPr lang="fr-FR" i="1" dirty="0"/>
              <a:t> </a:t>
            </a:r>
            <a:r>
              <a:rPr lang="fr-FR" b="1" i="1" dirty="0" err="1"/>
              <a:t>I</a:t>
            </a:r>
            <a:r>
              <a:rPr lang="fr-FR" i="1" dirty="0" err="1"/>
              <a:t>nterviewing</a:t>
            </a:r>
            <a:r>
              <a:rPr lang="fr-FR" dirty="0"/>
              <a:t>)</a:t>
            </a:r>
          </a:p>
          <a:p>
            <a:pPr>
              <a:buFont typeface="Arial" panose="020B0604020202020204" pitchFamily="34" charset="0"/>
              <a:buChar char="•"/>
            </a:pPr>
            <a:r>
              <a:rPr lang="fr-FR" dirty="0"/>
              <a:t> </a:t>
            </a:r>
            <a:r>
              <a:rPr lang="fr-FR" b="1" dirty="0"/>
              <a:t>Enquêtes par téléphone </a:t>
            </a:r>
            <a:br>
              <a:rPr lang="fr-FR" b="1" dirty="0"/>
            </a:br>
            <a:r>
              <a:rPr lang="fr-FR" dirty="0"/>
              <a:t>(</a:t>
            </a:r>
            <a:r>
              <a:rPr lang="fr-FR" b="1" i="1" dirty="0"/>
              <a:t>C</a:t>
            </a:r>
            <a:r>
              <a:rPr lang="fr-FR" i="1" dirty="0"/>
              <a:t>omputer </a:t>
            </a:r>
            <a:r>
              <a:rPr lang="fr-FR" b="1" i="1" dirty="0" err="1"/>
              <a:t>A</a:t>
            </a:r>
            <a:r>
              <a:rPr lang="fr-FR" i="1" dirty="0" err="1"/>
              <a:t>ssisted</a:t>
            </a:r>
            <a:r>
              <a:rPr lang="fr-FR" i="1" dirty="0"/>
              <a:t> </a:t>
            </a:r>
            <a:r>
              <a:rPr lang="fr-FR" b="1" i="1" dirty="0" err="1"/>
              <a:t>T</a:t>
            </a:r>
            <a:r>
              <a:rPr lang="fr-FR" i="1" dirty="0" err="1"/>
              <a:t>elephone</a:t>
            </a:r>
            <a:r>
              <a:rPr lang="fr-FR" i="1" dirty="0"/>
              <a:t> </a:t>
            </a:r>
            <a:r>
              <a:rPr lang="fr-FR" b="1" i="1" dirty="0" err="1"/>
              <a:t>I</a:t>
            </a:r>
            <a:r>
              <a:rPr lang="fr-FR" i="1" dirty="0" err="1"/>
              <a:t>nterviewing</a:t>
            </a:r>
            <a:r>
              <a:rPr lang="fr-FR" dirty="0"/>
              <a:t>)</a:t>
            </a:r>
          </a:p>
        </p:txBody>
      </p:sp>
      <p:sp>
        <p:nvSpPr>
          <p:cNvPr id="8" name="Espace réservé du texte 7"/>
          <p:cNvSpPr>
            <a:spLocks noGrp="1"/>
          </p:cNvSpPr>
          <p:nvPr>
            <p:ph type="body" sz="quarter" idx="3"/>
          </p:nvPr>
        </p:nvSpPr>
        <p:spPr>
          <a:xfrm>
            <a:off x="6434496" y="1961520"/>
            <a:ext cx="4860000" cy="736282"/>
          </a:xfrm>
        </p:spPr>
        <p:txBody>
          <a:bodyPr/>
          <a:lstStyle/>
          <a:p>
            <a:r>
              <a:rPr lang="fr-FR" dirty="0"/>
              <a:t>MÉTHODES AUTO-ADMINISTRÉES</a:t>
            </a:r>
            <a:br>
              <a:rPr lang="fr-FR" dirty="0"/>
            </a:br>
            <a:r>
              <a:rPr lang="fr-FR" cap="none" dirty="0"/>
              <a:t>sans enquêteur</a:t>
            </a:r>
            <a:endParaRPr lang="fr-FR" dirty="0"/>
          </a:p>
        </p:txBody>
      </p:sp>
      <p:sp>
        <p:nvSpPr>
          <p:cNvPr id="9" name="Espace réservé du contenu 8"/>
          <p:cNvSpPr>
            <a:spLocks noGrp="1"/>
          </p:cNvSpPr>
          <p:nvPr>
            <p:ph sz="quarter" idx="4"/>
          </p:nvPr>
        </p:nvSpPr>
        <p:spPr>
          <a:xfrm>
            <a:off x="6434496" y="2697801"/>
            <a:ext cx="4860000" cy="3471223"/>
          </a:xfrm>
        </p:spPr>
        <p:txBody>
          <a:bodyPr/>
          <a:lstStyle/>
          <a:p>
            <a:pPr>
              <a:buFont typeface="Arial" panose="020B0604020202020204" pitchFamily="34" charset="0"/>
              <a:buChar char="•"/>
            </a:pPr>
            <a:r>
              <a:rPr lang="fr-FR" dirty="0"/>
              <a:t> </a:t>
            </a:r>
            <a:r>
              <a:rPr lang="fr-FR" b="1" dirty="0"/>
              <a:t>Enquêtes postales</a:t>
            </a:r>
          </a:p>
          <a:p>
            <a:pPr>
              <a:buFont typeface="Arial" panose="020B0604020202020204" pitchFamily="34" charset="0"/>
              <a:buChar char="•"/>
            </a:pPr>
            <a:r>
              <a:rPr lang="fr-FR" dirty="0"/>
              <a:t> </a:t>
            </a:r>
            <a:r>
              <a:rPr lang="fr-FR" b="1" dirty="0"/>
              <a:t>Enquêtes électroniques </a:t>
            </a:r>
            <a:br>
              <a:rPr lang="fr-FR" b="1" dirty="0"/>
            </a:br>
            <a:r>
              <a:rPr lang="fr-FR" dirty="0"/>
              <a:t>(</a:t>
            </a:r>
            <a:r>
              <a:rPr lang="fr-FR" b="1" i="1" dirty="0"/>
              <a:t>C</a:t>
            </a:r>
            <a:r>
              <a:rPr lang="fr-FR" i="1" dirty="0"/>
              <a:t>omputer </a:t>
            </a:r>
            <a:r>
              <a:rPr lang="fr-FR" b="1" i="1" dirty="0" err="1"/>
              <a:t>A</a:t>
            </a:r>
            <a:r>
              <a:rPr lang="fr-FR" i="1" dirty="0" err="1"/>
              <a:t>ssisted</a:t>
            </a:r>
            <a:r>
              <a:rPr lang="fr-FR" i="1" dirty="0"/>
              <a:t> </a:t>
            </a:r>
            <a:r>
              <a:rPr lang="fr-FR" b="1" i="1" dirty="0"/>
              <a:t>W</a:t>
            </a:r>
            <a:r>
              <a:rPr lang="fr-FR" i="1" dirty="0"/>
              <a:t>eb </a:t>
            </a:r>
            <a:r>
              <a:rPr lang="fr-FR" b="1" i="1" dirty="0" err="1"/>
              <a:t>I</a:t>
            </a:r>
            <a:r>
              <a:rPr lang="fr-FR" i="1" dirty="0" err="1"/>
              <a:t>nterviewing</a:t>
            </a:r>
            <a:r>
              <a:rPr lang="fr-FR" dirty="0"/>
              <a:t>)</a:t>
            </a:r>
          </a:p>
          <a:p>
            <a:endParaRPr lang="fr-FR" dirty="0"/>
          </a:p>
        </p:txBody>
      </p:sp>
      <p:sp>
        <p:nvSpPr>
          <p:cNvPr id="4" name="Espace réservé du texte 3"/>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408607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effets de l’absence/la présence </a:t>
            </a:r>
            <a:br>
              <a:rPr lang="fr-FR" sz="4000" dirty="0"/>
            </a:br>
            <a:r>
              <a:rPr lang="fr-FR" sz="4000" dirty="0"/>
              <a:t>d’un enquêteur</a:t>
            </a:r>
          </a:p>
        </p:txBody>
      </p:sp>
      <p:sp>
        <p:nvSpPr>
          <p:cNvPr id="6" name="Espace réservé du texte 5"/>
          <p:cNvSpPr>
            <a:spLocks noGrp="1"/>
          </p:cNvSpPr>
          <p:nvPr>
            <p:ph type="body" idx="1"/>
          </p:nvPr>
        </p:nvSpPr>
        <p:spPr>
          <a:xfrm>
            <a:off x="1097280" y="1961520"/>
            <a:ext cx="4860000" cy="736282"/>
          </a:xfrm>
        </p:spPr>
        <p:txBody>
          <a:bodyPr/>
          <a:lstStyle/>
          <a:p>
            <a:r>
              <a:rPr lang="fr-FR" dirty="0"/>
              <a:t>Méthodes administrées</a:t>
            </a:r>
            <a:br>
              <a:rPr lang="fr-FR" dirty="0"/>
            </a:br>
            <a:r>
              <a:rPr lang="fr-FR" cap="none" dirty="0"/>
              <a:t>avec enquêteur</a:t>
            </a:r>
            <a:endParaRPr lang="fr-FR" dirty="0"/>
          </a:p>
        </p:txBody>
      </p:sp>
      <p:sp>
        <p:nvSpPr>
          <p:cNvPr id="8" name="Espace réservé du texte 7"/>
          <p:cNvSpPr>
            <a:spLocks noGrp="1"/>
          </p:cNvSpPr>
          <p:nvPr>
            <p:ph type="body" sz="quarter" idx="3"/>
          </p:nvPr>
        </p:nvSpPr>
        <p:spPr>
          <a:xfrm>
            <a:off x="6434496" y="1961520"/>
            <a:ext cx="4860000" cy="736282"/>
          </a:xfrm>
        </p:spPr>
        <p:txBody>
          <a:bodyPr/>
          <a:lstStyle/>
          <a:p>
            <a:r>
              <a:rPr lang="fr-FR" dirty="0"/>
              <a:t>MÉTHODES AUTO-ADMINISTRÉES</a:t>
            </a:r>
            <a:br>
              <a:rPr lang="fr-FR" dirty="0"/>
            </a:br>
            <a:r>
              <a:rPr lang="fr-FR" cap="none" dirty="0"/>
              <a:t>sans enquêteur</a:t>
            </a:r>
            <a:endParaRPr lang="fr-FR" dirty="0"/>
          </a:p>
        </p:txBody>
      </p:sp>
      <p:sp>
        <p:nvSpPr>
          <p:cNvPr id="4" name="Espace réservé du texte 3"/>
          <p:cNvSpPr>
            <a:spLocks noGrp="1"/>
          </p:cNvSpPr>
          <p:nvPr>
            <p:ph type="body" sz="quarter" idx="10"/>
          </p:nvPr>
        </p:nvSpPr>
        <p:spPr/>
        <p:txBody>
          <a:bodyPr/>
          <a:lstStyle/>
          <a:p>
            <a:r>
              <a:rPr lang="fr-FR" dirty="0"/>
              <a:t>Séance 3. L’enquête par questionnaire</a:t>
            </a:r>
          </a:p>
        </p:txBody>
      </p:sp>
      <p:graphicFrame>
        <p:nvGraphicFramePr>
          <p:cNvPr id="13" name="Espace réservé du contenu 2"/>
          <p:cNvGraphicFramePr>
            <a:graphicFrameLocks noGrp="1"/>
          </p:cNvGraphicFramePr>
          <p:nvPr>
            <p:ph sz="quarter" idx="4"/>
            <p:extLst>
              <p:ext uri="{D42A27DB-BD31-4B8C-83A1-F6EECF244321}">
                <p14:modId xmlns:p14="http://schemas.microsoft.com/office/powerpoint/2010/main" val="2916112369"/>
              </p:ext>
            </p:extLst>
          </p:nvPr>
        </p:nvGraphicFramePr>
        <p:xfrm>
          <a:off x="1096355" y="2697163"/>
          <a:ext cx="4860925" cy="2825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92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a:bodyPr>
          <a:lstStyle/>
          <a:p>
            <a:r>
              <a:rPr lang="fr-FR" sz="3600" dirty="0"/>
              <a:t>Enquêtes administrées</a:t>
            </a:r>
            <a:br>
              <a:rPr lang="fr-FR" sz="3600" dirty="0"/>
            </a:br>
            <a:endParaRPr lang="fr-FR" sz="2000" dirty="0"/>
          </a:p>
        </p:txBody>
      </p:sp>
      <p:sp>
        <p:nvSpPr>
          <p:cNvPr id="13" name="Espace réservé du texte 12"/>
          <p:cNvSpPr>
            <a:spLocks noGrp="1"/>
          </p:cNvSpPr>
          <p:nvPr>
            <p:ph type="body" sz="half" idx="2"/>
          </p:nvPr>
        </p:nvSpPr>
        <p:spPr/>
        <p:txBody>
          <a:bodyPr>
            <a:normAutofit/>
          </a:bodyPr>
          <a:lstStyle/>
          <a:p>
            <a:r>
              <a:rPr lang="fr-FR" sz="2400" dirty="0"/>
              <a:t>Exemple</a:t>
            </a:r>
            <a:endParaRPr lang="fr-FR" sz="2000" dirty="0"/>
          </a:p>
        </p:txBody>
      </p:sp>
      <p:sp>
        <p:nvSpPr>
          <p:cNvPr id="2" name="Rectangle 1"/>
          <p:cNvSpPr/>
          <p:nvPr/>
        </p:nvSpPr>
        <p:spPr>
          <a:xfrm>
            <a:off x="7800712" y="5473669"/>
            <a:ext cx="4065270" cy="923330"/>
          </a:xfrm>
          <a:prstGeom prst="rect">
            <a:avLst/>
          </a:prstGeom>
        </p:spPr>
        <p:txBody>
          <a:bodyPr wrap="square">
            <a:spAutoFit/>
          </a:bodyPr>
          <a:lstStyle/>
          <a:p>
            <a:r>
              <a:rPr lang="en-US" dirty="0"/>
              <a:t>Kane, E. W., &amp; Macaulay, L. J. (1993). </a:t>
            </a:r>
            <a:r>
              <a:rPr lang="en-US" i="1" dirty="0"/>
              <a:t>Interviewer Gender and Gender Attitudes. Public Opinion Quarterly, 57(1), 1</a:t>
            </a:r>
            <a:endParaRPr lang="fr-FR" dirty="0"/>
          </a:p>
        </p:txBody>
      </p:sp>
      <p:pic>
        <p:nvPicPr>
          <p:cNvPr id="10" name="Image 9"/>
          <p:cNvPicPr>
            <a:picLocks noChangeAspect="1"/>
          </p:cNvPicPr>
          <p:nvPr/>
        </p:nvPicPr>
        <p:blipFill>
          <a:blip r:embed="rId3"/>
          <a:stretch>
            <a:fillRect/>
          </a:stretch>
        </p:blipFill>
        <p:spPr>
          <a:xfrm>
            <a:off x="4365315" y="823382"/>
            <a:ext cx="7345680" cy="3694445"/>
          </a:xfrm>
          <a:prstGeom prst="rect">
            <a:avLst/>
          </a:prstGeom>
        </p:spPr>
      </p:pic>
      <p:pic>
        <p:nvPicPr>
          <p:cNvPr id="11" name="Image 10"/>
          <p:cNvPicPr>
            <a:picLocks noChangeAspect="1"/>
          </p:cNvPicPr>
          <p:nvPr/>
        </p:nvPicPr>
        <p:blipFill>
          <a:blip r:embed="rId4"/>
          <a:stretch>
            <a:fillRect/>
          </a:stretch>
        </p:blipFill>
        <p:spPr>
          <a:xfrm>
            <a:off x="4548195" y="4552117"/>
            <a:ext cx="7040880" cy="463854"/>
          </a:xfrm>
          <a:prstGeom prst="rect">
            <a:avLst/>
          </a:prstGeom>
        </p:spPr>
      </p:pic>
      <p:sp>
        <p:nvSpPr>
          <p:cNvPr id="3" name="Ellipse 2">
            <a:extLst>
              <a:ext uri="{FF2B5EF4-FFF2-40B4-BE49-F238E27FC236}">
                <a16:creationId xmlns:a16="http://schemas.microsoft.com/office/drawing/2014/main" id="{5C37C02D-9684-D0C4-3910-F17217AC1D58}"/>
              </a:ext>
            </a:extLst>
          </p:cNvPr>
          <p:cNvSpPr/>
          <p:nvPr/>
        </p:nvSpPr>
        <p:spPr>
          <a:xfrm>
            <a:off x="4236377" y="3513762"/>
            <a:ext cx="3719245" cy="1171117"/>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249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9B121-36FA-4084-97A5-633B3CC97FB6}"/>
              </a:ext>
            </a:extLst>
          </p:cNvPr>
          <p:cNvSpPr>
            <a:spLocks noGrp="1"/>
          </p:cNvSpPr>
          <p:nvPr>
            <p:ph type="title"/>
          </p:nvPr>
        </p:nvSpPr>
        <p:spPr/>
        <p:txBody>
          <a:bodyPr>
            <a:normAutofit/>
          </a:bodyPr>
          <a:lstStyle/>
          <a:p>
            <a:r>
              <a:rPr lang="fr-FR" sz="4000" dirty="0"/>
              <a:t>Les effets de l’absence/la présence </a:t>
            </a:r>
            <a:br>
              <a:rPr lang="fr-FR" sz="4000" dirty="0"/>
            </a:br>
            <a:r>
              <a:rPr lang="fr-FR" sz="4000" dirty="0"/>
              <a:t>d’un enquêteur</a:t>
            </a:r>
          </a:p>
        </p:txBody>
      </p:sp>
      <p:sp>
        <p:nvSpPr>
          <p:cNvPr id="6" name="Espace réservé du texte 5"/>
          <p:cNvSpPr>
            <a:spLocks noGrp="1"/>
          </p:cNvSpPr>
          <p:nvPr>
            <p:ph type="body" idx="1"/>
          </p:nvPr>
        </p:nvSpPr>
        <p:spPr>
          <a:xfrm>
            <a:off x="1097280" y="1961520"/>
            <a:ext cx="4860000" cy="736282"/>
          </a:xfrm>
        </p:spPr>
        <p:txBody>
          <a:bodyPr/>
          <a:lstStyle/>
          <a:p>
            <a:r>
              <a:rPr lang="fr-FR" dirty="0"/>
              <a:t>Méthodes administrées</a:t>
            </a:r>
            <a:br>
              <a:rPr lang="fr-FR" dirty="0"/>
            </a:br>
            <a:r>
              <a:rPr lang="fr-FR" cap="none" dirty="0"/>
              <a:t>avec enquêteur</a:t>
            </a:r>
            <a:endParaRPr lang="fr-FR" dirty="0"/>
          </a:p>
        </p:txBody>
      </p:sp>
      <p:sp>
        <p:nvSpPr>
          <p:cNvPr id="8" name="Espace réservé du texte 7"/>
          <p:cNvSpPr>
            <a:spLocks noGrp="1"/>
          </p:cNvSpPr>
          <p:nvPr>
            <p:ph type="body" sz="quarter" idx="3"/>
          </p:nvPr>
        </p:nvSpPr>
        <p:spPr>
          <a:xfrm>
            <a:off x="6434496" y="1961520"/>
            <a:ext cx="4860000" cy="736282"/>
          </a:xfrm>
        </p:spPr>
        <p:txBody>
          <a:bodyPr/>
          <a:lstStyle/>
          <a:p>
            <a:r>
              <a:rPr lang="fr-FR" dirty="0"/>
              <a:t>MÉTHODES AUTO-ADMINISTRÉES</a:t>
            </a:r>
            <a:br>
              <a:rPr lang="fr-FR" dirty="0"/>
            </a:br>
            <a:r>
              <a:rPr lang="fr-FR" cap="none" dirty="0"/>
              <a:t>sans enquêteur</a:t>
            </a:r>
            <a:endParaRPr lang="fr-FR" dirty="0"/>
          </a:p>
        </p:txBody>
      </p:sp>
      <p:graphicFrame>
        <p:nvGraphicFramePr>
          <p:cNvPr id="3" name="Espace réservé du contenu 2"/>
          <p:cNvGraphicFramePr>
            <a:graphicFrameLocks noGrp="1"/>
          </p:cNvGraphicFramePr>
          <p:nvPr>
            <p:ph sz="quarter" idx="4"/>
            <p:extLst>
              <p:ext uri="{D42A27DB-BD31-4B8C-83A1-F6EECF244321}">
                <p14:modId xmlns:p14="http://schemas.microsoft.com/office/powerpoint/2010/main" val="2174933296"/>
              </p:ext>
            </p:extLst>
          </p:nvPr>
        </p:nvGraphicFramePr>
        <p:xfrm>
          <a:off x="6434138" y="2697163"/>
          <a:ext cx="4860925" cy="2825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texte 3"/>
          <p:cNvSpPr>
            <a:spLocks noGrp="1"/>
          </p:cNvSpPr>
          <p:nvPr>
            <p:ph type="body" sz="quarter" idx="10"/>
          </p:nvPr>
        </p:nvSpPr>
        <p:spPr/>
        <p:txBody>
          <a:bodyPr/>
          <a:lstStyle/>
          <a:p>
            <a:r>
              <a:rPr lang="fr-FR" dirty="0"/>
              <a:t>Séance 3. L’enquête par questionnaire</a:t>
            </a:r>
          </a:p>
        </p:txBody>
      </p:sp>
      <p:sp>
        <p:nvSpPr>
          <p:cNvPr id="10" name="Espace réservé du contenu 6"/>
          <p:cNvSpPr txBox="1">
            <a:spLocks/>
          </p:cNvSpPr>
          <p:nvPr/>
        </p:nvSpPr>
        <p:spPr>
          <a:xfrm>
            <a:off x="1096355" y="5705554"/>
            <a:ext cx="10198141" cy="4634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fr-FR" dirty="0"/>
              <a:t> </a:t>
            </a:r>
            <a:r>
              <a:rPr lang="fr-FR" b="1" dirty="0">
                <a:solidFill>
                  <a:srgbClr val="FF0000"/>
                </a:solidFill>
                <a:sym typeface="Wingdings" panose="05000000000000000000" pitchFamily="2" charset="2"/>
              </a:rPr>
              <a:t></a:t>
            </a:r>
            <a:r>
              <a:rPr lang="fr-FR" dirty="0">
                <a:sym typeface="Wingdings" panose="05000000000000000000" pitchFamily="2" charset="2"/>
              </a:rPr>
              <a:t> concilier fluidité du questionnaire &amp; maintien de l’attention</a:t>
            </a:r>
          </a:p>
          <a:p>
            <a:pPr marL="0" indent="0">
              <a:buNone/>
            </a:pPr>
            <a:endParaRPr lang="fr-FR" dirty="0"/>
          </a:p>
        </p:txBody>
      </p:sp>
      <p:graphicFrame>
        <p:nvGraphicFramePr>
          <p:cNvPr id="13" name="Espace réservé du contenu 2"/>
          <p:cNvGraphicFramePr>
            <a:graphicFrameLocks noGrp="1"/>
          </p:cNvGraphicFramePr>
          <p:nvPr>
            <p:ph sz="quarter" idx="4"/>
            <p:extLst>
              <p:ext uri="{D42A27DB-BD31-4B8C-83A1-F6EECF244321}">
                <p14:modId xmlns:p14="http://schemas.microsoft.com/office/powerpoint/2010/main" val="2916112369"/>
              </p:ext>
            </p:extLst>
          </p:nvPr>
        </p:nvGraphicFramePr>
        <p:xfrm>
          <a:off x="1096355" y="2697163"/>
          <a:ext cx="4860925" cy="2825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9740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3" cstate="screen">
            <a:extLst>
              <a:ext uri="{28A0092B-C50C-407E-A947-70E740481C1C}">
                <a14:useLocalDpi xmlns:a14="http://schemas.microsoft.com/office/drawing/2010/main"/>
              </a:ext>
            </a:extLst>
          </a:blip>
          <a:srcRect t="4642" b="5162"/>
          <a:stretch/>
        </p:blipFill>
        <p:spPr>
          <a:xfrm>
            <a:off x="4114800" y="1955950"/>
            <a:ext cx="7827751" cy="3994484"/>
          </a:xfrm>
          <a:prstGeom prst="rect">
            <a:avLst/>
          </a:prstGeom>
        </p:spPr>
      </p:pic>
      <p:sp>
        <p:nvSpPr>
          <p:cNvPr id="8" name="Titre 7"/>
          <p:cNvSpPr>
            <a:spLocks noGrp="1"/>
          </p:cNvSpPr>
          <p:nvPr>
            <p:ph type="title"/>
          </p:nvPr>
        </p:nvSpPr>
        <p:spPr/>
        <p:txBody>
          <a:bodyPr>
            <a:normAutofit/>
          </a:bodyPr>
          <a:lstStyle/>
          <a:p>
            <a:r>
              <a:rPr lang="fr-FR" sz="3600" dirty="0"/>
              <a:t>Enquêtes auto-administrées</a:t>
            </a:r>
            <a:br>
              <a:rPr lang="fr-FR" sz="3600" dirty="0"/>
            </a:br>
            <a:endParaRPr lang="fr-FR" sz="2000" dirty="0"/>
          </a:p>
        </p:txBody>
      </p:sp>
      <p:sp>
        <p:nvSpPr>
          <p:cNvPr id="11" name="Espace réservé du texte 10"/>
          <p:cNvSpPr>
            <a:spLocks noGrp="1"/>
          </p:cNvSpPr>
          <p:nvPr>
            <p:ph type="body" sz="half" idx="2"/>
          </p:nvPr>
        </p:nvSpPr>
        <p:spPr/>
        <p:txBody>
          <a:bodyPr>
            <a:normAutofit/>
          </a:bodyPr>
          <a:lstStyle/>
          <a:p>
            <a:r>
              <a:rPr lang="fr-FR" sz="2400" dirty="0"/>
              <a:t>Exemple</a:t>
            </a:r>
          </a:p>
          <a:p>
            <a:endParaRPr lang="fr-FR" sz="2400" dirty="0"/>
          </a:p>
        </p:txBody>
      </p:sp>
      <p:pic>
        <p:nvPicPr>
          <p:cNvPr id="4" name="Imag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61621" y="250937"/>
            <a:ext cx="4531995" cy="1486422"/>
          </a:xfrm>
          <a:prstGeom prst="rect">
            <a:avLst/>
          </a:prstGeom>
        </p:spPr>
      </p:pic>
    </p:spTree>
    <p:extLst>
      <p:ext uri="{BB962C8B-B14F-4D97-AF65-F5344CB8AC3E}">
        <p14:creationId xmlns:p14="http://schemas.microsoft.com/office/powerpoint/2010/main" val="427984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D96B740-597A-976E-8A4D-0B1DEC7EC139}"/>
              </a:ext>
            </a:extLst>
          </p:cNvPr>
          <p:cNvSpPr>
            <a:spLocks noGrp="1"/>
          </p:cNvSpPr>
          <p:nvPr>
            <p:ph idx="1"/>
          </p:nvPr>
        </p:nvSpPr>
        <p:spPr/>
        <p:txBody>
          <a:bodyPr>
            <a:normAutofit/>
          </a:bodyPr>
          <a:lstStyle/>
          <a:p>
            <a:pPr>
              <a:buFont typeface="Arial" panose="020B0604020202020204" pitchFamily="34" charset="0"/>
              <a:buChar char="•"/>
            </a:pPr>
            <a:r>
              <a:rPr lang="fr-FR" dirty="0">
                <a:effectLst/>
                <a:ea typeface="Times New Roman" panose="02020603050405020304" pitchFamily="18" charset="0"/>
              </a:rPr>
              <a:t> </a:t>
            </a:r>
            <a:r>
              <a:rPr lang="fr-FR" dirty="0">
                <a:solidFill>
                  <a:schemeClr val="tx1"/>
                </a:solidFill>
              </a:rPr>
              <a:t>Pouvoir développer un </a:t>
            </a:r>
            <a:r>
              <a:rPr lang="fr-FR" b="1" dirty="0">
                <a:solidFill>
                  <a:schemeClr val="tx1"/>
                </a:solidFill>
              </a:rPr>
              <a:t>regard critique </a:t>
            </a:r>
            <a:r>
              <a:rPr lang="fr-FR" dirty="0">
                <a:solidFill>
                  <a:schemeClr val="tx1"/>
                </a:solidFill>
              </a:rPr>
              <a:t>sur les enquêtes quantitatives</a:t>
            </a:r>
          </a:p>
          <a:p>
            <a:pPr>
              <a:buFont typeface="Arial" panose="020B0604020202020204" pitchFamily="34" charset="0"/>
              <a:buChar char="•"/>
            </a:pPr>
            <a:r>
              <a:rPr lang="fr-FR" dirty="0">
                <a:solidFill>
                  <a:schemeClr val="tx1"/>
                </a:solidFill>
              </a:rPr>
              <a:t> Sensibiliser aux différents </a:t>
            </a:r>
            <a:r>
              <a:rPr lang="fr-FR" b="1" dirty="0">
                <a:solidFill>
                  <a:schemeClr val="tx1"/>
                </a:solidFill>
              </a:rPr>
              <a:t>biais</a:t>
            </a:r>
            <a:r>
              <a:rPr lang="fr-FR" dirty="0">
                <a:solidFill>
                  <a:schemeClr val="tx1"/>
                </a:solidFill>
              </a:rPr>
              <a:t> des enquêtes par sondage</a:t>
            </a:r>
          </a:p>
          <a:p>
            <a:pPr>
              <a:buFont typeface="Arial" panose="020B0604020202020204" pitchFamily="34" charset="0"/>
              <a:buChar char="•"/>
            </a:pPr>
            <a:r>
              <a:rPr lang="fr-FR" dirty="0">
                <a:solidFill>
                  <a:schemeClr val="tx1"/>
                </a:solidFill>
              </a:rPr>
              <a:t> Connaître les avantages/inconvénients des </a:t>
            </a:r>
            <a:r>
              <a:rPr lang="fr-FR" b="1" dirty="0">
                <a:solidFill>
                  <a:schemeClr val="tx1"/>
                </a:solidFill>
              </a:rPr>
              <a:t>différents modes d’administration </a:t>
            </a:r>
            <a:r>
              <a:rPr lang="fr-FR" dirty="0">
                <a:solidFill>
                  <a:schemeClr val="tx1"/>
                </a:solidFill>
              </a:rPr>
              <a:t>des enquêtes</a:t>
            </a:r>
          </a:p>
        </p:txBody>
      </p:sp>
      <p:sp>
        <p:nvSpPr>
          <p:cNvPr id="3" name="Titre 2">
            <a:extLst>
              <a:ext uri="{FF2B5EF4-FFF2-40B4-BE49-F238E27FC236}">
                <a16:creationId xmlns:a16="http://schemas.microsoft.com/office/drawing/2014/main" id="{8696BC23-7847-8C77-5772-4B763FE6A0F9}"/>
              </a:ext>
            </a:extLst>
          </p:cNvPr>
          <p:cNvSpPr>
            <a:spLocks noGrp="1"/>
          </p:cNvSpPr>
          <p:nvPr>
            <p:ph type="title"/>
          </p:nvPr>
        </p:nvSpPr>
        <p:spPr/>
        <p:txBody>
          <a:bodyPr/>
          <a:lstStyle/>
          <a:p>
            <a:r>
              <a:rPr lang="fr-FR" dirty="0">
                <a:solidFill>
                  <a:schemeClr val="tx1">
                    <a:lumMod val="75000"/>
                    <a:lumOff val="25000"/>
                  </a:schemeClr>
                </a:solidFill>
              </a:rPr>
              <a:t>Objectifs de la séance 3</a:t>
            </a:r>
            <a:endParaRPr lang="fr-FR" dirty="0"/>
          </a:p>
        </p:txBody>
      </p:sp>
      <p:sp>
        <p:nvSpPr>
          <p:cNvPr id="4" name="Espace réservé du texte 3">
            <a:extLst>
              <a:ext uri="{FF2B5EF4-FFF2-40B4-BE49-F238E27FC236}">
                <a16:creationId xmlns:a16="http://schemas.microsoft.com/office/drawing/2014/main" id="{7FB3AD1D-79EA-05B7-4BBF-A0F07CF78DC8}"/>
              </a:ext>
            </a:extLst>
          </p:cNvPr>
          <p:cNvSpPr>
            <a:spLocks noGrp="1"/>
          </p:cNvSpPr>
          <p:nvPr>
            <p:ph type="body" sz="quarter" idx="10"/>
          </p:nvPr>
        </p:nvSpPr>
        <p:spPr/>
        <p:txBody>
          <a:bodyPr/>
          <a:lstStyle/>
          <a:p>
            <a:endParaRPr lang="fr-FR"/>
          </a:p>
        </p:txBody>
      </p:sp>
    </p:spTree>
    <p:extLst>
      <p:ext uri="{BB962C8B-B14F-4D97-AF65-F5344CB8AC3E}">
        <p14:creationId xmlns:p14="http://schemas.microsoft.com/office/powerpoint/2010/main" val="3791740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p:txBody>
          <a:bodyPr>
            <a:normAutofit/>
          </a:bodyPr>
          <a:lstStyle/>
          <a:p>
            <a:r>
              <a:rPr lang="fr-FR" sz="2800" dirty="0"/>
              <a:t>Quelle méthode choisir ?</a:t>
            </a:r>
          </a:p>
        </p:txBody>
      </p:sp>
      <p:sp>
        <p:nvSpPr>
          <p:cNvPr id="17" name="Espace réservé du texte 16"/>
          <p:cNvSpPr>
            <a:spLocks noGrp="1"/>
          </p:cNvSpPr>
          <p:nvPr>
            <p:ph type="body" sz="half" idx="2"/>
          </p:nvPr>
        </p:nvSpPr>
        <p:spPr/>
        <p:txBody>
          <a:bodyPr/>
          <a:lstStyle/>
          <a:p>
            <a:r>
              <a:rPr lang="fr-FR" dirty="0"/>
              <a:t>Source : </a:t>
            </a:r>
            <a:r>
              <a:rPr lang="fr-FR" dirty="0" err="1"/>
              <a:t>Ganassali</a:t>
            </a:r>
            <a:r>
              <a:rPr lang="fr-FR" dirty="0"/>
              <a:t>, S., 2014. Enquêtes et analyse de données avec Sphinx, Pearson.</a:t>
            </a:r>
          </a:p>
          <a:p>
            <a:endParaRPr lang="fr-FR" dirty="0"/>
          </a:p>
        </p:txBody>
      </p:sp>
      <p:pic>
        <p:nvPicPr>
          <p:cNvPr id="13" name="Image 12"/>
          <p:cNvPicPr>
            <a:picLocks noChangeAspect="1"/>
          </p:cNvPicPr>
          <p:nvPr/>
        </p:nvPicPr>
        <p:blipFill>
          <a:blip r:embed="rId3"/>
          <a:stretch>
            <a:fillRect/>
          </a:stretch>
        </p:blipFill>
        <p:spPr>
          <a:xfrm>
            <a:off x="4211223" y="481347"/>
            <a:ext cx="7949550" cy="4833603"/>
          </a:xfrm>
          <a:prstGeom prst="rect">
            <a:avLst/>
          </a:prstGeom>
        </p:spPr>
      </p:pic>
    </p:spTree>
    <p:extLst>
      <p:ext uri="{BB962C8B-B14F-4D97-AF65-F5344CB8AC3E}">
        <p14:creationId xmlns:p14="http://schemas.microsoft.com/office/powerpoint/2010/main" val="70235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88DC3E79-2940-4361-9EAE-6DD3DCE67A38}"/>
              </a:ext>
            </a:extLst>
          </p:cNvPr>
          <p:cNvSpPr>
            <a:spLocks noGrp="1"/>
          </p:cNvSpPr>
          <p:nvPr>
            <p:ph idx="1"/>
          </p:nvPr>
        </p:nvSpPr>
        <p:spPr/>
        <p:txBody>
          <a:bodyPr>
            <a:normAutofit/>
          </a:bodyPr>
          <a:lstStyle/>
          <a:p>
            <a:pPr>
              <a:buFont typeface="Arial" panose="020B0604020202020204" pitchFamily="34" charset="0"/>
              <a:buChar char="•"/>
            </a:pPr>
            <a:r>
              <a:rPr lang="fr-FR" dirty="0"/>
              <a:t> Les questions de sondage ne sont pas des instruments neutres</a:t>
            </a:r>
          </a:p>
          <a:p>
            <a:pPr lvl="1"/>
            <a:r>
              <a:rPr lang="fr-FR" dirty="0"/>
              <a:t>On mesure, avec parfois des notes, mais ce ne sont pas des « thermomètres », « radars »</a:t>
            </a:r>
          </a:p>
          <a:p>
            <a:pPr lvl="1"/>
            <a:r>
              <a:rPr lang="fr-FR" dirty="0"/>
              <a:t>On mesure des phénomènes « chauds », « subjectifs », qui renvoient aux normes, au désirable, etc.</a:t>
            </a:r>
          </a:p>
          <a:p>
            <a:pPr lvl="1"/>
            <a:r>
              <a:rPr lang="fr-FR" dirty="0"/>
              <a:t>Parfois dans le cadre d’une interaction</a:t>
            </a:r>
          </a:p>
          <a:p>
            <a:pPr>
              <a:buFont typeface="Arial" panose="020B0604020202020204" pitchFamily="34" charset="0"/>
              <a:buChar char="•"/>
            </a:pPr>
            <a:r>
              <a:rPr lang="fr-FR" dirty="0"/>
              <a:t> Il y a des biais et il faut en avoir conscience pour les limiter ou les assumer</a:t>
            </a:r>
          </a:p>
          <a:p>
            <a:pPr lvl="1"/>
            <a:r>
              <a:rPr lang="fr-FR" dirty="0"/>
              <a:t>Les biais de désirabilité</a:t>
            </a:r>
          </a:p>
          <a:p>
            <a:pPr lvl="1"/>
            <a:r>
              <a:rPr lang="fr-FR" dirty="0"/>
              <a:t>Les biais de compréhension</a:t>
            </a:r>
          </a:p>
          <a:p>
            <a:pPr lvl="1"/>
            <a:r>
              <a:rPr lang="fr-FR" dirty="0"/>
              <a:t>Les biais de formulation</a:t>
            </a:r>
          </a:p>
          <a:p>
            <a:pPr lvl="1"/>
            <a:r>
              <a:rPr lang="fr-FR" dirty="0"/>
              <a:t>Les biais de questionnaires</a:t>
            </a:r>
          </a:p>
        </p:txBody>
      </p:sp>
      <p:sp>
        <p:nvSpPr>
          <p:cNvPr id="2" name="Titre 1"/>
          <p:cNvSpPr>
            <a:spLocks noGrp="1"/>
          </p:cNvSpPr>
          <p:nvPr>
            <p:ph type="title"/>
          </p:nvPr>
        </p:nvSpPr>
        <p:spPr/>
        <p:txBody>
          <a:bodyPr>
            <a:normAutofit/>
          </a:bodyPr>
          <a:lstStyle/>
          <a:p>
            <a:r>
              <a:rPr lang="fr-FR" sz="4000" dirty="0"/>
              <a:t>Questions sur les questions</a:t>
            </a:r>
          </a:p>
        </p:txBody>
      </p:sp>
      <p:sp>
        <p:nvSpPr>
          <p:cNvPr id="3" name="Espace réservé du texte 2"/>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1742932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D352F-9EB5-4F6C-9951-FEAC5297202B}"/>
              </a:ext>
            </a:extLst>
          </p:cNvPr>
          <p:cNvSpPr>
            <a:spLocks noGrp="1"/>
          </p:cNvSpPr>
          <p:nvPr>
            <p:ph type="title"/>
          </p:nvPr>
        </p:nvSpPr>
        <p:spPr/>
        <p:txBody>
          <a:bodyPr>
            <a:normAutofit/>
          </a:bodyPr>
          <a:lstStyle/>
          <a:p>
            <a:r>
              <a:rPr lang="fr-FR" sz="4000" dirty="0"/>
              <a:t>Comment mesurer la participation électorale? </a:t>
            </a:r>
          </a:p>
        </p:txBody>
      </p:sp>
      <p:sp>
        <p:nvSpPr>
          <p:cNvPr id="3" name="Espace réservé du contenu 2">
            <a:extLst>
              <a:ext uri="{FF2B5EF4-FFF2-40B4-BE49-F238E27FC236}">
                <a16:creationId xmlns:a16="http://schemas.microsoft.com/office/drawing/2014/main" id="{CDA00AB6-ED3A-4649-B4F8-F81B59B0C8B4}"/>
              </a:ext>
            </a:extLst>
          </p:cNvPr>
          <p:cNvSpPr>
            <a:spLocks noGrp="1"/>
          </p:cNvSpPr>
          <p:nvPr>
            <p:ph idx="1"/>
          </p:nvPr>
        </p:nvSpPr>
        <p:spPr/>
        <p:txBody>
          <a:bodyPr>
            <a:normAutofit/>
          </a:bodyPr>
          <a:lstStyle/>
          <a:p>
            <a:pPr>
              <a:buFont typeface="Arial" panose="020B0604020202020204" pitchFamily="34" charset="0"/>
              <a:buChar char="•"/>
            </a:pPr>
            <a:r>
              <a:rPr lang="fr-FR" dirty="0"/>
              <a:t> Ce qu’il ne faut pas faire ?</a:t>
            </a:r>
          </a:p>
          <a:p>
            <a:pPr lvl="1"/>
            <a:r>
              <a:rPr lang="fr-FR" dirty="0"/>
              <a:t>« Vous savez que voter est un devoir, vous-même avez-vous voté lors du 1</a:t>
            </a:r>
            <a:r>
              <a:rPr lang="fr-FR" baseline="30000" dirty="0"/>
              <a:t>er</a:t>
            </a:r>
            <a:r>
              <a:rPr lang="fr-FR" dirty="0"/>
              <a:t> tour de la présidentielle ? » </a:t>
            </a:r>
            <a:br>
              <a:rPr lang="fr-FR" dirty="0"/>
            </a:br>
            <a:r>
              <a:rPr lang="fr-FR" dirty="0"/>
              <a:t>Oui / Non/ NSP / Pas inscrit</a:t>
            </a:r>
          </a:p>
          <a:p>
            <a:pPr>
              <a:buFont typeface="Arial" panose="020B0604020202020204" pitchFamily="34" charset="0"/>
              <a:buChar char="•"/>
            </a:pPr>
            <a:r>
              <a:rPr lang="fr-FR" dirty="0"/>
              <a:t> Ce que l’on fait maintenant</a:t>
            </a:r>
          </a:p>
          <a:p>
            <a:endParaRPr lang="fr-FR" dirty="0"/>
          </a:p>
          <a:p>
            <a:endParaRPr lang="fr-FR" dirty="0"/>
          </a:p>
          <a:p>
            <a:endParaRPr lang="fr-FR" dirty="0"/>
          </a:p>
          <a:p>
            <a:endParaRPr lang="fr-FR" dirty="0"/>
          </a:p>
          <a:p>
            <a:pPr>
              <a:buFont typeface="Arial" panose="020B0604020202020204" pitchFamily="34" charset="0"/>
              <a:buChar char="•"/>
            </a:pPr>
            <a:r>
              <a:rPr lang="fr-FR" dirty="0"/>
              <a:t> À l’Insee, des enquêteurs vont consulter directement les </a:t>
            </a:r>
            <a:r>
              <a:rPr lang="fr-FR"/>
              <a:t>listes électorales</a:t>
            </a:r>
            <a:endParaRPr lang="fr-FR" dirty="0"/>
          </a:p>
        </p:txBody>
      </p:sp>
      <p:sp>
        <p:nvSpPr>
          <p:cNvPr id="7" name="Espace réservé du texte 6"/>
          <p:cNvSpPr>
            <a:spLocks noGrp="1"/>
          </p:cNvSpPr>
          <p:nvPr>
            <p:ph type="body" sz="half" idx="2"/>
          </p:nvPr>
        </p:nvSpPr>
        <p:spPr/>
        <p:txBody>
          <a:bodyPr/>
          <a:lstStyle/>
          <a:p>
            <a:endParaRPr lang="fr-FR"/>
          </a:p>
        </p:txBody>
      </p:sp>
      <p:pic>
        <p:nvPicPr>
          <p:cNvPr id="5" name="Image 4">
            <a:extLst>
              <a:ext uri="{FF2B5EF4-FFF2-40B4-BE49-F238E27FC236}">
                <a16:creationId xmlns:a16="http://schemas.microsoft.com/office/drawing/2014/main" id="{AFC44D66-C180-4331-AE49-8CA8FAA99AD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78043" y="2463242"/>
            <a:ext cx="6609588" cy="1630680"/>
          </a:xfrm>
          <a:prstGeom prst="rect">
            <a:avLst/>
          </a:prstGeom>
        </p:spPr>
      </p:pic>
    </p:spTree>
    <p:extLst>
      <p:ext uri="{BB962C8B-B14F-4D97-AF65-F5344CB8AC3E}">
        <p14:creationId xmlns:p14="http://schemas.microsoft.com/office/powerpoint/2010/main" val="2382809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0AAD6A0-FE53-4B1C-A3B1-A8445E29D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5732"/>
          <a:stretch/>
        </p:blipFill>
        <p:spPr>
          <a:xfrm>
            <a:off x="4187853" y="1101276"/>
            <a:ext cx="7985955" cy="4705163"/>
          </a:xfrm>
          <a:prstGeom prst="rect">
            <a:avLst/>
          </a:prstGeom>
        </p:spPr>
      </p:pic>
      <p:sp>
        <p:nvSpPr>
          <p:cNvPr id="2" name="Titre 1">
            <a:extLst>
              <a:ext uri="{FF2B5EF4-FFF2-40B4-BE49-F238E27FC236}">
                <a16:creationId xmlns:a16="http://schemas.microsoft.com/office/drawing/2014/main" id="{889A1BA4-916B-4DBB-AF22-32A2A3E6E89E}"/>
              </a:ext>
            </a:extLst>
          </p:cNvPr>
          <p:cNvSpPr>
            <a:spLocks noGrp="1"/>
          </p:cNvSpPr>
          <p:nvPr>
            <p:ph type="title"/>
          </p:nvPr>
        </p:nvSpPr>
        <p:spPr/>
        <p:txBody>
          <a:bodyPr>
            <a:normAutofit/>
          </a:bodyPr>
          <a:lstStyle/>
          <a:p>
            <a:r>
              <a:rPr lang="fr-FR" sz="2800" dirty="0"/>
              <a:t>Pourquoi les questions sont-elles « fermées »? Parce que…</a:t>
            </a:r>
          </a:p>
        </p:txBody>
      </p:sp>
      <p:sp>
        <p:nvSpPr>
          <p:cNvPr id="7" name="Espace réservé du texte 6"/>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3686435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66F56A-81F4-45C3-B0C6-7DC5C13581F8}"/>
              </a:ext>
            </a:extLst>
          </p:cNvPr>
          <p:cNvSpPr>
            <a:spLocks noGrp="1"/>
          </p:cNvSpPr>
          <p:nvPr>
            <p:ph type="title"/>
          </p:nvPr>
        </p:nvSpPr>
        <p:spPr/>
        <p:txBody>
          <a:bodyPr>
            <a:normAutofit/>
          </a:bodyPr>
          <a:lstStyle/>
          <a:p>
            <a:r>
              <a:rPr lang="fr-FR" dirty="0"/>
              <a:t>Les biais dans les questions</a:t>
            </a:r>
          </a:p>
        </p:txBody>
      </p:sp>
      <p:sp>
        <p:nvSpPr>
          <p:cNvPr id="6" name="Espace réservé du texte 5"/>
          <p:cNvSpPr>
            <a:spLocks noGrp="1"/>
          </p:cNvSpPr>
          <p:nvPr>
            <p:ph type="body" sz="half" idx="2"/>
          </p:nvPr>
        </p:nvSpPr>
        <p:spPr/>
        <p:txBody>
          <a:bodyPr>
            <a:normAutofit lnSpcReduction="10000"/>
          </a:bodyPr>
          <a:lstStyle/>
          <a:p>
            <a:r>
              <a:rPr lang="fr-FR" sz="2400" dirty="0"/>
              <a:t>Exemple</a:t>
            </a:r>
          </a:p>
          <a:p>
            <a:r>
              <a:rPr lang="fr-FR" sz="1600" dirty="0"/>
              <a:t>Mayer, </a:t>
            </a:r>
            <a:r>
              <a:rPr lang="fr-FR" sz="1600" dirty="0" err="1"/>
              <a:t>Nonna</a:t>
            </a:r>
            <a:r>
              <a:rPr lang="fr-FR" sz="1600" dirty="0"/>
              <a:t>. « Chapitre 1. La consistance des opinions », Gérard Grunberg éd., </a:t>
            </a:r>
            <a:r>
              <a:rPr lang="fr-FR" sz="1600" i="1" dirty="0"/>
              <a:t>La démocratie à l'épreuve. Une nouvelle approche de l'opinion des Français. </a:t>
            </a:r>
            <a:r>
              <a:rPr lang="fr-FR" sz="1600" dirty="0"/>
              <a:t>Presses de Sciences Po, 2002</a:t>
            </a:r>
          </a:p>
          <a:p>
            <a:r>
              <a:rPr lang="fr-FR" sz="1600" dirty="0"/>
              <a:t>Enquête démocratie, 2000</a:t>
            </a:r>
          </a:p>
          <a:p>
            <a:r>
              <a:rPr lang="fr-FR" sz="1600" dirty="0">
                <a:hlinkClick r:id="rId2"/>
              </a:rPr>
              <a:t>https://www.cairn.info/la-democratie-a-l-epreuve-une-nouvelle-approche-de--2724608755-page-19.htm</a:t>
            </a:r>
            <a:r>
              <a:rPr lang="fr-FR" sz="1600" dirty="0"/>
              <a:t> </a:t>
            </a:r>
          </a:p>
          <a:p>
            <a:endParaRPr lang="fr-FR" dirty="0"/>
          </a:p>
        </p:txBody>
      </p:sp>
      <p:pic>
        <p:nvPicPr>
          <p:cNvPr id="5" name="Image 4">
            <a:extLst>
              <a:ext uri="{FF2B5EF4-FFF2-40B4-BE49-F238E27FC236}">
                <a16:creationId xmlns:a16="http://schemas.microsoft.com/office/drawing/2014/main" id="{C41CB8BC-D571-4D3F-A956-2BF9680359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79124" y="98020"/>
            <a:ext cx="5398419" cy="2828059"/>
          </a:xfrm>
          <a:prstGeom prst="rect">
            <a:avLst/>
          </a:prstGeom>
        </p:spPr>
      </p:pic>
      <p:pic>
        <p:nvPicPr>
          <p:cNvPr id="10" name="Image 9">
            <a:extLst>
              <a:ext uri="{FF2B5EF4-FFF2-40B4-BE49-F238E27FC236}">
                <a16:creationId xmlns:a16="http://schemas.microsoft.com/office/drawing/2014/main" id="{D37CEFEE-C9CA-4C49-836D-6E715547B00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4288"/>
          <a:stretch/>
        </p:blipFill>
        <p:spPr>
          <a:xfrm>
            <a:off x="7010157" y="2926079"/>
            <a:ext cx="5181843" cy="3253048"/>
          </a:xfrm>
          <a:prstGeom prst="rect">
            <a:avLst/>
          </a:prstGeom>
        </p:spPr>
      </p:pic>
      <p:pic>
        <p:nvPicPr>
          <p:cNvPr id="8" name="Image 7">
            <a:extLst>
              <a:ext uri="{FF2B5EF4-FFF2-40B4-BE49-F238E27FC236}">
                <a16:creationId xmlns:a16="http://schemas.microsoft.com/office/drawing/2014/main" id="{7FB3200E-1740-468B-8FA5-88F64151834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7754"/>
          <a:stretch/>
        </p:blipFill>
        <p:spPr>
          <a:xfrm>
            <a:off x="4179124" y="4685387"/>
            <a:ext cx="3717967" cy="2172613"/>
          </a:xfrm>
          <a:prstGeom prst="rect">
            <a:avLst/>
          </a:prstGeom>
        </p:spPr>
      </p:pic>
    </p:spTree>
    <p:extLst>
      <p:ext uri="{BB962C8B-B14F-4D97-AF65-F5344CB8AC3E}">
        <p14:creationId xmlns:p14="http://schemas.microsoft.com/office/powerpoint/2010/main" val="267385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F1895-B258-1547-B4D2-6B081B7A976E}"/>
              </a:ext>
            </a:extLst>
          </p:cNvPr>
          <p:cNvSpPr>
            <a:spLocks noGrp="1"/>
          </p:cNvSpPr>
          <p:nvPr>
            <p:ph type="title"/>
          </p:nvPr>
        </p:nvSpPr>
        <p:spPr/>
        <p:txBody>
          <a:bodyPr>
            <a:normAutofit/>
          </a:bodyPr>
          <a:lstStyle/>
          <a:p>
            <a:pPr eaLnBrk="1" fontAlgn="auto" hangingPunct="1">
              <a:spcAft>
                <a:spcPts val="0"/>
              </a:spcAft>
              <a:defRPr/>
            </a:pPr>
            <a:r>
              <a:rPr lang="fr-FR" sz="3300" dirty="0">
                <a:solidFill>
                  <a:schemeClr val="bg1"/>
                </a:solidFill>
              </a:rPr>
              <a:t>Bibliographie sélective</a:t>
            </a:r>
          </a:p>
        </p:txBody>
      </p:sp>
      <p:sp>
        <p:nvSpPr>
          <p:cNvPr id="3" name="Espace réservé du texte 2"/>
          <p:cNvSpPr>
            <a:spLocks noGrp="1"/>
          </p:cNvSpPr>
          <p:nvPr>
            <p:ph type="body" sz="half" idx="2"/>
          </p:nvPr>
        </p:nvSpPr>
        <p:spPr/>
        <p:txBody>
          <a:bodyPr/>
          <a:lstStyle/>
          <a:p>
            <a:endParaRPr lang="fr-FR"/>
          </a:p>
        </p:txBody>
      </p:sp>
      <p:sp>
        <p:nvSpPr>
          <p:cNvPr id="4" name="Espace réservé du contenu 3"/>
          <p:cNvSpPr>
            <a:spLocks noGrp="1"/>
          </p:cNvSpPr>
          <p:nvPr>
            <p:ph idx="1"/>
          </p:nvPr>
        </p:nvSpPr>
        <p:spPr/>
        <p:txBody>
          <a:bodyPr>
            <a:normAutofit/>
          </a:bodyPr>
          <a:lstStyle/>
          <a:p>
            <a:pPr>
              <a:buFont typeface="Arial" panose="020B0604020202020204" pitchFamily="34" charset="0"/>
              <a:buChar char="•"/>
            </a:pPr>
            <a:r>
              <a:rPr lang="fr-FR" dirty="0"/>
              <a:t> Ardilly P (2006) Les Techniques de Sondage. 2e édition. Paris: </a:t>
            </a:r>
            <a:r>
              <a:rPr lang="fr-FR" dirty="0" err="1"/>
              <a:t>Technip</a:t>
            </a:r>
            <a:r>
              <a:rPr lang="fr-FR" dirty="0"/>
              <a:t>. [Chapitres 1 &amp; 2]</a:t>
            </a:r>
          </a:p>
          <a:p>
            <a:pPr>
              <a:buFont typeface="Arial" panose="020B0604020202020204" pitchFamily="34" charset="0"/>
              <a:buChar char="•"/>
            </a:pPr>
            <a:r>
              <a:rPr lang="fr-FR" dirty="0"/>
              <a:t> </a:t>
            </a:r>
            <a:r>
              <a:rPr lang="fr-FR" dirty="0" err="1"/>
              <a:t>Bréchon</a:t>
            </a:r>
            <a:r>
              <a:rPr lang="fr-FR" dirty="0"/>
              <a:t> P (2011) Chapitre 6. Enquêtes quantitatives : les principes, In: </a:t>
            </a:r>
            <a:r>
              <a:rPr lang="fr-FR" dirty="0" err="1"/>
              <a:t>Bréchon</a:t>
            </a:r>
            <a:r>
              <a:rPr lang="fr-FR" dirty="0"/>
              <a:t> P (éd.), </a:t>
            </a:r>
            <a:r>
              <a:rPr lang="fr-FR" i="1" dirty="0"/>
              <a:t>Enquêtes qualitatives, enquêtes quantitatives. </a:t>
            </a:r>
            <a:r>
              <a:rPr lang="fr-FR" dirty="0"/>
              <a:t>Presses universitaires de Grenoble, pp. 105-122.</a:t>
            </a:r>
          </a:p>
          <a:p>
            <a:pPr>
              <a:buFont typeface="Arial" panose="020B0604020202020204" pitchFamily="34" charset="0"/>
              <a:buChar char="•"/>
            </a:pPr>
            <a:r>
              <a:rPr lang="fr-FR" dirty="0"/>
              <a:t> </a:t>
            </a:r>
            <a:r>
              <a:rPr lang="fr-FR" dirty="0" err="1"/>
              <a:t>Parizot</a:t>
            </a:r>
            <a:r>
              <a:rPr lang="fr-FR" dirty="0"/>
              <a:t> I (2010) Chapitre 5. L’enquête par questionnaire, In: </a:t>
            </a:r>
            <a:r>
              <a:rPr lang="fr-FR" dirty="0" err="1"/>
              <a:t>Paugam</a:t>
            </a:r>
            <a:r>
              <a:rPr lang="fr-FR" dirty="0"/>
              <a:t> S (éd.), </a:t>
            </a:r>
            <a:r>
              <a:rPr lang="fr-FR" i="1" dirty="0"/>
              <a:t>L’enquête sociologique</a:t>
            </a:r>
            <a:r>
              <a:rPr lang="fr-FR" dirty="0"/>
              <a:t>. PUF, Paris, pp. 93-113</a:t>
            </a:r>
          </a:p>
          <a:p>
            <a:pPr>
              <a:buFont typeface="Arial" panose="020B0604020202020204" pitchFamily="34" charset="0"/>
              <a:buChar char="•"/>
            </a:pPr>
            <a:r>
              <a:rPr lang="fr-FR" dirty="0"/>
              <a:t> </a:t>
            </a:r>
            <a:r>
              <a:rPr lang="fr-FR" dirty="0" err="1"/>
              <a:t>Grosbras</a:t>
            </a:r>
            <a:r>
              <a:rPr lang="fr-FR" dirty="0"/>
              <a:t> J-M (1987) Méthodes Statistiques Des Sondages. </a:t>
            </a:r>
            <a:r>
              <a:rPr lang="fr-FR" dirty="0" err="1"/>
              <a:t>Economica</a:t>
            </a:r>
            <a:r>
              <a:rPr lang="fr-FR" dirty="0"/>
              <a:t>.</a:t>
            </a:r>
          </a:p>
          <a:p>
            <a:pPr>
              <a:buFont typeface="Arial" panose="020B0604020202020204" pitchFamily="34" charset="0"/>
              <a:buChar char="•"/>
            </a:pPr>
            <a:r>
              <a:rPr lang="fr-FR" dirty="0"/>
              <a:t> </a:t>
            </a:r>
            <a:r>
              <a:rPr lang="fr-FR" dirty="0" err="1"/>
              <a:t>Szolnoki</a:t>
            </a:r>
            <a:r>
              <a:rPr lang="fr-FR" dirty="0"/>
              <a:t> G and Hoffmann D (2013) Online, face-to-face and </a:t>
            </a:r>
            <a:r>
              <a:rPr lang="fr-FR" dirty="0" err="1"/>
              <a:t>telephone</a:t>
            </a:r>
            <a:r>
              <a:rPr lang="fr-FR" dirty="0"/>
              <a:t> </a:t>
            </a:r>
            <a:r>
              <a:rPr lang="fr-FR" dirty="0" err="1"/>
              <a:t>surveys-Comparing</a:t>
            </a:r>
            <a:r>
              <a:rPr lang="fr-FR" dirty="0"/>
              <a:t> </a:t>
            </a:r>
            <a:r>
              <a:rPr lang="fr-FR" dirty="0" err="1"/>
              <a:t>different</a:t>
            </a:r>
            <a:r>
              <a:rPr lang="fr-FR" dirty="0"/>
              <a:t> </a:t>
            </a:r>
            <a:r>
              <a:rPr lang="fr-FR" dirty="0" err="1"/>
              <a:t>sampling</a:t>
            </a:r>
            <a:r>
              <a:rPr lang="fr-FR" dirty="0"/>
              <a:t> </a:t>
            </a:r>
            <a:r>
              <a:rPr lang="fr-FR" dirty="0" err="1"/>
              <a:t>methods</a:t>
            </a:r>
            <a:r>
              <a:rPr lang="fr-FR" dirty="0"/>
              <a:t> in </a:t>
            </a:r>
            <a:r>
              <a:rPr lang="fr-FR" dirty="0" err="1"/>
              <a:t>wine</a:t>
            </a:r>
            <a:r>
              <a:rPr lang="fr-FR" dirty="0"/>
              <a:t> consumer </a:t>
            </a:r>
            <a:r>
              <a:rPr lang="fr-FR" dirty="0" err="1"/>
              <a:t>research</a:t>
            </a:r>
            <a:r>
              <a:rPr lang="fr-FR" dirty="0"/>
              <a:t>. </a:t>
            </a:r>
            <a:r>
              <a:rPr lang="fr-FR" dirty="0" err="1"/>
              <a:t>Wine</a:t>
            </a:r>
            <a:r>
              <a:rPr lang="fr-FR" dirty="0"/>
              <a:t> </a:t>
            </a:r>
            <a:r>
              <a:rPr lang="fr-FR" dirty="0" err="1"/>
              <a:t>Economics</a:t>
            </a:r>
            <a:r>
              <a:rPr lang="fr-FR" dirty="0"/>
              <a:t> and Policy 2(2): 57–66.</a:t>
            </a:r>
          </a:p>
        </p:txBody>
      </p:sp>
    </p:spTree>
    <p:extLst>
      <p:ext uri="{BB962C8B-B14F-4D97-AF65-F5344CB8AC3E}">
        <p14:creationId xmlns:p14="http://schemas.microsoft.com/office/powerpoint/2010/main" val="283639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84F1AE-50E4-4AD1-BA2D-310AA4F3E609}"/>
              </a:ext>
            </a:extLst>
          </p:cNvPr>
          <p:cNvSpPr>
            <a:spLocks noGrp="1"/>
          </p:cNvSpPr>
          <p:nvPr>
            <p:ph idx="1"/>
          </p:nvPr>
        </p:nvSpPr>
        <p:spPr/>
        <p:txBody>
          <a:bodyPr>
            <a:normAutofit/>
          </a:bodyPr>
          <a:lstStyle/>
          <a:p>
            <a:pPr>
              <a:buFont typeface="Arial" panose="020B0604020202020204" pitchFamily="34" charset="0"/>
              <a:buChar char="•"/>
            </a:pPr>
            <a:r>
              <a:rPr lang="fr-FR" sz="1800" b="1" dirty="0"/>
              <a:t> Faire un échantillonnage c’est produire un plan de sondage en </a:t>
            </a:r>
          </a:p>
          <a:p>
            <a:pPr lvl="1"/>
            <a:r>
              <a:rPr lang="fr-FR" dirty="0"/>
              <a:t>utilisant une base de sondage de qualité</a:t>
            </a:r>
          </a:p>
          <a:p>
            <a:pPr lvl="1"/>
            <a:r>
              <a:rPr lang="fr-FR" dirty="0"/>
              <a:t>sélectionnant l’échantillon le plus adapté pour répondre à la problématique</a:t>
            </a:r>
          </a:p>
          <a:p>
            <a:pPr lvl="1"/>
            <a:r>
              <a:rPr lang="fr-FR" dirty="0"/>
              <a:t>minimisant les erreurs, notamment les erreurs d’observation</a:t>
            </a:r>
          </a:p>
          <a:p>
            <a:pPr lvl="1"/>
            <a:r>
              <a:rPr lang="fr-FR" dirty="0"/>
              <a:t>minimisant les non-réponses, totales et partielles</a:t>
            </a:r>
          </a:p>
          <a:p>
            <a:pPr marL="0" indent="0">
              <a:buNone/>
            </a:pPr>
            <a:r>
              <a:rPr lang="fr-FR" sz="1800" dirty="0">
                <a:solidFill>
                  <a:srgbClr val="FF0000"/>
                </a:solidFill>
                <a:sym typeface="Wingdings" panose="05000000000000000000" pitchFamily="2" charset="2"/>
              </a:rPr>
              <a:t> </a:t>
            </a:r>
            <a:r>
              <a:rPr lang="fr-FR" sz="1800" b="1" dirty="0"/>
              <a:t>Plusieurs questions à se poser </a:t>
            </a:r>
          </a:p>
          <a:p>
            <a:pPr lvl="2">
              <a:buFont typeface="Wingdings" panose="05000000000000000000" pitchFamily="2" charset="2"/>
              <a:buChar char="§"/>
            </a:pPr>
            <a:r>
              <a:rPr lang="fr-FR" sz="1800" dirty="0"/>
              <a:t>A-t-on accès à une base de sondage ? couvre-t-elle correctement la population d’étude? </a:t>
            </a:r>
          </a:p>
          <a:p>
            <a:pPr lvl="2">
              <a:buFont typeface="Wingdings" panose="05000000000000000000" pitchFamily="2" charset="2"/>
              <a:buChar char="§"/>
            </a:pPr>
            <a:r>
              <a:rPr lang="fr-FR" sz="1800" dirty="0"/>
              <a:t>Comment interroger (téléphone, face-à-face, courrier, internet) ? Quelles conséquences ?</a:t>
            </a:r>
          </a:p>
          <a:p>
            <a:pPr lvl="2">
              <a:buFont typeface="Wingdings" panose="05000000000000000000" pitchFamily="2" charset="2"/>
              <a:buChar char="§"/>
            </a:pPr>
            <a:r>
              <a:rPr lang="fr-FR" sz="1800" dirty="0"/>
              <a:t>Comment ne pas biaiser les questions ?</a:t>
            </a:r>
          </a:p>
        </p:txBody>
      </p:sp>
      <p:sp>
        <p:nvSpPr>
          <p:cNvPr id="2" name="Titre 1">
            <a:extLst>
              <a:ext uri="{FF2B5EF4-FFF2-40B4-BE49-F238E27FC236}">
                <a16:creationId xmlns:a16="http://schemas.microsoft.com/office/drawing/2014/main" id="{28FC943D-06E6-4E65-9298-48922D92DF18}"/>
              </a:ext>
            </a:extLst>
          </p:cNvPr>
          <p:cNvSpPr>
            <a:spLocks noGrp="1"/>
          </p:cNvSpPr>
          <p:nvPr>
            <p:ph type="title"/>
          </p:nvPr>
        </p:nvSpPr>
        <p:spPr/>
        <p:txBody>
          <a:bodyPr>
            <a:normAutofit/>
          </a:bodyPr>
          <a:lstStyle/>
          <a:p>
            <a:r>
              <a:rPr lang="fr-FR" sz="4000" dirty="0"/>
              <a:t>L’enquête quantitative et ses défis</a:t>
            </a:r>
          </a:p>
        </p:txBody>
      </p:sp>
      <p:sp>
        <p:nvSpPr>
          <p:cNvPr id="4" name="Espace réservé du texte 3"/>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225320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5">
            <a:extLst>
              <a:ext uri="{FF2B5EF4-FFF2-40B4-BE49-F238E27FC236}">
                <a16:creationId xmlns:a16="http://schemas.microsoft.com/office/drawing/2014/main" id="{67C0FA2E-552A-4810-96E4-FE068FC69987}"/>
              </a:ext>
            </a:extLst>
          </p:cNvPr>
          <p:cNvGrpSpPr>
            <a:grpSpLocks/>
          </p:cNvGrpSpPr>
          <p:nvPr/>
        </p:nvGrpSpPr>
        <p:grpSpPr bwMode="auto">
          <a:xfrm>
            <a:off x="5991082" y="562352"/>
            <a:ext cx="5832475" cy="5327650"/>
            <a:chOff x="930" y="890"/>
            <a:chExt cx="3674" cy="3356"/>
          </a:xfrm>
        </p:grpSpPr>
        <p:sp>
          <p:nvSpPr>
            <p:cNvPr id="60424" name="AutoShape 6">
              <a:extLst>
                <a:ext uri="{FF2B5EF4-FFF2-40B4-BE49-F238E27FC236}">
                  <a16:creationId xmlns:a16="http://schemas.microsoft.com/office/drawing/2014/main" id="{FD5D732A-0EA1-4D9E-B6B6-06BCE180153F}"/>
                </a:ext>
              </a:extLst>
            </p:cNvPr>
            <p:cNvSpPr>
              <a:spLocks noChangeArrowheads="1"/>
            </p:cNvSpPr>
            <p:nvPr/>
          </p:nvSpPr>
          <p:spPr bwMode="auto">
            <a:xfrm>
              <a:off x="930" y="890"/>
              <a:ext cx="3674" cy="3356"/>
            </a:xfrm>
            <a:prstGeom prst="pentag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fr-FR" altLang="fr-FR">
                <a:latin typeface="+mn-lt"/>
              </a:endParaRPr>
            </a:p>
          </p:txBody>
        </p:sp>
        <p:sp>
          <p:nvSpPr>
            <p:cNvPr id="60425" name="Line 7">
              <a:extLst>
                <a:ext uri="{FF2B5EF4-FFF2-40B4-BE49-F238E27FC236}">
                  <a16:creationId xmlns:a16="http://schemas.microsoft.com/office/drawing/2014/main" id="{BED6E534-A8B7-4CC0-BFAD-31A713AE634C}"/>
                </a:ext>
              </a:extLst>
            </p:cNvPr>
            <p:cNvSpPr>
              <a:spLocks noChangeShapeType="1"/>
            </p:cNvSpPr>
            <p:nvPr/>
          </p:nvSpPr>
          <p:spPr bwMode="auto">
            <a:xfrm>
              <a:off x="930" y="2182"/>
              <a:ext cx="3674"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6" name="Line 8">
              <a:extLst>
                <a:ext uri="{FF2B5EF4-FFF2-40B4-BE49-F238E27FC236}">
                  <a16:creationId xmlns:a16="http://schemas.microsoft.com/office/drawing/2014/main" id="{A86F5F47-FD88-4263-971D-C20F4FAF2E49}"/>
                </a:ext>
              </a:extLst>
            </p:cNvPr>
            <p:cNvSpPr>
              <a:spLocks noChangeShapeType="1"/>
            </p:cNvSpPr>
            <p:nvPr/>
          </p:nvSpPr>
          <p:spPr bwMode="auto">
            <a:xfrm>
              <a:off x="1888" y="1509"/>
              <a:ext cx="176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7" name="Line 9">
              <a:extLst>
                <a:ext uri="{FF2B5EF4-FFF2-40B4-BE49-F238E27FC236}">
                  <a16:creationId xmlns:a16="http://schemas.microsoft.com/office/drawing/2014/main" id="{E4B8F73F-A3B3-49B4-BEE3-9AD6A22E4F50}"/>
                </a:ext>
              </a:extLst>
            </p:cNvPr>
            <p:cNvSpPr>
              <a:spLocks noChangeShapeType="1"/>
            </p:cNvSpPr>
            <p:nvPr/>
          </p:nvSpPr>
          <p:spPr bwMode="auto">
            <a:xfrm>
              <a:off x="1405" y="1842"/>
              <a:ext cx="272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8" name="Line 10">
              <a:extLst>
                <a:ext uri="{FF2B5EF4-FFF2-40B4-BE49-F238E27FC236}">
                  <a16:creationId xmlns:a16="http://schemas.microsoft.com/office/drawing/2014/main" id="{5E96EA1E-D35A-4C48-B72E-65CED10B4182}"/>
                </a:ext>
              </a:extLst>
            </p:cNvPr>
            <p:cNvSpPr>
              <a:spLocks noChangeShapeType="1"/>
            </p:cNvSpPr>
            <p:nvPr/>
          </p:nvSpPr>
          <p:spPr bwMode="auto">
            <a:xfrm>
              <a:off x="1066" y="2523"/>
              <a:ext cx="340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29" name="Line 11">
              <a:extLst>
                <a:ext uri="{FF2B5EF4-FFF2-40B4-BE49-F238E27FC236}">
                  <a16:creationId xmlns:a16="http://schemas.microsoft.com/office/drawing/2014/main" id="{29368CB2-9005-4668-AA2C-09DD33FFDEE2}"/>
                </a:ext>
              </a:extLst>
            </p:cNvPr>
            <p:cNvSpPr>
              <a:spLocks noChangeShapeType="1"/>
            </p:cNvSpPr>
            <p:nvPr/>
          </p:nvSpPr>
          <p:spPr bwMode="auto">
            <a:xfrm>
              <a:off x="1155" y="2840"/>
              <a:ext cx="3221"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0" name="Line 12">
              <a:extLst>
                <a:ext uri="{FF2B5EF4-FFF2-40B4-BE49-F238E27FC236}">
                  <a16:creationId xmlns:a16="http://schemas.microsoft.com/office/drawing/2014/main" id="{CB2F5003-15EE-43F5-B1FB-3A1EA641377F}"/>
                </a:ext>
              </a:extLst>
            </p:cNvPr>
            <p:cNvSpPr>
              <a:spLocks noChangeShapeType="1"/>
            </p:cNvSpPr>
            <p:nvPr/>
          </p:nvSpPr>
          <p:spPr bwMode="auto">
            <a:xfrm>
              <a:off x="1269" y="3158"/>
              <a:ext cx="2993"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1" name="Line 13">
              <a:extLst>
                <a:ext uri="{FF2B5EF4-FFF2-40B4-BE49-F238E27FC236}">
                  <a16:creationId xmlns:a16="http://schemas.microsoft.com/office/drawing/2014/main" id="{2FDF7F70-90C6-4935-BE81-03B3E2D72006}"/>
                </a:ext>
              </a:extLst>
            </p:cNvPr>
            <p:cNvSpPr>
              <a:spLocks noChangeShapeType="1"/>
            </p:cNvSpPr>
            <p:nvPr/>
          </p:nvSpPr>
          <p:spPr bwMode="auto">
            <a:xfrm>
              <a:off x="1405" y="3520"/>
              <a:ext cx="274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2" name="Line 14">
              <a:extLst>
                <a:ext uri="{FF2B5EF4-FFF2-40B4-BE49-F238E27FC236}">
                  <a16:creationId xmlns:a16="http://schemas.microsoft.com/office/drawing/2014/main" id="{57B41B67-2CB4-481B-BF65-EDBEA33436C1}"/>
                </a:ext>
              </a:extLst>
            </p:cNvPr>
            <p:cNvSpPr>
              <a:spLocks noChangeShapeType="1"/>
            </p:cNvSpPr>
            <p:nvPr/>
          </p:nvSpPr>
          <p:spPr bwMode="auto">
            <a:xfrm>
              <a:off x="1518" y="3883"/>
              <a:ext cx="249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3" name="Text Box 15">
              <a:extLst>
                <a:ext uri="{FF2B5EF4-FFF2-40B4-BE49-F238E27FC236}">
                  <a16:creationId xmlns:a16="http://schemas.microsoft.com/office/drawing/2014/main" id="{9EE7E665-79CF-45EE-8A69-9CBF4CA228AE}"/>
                </a:ext>
              </a:extLst>
            </p:cNvPr>
            <p:cNvSpPr txBox="1">
              <a:spLocks noChangeArrowheads="1"/>
            </p:cNvSpPr>
            <p:nvPr/>
          </p:nvSpPr>
          <p:spPr bwMode="auto">
            <a:xfrm>
              <a:off x="1973" y="1110"/>
              <a:ext cx="15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Erreur </a:t>
              </a:r>
              <a:br>
                <a:rPr lang="fr-FR" altLang="fr-FR" sz="1600" dirty="0">
                  <a:latin typeface="+mn-lt"/>
                  <a:cs typeface="Times New Roman" panose="02020603050405020304" pitchFamily="18" charset="0"/>
                </a:rPr>
              </a:br>
              <a:r>
                <a:rPr lang="fr-FR" altLang="fr-FR" sz="1600" dirty="0">
                  <a:latin typeface="+mn-lt"/>
                  <a:cs typeface="Times New Roman" panose="02020603050405020304" pitchFamily="18" charset="0"/>
                </a:rPr>
                <a:t>d’échantillonnage</a:t>
              </a:r>
            </a:p>
          </p:txBody>
        </p:sp>
        <p:sp>
          <p:nvSpPr>
            <p:cNvPr id="60434" name="Text Box 16">
              <a:extLst>
                <a:ext uri="{FF2B5EF4-FFF2-40B4-BE49-F238E27FC236}">
                  <a16:creationId xmlns:a16="http://schemas.microsoft.com/office/drawing/2014/main" id="{42C5D7CB-75F1-4883-9206-1D3E0B50F262}"/>
                </a:ext>
              </a:extLst>
            </p:cNvPr>
            <p:cNvSpPr txBox="1">
              <a:spLocks noChangeArrowheads="1"/>
            </p:cNvSpPr>
            <p:nvPr/>
          </p:nvSpPr>
          <p:spPr bwMode="auto">
            <a:xfrm>
              <a:off x="1928" y="1565"/>
              <a:ext cx="16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Erreur de couverture</a:t>
              </a:r>
            </a:p>
          </p:txBody>
        </p:sp>
        <p:sp>
          <p:nvSpPr>
            <p:cNvPr id="60435" name="Text Box 17">
              <a:extLst>
                <a:ext uri="{FF2B5EF4-FFF2-40B4-BE49-F238E27FC236}">
                  <a16:creationId xmlns:a16="http://schemas.microsoft.com/office/drawing/2014/main" id="{D24924ED-57EF-47B3-AE36-C9E547A30034}"/>
                </a:ext>
              </a:extLst>
            </p:cNvPr>
            <p:cNvSpPr txBox="1">
              <a:spLocks noChangeArrowheads="1"/>
            </p:cNvSpPr>
            <p:nvPr/>
          </p:nvSpPr>
          <p:spPr bwMode="auto">
            <a:xfrm>
              <a:off x="1905" y="1917"/>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Non réponse totale</a:t>
              </a:r>
            </a:p>
          </p:txBody>
        </p:sp>
        <p:sp>
          <p:nvSpPr>
            <p:cNvPr id="60436" name="Text Box 18">
              <a:extLst>
                <a:ext uri="{FF2B5EF4-FFF2-40B4-BE49-F238E27FC236}">
                  <a16:creationId xmlns:a16="http://schemas.microsoft.com/office/drawing/2014/main" id="{66CE53C7-DBD5-40A5-BACD-33F48438BEE4}"/>
                </a:ext>
              </a:extLst>
            </p:cNvPr>
            <p:cNvSpPr txBox="1">
              <a:spLocks noChangeArrowheads="1"/>
            </p:cNvSpPr>
            <p:nvPr/>
          </p:nvSpPr>
          <p:spPr bwMode="auto">
            <a:xfrm>
              <a:off x="1905" y="2250"/>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Non réponse partielle</a:t>
              </a:r>
            </a:p>
          </p:txBody>
        </p:sp>
        <p:sp>
          <p:nvSpPr>
            <p:cNvPr id="60437" name="Text Box 19">
              <a:extLst>
                <a:ext uri="{FF2B5EF4-FFF2-40B4-BE49-F238E27FC236}">
                  <a16:creationId xmlns:a16="http://schemas.microsoft.com/office/drawing/2014/main" id="{8785ED17-3432-48FB-B9F6-36B291BEC3C6}"/>
                </a:ext>
              </a:extLst>
            </p:cNvPr>
            <p:cNvSpPr txBox="1">
              <a:spLocks noChangeArrowheads="1"/>
            </p:cNvSpPr>
            <p:nvPr/>
          </p:nvSpPr>
          <p:spPr bwMode="auto">
            <a:xfrm>
              <a:off x="1542" y="2568"/>
              <a:ext cx="24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Erreur de mesure due aux répondants</a:t>
              </a:r>
            </a:p>
          </p:txBody>
        </p:sp>
        <p:sp>
          <p:nvSpPr>
            <p:cNvPr id="60438" name="Text Box 20">
              <a:extLst>
                <a:ext uri="{FF2B5EF4-FFF2-40B4-BE49-F238E27FC236}">
                  <a16:creationId xmlns:a16="http://schemas.microsoft.com/office/drawing/2014/main" id="{E84E9097-36BA-486E-9245-728F9CD5BC0F}"/>
                </a:ext>
              </a:extLst>
            </p:cNvPr>
            <p:cNvSpPr txBox="1">
              <a:spLocks noChangeArrowheads="1"/>
            </p:cNvSpPr>
            <p:nvPr/>
          </p:nvSpPr>
          <p:spPr bwMode="auto">
            <a:xfrm>
              <a:off x="1542" y="2890"/>
              <a:ext cx="24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Erreur de mesure due aux enquêteurs</a:t>
              </a:r>
            </a:p>
          </p:txBody>
        </p:sp>
        <p:sp>
          <p:nvSpPr>
            <p:cNvPr id="60439" name="Text Box 21">
              <a:extLst>
                <a:ext uri="{FF2B5EF4-FFF2-40B4-BE49-F238E27FC236}">
                  <a16:creationId xmlns:a16="http://schemas.microsoft.com/office/drawing/2014/main" id="{EC0B1ED3-AACA-451A-B680-786192E57BDD}"/>
                </a:ext>
              </a:extLst>
            </p:cNvPr>
            <p:cNvSpPr txBox="1">
              <a:spLocks noChangeArrowheads="1"/>
            </p:cNvSpPr>
            <p:nvPr/>
          </p:nvSpPr>
          <p:spPr bwMode="auto">
            <a:xfrm>
              <a:off x="1905" y="3233"/>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Erreur de traitement</a:t>
              </a:r>
            </a:p>
          </p:txBody>
        </p:sp>
        <p:sp>
          <p:nvSpPr>
            <p:cNvPr id="60440" name="Text Box 22">
              <a:extLst>
                <a:ext uri="{FF2B5EF4-FFF2-40B4-BE49-F238E27FC236}">
                  <a16:creationId xmlns:a16="http://schemas.microsoft.com/office/drawing/2014/main" id="{A1D9E6E3-5A86-47AB-B598-7A8D9CF8ADD1}"/>
                </a:ext>
              </a:extLst>
            </p:cNvPr>
            <p:cNvSpPr txBox="1">
              <a:spLocks noChangeArrowheads="1"/>
            </p:cNvSpPr>
            <p:nvPr/>
          </p:nvSpPr>
          <p:spPr bwMode="auto">
            <a:xfrm>
              <a:off x="1905" y="3959"/>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Erreur de comparaison</a:t>
              </a:r>
            </a:p>
          </p:txBody>
        </p:sp>
        <p:sp>
          <p:nvSpPr>
            <p:cNvPr id="60441" name="Text Box 23">
              <a:extLst>
                <a:ext uri="{FF2B5EF4-FFF2-40B4-BE49-F238E27FC236}">
                  <a16:creationId xmlns:a16="http://schemas.microsoft.com/office/drawing/2014/main" id="{10E8C763-361C-4C41-9CED-7C5D7F322444}"/>
                </a:ext>
              </a:extLst>
            </p:cNvPr>
            <p:cNvSpPr txBox="1">
              <a:spLocks noChangeArrowheads="1"/>
            </p:cNvSpPr>
            <p:nvPr/>
          </p:nvSpPr>
          <p:spPr bwMode="auto">
            <a:xfrm>
              <a:off x="1837" y="3602"/>
              <a:ext cx="18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Erreur liée au mode de recueil</a:t>
              </a:r>
            </a:p>
          </p:txBody>
        </p:sp>
      </p:grpSp>
      <p:sp>
        <p:nvSpPr>
          <p:cNvPr id="60419" name="Rectangle 24">
            <a:extLst>
              <a:ext uri="{FF2B5EF4-FFF2-40B4-BE49-F238E27FC236}">
                <a16:creationId xmlns:a16="http://schemas.microsoft.com/office/drawing/2014/main" id="{5C49F1B7-4441-48C9-A814-4C5650FCE97D}"/>
              </a:ext>
            </a:extLst>
          </p:cNvPr>
          <p:cNvSpPr>
            <a:spLocks noChangeArrowheads="1"/>
          </p:cNvSpPr>
          <p:nvPr/>
        </p:nvSpPr>
        <p:spPr bwMode="auto">
          <a:xfrm>
            <a:off x="4502351" y="6045579"/>
            <a:ext cx="76896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fr-FR" sz="1600" dirty="0">
                <a:latin typeface="+mn-lt"/>
                <a:cs typeface="Times New Roman" panose="02020603050405020304" pitchFamily="18" charset="0"/>
              </a:rPr>
              <a:t>Weisberg, H.F. (2005), </a:t>
            </a:r>
            <a:r>
              <a:rPr lang="en-US" altLang="fr-FR" sz="1600" i="1" dirty="0">
                <a:latin typeface="+mn-lt"/>
                <a:cs typeface="Times New Roman" panose="02020603050405020304" pitchFamily="18" charset="0"/>
              </a:rPr>
              <a:t>The total survey error approach</a:t>
            </a:r>
            <a:r>
              <a:rPr lang="en-US" altLang="fr-FR" sz="1600" dirty="0">
                <a:latin typeface="+mn-lt"/>
                <a:cs typeface="Times New Roman" panose="02020603050405020304" pitchFamily="18" charset="0"/>
              </a:rPr>
              <a:t>, The University of Chicago, Chicago</a:t>
            </a:r>
            <a:endParaRPr lang="fr-FR" altLang="fr-FR" sz="1600" dirty="0">
              <a:latin typeface="+mn-lt"/>
              <a:cs typeface="Times New Roman" panose="02020603050405020304" pitchFamily="18" charset="0"/>
            </a:endParaRPr>
          </a:p>
        </p:txBody>
      </p:sp>
      <p:sp>
        <p:nvSpPr>
          <p:cNvPr id="60420" name="Rectangle 25">
            <a:extLst>
              <a:ext uri="{FF2B5EF4-FFF2-40B4-BE49-F238E27FC236}">
                <a16:creationId xmlns:a16="http://schemas.microsoft.com/office/drawing/2014/main" id="{40550C2E-4E20-4C9D-8520-A93187B9154F}"/>
              </a:ext>
            </a:extLst>
          </p:cNvPr>
          <p:cNvSpPr>
            <a:spLocks noChangeArrowheads="1"/>
          </p:cNvSpPr>
          <p:nvPr/>
        </p:nvSpPr>
        <p:spPr bwMode="auto">
          <a:xfrm>
            <a:off x="4141392" y="1527569"/>
            <a:ext cx="165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latin typeface="+mn-lt"/>
                <a:cs typeface="Times New Roman" panose="02020603050405020304" pitchFamily="18" charset="0"/>
              </a:rPr>
              <a:t>Sélection des répondants</a:t>
            </a:r>
          </a:p>
        </p:txBody>
      </p:sp>
      <p:sp>
        <p:nvSpPr>
          <p:cNvPr id="60421" name="Rectangle 26">
            <a:extLst>
              <a:ext uri="{FF2B5EF4-FFF2-40B4-BE49-F238E27FC236}">
                <a16:creationId xmlns:a16="http://schemas.microsoft.com/office/drawing/2014/main" id="{2E73EEE5-8C7D-421B-8936-1E162D2BF7CD}"/>
              </a:ext>
            </a:extLst>
          </p:cNvPr>
          <p:cNvSpPr>
            <a:spLocks noChangeArrowheads="1"/>
          </p:cNvSpPr>
          <p:nvPr/>
        </p:nvSpPr>
        <p:spPr bwMode="auto">
          <a:xfrm>
            <a:off x="4141392" y="3064671"/>
            <a:ext cx="165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tx2"/>
                </a:solidFill>
                <a:latin typeface="+mn-lt"/>
                <a:cs typeface="Times New Roman" panose="02020603050405020304" pitchFamily="18" charset="0"/>
              </a:rPr>
              <a:t>Exactitude des réponses</a:t>
            </a:r>
          </a:p>
        </p:txBody>
      </p:sp>
      <p:sp>
        <p:nvSpPr>
          <p:cNvPr id="60422" name="Rectangle 27">
            <a:extLst>
              <a:ext uri="{FF2B5EF4-FFF2-40B4-BE49-F238E27FC236}">
                <a16:creationId xmlns:a16="http://schemas.microsoft.com/office/drawing/2014/main" id="{A3C09180-60B5-44EB-8E62-503FA21E9928}"/>
              </a:ext>
            </a:extLst>
          </p:cNvPr>
          <p:cNvSpPr>
            <a:spLocks noChangeArrowheads="1"/>
          </p:cNvSpPr>
          <p:nvPr/>
        </p:nvSpPr>
        <p:spPr bwMode="auto">
          <a:xfrm>
            <a:off x="4141392" y="4724402"/>
            <a:ext cx="165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fr-FR" altLang="fr-FR" sz="1600" dirty="0">
                <a:solidFill>
                  <a:schemeClr val="accent5">
                    <a:lumMod val="75000"/>
                    <a:lumOff val="25000"/>
                  </a:schemeClr>
                </a:solidFill>
                <a:latin typeface="+mn-lt"/>
                <a:cs typeface="Times New Roman" panose="02020603050405020304" pitchFamily="18" charset="0"/>
              </a:rPr>
              <a:t>Réalisation de l’enquête</a:t>
            </a:r>
          </a:p>
        </p:txBody>
      </p:sp>
      <p:sp>
        <p:nvSpPr>
          <p:cNvPr id="54279" name="Titre 1">
            <a:extLst>
              <a:ext uri="{FF2B5EF4-FFF2-40B4-BE49-F238E27FC236}">
                <a16:creationId xmlns:a16="http://schemas.microsoft.com/office/drawing/2014/main" id="{A1EA6623-20D0-44FA-B04E-A162B92CC150}"/>
              </a:ext>
            </a:extLst>
          </p:cNvPr>
          <p:cNvSpPr>
            <a:spLocks noGrp="1"/>
          </p:cNvSpPr>
          <p:nvPr>
            <p:ph type="title"/>
          </p:nvPr>
        </p:nvSpPr>
        <p:spPr/>
        <p:txBody>
          <a:bodyPr>
            <a:normAutofit/>
          </a:bodyPr>
          <a:lstStyle/>
          <a:p>
            <a:r>
              <a:rPr lang="fr-FR" altLang="fr-FR" sz="4000" dirty="0"/>
              <a:t>Différents types de biais</a:t>
            </a:r>
          </a:p>
        </p:txBody>
      </p:sp>
    </p:spTree>
    <p:extLst>
      <p:ext uri="{BB962C8B-B14F-4D97-AF65-F5344CB8AC3E}">
        <p14:creationId xmlns:p14="http://schemas.microsoft.com/office/powerpoint/2010/main" val="30807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4BDB5F-FF79-43BF-880F-DDDEBFDCAD28}"/>
              </a:ext>
            </a:extLst>
          </p:cNvPr>
          <p:cNvSpPr>
            <a:spLocks noGrp="1"/>
          </p:cNvSpPr>
          <p:nvPr>
            <p:ph idx="1"/>
          </p:nvPr>
        </p:nvSpPr>
        <p:spPr>
          <a:xfrm>
            <a:off x="1097280" y="2041200"/>
            <a:ext cx="10058400" cy="4127825"/>
          </a:xfrm>
        </p:spPr>
        <p:txBody>
          <a:bodyPr>
            <a:normAutofit/>
          </a:bodyPr>
          <a:lstStyle/>
          <a:p>
            <a:pPr>
              <a:buFont typeface="Arial" panose="020B0604020202020204" pitchFamily="34" charset="0"/>
              <a:buChar char="•"/>
            </a:pPr>
            <a:r>
              <a:rPr lang="fr-FR" altLang="fr-FR" sz="1800" dirty="0"/>
              <a:t> Ces biais interviennent au moment de l’échantillonnage, donc avant la mesure</a:t>
            </a:r>
          </a:p>
          <a:p>
            <a:pPr>
              <a:buFont typeface="Arial" panose="020B0604020202020204" pitchFamily="34" charset="0"/>
              <a:buChar char="•"/>
            </a:pPr>
            <a:r>
              <a:rPr lang="fr-FR" altLang="fr-FR" sz="1800" dirty="0"/>
              <a:t> Ils sont en partie contrôlables (car en amont du processus d’enquête)</a:t>
            </a:r>
          </a:p>
          <a:p>
            <a:pPr>
              <a:buFont typeface="Arial" panose="020B0604020202020204" pitchFamily="34" charset="0"/>
              <a:buChar char="•"/>
            </a:pPr>
            <a:r>
              <a:rPr lang="fr-FR" altLang="fr-FR" sz="1800" dirty="0"/>
              <a:t> 3 sortes de biais dans la sélection des répondants</a:t>
            </a:r>
          </a:p>
          <a:p>
            <a:pPr marL="544068" lvl="1" indent="-342900">
              <a:buFont typeface="+mj-lt"/>
              <a:buAutoNum type="arabicPeriod"/>
            </a:pPr>
            <a:r>
              <a:rPr lang="fr-FR" altLang="fr-FR" b="1" dirty="0"/>
              <a:t>Erreur d’échantillonnage</a:t>
            </a:r>
          </a:p>
          <a:p>
            <a:pPr lvl="3"/>
            <a:r>
              <a:rPr lang="fr-FR" sz="1800" dirty="0"/>
              <a:t>C’est </a:t>
            </a:r>
            <a:r>
              <a:rPr lang="fr-FR" sz="1800" i="1" dirty="0"/>
              <a:t>le phénomène de variabilité potentielle dans les résultats numériques issus d’une enquête par sondage, dû au fait que les estimations obtenues à la suite d’un échantillonnage, sont fonction de la liste des individus composant l’échantillon </a:t>
            </a:r>
            <a:r>
              <a:rPr lang="fr-FR" sz="1800" dirty="0"/>
              <a:t>(Ardilly, 2006)</a:t>
            </a:r>
            <a:endParaRPr lang="fr-FR" altLang="fr-FR" sz="1800" dirty="0"/>
          </a:p>
        </p:txBody>
      </p:sp>
      <p:sp>
        <p:nvSpPr>
          <p:cNvPr id="56322" name="Titre 1">
            <a:extLst>
              <a:ext uri="{FF2B5EF4-FFF2-40B4-BE49-F238E27FC236}">
                <a16:creationId xmlns:a16="http://schemas.microsoft.com/office/drawing/2014/main" id="{56DCCA44-98BE-464C-ABD2-077A504B33CD}"/>
              </a:ext>
            </a:extLst>
          </p:cNvPr>
          <p:cNvSpPr>
            <a:spLocks noGrp="1"/>
          </p:cNvSpPr>
          <p:nvPr>
            <p:ph type="title"/>
          </p:nvPr>
        </p:nvSpPr>
        <p:spPr/>
        <p:txBody>
          <a:bodyPr>
            <a:normAutofit/>
          </a:bodyPr>
          <a:lstStyle/>
          <a:p>
            <a:r>
              <a:rPr lang="fr-FR" altLang="fr-FR" sz="4000" dirty="0"/>
              <a:t>Biais dans la sélection des répondants</a:t>
            </a:r>
          </a:p>
        </p:txBody>
      </p:sp>
      <p:sp>
        <p:nvSpPr>
          <p:cNvPr id="6" name="Espace réservé du texte 5"/>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26585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8FAFEED-6411-4517-BE47-D88113F9308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226664" y="3642863"/>
            <a:ext cx="7965336" cy="2580724"/>
          </a:xfrm>
          <a:prstGeom prst="rect">
            <a:avLst/>
          </a:prstGeom>
        </p:spPr>
      </p:pic>
      <p:sp>
        <p:nvSpPr>
          <p:cNvPr id="26" name="Titre 25"/>
          <p:cNvSpPr>
            <a:spLocks noGrp="1"/>
          </p:cNvSpPr>
          <p:nvPr>
            <p:ph type="title"/>
          </p:nvPr>
        </p:nvSpPr>
        <p:spPr/>
        <p:txBody>
          <a:bodyPr>
            <a:normAutofit/>
          </a:bodyPr>
          <a:lstStyle/>
          <a:p>
            <a:r>
              <a:rPr lang="fr-FR" altLang="fr-FR" sz="3600" dirty="0"/>
              <a:t>Exemple</a:t>
            </a:r>
            <a:endParaRPr lang="fr-FR" sz="1800" dirty="0"/>
          </a:p>
        </p:txBody>
      </p:sp>
      <p:sp>
        <p:nvSpPr>
          <p:cNvPr id="30" name="Espace réservé du texte 29"/>
          <p:cNvSpPr>
            <a:spLocks noGrp="1"/>
          </p:cNvSpPr>
          <p:nvPr>
            <p:ph type="body" sz="half" idx="2"/>
          </p:nvPr>
        </p:nvSpPr>
        <p:spPr/>
        <p:txBody>
          <a:bodyPr>
            <a:normAutofit/>
          </a:bodyPr>
          <a:lstStyle/>
          <a:p>
            <a:r>
              <a:rPr lang="fr-FR" altLang="fr-FR" sz="2400" dirty="0"/>
              <a:t>Mesurer un </a:t>
            </a:r>
            <a:br>
              <a:rPr lang="fr-FR" altLang="fr-FR" sz="2400" dirty="0"/>
            </a:br>
            <a:r>
              <a:rPr lang="fr-FR" altLang="fr-FR" sz="2400" dirty="0"/>
              <a:t>« climat municipal » </a:t>
            </a:r>
            <a:br>
              <a:rPr lang="fr-FR" altLang="fr-FR" sz="2400" dirty="0"/>
            </a:br>
            <a:r>
              <a:rPr lang="fr-FR" altLang="fr-FR" sz="2400" dirty="0"/>
              <a:t>en prenant </a:t>
            </a:r>
            <a:br>
              <a:rPr lang="fr-FR" altLang="fr-FR" sz="2400" dirty="0"/>
            </a:br>
            <a:r>
              <a:rPr lang="fr-FR" altLang="fr-FR" sz="2400" dirty="0"/>
              <a:t>les habitants mais pas les inscrits </a:t>
            </a:r>
            <a:endParaRPr lang="fr-FR" sz="2400" dirty="0"/>
          </a:p>
          <a:p>
            <a:endParaRPr lang="fr-FR" sz="2400" dirty="0"/>
          </a:p>
        </p:txBody>
      </p:sp>
      <p:pic>
        <p:nvPicPr>
          <p:cNvPr id="3" name="Image 2">
            <a:extLst>
              <a:ext uri="{FF2B5EF4-FFF2-40B4-BE49-F238E27FC236}">
                <a16:creationId xmlns:a16="http://schemas.microsoft.com/office/drawing/2014/main" id="{95704F1C-9CDB-460B-A262-988467C9AA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29134" y="446908"/>
            <a:ext cx="5160396" cy="3195955"/>
          </a:xfrm>
          <a:prstGeom prst="rect">
            <a:avLst/>
          </a:prstGeom>
        </p:spPr>
      </p:pic>
    </p:spTree>
    <p:extLst>
      <p:ext uri="{BB962C8B-B14F-4D97-AF65-F5344CB8AC3E}">
        <p14:creationId xmlns:p14="http://schemas.microsoft.com/office/powerpoint/2010/main" val="153456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4BDB5F-FF79-43BF-880F-DDDEBFDCAD28}"/>
              </a:ext>
            </a:extLst>
          </p:cNvPr>
          <p:cNvSpPr>
            <a:spLocks noGrp="1"/>
          </p:cNvSpPr>
          <p:nvPr>
            <p:ph idx="1"/>
          </p:nvPr>
        </p:nvSpPr>
        <p:spPr>
          <a:xfrm>
            <a:off x="1097280" y="2041200"/>
            <a:ext cx="10058400" cy="4127825"/>
          </a:xfrm>
        </p:spPr>
        <p:txBody>
          <a:bodyPr>
            <a:noAutofit/>
          </a:bodyPr>
          <a:lstStyle/>
          <a:p>
            <a:pPr>
              <a:buFont typeface="Arial" panose="020B0604020202020204" pitchFamily="34" charset="0"/>
              <a:buChar char="•"/>
            </a:pPr>
            <a:r>
              <a:rPr lang="fr-FR" altLang="fr-FR" sz="1800" dirty="0"/>
              <a:t> Ces biais interviennent au moment de l’échantillonnage, donc avant la mesure</a:t>
            </a:r>
          </a:p>
          <a:p>
            <a:pPr>
              <a:buFont typeface="Arial" panose="020B0604020202020204" pitchFamily="34" charset="0"/>
              <a:buChar char="•"/>
            </a:pPr>
            <a:r>
              <a:rPr lang="fr-FR" altLang="fr-FR" sz="1800" dirty="0"/>
              <a:t> Ils sont en partie contrôlables (car en amont du processus d’enquête)</a:t>
            </a:r>
          </a:p>
          <a:p>
            <a:pPr>
              <a:buFont typeface="Arial" panose="020B0604020202020204" pitchFamily="34" charset="0"/>
              <a:buChar char="•"/>
            </a:pPr>
            <a:r>
              <a:rPr lang="fr-FR" altLang="fr-FR" sz="1800" dirty="0"/>
              <a:t> 3 sortes de biais dans la sélection des répondants</a:t>
            </a:r>
          </a:p>
          <a:p>
            <a:pPr marL="544068" lvl="1" indent="-342900">
              <a:buFont typeface="+mj-lt"/>
              <a:buAutoNum type="arabicPeriod"/>
            </a:pPr>
            <a:r>
              <a:rPr lang="fr-FR" altLang="fr-FR" dirty="0"/>
              <a:t>Erreur d’échantillonnage</a:t>
            </a:r>
          </a:p>
          <a:p>
            <a:pPr lvl="3"/>
            <a:r>
              <a:rPr lang="fr-FR" sz="1800" dirty="0"/>
              <a:t>C’est </a:t>
            </a:r>
            <a:r>
              <a:rPr lang="fr-FR" sz="1800" i="1" dirty="0"/>
              <a:t>le phénomène de variabilité potentielle dans les résultats numériques issus d’une enquête par sondage, dû au fait que les estimations obtenues à la suite d’un échantillonnage, sont fonction de la liste des individus composant l’échantillon </a:t>
            </a:r>
            <a:r>
              <a:rPr lang="fr-FR" sz="1800" dirty="0"/>
              <a:t>(Ardilly, 2006)</a:t>
            </a:r>
            <a:r>
              <a:rPr lang="fr-FR" altLang="fr-FR" sz="1800" dirty="0"/>
              <a:t> </a:t>
            </a:r>
          </a:p>
          <a:p>
            <a:pPr marL="544068" lvl="1" indent="-342900">
              <a:buFont typeface="+mj-lt"/>
              <a:buAutoNum type="arabicPeriod"/>
            </a:pPr>
            <a:r>
              <a:rPr lang="fr-FR" altLang="fr-FR" b="1" dirty="0"/>
              <a:t>Erreur de couverture</a:t>
            </a:r>
          </a:p>
          <a:p>
            <a:pPr lvl="3"/>
            <a:r>
              <a:rPr lang="fr-FR" sz="1800" i="1" dirty="0"/>
              <a:t>Ce type d'erreur se produit lorsque l'échantillon n'inclut pas tous les membres de la population étudiée</a:t>
            </a:r>
            <a:endParaRPr lang="fr-FR" altLang="fr-FR" sz="1800" i="1" dirty="0"/>
          </a:p>
        </p:txBody>
      </p:sp>
      <p:sp>
        <p:nvSpPr>
          <p:cNvPr id="56322" name="Titre 1">
            <a:extLst>
              <a:ext uri="{FF2B5EF4-FFF2-40B4-BE49-F238E27FC236}">
                <a16:creationId xmlns:a16="http://schemas.microsoft.com/office/drawing/2014/main" id="{56DCCA44-98BE-464C-ABD2-077A504B33CD}"/>
              </a:ext>
            </a:extLst>
          </p:cNvPr>
          <p:cNvSpPr>
            <a:spLocks noGrp="1"/>
          </p:cNvSpPr>
          <p:nvPr>
            <p:ph type="title"/>
          </p:nvPr>
        </p:nvSpPr>
        <p:spPr/>
        <p:txBody>
          <a:bodyPr>
            <a:normAutofit/>
          </a:bodyPr>
          <a:lstStyle/>
          <a:p>
            <a:r>
              <a:rPr lang="fr-FR" altLang="fr-FR" sz="4000" dirty="0"/>
              <a:t>Biais dans la sélection des répondants</a:t>
            </a:r>
          </a:p>
        </p:txBody>
      </p:sp>
      <p:sp>
        <p:nvSpPr>
          <p:cNvPr id="6" name="Espace réservé du texte 5"/>
          <p:cNvSpPr>
            <a:spLocks noGrp="1"/>
          </p:cNvSpPr>
          <p:nvPr>
            <p:ph type="body" sz="quarter" idx="10"/>
          </p:nvPr>
        </p:nvSpPr>
        <p:spPr/>
        <p:txBody>
          <a:bodyPr/>
          <a:lstStyle/>
          <a:p>
            <a:r>
              <a:rPr lang="fr-FR" dirty="0"/>
              <a:t>Séance 3. L’enquête par questionnaire</a:t>
            </a:r>
          </a:p>
        </p:txBody>
      </p:sp>
    </p:spTree>
    <p:extLst>
      <p:ext uri="{BB962C8B-B14F-4D97-AF65-F5344CB8AC3E}">
        <p14:creationId xmlns:p14="http://schemas.microsoft.com/office/powerpoint/2010/main" val="54218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5A80974-CDBD-4413-92C1-79E19C552EC7}"/>
              </a:ext>
            </a:extLst>
          </p:cNvPr>
          <p:cNvPicPr>
            <a:picLocks noChangeAspect="1"/>
          </p:cNvPicPr>
          <p:nvPr/>
        </p:nvPicPr>
        <p:blipFill>
          <a:blip r:embed="rId3"/>
          <a:stretch>
            <a:fillRect/>
          </a:stretch>
        </p:blipFill>
        <p:spPr>
          <a:xfrm>
            <a:off x="4249015" y="31229"/>
            <a:ext cx="4229968" cy="3710725"/>
          </a:xfrm>
          <a:prstGeom prst="rect">
            <a:avLst/>
          </a:prstGeom>
        </p:spPr>
      </p:pic>
      <p:pic>
        <p:nvPicPr>
          <p:cNvPr id="3" name="Image 2">
            <a:extLst>
              <a:ext uri="{FF2B5EF4-FFF2-40B4-BE49-F238E27FC236}">
                <a16:creationId xmlns:a16="http://schemas.microsoft.com/office/drawing/2014/main" id="{6FCA7DC3-7B1A-4AEC-95E5-02D32186A19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69144" y="3416020"/>
            <a:ext cx="3982359" cy="3441980"/>
          </a:xfrm>
          <a:prstGeom prst="rect">
            <a:avLst/>
          </a:prstGeom>
        </p:spPr>
      </p:pic>
      <p:sp>
        <p:nvSpPr>
          <p:cNvPr id="10" name="Titre 25"/>
          <p:cNvSpPr>
            <a:spLocks noGrp="1"/>
          </p:cNvSpPr>
          <p:nvPr>
            <p:ph type="title"/>
          </p:nvPr>
        </p:nvSpPr>
        <p:spPr/>
        <p:txBody>
          <a:bodyPr>
            <a:normAutofit/>
          </a:bodyPr>
          <a:lstStyle/>
          <a:p>
            <a:r>
              <a:rPr lang="fr-FR" altLang="fr-FR" sz="3600" dirty="0"/>
              <a:t>Exemple</a:t>
            </a:r>
            <a:endParaRPr lang="fr-FR" altLang="fr-FR" sz="1800" dirty="0"/>
          </a:p>
        </p:txBody>
      </p:sp>
      <p:sp>
        <p:nvSpPr>
          <p:cNvPr id="12" name="Espace réservé du texte 11"/>
          <p:cNvSpPr>
            <a:spLocks noGrp="1"/>
          </p:cNvSpPr>
          <p:nvPr>
            <p:ph type="body" sz="half" idx="2"/>
          </p:nvPr>
        </p:nvSpPr>
        <p:spPr/>
        <p:txBody>
          <a:bodyPr>
            <a:normAutofit/>
          </a:bodyPr>
          <a:lstStyle/>
          <a:p>
            <a:r>
              <a:rPr lang="fr-FR" altLang="fr-FR" sz="2400" dirty="0"/>
              <a:t>De plus en plus de sondages par internet et pourtant…</a:t>
            </a:r>
            <a:br>
              <a:rPr lang="fr-FR" altLang="fr-FR" sz="2400" dirty="0"/>
            </a:br>
            <a:r>
              <a:rPr lang="fr-FR" altLang="fr-FR" sz="2400" dirty="0"/>
              <a:t>La fracture numérique et l’</a:t>
            </a:r>
            <a:r>
              <a:rPr lang="fr-FR" altLang="fr-FR" sz="2400" dirty="0" err="1"/>
              <a:t>illectronisme</a:t>
            </a:r>
            <a:endParaRPr lang="fr-FR" altLang="fr-FR" sz="2400" dirty="0"/>
          </a:p>
          <a:p>
            <a:endParaRPr lang="fr-FR" sz="2000" dirty="0"/>
          </a:p>
        </p:txBody>
      </p:sp>
    </p:spTree>
    <p:extLst>
      <p:ext uri="{BB962C8B-B14F-4D97-AF65-F5344CB8AC3E}">
        <p14:creationId xmlns:p14="http://schemas.microsoft.com/office/powerpoint/2010/main" val="278351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half" idx="2"/>
          </p:nvPr>
        </p:nvSpPr>
        <p:spPr/>
        <p:txBody>
          <a:bodyPr>
            <a:normAutofit/>
          </a:bodyPr>
          <a:lstStyle/>
          <a:p>
            <a:r>
              <a:rPr lang="fr-FR" sz="2400" dirty="0"/>
              <a:t>(suite)</a:t>
            </a:r>
          </a:p>
        </p:txBody>
      </p:sp>
      <p:pic>
        <p:nvPicPr>
          <p:cNvPr id="7" name="Image 6">
            <a:extLst>
              <a:ext uri="{FF2B5EF4-FFF2-40B4-BE49-F238E27FC236}">
                <a16:creationId xmlns:a16="http://schemas.microsoft.com/office/drawing/2014/main" id="{3A762CA8-CCEA-4BA9-BDE1-B22C9A86AF6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59179" y="126938"/>
            <a:ext cx="4099984" cy="4397754"/>
          </a:xfrm>
          <a:prstGeom prst="rect">
            <a:avLst/>
          </a:prstGeom>
        </p:spPr>
      </p:pic>
      <p:sp>
        <p:nvSpPr>
          <p:cNvPr id="9" name="ZoneTexte 8">
            <a:extLst>
              <a:ext uri="{FF2B5EF4-FFF2-40B4-BE49-F238E27FC236}">
                <a16:creationId xmlns:a16="http://schemas.microsoft.com/office/drawing/2014/main" id="{9437F3C6-865C-4BF5-9E2D-64797CC58F16}"/>
              </a:ext>
            </a:extLst>
          </p:cNvPr>
          <p:cNvSpPr txBox="1"/>
          <p:nvPr/>
        </p:nvSpPr>
        <p:spPr>
          <a:xfrm>
            <a:off x="4492402" y="4504135"/>
            <a:ext cx="3633538" cy="307777"/>
          </a:xfrm>
          <a:prstGeom prst="rect">
            <a:avLst/>
          </a:prstGeom>
          <a:noFill/>
        </p:spPr>
        <p:txBody>
          <a:bodyPr wrap="square">
            <a:spAutoFit/>
          </a:bodyPr>
          <a:lstStyle/>
          <a:p>
            <a:r>
              <a:rPr lang="fr-FR" sz="1400" dirty="0">
                <a:hlinkClick r:id="rId4"/>
              </a:rPr>
              <a:t>https://www.insee.fr/fr/statistiques/7633654</a:t>
            </a:r>
            <a:r>
              <a:rPr lang="fr-FR" sz="1400" dirty="0"/>
              <a:t> </a:t>
            </a:r>
          </a:p>
        </p:txBody>
      </p:sp>
      <p:pic>
        <p:nvPicPr>
          <p:cNvPr id="10" name="Image 9">
            <a:extLst>
              <a:ext uri="{FF2B5EF4-FFF2-40B4-BE49-F238E27FC236}">
                <a16:creationId xmlns:a16="http://schemas.microsoft.com/office/drawing/2014/main" id="{D771F6F3-CC03-4D8B-809F-A3BF892C215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68597" y="2992583"/>
            <a:ext cx="3823403" cy="3865418"/>
          </a:xfrm>
          <a:prstGeom prst="rect">
            <a:avLst/>
          </a:prstGeom>
        </p:spPr>
      </p:pic>
      <p:sp>
        <p:nvSpPr>
          <p:cNvPr id="13" name="Titre 25"/>
          <p:cNvSpPr>
            <a:spLocks noGrp="1"/>
          </p:cNvSpPr>
          <p:nvPr>
            <p:ph type="title"/>
          </p:nvPr>
        </p:nvSpPr>
        <p:spPr/>
        <p:txBody>
          <a:bodyPr>
            <a:normAutofit/>
          </a:bodyPr>
          <a:lstStyle/>
          <a:p>
            <a:r>
              <a:rPr lang="fr-FR" altLang="fr-FR" sz="3600" dirty="0"/>
              <a:t>Exemple</a:t>
            </a:r>
            <a:endParaRPr lang="fr-FR" altLang="fr-FR" sz="1800" dirty="0"/>
          </a:p>
        </p:txBody>
      </p:sp>
    </p:spTree>
    <p:extLst>
      <p:ext uri="{BB962C8B-B14F-4D97-AF65-F5344CB8AC3E}">
        <p14:creationId xmlns:p14="http://schemas.microsoft.com/office/powerpoint/2010/main" val="502815261"/>
      </p:ext>
    </p:extLst>
  </p:cSld>
  <p:clrMapOvr>
    <a:masterClrMapping/>
  </p:clrMapOvr>
</p:sld>
</file>

<file path=ppt/theme/theme1.xml><?xml version="1.0" encoding="utf-8"?>
<a:theme xmlns:a="http://schemas.openxmlformats.org/drawingml/2006/main" name="Thème_scpobx4">
  <a:themeElements>
    <a:clrScheme name="Personnalisé 2">
      <a:dk1>
        <a:sysClr val="windowText" lastClr="000000"/>
      </a:dk1>
      <a:lt1>
        <a:sysClr val="window" lastClr="FFFFFF"/>
      </a:lt1>
      <a:dk2>
        <a:srgbClr val="039FA0"/>
      </a:dk2>
      <a:lt2>
        <a:srgbClr val="E2DFCC"/>
      </a:lt2>
      <a:accent1>
        <a:srgbClr val="FF0000"/>
      </a:accent1>
      <a:accent2>
        <a:srgbClr val="C00000"/>
      </a:accent2>
      <a:accent3>
        <a:srgbClr val="FCAE3B"/>
      </a:accent3>
      <a:accent4>
        <a:srgbClr val="000000"/>
      </a:accent4>
      <a:accent5>
        <a:srgbClr val="002060"/>
      </a:accent5>
      <a:accent6>
        <a:srgbClr val="0070C0"/>
      </a:accent6>
      <a:hlink>
        <a:srgbClr val="44C1A3"/>
      </a:hlink>
      <a:folHlink>
        <a:srgbClr val="44C1A3"/>
      </a:folHlink>
    </a:clrScheme>
    <a:fontScheme name="Personnalisé 1">
      <a:majorFont>
        <a:latin typeface="Bitter"/>
        <a:ea typeface=""/>
        <a:cs typeface=""/>
      </a:majorFont>
      <a:minorFont>
        <a:latin typeface="Myriad Pro"/>
        <a:ea typeface=""/>
        <a:cs typeface=""/>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eance_template.potx" id="{2576E79C-3E20-479F-8ECB-7EEF48D45EC0}" vid="{2C32DD6D-4727-4151-BA5F-23B8908E9C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14822</TotalTime>
  <Words>2130</Words>
  <Application>Microsoft Macintosh PowerPoint</Application>
  <PresentationFormat>Grand écran</PresentationFormat>
  <Paragraphs>201</Paragraphs>
  <Slides>25</Slides>
  <Notes>19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25</vt:i4>
      </vt:variant>
    </vt:vector>
  </HeadingPairs>
  <TitlesOfParts>
    <vt:vector size="36" baseType="lpstr">
      <vt:lpstr>Arial Unicode MS</vt:lpstr>
      <vt:lpstr>ＭＳ Ｐゴシック</vt:lpstr>
      <vt:lpstr>Arial</vt:lpstr>
      <vt:lpstr>Bitter</vt:lpstr>
      <vt:lpstr>Calibri</vt:lpstr>
      <vt:lpstr>Calibri Light</vt:lpstr>
      <vt:lpstr>Myriad Pro</vt:lpstr>
      <vt:lpstr>Myriad Pro Light</vt:lpstr>
      <vt:lpstr>Times New Roman</vt:lpstr>
      <vt:lpstr>Wingdings</vt:lpstr>
      <vt:lpstr>Thème_scpobx4</vt:lpstr>
      <vt:lpstr>Séance 3. L’enquête par questionnaire  (2/2)</vt:lpstr>
      <vt:lpstr>Objectifs de la séance 3</vt:lpstr>
      <vt:lpstr>L’enquête quantitative et ses défis</vt:lpstr>
      <vt:lpstr>Différents types de biais</vt:lpstr>
      <vt:lpstr>Biais dans la sélection des répondants</vt:lpstr>
      <vt:lpstr>Exemple</vt:lpstr>
      <vt:lpstr>Biais dans la sélection des répondants</vt:lpstr>
      <vt:lpstr>Exemple</vt:lpstr>
      <vt:lpstr>Exemple</vt:lpstr>
      <vt:lpstr>Biais dans la sélection des répondants</vt:lpstr>
      <vt:lpstr>Exemple </vt:lpstr>
      <vt:lpstr>Une solution en France : les quotas</vt:lpstr>
      <vt:lpstr>Exemple </vt:lpstr>
      <vt:lpstr>Les modes d’administration </vt:lpstr>
      <vt:lpstr>Les modes d’administration </vt:lpstr>
      <vt:lpstr>Les effets de l’absence/la présence  d’un enquêteur</vt:lpstr>
      <vt:lpstr>Enquêtes administrées </vt:lpstr>
      <vt:lpstr>Les effets de l’absence/la présence  d’un enquêteur</vt:lpstr>
      <vt:lpstr>Enquêtes auto-administrées </vt:lpstr>
      <vt:lpstr>Quelle méthode choisir ?</vt:lpstr>
      <vt:lpstr>Questions sur les questions</vt:lpstr>
      <vt:lpstr>Comment mesurer la participation électorale? </vt:lpstr>
      <vt:lpstr>Pourquoi les questions sont-elles « fermées »? Parce que…</vt:lpstr>
      <vt:lpstr>Les biais dans les questions</vt:lpstr>
      <vt:lpstr>Bibliographie sélective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Myriam Cervera</dc:creator>
  <cp:lastModifiedBy>Léo Mignot</cp:lastModifiedBy>
  <cp:revision>307</cp:revision>
  <dcterms:created xsi:type="dcterms:W3CDTF">2016-08-31T14:58:56Z</dcterms:created>
  <dcterms:modified xsi:type="dcterms:W3CDTF">2024-01-31T08:55:44Z</dcterms:modified>
</cp:coreProperties>
</file>