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7F_886DC609.xml" ContentType="application/vnd.ms-powerpoint.comments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790" r:id="rId2"/>
  </p:sldMasterIdLst>
  <p:notesMasterIdLst>
    <p:notesMasterId r:id="rId26"/>
  </p:notesMasterIdLst>
  <p:sldIdLst>
    <p:sldId id="651" r:id="rId3"/>
    <p:sldId id="662" r:id="rId4"/>
    <p:sldId id="663" r:id="rId5"/>
    <p:sldId id="380" r:id="rId6"/>
    <p:sldId id="378" r:id="rId7"/>
    <p:sldId id="381" r:id="rId8"/>
    <p:sldId id="383" r:id="rId9"/>
    <p:sldId id="665" r:id="rId10"/>
    <p:sldId id="322" r:id="rId11"/>
    <p:sldId id="668" r:id="rId12"/>
    <p:sldId id="666" r:id="rId13"/>
    <p:sldId id="330" r:id="rId14"/>
    <p:sldId id="657" r:id="rId15"/>
    <p:sldId id="332" r:id="rId16"/>
    <p:sldId id="266" r:id="rId17"/>
    <p:sldId id="672" r:id="rId18"/>
    <p:sldId id="673" r:id="rId19"/>
    <p:sldId id="674" r:id="rId20"/>
    <p:sldId id="339" r:id="rId21"/>
    <p:sldId id="387" r:id="rId22"/>
    <p:sldId id="670" r:id="rId23"/>
    <p:sldId id="404" r:id="rId24"/>
    <p:sldId id="406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B91542-B0D6-C322-9418-51A60E048983}" name="Léo Mignot" initials="" userId="S::l.mignot@scpobx.fr::ea23cdd0-1ab6-43c5-b05e-75ded59ff7d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6327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7F_886DC60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322AB3-8C70-A44D-A1E0-10F593E06EF3}" authorId="{F2B91542-B0D6-C322-9418-51A60E048983}" created="2024-02-12T12:45:54.006">
    <pc:sldMkLst xmlns:pc="http://schemas.microsoft.com/office/powerpoint/2013/main/command">
      <pc:docMk/>
      <pc:sldMk cId="2288895497" sldId="383"/>
    </pc:sldMkLst>
    <p188:txBody>
      <a:bodyPr/>
      <a:lstStyle/>
      <a:p>
        <a:r>
          <a:rPr lang="fr-FR"/>
          <a:t>Sans doute pas le temps de le traiter + l’écart entre effectif observé – effectif théorique pour le X2 permet d’illustrer les attractions/répulsions si besoin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D17CF-9011-4E4E-A10F-51A524F02E98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3EE39-D4A9-EE4F-9E4A-EC98D5193A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453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11740-597B-56C9-2EC4-BCB434B86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ce réservé de l'image des diapositives 1">
            <a:extLst>
              <a:ext uri="{FF2B5EF4-FFF2-40B4-BE49-F238E27FC236}">
                <a16:creationId xmlns:a16="http://schemas.microsoft.com/office/drawing/2014/main" id="{36E01942-43A3-667F-E1FC-CADCC6B6A9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Espace réservé des notes 2">
            <a:extLst>
              <a:ext uri="{FF2B5EF4-FFF2-40B4-BE49-F238E27FC236}">
                <a16:creationId xmlns:a16="http://schemas.microsoft.com/office/drawing/2014/main" id="{5701EFA8-AFAA-355F-EA24-F50C7B917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45F5F1-309C-C2FB-43E7-0BCEDAB0B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B04379-ADEA-49D5-8230-E7F5CC9AF3E2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26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Sans doute pas le temps de le traiter + l’écart entre effectif observé – effectif théorique pour le X2 permet d’illustrer les attractions/répulsion si besoin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3EE39-D4A9-EE4F-9E4A-EC98D5193A4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33BD1-EF5B-DFDA-C2FB-CABBFB775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402027-29B1-8D25-8F3D-D0AA4B1D8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C5BB0B-CAE7-B86A-ACC4-9E35989CC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5CBF94-BFDB-F21D-1062-DBAF55BC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2330-D2AC-4948-94BD-6110AE95C4B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73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817879"/>
            <a:ext cx="10058400" cy="8587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7335"/>
            <a:ext cx="982440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0"/>
            <a:ext cx="2878667" cy="104678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612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3341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40958" y="791524"/>
            <a:ext cx="15430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texte 11"/>
          <p:cNvSpPr txBox="1">
            <a:spLocks/>
          </p:cNvSpPr>
          <p:nvPr/>
        </p:nvSpPr>
        <p:spPr>
          <a:xfrm>
            <a:off x="1" y="6169025"/>
            <a:ext cx="7264400" cy="23018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043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DDF16B5-4144-7140-A88D-1A7218D28B2B}" type="datetime1">
              <a:rPr lang="fr-FR" smtClean="0"/>
              <a:t>12/02/2024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Tonya Tartour - MSS S2 </a:t>
            </a:r>
            <a:r>
              <a:rPr lang="en-US" dirty="0" err="1"/>
              <a:t>Quanti</a:t>
            </a:r>
            <a:r>
              <a:rPr lang="en-US" dirty="0"/>
              <a:t>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76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D921-901B-2C4A-B5C9-17AB31F9530F}" type="datetime1">
              <a:rPr lang="fr-FR" smtClean="0"/>
              <a:t>12/02/2024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Tonya Tartour - MSS S2 </a:t>
            </a:r>
            <a:r>
              <a:rPr lang="en-US" dirty="0" err="1"/>
              <a:t>Quanti</a:t>
            </a:r>
            <a:r>
              <a:rPr lang="en-US" dirty="0"/>
              <a:t>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DDD20D-1B30-5347-8B81-044C67F115F8}" type="datetime1">
              <a:rPr lang="fr-FR" smtClean="0"/>
              <a:t>12/02/2024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Tonya Tartour - MSS S2 </a:t>
            </a:r>
            <a:r>
              <a:rPr lang="en-US" dirty="0" err="1"/>
              <a:t>Quanti</a:t>
            </a:r>
            <a:r>
              <a:rPr lang="en-US" dirty="0"/>
              <a:t>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04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FBD9D68-1438-304D-BA8A-31E261C762A0}" type="datetime1">
              <a:rPr lang="fr-FR" smtClean="0"/>
              <a:t>12/02/2024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dirty="0"/>
              <a:t>Tonya Tartour - MSS S2 </a:t>
            </a:r>
            <a:r>
              <a:rPr lang="en-US" dirty="0" err="1"/>
              <a:t>Quanti</a:t>
            </a:r>
            <a:r>
              <a:rPr lang="en-US" dirty="0"/>
              <a:t> - 2024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26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70301B7-2D0B-704A-94BB-AF84C6704FBF}" type="datetime1">
              <a:rPr lang="fr-FR" smtClean="0"/>
              <a:t>12/02/2024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dirty="0"/>
              <a:t>Tonya Tartour - MSS S2 </a:t>
            </a:r>
            <a:r>
              <a:rPr lang="en-US" dirty="0" err="1"/>
              <a:t>Quanti</a:t>
            </a:r>
            <a:r>
              <a:rPr lang="en-US" dirty="0"/>
              <a:t> - 2024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84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98E0-37FE-774F-BCA0-FBEA72D54CA4}" type="datetime1">
              <a:rPr lang="fr-FR" smtClean="0"/>
              <a:t>12/02/2024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Tonya Tartour - MSS S2 </a:t>
            </a:r>
            <a:r>
              <a:rPr lang="en-US" dirty="0" err="1"/>
              <a:t>Quanti</a:t>
            </a:r>
            <a:r>
              <a:rPr lang="en-US" dirty="0"/>
              <a:t> - 2024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11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7FB4BDF-B132-4B45-B27A-46394CE3BBD0}" type="datetime1">
              <a:rPr lang="fr-FR" smtClean="0"/>
              <a:t>12/02/2024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Tonya Tartour - MSS S2 Quanti - 2023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6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2964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00E7-C50D-AA4E-94C7-CF51C449AA10}" type="datetime1">
              <a:rPr lang="fr-FR" smtClean="0"/>
              <a:t>12/02/2024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Tonya Tartour - MSS S2 Quanti - 2023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62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569E8C3-94E6-9449-A59B-82341BFF9497}" type="datetime1">
              <a:rPr lang="fr-FR" smtClean="0"/>
              <a:t>12/02/2024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Tonya Tartour - MSS S2 Quanti - 2023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7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6009-8B93-4641-A87A-27AF7A5E6082}" type="datetime1">
              <a:rPr lang="fr-FR" smtClean="0"/>
              <a:t>12/02/2024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Tonya Tartour - MSS S2 Quanti - 2023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56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12F2598-E357-254D-85A8-2E368EF77C36}" type="datetime1">
              <a:rPr lang="fr-FR" smtClean="0"/>
              <a:t>12/02/2024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Tonya Tartour - MSS S2 Quanti - 2023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3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0"/>
            <a:ext cx="2878667" cy="104678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209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252132"/>
            <a:ext cx="4937760" cy="361696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252131"/>
            <a:ext cx="4937760" cy="3616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930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447469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23959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081584"/>
            <a:ext cx="4937760" cy="28789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221419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3081584"/>
            <a:ext cx="4937760" cy="2878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1149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299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78884"/>
            <a:ext cx="1543050" cy="56197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39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4" y="41563"/>
            <a:ext cx="2319839" cy="8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1" y="0"/>
            <a:ext cx="2319839" cy="8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6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67467"/>
            <a:ext cx="10058400" cy="37016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9442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"/>
            <a:ext cx="1619250" cy="5905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</p:spTree>
    <p:extLst>
      <p:ext uri="{BB962C8B-B14F-4D97-AF65-F5344CB8AC3E}">
        <p14:creationId xmlns:p14="http://schemas.microsoft.com/office/powerpoint/2010/main" val="146520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F66DA-A0A6-FA41-BB89-FA8AD437ECCA}" type="datetime1">
              <a:rPr lang="fr-FR" smtClean="0"/>
              <a:t>12/02/2024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Tonya Tartour - MSS S2 Quanti - 2023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hisquaretable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F_886DC60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470EA-47BA-AE3D-9184-B0F2B3C78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B53D8-D880-DFA0-99D3-0781E7140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058400" cy="35655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800" dirty="0"/>
              <a:t>Séance 6. </a:t>
            </a:r>
            <a:r>
              <a:rPr lang="fr-FR" sz="4800" b="1" dirty="0">
                <a:latin typeface="Calibri Light" panose="020F0302020204030204" pitchFamily="34" charset="0"/>
              </a:rPr>
              <a:t>Statistique bivariée</a:t>
            </a:r>
            <a:endParaRPr lang="fr-FR" sz="48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DAB9CD06-F281-8781-A242-9813AF10C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relation entre deux variables qualitatives </a:t>
            </a:r>
          </a:p>
        </p:txBody>
      </p:sp>
    </p:spTree>
    <p:extLst>
      <p:ext uri="{BB962C8B-B14F-4D97-AF65-F5344CB8AC3E}">
        <p14:creationId xmlns:p14="http://schemas.microsoft.com/office/powerpoint/2010/main" val="1240839398"/>
      </p:ext>
    </p:extLst>
  </p:cSld>
  <p:clrMapOvr>
    <a:masterClrMapping/>
  </p:clrMapOvr>
  <p:transition spd="slow" advTm="191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4EA7ACA-F966-5876-4EBA-FCFC447A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Spoiler </a:t>
            </a:r>
            <a:r>
              <a:rPr lang="fr-FR" dirty="0" err="1"/>
              <a:t>alert</a:t>
            </a:r>
            <a:r>
              <a:rPr lang="fr-FR" dirty="0"/>
              <a:t> !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E9A082-1165-1E4F-0573-490DDB6DE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8F6116CC-E427-DE96-9984-BDF5FD0A6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i="0" dirty="0" smtClean="0"/>
                      <m:t> </m:t>
                    </m:r>
                    <m:r>
                      <m:rPr>
                        <m:nor/>
                      </m:rPr>
                      <a:rPr lang="el-GR" dirty="0" smtClean="0"/>
                      <m:t>χ</m:t>
                    </m:r>
                    <m:r>
                      <m:rPr>
                        <m:nor/>
                      </m:rPr>
                      <a:rPr lang="el-GR" dirty="0" smtClean="0"/>
                      <m:t>²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𝑒𝑓𝑓𝑒𝑐𝑡𝑖𝑓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𝑜𝑏𝑠𝑒𝑟𝑣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é − 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𝑒𝑓𝑓𝑒𝑐𝑡𝑖𝑓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é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𝑜𝑟𝑖𝑞𝑢𝑒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𝑒𝑓𝑓𝑒𝑐𝑡𝑖𝑓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𝑜𝑟𝑖𝑞𝑢𝑒</m:t>
                            </m:r>
                          </m:den>
                        </m:f>
                      </m:e>
                    </m:nary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Dans la vraie vie vous n’aurez pas à le faire à la main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</a:t>
                </a:r>
                <a:r>
                  <a:rPr lang="fr-FR" dirty="0" err="1"/>
                  <a:t>Jamovi</a:t>
                </a:r>
                <a:r>
                  <a:rPr lang="fr-FR" dirty="0"/>
                  <a:t> (ou autre) bossera pour vous pour la partie calcul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Mais il est important de comprendre le principe général et la logique pour savoir comment interpréter les résultats et en conclure quelque chose de pertinent</a:t>
                </a:r>
              </a:p>
            </p:txBody>
          </p:sp>
        </mc:Choice>
        <mc:Fallback xmlns="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8F6116CC-E427-DE96-9984-BDF5FD0A6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0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4EF546A-F510-F5F9-0DB3-EC00FC4B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Hypothèse nulle (H0) : les deux variables X et Y sont indépendantes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 = « absence de lien entre les deux variables 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Comparaison entre les effectifs </a:t>
            </a:r>
            <a:r>
              <a:rPr lang="fr-FR" b="1" dirty="0"/>
              <a:t>observés</a:t>
            </a:r>
            <a:r>
              <a:rPr lang="fr-FR" dirty="0"/>
              <a:t> et les effectifs </a:t>
            </a:r>
            <a:r>
              <a:rPr lang="fr-FR" b="1" dirty="0"/>
              <a:t>théoriques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= ce qu’on aurait observé dans le tri croisé si les variables étaient totalement indépendantes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comment on fait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Petit point vocabulaire et synonymes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Effectif observé, fréquence observée (effectifs observés dans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Jamovi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Effectif théorique/attendu ; fréquence théorique/attendue (quantités attendues dans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Jamovi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0F6A3F-2025-A9F8-6FE2-AF6B170E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 nulle et test du </a:t>
            </a:r>
            <a:r>
              <a:rPr lang="el-GR" dirty="0"/>
              <a:t>χ²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8CEC39-1482-2A47-3AAD-9E3CF12D8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57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4E4A2-FF25-F4EF-C1D0-6486C4833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4C80FDD5-53DF-BCB2-CFD2-4699BA938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010" y="1835789"/>
          <a:ext cx="10844449" cy="2274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89940" imgH="1234649" progId="Word.Document.8">
                  <p:embed/>
                </p:oleObj>
              </mc:Choice>
              <mc:Fallback>
                <p:oleObj name="Document" r:id="rId2" imgW="5889940" imgH="1234649" progId="Word.Document.8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4C80FDD5-53DF-BCB2-CFD2-4699BA938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10" y="1835789"/>
                        <a:ext cx="10844449" cy="22742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88C021D5-5228-3C05-77B1-C7AA894AAB88}"/>
              </a:ext>
            </a:extLst>
          </p:cNvPr>
          <p:cNvSpPr txBox="1"/>
          <p:nvPr/>
        </p:nvSpPr>
        <p:spPr>
          <a:xfrm>
            <a:off x="1267630" y="4275981"/>
            <a:ext cx="9080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Mais quels sont les effectifs théoriques (cf. l’hypothèse nulle) ?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9FAA012-E4F2-B241-E2AE-A4F7F0F07FFB}"/>
              </a:ext>
            </a:extLst>
          </p:cNvPr>
          <p:cNvSpPr txBox="1"/>
          <p:nvPr/>
        </p:nvSpPr>
        <p:spPr>
          <a:xfrm>
            <a:off x="990600" y="381000"/>
            <a:ext cx="101346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 test du 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χ²</a:t>
            </a:r>
            <a:endParaRPr lang="fr-F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3DED6E-0EBE-C84A-7BA7-A364A5A7A8C0}"/>
              </a:ext>
            </a:extLst>
          </p:cNvPr>
          <p:cNvSpPr txBox="1"/>
          <p:nvPr/>
        </p:nvSpPr>
        <p:spPr>
          <a:xfrm>
            <a:off x="990600" y="1466457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Effectifs observés : </a:t>
            </a:r>
          </a:p>
        </p:txBody>
      </p:sp>
    </p:spTree>
    <p:extLst>
      <p:ext uri="{BB962C8B-B14F-4D97-AF65-F5344CB8AC3E}">
        <p14:creationId xmlns:p14="http://schemas.microsoft.com/office/powerpoint/2010/main" val="392837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977AC-F2FB-B308-5E30-BB75A6950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DFABA613-8518-041A-5B96-B4E7173983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405245"/>
              </p:ext>
            </p:extLst>
          </p:nvPr>
        </p:nvGraphicFramePr>
        <p:xfrm>
          <a:off x="-1" y="999824"/>
          <a:ext cx="932342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889940" imgH="1234649" progId="Word.Document.8">
                  <p:embed/>
                </p:oleObj>
              </mc:Choice>
              <mc:Fallback>
                <p:oleObj name="Document" r:id="rId3" imgW="5889940" imgH="1234649" progId="Word.Document.8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DFABA613-8518-041A-5B96-B4E7173983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999824"/>
                        <a:ext cx="9323425" cy="1951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4876B58-A10C-B5EC-5144-3CA5F4E26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319832"/>
              </p:ext>
            </p:extLst>
          </p:nvPr>
        </p:nvGraphicFramePr>
        <p:xfrm>
          <a:off x="0" y="3698498"/>
          <a:ext cx="9304338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889940" imgH="1234649" progId="Word.Document.8">
                  <p:embed/>
                </p:oleObj>
              </mc:Choice>
              <mc:Fallback>
                <p:oleObj name="Document" r:id="rId5" imgW="5889940" imgH="1234649" progId="Word.Document.8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D4876B58-A10C-B5EC-5144-3CA5F4E265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98498"/>
                        <a:ext cx="9304338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5CBF3D63-3303-B114-26F1-46063C972757}"/>
              </a:ext>
            </a:extLst>
          </p:cNvPr>
          <p:cNvSpPr txBox="1"/>
          <p:nvPr/>
        </p:nvSpPr>
        <p:spPr>
          <a:xfrm>
            <a:off x="287157" y="3336380"/>
            <a:ext cx="25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Effectifs théoriques : </a:t>
            </a:r>
          </a:p>
        </p:txBody>
      </p:sp>
      <p:sp>
        <p:nvSpPr>
          <p:cNvPr id="10" name="Flèche courbée vers la gauche 9">
            <a:extLst>
              <a:ext uri="{FF2B5EF4-FFF2-40B4-BE49-F238E27FC236}">
                <a16:creationId xmlns:a16="http://schemas.microsoft.com/office/drawing/2014/main" id="{4B661FBB-3327-6A26-C559-80776932D2C5}"/>
              </a:ext>
            </a:extLst>
          </p:cNvPr>
          <p:cNvSpPr/>
          <p:nvPr/>
        </p:nvSpPr>
        <p:spPr>
          <a:xfrm>
            <a:off x="9008918" y="2057398"/>
            <a:ext cx="920106" cy="25078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6EAEAF5-EB2A-83CD-1AD9-B527E7AFC9B9}"/>
              </a:ext>
            </a:extLst>
          </p:cNvPr>
          <p:cNvSpPr txBox="1"/>
          <p:nvPr/>
        </p:nvSpPr>
        <p:spPr>
          <a:xfrm>
            <a:off x="9929024" y="1526541"/>
            <a:ext cx="18248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hypothèse nulle : il devrait y avoir autant de bacheliers chez les enfants de parents diplômés du supérieur que chez les parents non diplômés du supérieur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48035F1-2E5E-4970-86FB-8C0962EB8029}"/>
              </a:ext>
            </a:extLst>
          </p:cNvPr>
          <p:cNvSpPr txBox="1"/>
          <p:nvPr/>
        </p:nvSpPr>
        <p:spPr>
          <a:xfrm>
            <a:off x="287157" y="5574837"/>
            <a:ext cx="9308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Pour chaque case on multiplie les marges puis on les divise par l’effectif total </a:t>
            </a:r>
          </a:p>
          <a:p>
            <a:r>
              <a:rPr lang="fr-FR" sz="2000" dirty="0"/>
              <a:t>= (marge colonne * marge ligne) / effectif total</a:t>
            </a:r>
          </a:p>
          <a:p>
            <a:r>
              <a:rPr lang="fr-FR" sz="2000" dirty="0"/>
              <a:t>= (260 * 200) / 400 = 130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FA733-D0E4-C37C-6CA3-CC8A61189D3B}"/>
              </a:ext>
            </a:extLst>
          </p:cNvPr>
          <p:cNvSpPr txBox="1"/>
          <p:nvPr/>
        </p:nvSpPr>
        <p:spPr>
          <a:xfrm>
            <a:off x="990600" y="381000"/>
            <a:ext cx="101346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 test du 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χ²</a:t>
            </a:r>
            <a:r>
              <a:rPr lang="fr-F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: effectifs théoriques</a:t>
            </a:r>
          </a:p>
        </p:txBody>
      </p:sp>
    </p:spTree>
    <p:extLst>
      <p:ext uri="{BB962C8B-B14F-4D97-AF65-F5344CB8AC3E}">
        <p14:creationId xmlns:p14="http://schemas.microsoft.com/office/powerpoint/2010/main" val="4607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D0C9A-6B23-F5B0-E9A4-FB68F1C93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73900703-396D-EFFF-70D5-E8EA4449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D5E1927-CE2A-6F72-94BD-DD9F03D2B9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0994"/>
              </p:ext>
            </p:extLst>
          </p:nvPr>
        </p:nvGraphicFramePr>
        <p:xfrm>
          <a:off x="2524847" y="4559068"/>
          <a:ext cx="66532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Équation" r:id="rId2" imgW="3314520" imgH="431640" progId="Equation.3">
                  <p:embed/>
                </p:oleObj>
              </mc:Choice>
              <mc:Fallback>
                <p:oleObj name="Équation" r:id="rId2" imgW="3314520" imgH="43164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D5E1927-CE2A-6F72-94BD-DD9F03D2B9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847" y="4559068"/>
                        <a:ext cx="6653212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BE7ACE13-BF23-96F9-85AB-9EA730507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2420938"/>
            <a:ext cx="935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888CBFD5-A7AD-0EEA-0B1B-4DA614E52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093" y="980246"/>
          <a:ext cx="9258300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89940" imgH="1234649" progId="Word.Document.8">
                  <p:embed/>
                </p:oleObj>
              </mc:Choice>
              <mc:Fallback>
                <p:oleObj name="Document" r:id="rId4" imgW="5889940" imgH="1234649" progId="Word.Document.8">
                  <p:embed/>
                  <p:pic>
                    <p:nvPicPr>
                      <p:cNvPr id="8" name="Object 11">
                        <a:extLst>
                          <a:ext uri="{FF2B5EF4-FFF2-40B4-BE49-F238E27FC236}">
                            <a16:creationId xmlns:a16="http://schemas.microsoft.com/office/drawing/2014/main" id="{888CBFD5-A7AD-0EEA-0B1B-4DA614E52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93" y="980246"/>
                        <a:ext cx="9258300" cy="194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>
            <a:extLst>
              <a:ext uri="{FF2B5EF4-FFF2-40B4-BE49-F238E27FC236}">
                <a16:creationId xmlns:a16="http://schemas.microsoft.com/office/drawing/2014/main" id="{29D3A8C4-D5C4-8015-9D30-F13C36058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676" y="5414992"/>
            <a:ext cx="79085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= 30²/130 + (-30²)/70 + (-30²)/130 + 30²/70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= 6,9 + 12,8 + 6,9 + 12,8 = </a:t>
            </a:r>
            <a:r>
              <a:rPr kumimoji="0" lang="fr-FR" altLang="zh-CN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39,2</a:t>
            </a:r>
            <a:endParaRPr kumimoji="0" lang="fr-FR" sz="2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841507B-4264-F141-4F14-EDA86B8679E2}"/>
              </a:ext>
            </a:extLst>
          </p:cNvPr>
          <p:cNvSpPr txBox="1"/>
          <p:nvPr/>
        </p:nvSpPr>
        <p:spPr>
          <a:xfrm>
            <a:off x="990600" y="381000"/>
            <a:ext cx="101346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 test du </a:t>
            </a:r>
            <a:r>
              <a:rPr lang="el-G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χ²</a:t>
            </a:r>
            <a:r>
              <a:rPr lang="fr-F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: calcul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A1454F1-7859-F24D-FE45-9C101C807BB1}"/>
              </a:ext>
            </a:extLst>
          </p:cNvPr>
          <p:cNvSpPr txBox="1"/>
          <p:nvPr/>
        </p:nvSpPr>
        <p:spPr>
          <a:xfrm>
            <a:off x="9580418" y="1038999"/>
            <a:ext cx="210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Effectifs observés et </a:t>
            </a:r>
            <a:r>
              <a:rPr lang="fr-FR" dirty="0">
                <a:solidFill>
                  <a:srgbClr val="00B0F0"/>
                </a:solidFill>
              </a:rPr>
              <a:t>théoriques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EF526E5-23FE-7FDD-B642-D8A2C6623BF5}"/>
                  </a:ext>
                </a:extLst>
              </p:cNvPr>
              <p:cNvSpPr txBox="1"/>
              <p:nvPr/>
            </p:nvSpPr>
            <p:spPr>
              <a:xfrm>
                <a:off x="4629586" y="3117218"/>
                <a:ext cx="5273751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χ</m:t>
                      </m:r>
                      <m:r>
                        <m:rPr>
                          <m:nor/>
                        </m:rPr>
                        <a:rPr lang="el-GR" dirty="0" smtClean="0"/>
                        <m:t>²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𝑒𝑓𝑓𝑒𝑐𝑡𝑖𝑓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𝑜𝑏𝑠𝑒𝑟𝑣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é −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𝑒𝑓𝑓𝑒𝑐𝑡𝑖𝑓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𝑜𝑟𝑖𝑞𝑢𝑒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𝑒𝑓𝑓𝑒𝑐𝑡𝑖𝑓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𝑜𝑟𝑖𝑞𝑢𝑒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EF526E5-23FE-7FDD-B642-D8A2C6623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586" y="3117218"/>
                <a:ext cx="5273751" cy="693844"/>
              </a:xfrm>
              <a:prstGeom prst="rect">
                <a:avLst/>
              </a:prstGeom>
              <a:blipFill>
                <a:blip r:embed="rId6"/>
                <a:stretch>
                  <a:fillRect l="-6250" t="-138182" b="-196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F6788D59-23CE-E106-6D78-D8A571A42D19}"/>
              </a:ext>
            </a:extLst>
          </p:cNvPr>
          <p:cNvSpPr txBox="1"/>
          <p:nvPr/>
        </p:nvSpPr>
        <p:spPr>
          <a:xfrm>
            <a:off x="377554" y="4804614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Dans notre cas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E63D5DE-4157-48F4-84F9-E61567EEE192}"/>
              </a:ext>
            </a:extLst>
          </p:cNvPr>
          <p:cNvSpPr txBox="1"/>
          <p:nvPr/>
        </p:nvSpPr>
        <p:spPr>
          <a:xfrm>
            <a:off x="2169539" y="3273987"/>
            <a:ext cx="193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Formule du </a:t>
            </a:r>
            <a:r>
              <a:rPr lang="el-GR" b="1" dirty="0">
                <a:solidFill>
                  <a:schemeClr val="accent2"/>
                </a:solidFill>
              </a:rPr>
              <a:t>χ²</a:t>
            </a:r>
            <a:r>
              <a:rPr lang="fr-FR" b="1" dirty="0">
                <a:solidFill>
                  <a:schemeClr val="accent2"/>
                </a:solidFill>
              </a:rPr>
              <a:t> : </a:t>
            </a:r>
          </a:p>
        </p:txBody>
      </p:sp>
      <p:sp>
        <p:nvSpPr>
          <p:cNvPr id="19" name="Cadre 18">
            <a:extLst>
              <a:ext uri="{FF2B5EF4-FFF2-40B4-BE49-F238E27FC236}">
                <a16:creationId xmlns:a16="http://schemas.microsoft.com/office/drawing/2014/main" id="{5815C0A9-CE6E-A814-8D8C-B50CCD19A136}"/>
              </a:ext>
            </a:extLst>
          </p:cNvPr>
          <p:cNvSpPr/>
          <p:nvPr/>
        </p:nvSpPr>
        <p:spPr>
          <a:xfrm>
            <a:off x="990600" y="2929264"/>
            <a:ext cx="9559389" cy="1141087"/>
          </a:xfrm>
          <a:prstGeom prst="frame">
            <a:avLst>
              <a:gd name="adj1" fmla="val 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5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fr-FR" dirty="0"/>
                  <a:t> On compare le </a:t>
                </a:r>
                <a:r>
                  <a:rPr lang="el-GR" dirty="0"/>
                  <a:t>χ²</a:t>
                </a:r>
                <a:r>
                  <a:rPr lang="fr-FR" dirty="0">
                    <a:cs typeface="Arial" charset="0"/>
                  </a:rPr>
                  <a:t> calculé à un </a:t>
                </a:r>
                <a:r>
                  <a:rPr lang="el-GR" dirty="0">
                    <a:cs typeface="Arial" charset="0"/>
                  </a:rPr>
                  <a:t>χ²</a:t>
                </a:r>
                <a:r>
                  <a:rPr lang="fr-FR" dirty="0">
                    <a:cs typeface="Arial" charset="0"/>
                  </a:rPr>
                  <a:t> critique lu dans la table de distribution du Chi2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fr-FR" dirty="0">
                    <a:cs typeface="Arial" charset="0"/>
                    <a:hlinkClick r:id="rId2"/>
                  </a:rPr>
                  <a:t>https://www.chisquaretable.net/</a:t>
                </a:r>
                <a:endParaRPr lang="fr-FR" dirty="0">
                  <a:cs typeface="Arial" charset="0"/>
                </a:endParaRP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fr-FR" altLang="fr-FR" dirty="0">
                    <a:latin typeface="+mj-lt"/>
                    <a:cs typeface="Arial" panose="020B0604020202020204" pitchFamily="34" charset="0"/>
                  </a:rPr>
                  <a:t> Valeur critique </a:t>
                </a:r>
                <a:r>
                  <a:rPr lang="fr-FR" altLang="fr-FR" b="1" dirty="0">
                    <a:solidFill>
                      <a:srgbClr val="DB0116"/>
                    </a:solidFill>
                    <a:latin typeface="+mj-lt"/>
                    <a:cs typeface="Arial" panose="020B0604020202020204" pitchFamily="34" charset="0"/>
                  </a:rPr>
                  <a:t>dépend de la taille du tableau </a:t>
                </a:r>
                <a:r>
                  <a:rPr lang="fr-FR" altLang="fr-FR" dirty="0">
                    <a:latin typeface="+mj-lt"/>
                    <a:cs typeface="Arial" panose="020B0604020202020204" pitchFamily="34" charset="0"/>
                  </a:rPr>
                  <a:t>croisé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fr-FR" dirty="0">
                    <a:latin typeface="+mj-lt"/>
                    <a:cs typeface="Arial" charset="0"/>
                  </a:rPr>
                  <a:t>« degrés de libertés » : </a:t>
                </a:r>
                <a:r>
                  <a:rPr lang="fr-FR" dirty="0">
                    <a:cs typeface="Arial" charset="0"/>
                  </a:rPr>
                  <a:t>ddl = (nb lignes -1)*(nb colonnes -1)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fr-FR" dirty="0">
                    <a:cs typeface="Arial" charset="0"/>
                  </a:rPr>
                  <a:t>dans notre exemple, ddl = (2-1)*(2-1) = 1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>
                    <a:cs typeface="Arial" charset="0"/>
                  </a:rPr>
                  <a:t> La table nous donne le </a:t>
                </a:r>
                <a:r>
                  <a:rPr lang="fr-FR" dirty="0"/>
                  <a:t>X</a:t>
                </a:r>
                <a:r>
                  <a:rPr lang="fr-FR" dirty="0">
                    <a:cs typeface="Arial" charset="0"/>
                  </a:rPr>
                  <a:t>² minimum pour que l’on puisse rejeter l’hypothèse nulle d’indépendance avec un seuil de risque défini (généralement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≤</m:t>
                    </m:r>
                  </m:oMath>
                </a14:m>
                <a:r>
                  <a:rPr lang="fr-FR" dirty="0">
                    <a:cs typeface="Arial" charset="0"/>
                  </a:rPr>
                  <a:t>5% en </a:t>
                </a:r>
                <a:r>
                  <a:rPr lang="fr-FR" dirty="0" err="1">
                    <a:cs typeface="Arial" charset="0"/>
                  </a:rPr>
                  <a:t>shs</a:t>
                </a:r>
                <a:r>
                  <a:rPr lang="fr-FR" dirty="0">
                    <a:cs typeface="Arial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>
                    <a:cs typeface="Arial" charset="0"/>
                    <a:sym typeface="Wingdings" pitchFamily="2" charset="2"/>
                  </a:rPr>
                  <a:t> Si </a:t>
                </a:r>
                <a:r>
                  <a:rPr lang="fr-FR" dirty="0"/>
                  <a:t>X</a:t>
                </a:r>
                <a:r>
                  <a:rPr lang="fr-FR" dirty="0">
                    <a:cs typeface="Arial" charset="0"/>
                  </a:rPr>
                  <a:t>² calculé </a:t>
                </a:r>
                <a:r>
                  <a:rPr lang="fr-FR" dirty="0">
                    <a:cs typeface="Arial" charset="0"/>
                    <a:sym typeface="Wingdings" pitchFamily="2" charset="2"/>
                  </a:rPr>
                  <a:t>&gt;</a:t>
                </a:r>
                <a:r>
                  <a:rPr lang="fr-FR" dirty="0">
                    <a:cs typeface="Arial" charset="0"/>
                  </a:rPr>
                  <a:t> </a:t>
                </a:r>
                <a:r>
                  <a:rPr lang="fr-FR" dirty="0"/>
                  <a:t>X</a:t>
                </a:r>
                <a:r>
                  <a:rPr lang="fr-FR" dirty="0">
                    <a:cs typeface="Arial" charset="0"/>
                  </a:rPr>
                  <a:t>² </a:t>
                </a:r>
                <a:r>
                  <a:rPr lang="fr-FR" dirty="0">
                    <a:cs typeface="Arial" charset="0"/>
                    <a:sym typeface="Wingdings" pitchFamily="2" charset="2"/>
                  </a:rPr>
                  <a:t>théorique = </a:t>
                </a:r>
                <a:r>
                  <a:rPr lang="fr-FR" dirty="0">
                    <a:cs typeface="Arial" charset="0"/>
                  </a:rPr>
                  <a:t>rejet de l’hypothèse nulle / </a:t>
                </a:r>
                <a:r>
                  <a:rPr lang="fr-FR" dirty="0">
                    <a:cs typeface="Arial" charset="0"/>
                    <a:sym typeface="Wingdings" pitchFamily="2" charset="2"/>
                  </a:rPr>
                  <a:t>existence d’un lien statistique</a:t>
                </a:r>
                <a:r>
                  <a:rPr lang="fr-FR" dirty="0">
                    <a:cs typeface="Arial" charset="0"/>
                  </a:rPr>
                  <a:t> 	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13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fr-FR" dirty="0"/>
              <a:t>La table du </a:t>
            </a:r>
            <a:r>
              <a:rPr lang="el-GR" dirty="0"/>
              <a:t>χ²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C0481E-BD96-AC47-4180-3B0A745C6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1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05C1AD0-1FD0-6692-3758-6B4B0F6C5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292F0D-177F-B928-D9C9-0D14D030E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38" y="141290"/>
            <a:ext cx="8997924" cy="60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64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DD568A0-46AB-FD16-34F3-22EF50F1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Dans notre exemple : 39,2&gt;3,841, on rejette donc l’hypothèse nulle au seuil de risque de 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Il existe un lien statistiquement significatif entre nos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= Il existe un lien entre le niveau de diplôme des parents et la réussite au baccalauréat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4CBA1C4-E96E-3ADA-D43E-E3C0DDF7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FA1238-C608-FDC1-A9B6-905287EDB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3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33479B8-7575-5F39-171A-5D11CDC4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Plus l’échantillon est large, plus on a de chances d’avoir des relations significatives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Significativité </a:t>
            </a:r>
            <a:r>
              <a:rPr lang="fr-FR" b="1" dirty="0"/>
              <a:t>substantielle</a:t>
            </a:r>
            <a:r>
              <a:rPr lang="fr-FR" dirty="0"/>
              <a:t> et la significativité </a:t>
            </a:r>
            <a:r>
              <a:rPr lang="fr-FR" b="1" dirty="0"/>
              <a:t>statistique</a:t>
            </a:r>
            <a:r>
              <a:rPr lang="fr-FR" dirty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Dépend de la taille d’échantillon et du nombre de cases du tableau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Renvoie à la question de toute recherche sociologique : il faut une théorie derrière un tableau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Applicable à tous les travaux et toutes les méthodes statistiques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Les variables « cachées » (aussi appelées </a:t>
            </a:r>
            <a:r>
              <a:rPr lang="fr-FR" dirty="0" err="1"/>
              <a:t>spurious</a:t>
            </a:r>
            <a:r>
              <a:rPr lang="fr-FR" dirty="0"/>
              <a:t> </a:t>
            </a:r>
            <a:r>
              <a:rPr lang="fr-FR" dirty="0" err="1"/>
              <a:t>correlation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Le test du </a:t>
            </a:r>
            <a:r>
              <a:rPr lang="el-GR" dirty="0"/>
              <a:t>χ²</a:t>
            </a:r>
            <a:r>
              <a:rPr lang="fr-FR" dirty="0"/>
              <a:t> ne permet pas de conclure sur </a:t>
            </a:r>
            <a:r>
              <a:rPr lang="fr-FR" b="1" dirty="0"/>
              <a:t>l’intensité</a:t>
            </a:r>
            <a:r>
              <a:rPr lang="fr-FR" dirty="0"/>
              <a:t> du lien entre les variables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7EB3087-003F-25BE-B4A4-B7C2776A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limites du </a:t>
            </a:r>
            <a:r>
              <a:rPr lang="el-GR" dirty="0"/>
              <a:t>χ²</a:t>
            </a:r>
            <a:r>
              <a:rPr lang="fr-FR" dirty="0"/>
              <a:t>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4EC31D-1469-B1EC-617D-00501006CB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25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71C9A4-3EB9-5244-8E32-77EB950621AF}"/>
              </a:ext>
            </a:extLst>
          </p:cNvPr>
          <p:cNvSpPr txBox="1">
            <a:spLocks/>
          </p:cNvSpPr>
          <p:nvPr/>
        </p:nvSpPr>
        <p:spPr>
          <a:xfrm>
            <a:off x="1097280" y="1426464"/>
            <a:ext cx="10027920" cy="48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Le </a:t>
            </a:r>
            <a:r>
              <a:rPr lang="fr-FR" sz="2800" b="1" dirty="0"/>
              <a:t>V de Cramer </a:t>
            </a:r>
            <a:r>
              <a:rPr lang="fr-FR" sz="2800" dirty="0"/>
              <a:t>permet de pallier ces limites : </a:t>
            </a:r>
          </a:p>
          <a:p>
            <a:pPr lvl="1"/>
            <a:r>
              <a:rPr lang="fr-FR" sz="2400" dirty="0"/>
              <a:t>Ne dépend pas des effectifs et du nombre de cases d’un tableau</a:t>
            </a:r>
          </a:p>
          <a:p>
            <a:pPr lvl="1"/>
            <a:endParaRPr lang="fr-FR" sz="2400" dirty="0"/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Varie de 0 à 1</a:t>
            </a:r>
          </a:p>
          <a:p>
            <a:pPr lvl="2"/>
            <a:r>
              <a:rPr lang="en-US" sz="2200" dirty="0"/>
              <a:t>0= pas de lien</a:t>
            </a:r>
          </a:p>
          <a:p>
            <a:pPr lvl="2"/>
            <a:r>
              <a:rPr lang="en-US" sz="2200" dirty="0"/>
              <a:t>1= lien parfait</a:t>
            </a:r>
          </a:p>
          <a:p>
            <a:pPr lvl="2"/>
            <a:r>
              <a:rPr lang="en-US" sz="2200" dirty="0" err="1"/>
              <a:t>Devient</a:t>
            </a:r>
            <a:r>
              <a:rPr lang="en-US" sz="2200" dirty="0"/>
              <a:t> </a:t>
            </a:r>
            <a:r>
              <a:rPr lang="en-US" sz="2200" dirty="0" err="1"/>
              <a:t>intéressant</a:t>
            </a:r>
            <a:r>
              <a:rPr lang="en-US" sz="2200" dirty="0"/>
              <a:t> </a:t>
            </a:r>
            <a:r>
              <a:rPr lang="en-US" sz="2200" dirty="0" err="1"/>
              <a:t>vers</a:t>
            </a:r>
            <a:r>
              <a:rPr lang="en-US" sz="2200" dirty="0"/>
              <a:t> 0,15</a:t>
            </a:r>
          </a:p>
          <a:p>
            <a:pPr lvl="1"/>
            <a:r>
              <a:rPr lang="en-US" sz="2400" dirty="0" err="1"/>
              <a:t>Permet</a:t>
            </a:r>
            <a:r>
              <a:rPr lang="en-US" sz="2400" dirty="0"/>
              <a:t> </a:t>
            </a:r>
            <a:r>
              <a:rPr lang="en-US" sz="2400" dirty="0" err="1"/>
              <a:t>donc</a:t>
            </a:r>
            <a:r>
              <a:rPr lang="en-US" sz="2400" dirty="0"/>
              <a:t> de </a:t>
            </a:r>
            <a:r>
              <a:rPr lang="en-US" sz="2400" dirty="0" err="1"/>
              <a:t>hiérarchiser</a:t>
            </a:r>
            <a:r>
              <a:rPr lang="en-US" sz="2400" dirty="0"/>
              <a:t> des liens </a:t>
            </a:r>
            <a:r>
              <a:rPr lang="en-US" sz="2400" dirty="0" err="1"/>
              <a:t>statistiques</a:t>
            </a:r>
            <a:r>
              <a:rPr lang="en-US" sz="2400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F6ABA7-9792-924D-882D-FE2D98A583AF}"/>
              </a:ext>
            </a:extLst>
          </p:cNvPr>
          <p:cNvSpPr txBox="1"/>
          <p:nvPr/>
        </p:nvSpPr>
        <p:spPr>
          <a:xfrm>
            <a:off x="990600" y="381000"/>
            <a:ext cx="101346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 V de Cramer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294B89-2871-4146-B0FF-0AC71691D899}"/>
              </a:ext>
            </a:extLst>
          </p:cNvPr>
          <p:cNvSpPr txBox="1"/>
          <p:nvPr/>
        </p:nvSpPr>
        <p:spPr>
          <a:xfrm>
            <a:off x="4241800" y="2600400"/>
            <a:ext cx="6267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 = le m minimum (nombre de modalités var1 et var2) - 1</a:t>
            </a:r>
          </a:p>
          <a:p>
            <a:r>
              <a:rPr lang="fr-FR" dirty="0"/>
              <a:t>ou </a:t>
            </a:r>
            <a:r>
              <a:rPr lang="fr-FR" i="1" dirty="0"/>
              <a:t>l, c - 1</a:t>
            </a:r>
            <a:endParaRPr lang="fr-FR" dirty="0"/>
          </a:p>
          <a:p>
            <a:r>
              <a:rPr lang="fr-FR" dirty="0"/>
              <a:t>n = l’effectif total 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87EEDC4-BDE2-284B-92E7-D171A777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40" y="2579558"/>
            <a:ext cx="18542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6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FDCBF62-0EDC-A7CF-41E9-2A467FAB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Tableau d’ordre 2 : croise 2 variables et permet d’étudier leur 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Chacune de ces 2 variables possède des modalités (catégories).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Les modalités de la première composent les lignes du tableau.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Les modalités de la seconde composent les colonnes du tableau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Par convention : la variable </a:t>
            </a:r>
            <a:r>
              <a:rPr lang="fr-FR" b="1" dirty="0"/>
              <a:t>indépendante </a:t>
            </a:r>
            <a:r>
              <a:rPr lang="fr-FR" dirty="0"/>
              <a:t>(explicative) est présentée en </a:t>
            </a:r>
            <a:r>
              <a:rPr lang="fr-FR" b="1" dirty="0"/>
              <a:t>ligne</a:t>
            </a:r>
            <a:r>
              <a:rPr lang="fr-FR" dirty="0"/>
              <a:t> et la variable </a:t>
            </a:r>
            <a:r>
              <a:rPr lang="fr-FR" b="1" dirty="0"/>
              <a:t>dépendante </a:t>
            </a:r>
            <a:r>
              <a:rPr lang="fr-FR" dirty="0"/>
              <a:t>(à expliquer) en </a:t>
            </a:r>
            <a:r>
              <a:rPr lang="fr-FR" b="1" dirty="0"/>
              <a:t>colonne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9206323-CC49-C184-25F9-63467606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 contingence ou tri-croisé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299839-7057-2560-F041-A99278828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989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E32D032-BFEC-BF4D-9AD4-9C45A3B40A5B}"/>
              </a:ext>
            </a:extLst>
          </p:cNvPr>
          <p:cNvSpPr txBox="1"/>
          <p:nvPr/>
        </p:nvSpPr>
        <p:spPr>
          <a:xfrm>
            <a:off x="990600" y="381000"/>
            <a:ext cx="101346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 V de Cramer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1E7819-4F94-EE49-9E7E-515E7C89879F}"/>
              </a:ext>
            </a:extLst>
          </p:cNvPr>
          <p:cNvSpPr txBox="1"/>
          <p:nvPr/>
        </p:nvSpPr>
        <p:spPr>
          <a:xfrm>
            <a:off x="1066801" y="1277815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Retour à l’exemple des résultats au bac : </a:t>
            </a:r>
          </a:p>
          <a:p>
            <a:endParaRPr lang="fr-FR" sz="2400" dirty="0"/>
          </a:p>
          <a:p>
            <a:r>
              <a:rPr lang="fr-FR" sz="2400" dirty="0"/>
              <a:t>V = √   X</a:t>
            </a:r>
            <a:r>
              <a:rPr lang="fr-FR" sz="2400" baseline="30000" dirty="0"/>
              <a:t>2</a:t>
            </a:r>
            <a:r>
              <a:rPr lang="fr-FR" sz="2400" dirty="0"/>
              <a:t> </a:t>
            </a:r>
            <a:r>
              <a:rPr lang="fr-FR" sz="2400" baseline="30000" dirty="0"/>
              <a:t>   </a:t>
            </a:r>
            <a:r>
              <a:rPr lang="fr-FR" sz="2400" dirty="0"/>
              <a:t> / (</a:t>
            </a:r>
            <a:r>
              <a:rPr lang="fr-FR" sz="2400" i="1" dirty="0"/>
              <a:t>m </a:t>
            </a:r>
            <a:r>
              <a:rPr lang="fr-FR" sz="2400" dirty="0"/>
              <a:t>min - 1) n total </a:t>
            </a:r>
          </a:p>
          <a:p>
            <a:r>
              <a:rPr lang="fr-FR" sz="2400" dirty="0"/>
              <a:t>    = √  39,2 /  (        1    x     400)</a:t>
            </a:r>
          </a:p>
          <a:p>
            <a:r>
              <a:rPr lang="fr-FR" sz="2400" dirty="0"/>
              <a:t>    = √  39,2 / 400</a:t>
            </a:r>
          </a:p>
          <a:p>
            <a:r>
              <a:rPr lang="fr-FR" sz="2400" dirty="0"/>
              <a:t>    = √ 0,098</a:t>
            </a:r>
          </a:p>
          <a:p>
            <a:r>
              <a:rPr lang="fr-FR" sz="2400" dirty="0"/>
              <a:t>    = 0,31</a:t>
            </a:r>
          </a:p>
          <a:p>
            <a:endParaRPr lang="fr-FR" sz="2400" dirty="0"/>
          </a:p>
          <a:p>
            <a:r>
              <a:rPr lang="fr-FR" sz="2400" dirty="0">
                <a:sym typeface="Wingdings" pitchFamily="2" charset="2"/>
              </a:rPr>
              <a:t> La relation entre le niveau de diplôme des parents et la réussite au bac est </a:t>
            </a:r>
            <a:r>
              <a:rPr lang="fr-FR" sz="2400" b="1" u="sng" dirty="0">
                <a:sym typeface="Wingdings" pitchFamily="2" charset="2"/>
              </a:rPr>
              <a:t>significative</a:t>
            </a:r>
            <a:r>
              <a:rPr lang="fr-FR" sz="2400" dirty="0">
                <a:sym typeface="Wingdings" pitchFamily="2" charset="2"/>
              </a:rPr>
              <a:t> 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19552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60458-EB6B-2A09-E399-74E28107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dans </a:t>
            </a:r>
            <a:r>
              <a:rPr lang="fr-FR" dirty="0" err="1"/>
              <a:t>Jamovi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4F750-0134-C4F9-AB92-DDF507A5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Retrouver tout ça dans </a:t>
            </a:r>
            <a:r>
              <a:rPr lang="fr-FR" dirty="0" err="1"/>
              <a:t>Jamovi</a:t>
            </a:r>
            <a:endParaRPr lang="fr-FR" dirty="0"/>
          </a:p>
          <a:p>
            <a:r>
              <a:rPr lang="fr-FR" dirty="0"/>
              <a:t>- L’appliquer à vos données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ED47BB-9372-8A2F-A868-416D94221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36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C12EF09-223B-A046-861B-49211F412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26" y="1187240"/>
            <a:ext cx="3860800" cy="4470400"/>
          </a:xfrm>
          <a:prstGeom prst="rect">
            <a:avLst/>
          </a:prstGeom>
        </p:spPr>
      </p:pic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BCC5451B-FE9B-8A4F-BC18-414AE60954FD}"/>
              </a:ext>
            </a:extLst>
          </p:cNvPr>
          <p:cNvSpPr/>
          <p:nvPr/>
        </p:nvSpPr>
        <p:spPr>
          <a:xfrm>
            <a:off x="5052726" y="3147060"/>
            <a:ext cx="1244600" cy="563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A249233-E431-E344-A510-500B541EC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26" y="1133466"/>
            <a:ext cx="4483100" cy="4839022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26C18789-1113-5F40-ACA8-C131347AD467}"/>
              </a:ext>
            </a:extLst>
          </p:cNvPr>
          <p:cNvSpPr/>
          <p:nvPr/>
        </p:nvSpPr>
        <p:spPr>
          <a:xfrm>
            <a:off x="5951095" y="4586990"/>
            <a:ext cx="2308485" cy="9443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95F120-0005-9FF2-ECD2-79E32BBD1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EE6DB77-7780-0F21-7590-F7CB08B6BEF8}"/>
              </a:ext>
            </a:extLst>
          </p:cNvPr>
          <p:cNvSpPr/>
          <p:nvPr/>
        </p:nvSpPr>
        <p:spPr>
          <a:xfrm>
            <a:off x="8538876" y="4713260"/>
            <a:ext cx="493407" cy="9443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849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6EDD2F-A79B-4DDB-CBFC-779DB4D94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963B495-679D-7C36-79F8-33388FC3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79" y="540294"/>
            <a:ext cx="9423480" cy="5375161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6DC66965-6949-4142-A93D-88280C9BDCC0}"/>
              </a:ext>
            </a:extLst>
          </p:cNvPr>
          <p:cNvSpPr/>
          <p:nvPr/>
        </p:nvSpPr>
        <p:spPr>
          <a:xfrm>
            <a:off x="1309141" y="795756"/>
            <a:ext cx="1573967" cy="7195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1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6AEE60B-8743-B893-BA1E-36E78D2D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 Les jeunes (18-24 ans) votent-ils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plus ou moins que l’ensemble de l’électorat pour Nicolas Sarkozy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plus ou moins que les plus de 60 ans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 L’électorat de Ségolène Royal est-il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plus jeune que l’électorat en général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plus jeune que celui de Nicolas Sarkozy ? </a:t>
            </a:r>
          </a:p>
          <a:p>
            <a:r>
              <a:rPr lang="fr-FR" b="1" dirty="0">
                <a:solidFill>
                  <a:schemeClr val="accent2"/>
                </a:solidFill>
              </a:rPr>
              <a:t>-&gt; Délicat à lire avec les seuls effectifs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A7CFC77-DEF5-8105-FB62-44747104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L’utilité des % (vs. effectifs)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59BD9F-5C19-2D6A-BE85-B8EB8EC5C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2F8C60F-5305-C57E-54A2-5B72F764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r="55434"/>
          <a:stretch>
            <a:fillRect/>
          </a:stretch>
        </p:blipFill>
        <p:spPr bwMode="auto">
          <a:xfrm>
            <a:off x="5650972" y="3138740"/>
            <a:ext cx="738998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7A2E43BB-66A8-BFE1-67E5-96A1884BBB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94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A33E402-643A-8A43-B55F-18E0A28771B6}"/>
              </a:ext>
            </a:extLst>
          </p:cNvPr>
          <p:cNvSpPr txBox="1"/>
          <p:nvPr/>
        </p:nvSpPr>
        <p:spPr>
          <a:xfrm>
            <a:off x="990600" y="381000"/>
            <a:ext cx="101346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81B02">
                    <a:lumMod val="20000"/>
                    <a:lumOff val="8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Tableaux de pourcentages en ligne 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5536852-E770-804F-A218-0D3034253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r="59504"/>
          <a:stretch>
            <a:fillRect/>
          </a:stretch>
        </p:blipFill>
        <p:spPr bwMode="auto">
          <a:xfrm>
            <a:off x="990600" y="1219881"/>
            <a:ext cx="6268903" cy="462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38659FF-FCFA-6447-9681-E75A186E8EA0}"/>
              </a:ext>
            </a:extLst>
          </p:cNvPr>
          <p:cNvSpPr txBox="1"/>
          <p:nvPr/>
        </p:nvSpPr>
        <p:spPr>
          <a:xfrm>
            <a:off x="7840494" y="1459149"/>
            <a:ext cx="12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Formule ?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5ACE638-5A8B-354E-B5FB-8FA1D3E1FF15}"/>
              </a:ext>
            </a:extLst>
          </p:cNvPr>
          <p:cNvSpPr/>
          <p:nvPr/>
        </p:nvSpPr>
        <p:spPr>
          <a:xfrm>
            <a:off x="2976664" y="1789889"/>
            <a:ext cx="1361872" cy="7003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5BDC1A5-7462-7B47-AA23-BBFF221197D7}"/>
              </a:ext>
            </a:extLst>
          </p:cNvPr>
          <p:cNvCxnSpPr>
            <a:cxnSpLocks/>
          </p:cNvCxnSpPr>
          <p:nvPr/>
        </p:nvCxnSpPr>
        <p:spPr>
          <a:xfrm>
            <a:off x="4163680" y="1859144"/>
            <a:ext cx="3423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9E0D535-4B11-FC44-95CC-F017D271C1DF}"/>
              </a:ext>
            </a:extLst>
          </p:cNvPr>
          <p:cNvSpPr txBox="1"/>
          <p:nvPr/>
        </p:nvSpPr>
        <p:spPr>
          <a:xfrm>
            <a:off x="7512962" y="1809345"/>
            <a:ext cx="4679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(effectif case / effectif marginal ligne)*100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(245/385)*100 = 63,64%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Rockwell" panose="020606030202050204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AF7377C-98DF-F540-B952-E343AD35868F}"/>
              </a:ext>
            </a:extLst>
          </p:cNvPr>
          <p:cNvSpPr txBox="1"/>
          <p:nvPr/>
        </p:nvSpPr>
        <p:spPr>
          <a:xfrm>
            <a:off x="7859949" y="3171217"/>
            <a:ext cx="3265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Intérêt ?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On observe que le vote pour Nicolas Sarkozy augmente avec l’âge</a:t>
            </a:r>
          </a:p>
        </p:txBody>
      </p:sp>
    </p:spTree>
    <p:extLst>
      <p:ext uri="{BB962C8B-B14F-4D97-AF65-F5344CB8AC3E}">
        <p14:creationId xmlns:p14="http://schemas.microsoft.com/office/powerpoint/2010/main" val="286973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A36844-2C6C-BA40-99E9-AB86E0AC8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4124" r="56112"/>
          <a:stretch>
            <a:fillRect/>
          </a:stretch>
        </p:blipFill>
        <p:spPr bwMode="auto">
          <a:xfrm>
            <a:off x="2840476" y="1711934"/>
            <a:ext cx="5495259" cy="394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F1B4E00-9589-9943-B0F4-849FED99785A}"/>
              </a:ext>
            </a:extLst>
          </p:cNvPr>
          <p:cNvSpPr txBox="1"/>
          <p:nvPr/>
        </p:nvSpPr>
        <p:spPr>
          <a:xfrm>
            <a:off x="990600" y="381000"/>
            <a:ext cx="101346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81B02">
                    <a:lumMod val="20000"/>
                    <a:lumOff val="8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Tableaux de pourcentages en colonne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993BA2-F49D-6D48-A271-04B2EB4653DF}"/>
              </a:ext>
            </a:extLst>
          </p:cNvPr>
          <p:cNvSpPr txBox="1"/>
          <p:nvPr/>
        </p:nvSpPr>
        <p:spPr>
          <a:xfrm>
            <a:off x="990599" y="1041953"/>
            <a:ext cx="10134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Formule :  (effectif case/effectif marginal colonne)*100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                 (366/1673)*100 = 21,88%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7F273D0-186E-914A-81C7-56ABCB21052C}"/>
              </a:ext>
            </a:extLst>
          </p:cNvPr>
          <p:cNvSpPr txBox="1"/>
          <p:nvPr/>
        </p:nvSpPr>
        <p:spPr>
          <a:xfrm>
            <a:off x="804672" y="5725853"/>
            <a:ext cx="10320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Clef de lecture : sur 100 votants pour Ségolène Royal,  21,88 sont sexagénaires et plus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302B69-3F2C-1D48-B510-E0C6DBDC5A17}"/>
              </a:ext>
            </a:extLst>
          </p:cNvPr>
          <p:cNvSpPr/>
          <p:nvPr/>
        </p:nvSpPr>
        <p:spPr>
          <a:xfrm>
            <a:off x="4377446" y="4633890"/>
            <a:ext cx="1186775" cy="544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19DE6AC-E760-7E41-9DBE-0EBDFE749F3B}"/>
              </a:ext>
            </a:extLst>
          </p:cNvPr>
          <p:cNvSpPr txBox="1"/>
          <p:nvPr/>
        </p:nvSpPr>
        <p:spPr>
          <a:xfrm>
            <a:off x="798575" y="6053591"/>
            <a:ext cx="10326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Intérêt :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l’électorat de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Ségolène Royal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se compose à plus de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53% de moins de 44 ans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42% pour Nicolas Sarkozy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FBDF35-2E69-1044-B181-1B1CDE091F8F}"/>
              </a:ext>
            </a:extLst>
          </p:cNvPr>
          <p:cNvSpPr/>
          <p:nvPr/>
        </p:nvSpPr>
        <p:spPr>
          <a:xfrm>
            <a:off x="4513634" y="2393004"/>
            <a:ext cx="836578" cy="1634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FE96C8-E6B9-3640-82E4-B21AF8EF358A}"/>
              </a:ext>
            </a:extLst>
          </p:cNvPr>
          <p:cNvSpPr/>
          <p:nvPr/>
        </p:nvSpPr>
        <p:spPr>
          <a:xfrm>
            <a:off x="5700409" y="2393004"/>
            <a:ext cx="836578" cy="163424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5468A76C-9368-5813-4D53-1B6B84C2B639}"/>
              </a:ext>
            </a:extLst>
          </p:cNvPr>
          <p:cNvCxnSpPr/>
          <p:nvPr/>
        </p:nvCxnSpPr>
        <p:spPr>
          <a:xfrm rot="16200000" flipH="1">
            <a:off x="1273544" y="1933111"/>
            <a:ext cx="3367417" cy="2685513"/>
          </a:xfrm>
          <a:prstGeom prst="bentConnector3">
            <a:avLst>
              <a:gd name="adj1" fmla="val 99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36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9D4EF1C-CB63-2B4F-B787-DECC3F5F2F47}"/>
              </a:ext>
            </a:extLst>
          </p:cNvPr>
          <p:cNvSpPr txBox="1"/>
          <p:nvPr/>
        </p:nvSpPr>
        <p:spPr>
          <a:xfrm>
            <a:off x="990600" y="381000"/>
            <a:ext cx="101346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81B02">
                    <a:lumMod val="20000"/>
                    <a:lumOff val="8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Tableaux de pourcentage total (= en ligne et en colonne)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BD8A5D-58EB-504F-A192-6A6E229DE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r="58147"/>
          <a:stretch>
            <a:fillRect/>
          </a:stretch>
        </p:blipFill>
        <p:spPr bwMode="auto">
          <a:xfrm>
            <a:off x="990600" y="1265862"/>
            <a:ext cx="6047837" cy="453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124D9B14-295B-064B-ACB6-CF45883FB076}"/>
              </a:ext>
            </a:extLst>
          </p:cNvPr>
          <p:cNvSpPr/>
          <p:nvPr/>
        </p:nvSpPr>
        <p:spPr>
          <a:xfrm>
            <a:off x="4202349" y="3059348"/>
            <a:ext cx="1245140" cy="7393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FB0D948-69BF-6E4A-BA6B-A2F637D3B37F}"/>
              </a:ext>
            </a:extLst>
          </p:cNvPr>
          <p:cNvSpPr txBox="1"/>
          <p:nvPr/>
        </p:nvSpPr>
        <p:spPr>
          <a:xfrm>
            <a:off x="7607030" y="1653702"/>
            <a:ext cx="3515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Formule ?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(effectif cas / effectif total)*100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(300/3433)*100 = 8,74%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3A4D440-A596-2746-9E47-B611495548C4}"/>
              </a:ext>
            </a:extLst>
          </p:cNvPr>
          <p:cNvCxnSpPr>
            <a:stCxn id="5" idx="6"/>
            <a:endCxn id="6" idx="1"/>
          </p:cNvCxnSpPr>
          <p:nvPr/>
        </p:nvCxnSpPr>
        <p:spPr>
          <a:xfrm flipV="1">
            <a:off x="5447489" y="2115367"/>
            <a:ext cx="2159541" cy="131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A0103B2-83B4-8E44-B480-02683B3DC85E}"/>
              </a:ext>
            </a:extLst>
          </p:cNvPr>
          <p:cNvSpPr txBox="1"/>
          <p:nvPr/>
        </p:nvSpPr>
        <p:spPr>
          <a:xfrm>
            <a:off x="7782128" y="3424136"/>
            <a:ext cx="25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Intérêt assez faible … </a:t>
            </a:r>
          </a:p>
        </p:txBody>
      </p:sp>
    </p:spTree>
    <p:extLst>
      <p:ext uri="{BB962C8B-B14F-4D97-AF65-F5344CB8AC3E}">
        <p14:creationId xmlns:p14="http://schemas.microsoft.com/office/powerpoint/2010/main" val="238977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F64ECC4-64E2-FF4B-98D0-0C186B819B9C}"/>
              </a:ext>
            </a:extLst>
          </p:cNvPr>
          <p:cNvSpPr txBox="1"/>
          <p:nvPr/>
        </p:nvSpPr>
        <p:spPr>
          <a:xfrm>
            <a:off x="990600" y="381000"/>
            <a:ext cx="101346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81B02">
                    <a:lumMod val="20000"/>
                    <a:lumOff val="80000"/>
                  </a:srgb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Comparaison de pourcentages : les écarts à la moyenne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B2A9BC2-6AFB-A644-8CED-B434B0CCBF8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954786"/>
          <a:ext cx="4362452" cy="2431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0613">
                  <a:extLst>
                    <a:ext uri="{9D8B030D-6E8A-4147-A177-3AD203B41FA5}">
                      <a16:colId xmlns:a16="http://schemas.microsoft.com/office/drawing/2014/main" val="1794178217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841760028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777504232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3941995332"/>
                    </a:ext>
                  </a:extLst>
                </a:gridCol>
              </a:tblGrid>
              <a:tr h="3473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1" u="none" strike="noStrike" dirty="0">
                          <a:effectLst/>
                        </a:rPr>
                        <a:t>age5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1" u="none" strike="noStrike" dirty="0">
                          <a:effectLst/>
                        </a:rPr>
                        <a:t>Gauche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1" u="none" strike="noStrike" dirty="0">
                          <a:effectLst/>
                        </a:rPr>
                        <a:t>Droite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1" u="none" strike="noStrike" dirty="0">
                          <a:effectLst/>
                        </a:rPr>
                        <a:t>Total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96700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1" u="none" strike="noStrike" dirty="0">
                          <a:effectLst/>
                        </a:rPr>
                        <a:t>18-24 ans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u="none" strike="noStrike" dirty="0">
                          <a:effectLst/>
                        </a:rPr>
                        <a:t>64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u="none" strike="noStrike" dirty="0">
                          <a:effectLst/>
                        </a:rPr>
                        <a:t>36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u="none" strike="noStrike" dirty="0">
                          <a:effectLst/>
                        </a:rPr>
                        <a:t>100%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528283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1" u="none" strike="noStrike" dirty="0">
                          <a:effectLst/>
                        </a:rPr>
                        <a:t>25-34 ans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u="none" strike="noStrike" dirty="0">
                          <a:effectLst/>
                        </a:rPr>
                        <a:t>52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u="none" strike="noStrike" dirty="0">
                          <a:effectLst/>
                        </a:rPr>
                        <a:t>48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u="none" strike="noStrike">
                          <a:effectLst/>
                        </a:rPr>
                        <a:t>100%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3769949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1" u="none" strike="noStrike" dirty="0">
                          <a:effectLst/>
                        </a:rPr>
                        <a:t>35-44 ans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u="none" strike="noStrike" dirty="0">
                          <a:effectLst/>
                        </a:rPr>
                        <a:t>52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u="none" strike="noStrike" dirty="0">
                          <a:effectLst/>
                        </a:rPr>
                        <a:t>100%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2271169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1" u="none" strike="noStrike" dirty="0">
                          <a:effectLst/>
                        </a:rPr>
                        <a:t>45-59 ans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u="none" strike="noStrike" dirty="0">
                          <a:effectLst/>
                        </a:rPr>
                        <a:t>50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u="none" strike="noStrike">
                          <a:effectLst/>
                        </a:rPr>
                        <a:t>100%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369855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1" u="none" strike="noStrike" dirty="0">
                          <a:effectLst/>
                        </a:rPr>
                        <a:t>60 et+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u="none" strike="noStrike" dirty="0">
                          <a:effectLst/>
                        </a:rPr>
                        <a:t>37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u="none" strike="noStrike" dirty="0">
                          <a:effectLst/>
                        </a:rPr>
                        <a:t>63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u="none" strike="noStrike" dirty="0">
                          <a:effectLst/>
                        </a:rPr>
                        <a:t>100%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945340"/>
                  </a:ext>
                </a:extLst>
              </a:tr>
              <a:tr h="3473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1" u="none" strike="noStrike" dirty="0">
                          <a:effectLst/>
                        </a:rPr>
                        <a:t>Total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1" u="none" strike="noStrike" dirty="0">
                          <a:effectLst/>
                        </a:rPr>
                        <a:t>49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1" u="none" strike="noStrike" dirty="0">
                          <a:effectLst/>
                        </a:rPr>
                        <a:t>51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500" b="1" u="none" strike="noStrike" dirty="0">
                          <a:effectLst/>
                        </a:rPr>
                        <a:t>100%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6949877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2781B5B-4E5B-2646-B776-59C11ACA4E88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965559"/>
          <a:ext cx="3409185" cy="2420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395">
                  <a:extLst>
                    <a:ext uri="{9D8B030D-6E8A-4147-A177-3AD203B41FA5}">
                      <a16:colId xmlns:a16="http://schemas.microsoft.com/office/drawing/2014/main" val="1141569247"/>
                    </a:ext>
                  </a:extLst>
                </a:gridCol>
                <a:gridCol w="1136395">
                  <a:extLst>
                    <a:ext uri="{9D8B030D-6E8A-4147-A177-3AD203B41FA5}">
                      <a16:colId xmlns:a16="http://schemas.microsoft.com/office/drawing/2014/main" val="1190305262"/>
                    </a:ext>
                  </a:extLst>
                </a:gridCol>
                <a:gridCol w="1136395">
                  <a:extLst>
                    <a:ext uri="{9D8B030D-6E8A-4147-A177-3AD203B41FA5}">
                      <a16:colId xmlns:a16="http://schemas.microsoft.com/office/drawing/2014/main" val="2434743432"/>
                    </a:ext>
                  </a:extLst>
                </a:gridCol>
              </a:tblGrid>
              <a:tr h="34580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age5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Gauche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Droite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4463692"/>
                  </a:ext>
                </a:extLst>
              </a:tr>
              <a:tr h="34580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18-24 ans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 dirty="0">
                          <a:effectLst/>
                        </a:rPr>
                        <a:t>15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 dirty="0">
                          <a:effectLst/>
                        </a:rPr>
                        <a:t>-15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585211"/>
                  </a:ext>
                </a:extLst>
              </a:tr>
              <a:tr h="34580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25-34 ans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 dirty="0">
                          <a:effectLst/>
                        </a:rPr>
                        <a:t>3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 dirty="0">
                          <a:effectLst/>
                        </a:rPr>
                        <a:t>-3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3974679"/>
                  </a:ext>
                </a:extLst>
              </a:tr>
              <a:tr h="34580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35-44 ans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 dirty="0">
                          <a:effectLst/>
                        </a:rPr>
                        <a:t>3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>
                          <a:effectLst/>
                        </a:rPr>
                        <a:t>-3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9352909"/>
                  </a:ext>
                </a:extLst>
              </a:tr>
              <a:tr h="34580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45-59 ans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 dirty="0">
                          <a:effectLst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>
                          <a:effectLst/>
                        </a:rPr>
                        <a:t>-1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2036874"/>
                  </a:ext>
                </a:extLst>
              </a:tr>
              <a:tr h="34580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60 et+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 dirty="0">
                          <a:effectLst/>
                        </a:rPr>
                        <a:t>-12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 dirty="0">
                          <a:effectLst/>
                        </a:rPr>
                        <a:t>12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8117366"/>
                  </a:ext>
                </a:extLst>
              </a:tr>
              <a:tr h="34580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Total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49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51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25981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DD2D538-8091-1548-892E-984C927E42C9}"/>
              </a:ext>
            </a:extLst>
          </p:cNvPr>
          <p:cNvGraphicFramePr>
            <a:graphicFrameLocks noGrp="1"/>
          </p:cNvGraphicFramePr>
          <p:nvPr/>
        </p:nvGraphicFramePr>
        <p:xfrm>
          <a:off x="4705734" y="965559"/>
          <a:ext cx="3409185" cy="2420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395">
                  <a:extLst>
                    <a:ext uri="{9D8B030D-6E8A-4147-A177-3AD203B41FA5}">
                      <a16:colId xmlns:a16="http://schemas.microsoft.com/office/drawing/2014/main" val="2315627328"/>
                    </a:ext>
                  </a:extLst>
                </a:gridCol>
                <a:gridCol w="1136395">
                  <a:extLst>
                    <a:ext uri="{9D8B030D-6E8A-4147-A177-3AD203B41FA5}">
                      <a16:colId xmlns:a16="http://schemas.microsoft.com/office/drawing/2014/main" val="726443251"/>
                    </a:ext>
                  </a:extLst>
                </a:gridCol>
                <a:gridCol w="1136395">
                  <a:extLst>
                    <a:ext uri="{9D8B030D-6E8A-4147-A177-3AD203B41FA5}">
                      <a16:colId xmlns:a16="http://schemas.microsoft.com/office/drawing/2014/main" val="4152201475"/>
                    </a:ext>
                  </a:extLst>
                </a:gridCol>
              </a:tblGrid>
              <a:tr h="34580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age5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Gauche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Droite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460916"/>
                  </a:ext>
                </a:extLst>
              </a:tr>
              <a:tr h="34580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18-24 ans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>
                          <a:effectLst/>
                        </a:rPr>
                        <a:t>64-49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>
                          <a:effectLst/>
                        </a:rPr>
                        <a:t>36-51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534607"/>
                  </a:ext>
                </a:extLst>
              </a:tr>
              <a:tr h="34580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25-34 ans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>
                          <a:effectLst/>
                        </a:rPr>
                        <a:t>52-49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>
                          <a:effectLst/>
                        </a:rPr>
                        <a:t>48-51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2446741"/>
                  </a:ext>
                </a:extLst>
              </a:tr>
              <a:tr h="34580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35-44 ans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>
                          <a:effectLst/>
                        </a:rPr>
                        <a:t>52-49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>
                          <a:effectLst/>
                        </a:rPr>
                        <a:t>48-51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25334"/>
                  </a:ext>
                </a:extLst>
              </a:tr>
              <a:tr h="34580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45-59 ans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 dirty="0">
                          <a:effectLst/>
                        </a:rPr>
                        <a:t>50-49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>
                          <a:effectLst/>
                        </a:rPr>
                        <a:t>50-51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955085"/>
                  </a:ext>
                </a:extLst>
              </a:tr>
              <a:tr h="34580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60 et+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 dirty="0">
                          <a:effectLst/>
                        </a:rPr>
                        <a:t>37-49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u="none" strike="noStrike">
                          <a:effectLst/>
                        </a:rPr>
                        <a:t>63-51</a:t>
                      </a:r>
                      <a:endParaRPr lang="fr-FR" sz="15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766105"/>
                  </a:ext>
                </a:extLst>
              </a:tr>
              <a:tr h="34580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Total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49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500" b="1" u="none" strike="noStrike" dirty="0">
                          <a:effectLst/>
                        </a:rPr>
                        <a:t>51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030521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DEC217B4-1B45-2B49-BD86-5CBD9BCF59A8}"/>
              </a:ext>
            </a:extLst>
          </p:cNvPr>
          <p:cNvSpPr txBox="1"/>
          <p:nvPr/>
        </p:nvSpPr>
        <p:spPr>
          <a:xfrm>
            <a:off x="6057900" y="4542687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Chacune des cases contient la différence, en points de pourcentage entre la fréquence conditionnelle pour la case considérée et la fréquence moyenne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Écart = fréquence conditionnelle – fréquence moyenne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18CEAD2-851B-3145-A15B-9770687ED0A8}"/>
              </a:ext>
            </a:extLst>
          </p:cNvPr>
          <p:cNvCxnSpPr>
            <a:cxnSpLocks/>
          </p:cNvCxnSpPr>
          <p:nvPr/>
        </p:nvCxnSpPr>
        <p:spPr>
          <a:xfrm flipV="1">
            <a:off x="10801350" y="3429001"/>
            <a:ext cx="571116" cy="110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èche courbée vers le haut 12">
            <a:extLst>
              <a:ext uri="{FF2B5EF4-FFF2-40B4-BE49-F238E27FC236}">
                <a16:creationId xmlns:a16="http://schemas.microsoft.com/office/drawing/2014/main" id="{F0F629CB-EB58-534E-9A20-D9A4FFB29963}"/>
              </a:ext>
            </a:extLst>
          </p:cNvPr>
          <p:cNvSpPr/>
          <p:nvPr/>
        </p:nvSpPr>
        <p:spPr>
          <a:xfrm>
            <a:off x="1390650" y="3429000"/>
            <a:ext cx="4019550" cy="4953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4" name="Flèche courbée vers le haut 13">
            <a:extLst>
              <a:ext uri="{FF2B5EF4-FFF2-40B4-BE49-F238E27FC236}">
                <a16:creationId xmlns:a16="http://schemas.microsoft.com/office/drawing/2014/main" id="{F9A38EB5-A681-BC4D-9A0B-920AE099DA23}"/>
              </a:ext>
            </a:extLst>
          </p:cNvPr>
          <p:cNvSpPr/>
          <p:nvPr/>
        </p:nvSpPr>
        <p:spPr>
          <a:xfrm>
            <a:off x="6410326" y="3471779"/>
            <a:ext cx="4019550" cy="4953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C3D4E98-C6CE-0749-9826-F15D9F6012A9}"/>
              </a:ext>
            </a:extLst>
          </p:cNvPr>
          <p:cNvSpPr txBox="1"/>
          <p:nvPr/>
        </p:nvSpPr>
        <p:spPr>
          <a:xfrm>
            <a:off x="609600" y="4302313"/>
            <a:ext cx="480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Interprétation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Les moins de 25 ans ont voté davantage pour Ségolène Royal que la moyenne (+15 points) tandis que les personnes âgées de plus de 60 ans ont moins voté pour Ségolène Royal que la moyenne (-12 points).</a:t>
            </a:r>
          </a:p>
        </p:txBody>
      </p:sp>
      <p:sp>
        <p:nvSpPr>
          <p:cNvPr id="4" name="Cadre 3">
            <a:extLst>
              <a:ext uri="{FF2B5EF4-FFF2-40B4-BE49-F238E27FC236}">
                <a16:creationId xmlns:a16="http://schemas.microsoft.com/office/drawing/2014/main" id="{1805CC5E-4EC7-124A-B615-53C2C47B000B}"/>
              </a:ext>
            </a:extLst>
          </p:cNvPr>
          <p:cNvSpPr/>
          <p:nvPr/>
        </p:nvSpPr>
        <p:spPr>
          <a:xfrm>
            <a:off x="9513277" y="1318846"/>
            <a:ext cx="916599" cy="36927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" name="Cadre 14">
            <a:extLst>
              <a:ext uri="{FF2B5EF4-FFF2-40B4-BE49-F238E27FC236}">
                <a16:creationId xmlns:a16="http://schemas.microsoft.com/office/drawing/2014/main" id="{8F7F84BE-A73C-C147-B368-32694A028A06}"/>
              </a:ext>
            </a:extLst>
          </p:cNvPr>
          <p:cNvSpPr/>
          <p:nvPr/>
        </p:nvSpPr>
        <p:spPr>
          <a:xfrm>
            <a:off x="9513276" y="2708908"/>
            <a:ext cx="916599" cy="36927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8954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949FC2B-3223-6D4A-EB6A-E7DDD2CD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Comment savoir si les </a:t>
            </a:r>
            <a:r>
              <a:rPr lang="fr-FR" b="1" dirty="0"/>
              <a:t>différences observées </a:t>
            </a:r>
            <a:r>
              <a:rPr lang="fr-FR" dirty="0"/>
              <a:t>dans notre tri-croisé sont </a:t>
            </a:r>
            <a:r>
              <a:rPr lang="fr-FR" b="1" dirty="0"/>
              <a:t>significatives</a:t>
            </a:r>
            <a:r>
              <a:rPr lang="fr-FR" dirty="0"/>
              <a:t>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Sont-elles dues au hasard de l’échantillonnage ?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… ou peut-on </a:t>
            </a:r>
            <a:r>
              <a:rPr lang="fr-FR" b="1" dirty="0"/>
              <a:t>inférer</a:t>
            </a:r>
            <a:r>
              <a:rPr lang="fr-FR" dirty="0"/>
              <a:t> les écarts observés dans l’échantillon à la population d’intérêt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Le test du </a:t>
            </a:r>
            <a:r>
              <a:rPr lang="el-GR" dirty="0"/>
              <a:t>χ²</a:t>
            </a:r>
            <a:r>
              <a:rPr lang="fr-FR" dirty="0"/>
              <a:t> permet de trancher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80AD5EA-BA9E-84E2-E31B-17CAD907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du </a:t>
            </a:r>
            <a:r>
              <a:rPr lang="el-GR" dirty="0"/>
              <a:t>χ²</a:t>
            </a:r>
            <a:r>
              <a:rPr lang="fr-FR" dirty="0"/>
              <a:t> </a:t>
            </a:r>
            <a:r>
              <a:rPr lang="fr-FR" sz="2000" dirty="0"/>
              <a:t>(chi2, khi2, chi-deux, chi-square, etc.)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BA27E0-E943-39C5-723D-0F202E8F6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Une image contenant dessin humoristique, Personnage de fiction, fiction, Héros&#10;&#10;Description générée automatiquement">
            <a:extLst>
              <a:ext uri="{FF2B5EF4-FFF2-40B4-BE49-F238E27FC236}">
                <a16:creationId xmlns:a16="http://schemas.microsoft.com/office/drawing/2014/main" id="{5CEB5F6E-2ABC-0D61-B224-10A1C24BA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282" y="224367"/>
            <a:ext cx="3346290" cy="16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5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9DD92-511B-CF1F-6FB0-9BA3655D2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4DBA90-FCD2-DD67-1650-3C6D7981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Le principe général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On formule une </a:t>
            </a:r>
            <a:r>
              <a:rPr lang="fr-FR" b="1" dirty="0"/>
              <a:t>hypothèse « nulle » (H0)</a:t>
            </a:r>
            <a:r>
              <a:rPr lang="fr-FR" dirty="0"/>
              <a:t> : il n’y a pas de lien entre les deux variables = les deux variables sont indépendantes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On cherche à rejeter cette hypothèse nulle (avec un risque d'erreur)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Dans la pratique pour le </a:t>
            </a:r>
            <a:r>
              <a:rPr lang="el-GR" dirty="0"/>
              <a:t>χ²</a:t>
            </a:r>
            <a:r>
              <a:rPr lang="fr-FR" dirty="0"/>
              <a:t>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On calcule un score (un nombre)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On compare ce nombre calculé à un nombre théorique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On conclue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59282FE-6278-4B6E-B22C-B75D1878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tests statistiques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6833BB4-9EA0-1F54-FCC0-10E475580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114703"/>
      </p:ext>
    </p:extLst>
  </p:cSld>
  <p:clrMapOvr>
    <a:masterClrMapping/>
  </p:clrMapOvr>
</p:sld>
</file>

<file path=ppt/theme/theme1.xml><?xml version="1.0" encoding="utf-8"?>
<a:theme xmlns:a="http://schemas.openxmlformats.org/drawingml/2006/main" name="Scpobdx">
  <a:themeElements>
    <a:clrScheme name="Personnalisé 2">
      <a:dk1>
        <a:sysClr val="windowText" lastClr="000000"/>
      </a:dk1>
      <a:lt1>
        <a:sysClr val="window" lastClr="FFFFFF"/>
      </a:lt1>
      <a:dk2>
        <a:srgbClr val="039FA0"/>
      </a:dk2>
      <a:lt2>
        <a:srgbClr val="E2DFCC"/>
      </a:lt2>
      <a:accent1>
        <a:srgbClr val="FF0000"/>
      </a:accent1>
      <a:accent2>
        <a:srgbClr val="C00000"/>
      </a:accent2>
      <a:accent3>
        <a:srgbClr val="FCAE3B"/>
      </a:accent3>
      <a:accent4>
        <a:srgbClr val="000000"/>
      </a:accent4>
      <a:accent5>
        <a:srgbClr val="002060"/>
      </a:accent5>
      <a:accent6>
        <a:srgbClr val="0070C0"/>
      </a:accent6>
      <a:hlink>
        <a:srgbClr val="44C1A3"/>
      </a:hlink>
      <a:folHlink>
        <a:srgbClr val="44C1A3"/>
      </a:folHlink>
    </a:clrScheme>
    <a:fontScheme name="Personnalisé 1">
      <a:majorFont>
        <a:latin typeface="Bitter"/>
        <a:ea typeface=""/>
        <a:cs typeface=""/>
      </a:majorFont>
      <a:minorFont>
        <a:latin typeface="Myriad Pro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pobdx" id="{624C7554-4FFD-964C-9987-67702766A9BB}" vid="{54BDD8AB-0C7C-AC43-A001-E078F96B8E5E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Scpobdx</Template>
  <TotalTime>306</TotalTime>
  <Words>1338</Words>
  <Application>Microsoft Macintosh PowerPoint</Application>
  <PresentationFormat>Grand écran</PresentationFormat>
  <Paragraphs>202</Paragraphs>
  <Slides>23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9" baseType="lpstr">
      <vt:lpstr>Arial</vt:lpstr>
      <vt:lpstr>Bitter</vt:lpstr>
      <vt:lpstr>Calibri</vt:lpstr>
      <vt:lpstr>Calibri Light</vt:lpstr>
      <vt:lpstr>Cambria Math</vt:lpstr>
      <vt:lpstr>Courier New</vt:lpstr>
      <vt:lpstr>Gill Sans MT</vt:lpstr>
      <vt:lpstr>Myriad Pro</vt:lpstr>
      <vt:lpstr>Myriad Pro Light</vt:lpstr>
      <vt:lpstr>Rockwell</vt:lpstr>
      <vt:lpstr>Times New Roman</vt:lpstr>
      <vt:lpstr>Wingdings</vt:lpstr>
      <vt:lpstr>Scpobdx</vt:lpstr>
      <vt:lpstr>Atlas</vt:lpstr>
      <vt:lpstr>Document</vt:lpstr>
      <vt:lpstr>Équation</vt:lpstr>
      <vt:lpstr>Séance 6. Statistique bivariée</vt:lpstr>
      <vt:lpstr>Tableau de contingence ou tri-croisé</vt:lpstr>
      <vt:lpstr>L’utilité des % (vs. effectifs)</vt:lpstr>
      <vt:lpstr>Présentation PowerPoint</vt:lpstr>
      <vt:lpstr>Présentation PowerPoint</vt:lpstr>
      <vt:lpstr>Présentation PowerPoint</vt:lpstr>
      <vt:lpstr>Présentation PowerPoint</vt:lpstr>
      <vt:lpstr>Test du χ² (chi2, khi2, chi-deux, chi-square, etc.)</vt:lpstr>
      <vt:lpstr>Les tests statistiques </vt:lpstr>
      <vt:lpstr>Spoiler alert !</vt:lpstr>
      <vt:lpstr>Hypothèse nulle et test du χ²</vt:lpstr>
      <vt:lpstr>Présentation PowerPoint</vt:lpstr>
      <vt:lpstr>Présentation PowerPoint</vt:lpstr>
      <vt:lpstr>Présentation PowerPoint</vt:lpstr>
      <vt:lpstr>La table du χ²</vt:lpstr>
      <vt:lpstr>Présentation PowerPoint</vt:lpstr>
      <vt:lpstr>Conclure</vt:lpstr>
      <vt:lpstr>Les limites du χ² </vt:lpstr>
      <vt:lpstr>Présentation PowerPoint</vt:lpstr>
      <vt:lpstr>Présentation PowerPoint</vt:lpstr>
      <vt:lpstr>Et dans Jamovi ?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Séance 6. Statistique bivariée</dc:title>
  <dc:creator>Léo Mignot</dc:creator>
  <cp:lastModifiedBy>Léo Mignot</cp:lastModifiedBy>
  <cp:revision>11</cp:revision>
  <dcterms:created xsi:type="dcterms:W3CDTF">2024-02-12T09:57:10Z</dcterms:created>
  <dcterms:modified xsi:type="dcterms:W3CDTF">2024-02-12T15:16:03Z</dcterms:modified>
</cp:coreProperties>
</file>