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595D6-94DA-4229-9BD2-79A47FFC3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4C732-BDFE-4B44-908F-1F53ED4C3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2A4B3-A289-420C-B1F4-4D751FE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65409-808F-440D-A264-E56D426C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9EB71-F6B1-44C7-96B0-5CF10745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58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8C9A5-C717-40B9-8A51-52264C13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CA1A0F-477E-4A48-A29B-E4120158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C6CB95-1F22-43B4-B62C-4AB8DC6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C96500-0E92-407E-BE68-577CF1A8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8A0FD-511C-42E6-8377-3C086E0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2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4C3F64-6773-40DC-9148-3696DA669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FE7C97-EC5B-4E3E-A0DB-1A9BB6FB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019623-DA8C-4715-98D1-26504528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D2FD7-967E-4006-BBDE-E7B1BA5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750D98-8AF0-4256-8F69-601A6161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7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B819E-5C3B-4110-A0A1-B0A2236A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BC34B-F08D-4B1B-929A-CDE74D65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146382-BA61-4E10-A3F8-809FA737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9D4921-4F27-4DEF-94A9-70497CB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775058-AB9F-4DEA-B68F-53A6EAA1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4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A05F3-E52B-4C63-B743-38F3F404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80F7C-3341-429F-8DE5-528163BA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CB866-60CD-466C-92B4-827D01B4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55B395-36BB-40C2-B014-A8B16E10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7FBF08-E5E1-4CC1-B0F5-51F924E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8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D9143-9B67-4314-B3C1-2BF04EC1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68E04-5E71-47E5-BF39-8AF7ABB4E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CB5CFC-2FB0-40D0-9151-17A19D54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2F5725-7577-4C23-AA85-6318965B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724B0E-BC43-4FEC-A633-266307D9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493147-C2FC-4D1C-9F6B-A3369195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93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7D4CC-94F8-43A6-BEFC-415C913B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CBBB7-2781-421D-B242-4DE63D42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FCA78E-0BFF-45CA-8FC0-800985CAB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B6A396-4B1C-4553-AF22-766A401B7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67CBD8-F23B-443A-9EFC-27FAEF34C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D2CFBA9-C4FE-47FE-AAF0-CA8D07E4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345118-1D93-4562-A77F-DA061822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C259AC-3353-4937-9E54-7E9E2372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7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384AC-6B44-4A32-A644-E0E4893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A76896-5060-4EB4-B934-E00B5B59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2DDD57-AD8A-43CD-8498-3F7835C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FE69D8-F3DF-400C-BBFC-67B77781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0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CBA1B2-91D9-4011-BCA9-D3EDAAA1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0137DD-6EAC-407D-BB40-BB04F30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5C83FC-C433-4CB9-BC21-49BFFEB5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82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F4F30-EABE-4497-805B-57AAAF76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2E6EA8-1CFF-4B5C-A7E0-662FDAE8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F107D-00F5-41EB-B840-13F359BB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6E8ADA-9B35-4C07-AD82-C87BBFD4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17BD2F-1B47-48D8-B755-BAB873C4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7EF72D-B9D8-4F29-840A-219F5A3E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20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62FC1-174F-42A3-92A8-6A1A4154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D1D5B7-1353-4768-BEA4-999099674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4C67EB-69C9-4DBC-90F8-E65ABA95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DEE7B2-2D3E-4B60-8146-753160E1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A2BF2B-7CEB-4C17-AA92-CE202036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F2D08B-AD72-4A19-8B44-C8696F6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C66B9A-AEE0-4E08-8250-AFB6210B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11338-D5DD-437A-8664-E60D4645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BE749A-9F21-4303-B6FD-F991E816A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2213-5ADC-4E9D-9054-9D79987275C5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0A9C4-BF24-40A5-A290-751E3AC3F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593E8E-9675-4F84-BD1A-1DDAC9B6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C0A6-8A9D-4F36-A704-534AE8550F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62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3EBBCE9-3FDB-4DE2-B91E-6F64DD64059F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5" name="Trapezio 4">
            <a:extLst>
              <a:ext uri="{FF2B5EF4-FFF2-40B4-BE49-F238E27FC236}">
                <a16:creationId xmlns:a16="http://schemas.microsoft.com/office/drawing/2014/main" id="{32200563-1487-4347-85BB-696CC2A65E96}"/>
              </a:ext>
            </a:extLst>
          </p:cNvPr>
          <p:cNvSpPr/>
          <p:nvPr/>
        </p:nvSpPr>
        <p:spPr>
          <a:xfrm rot="5400000">
            <a:off x="9982050" y="137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" name="Trapezio 5">
            <a:extLst>
              <a:ext uri="{FF2B5EF4-FFF2-40B4-BE49-F238E27FC236}">
                <a16:creationId xmlns:a16="http://schemas.microsoft.com/office/drawing/2014/main" id="{052A78E8-4768-4A99-9627-8F6794C8AD95}"/>
              </a:ext>
            </a:extLst>
          </p:cNvPr>
          <p:cNvSpPr/>
          <p:nvPr/>
        </p:nvSpPr>
        <p:spPr>
          <a:xfrm rot="5400000">
            <a:off x="9982050" y="130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Trapezio 6">
            <a:extLst>
              <a:ext uri="{FF2B5EF4-FFF2-40B4-BE49-F238E27FC236}">
                <a16:creationId xmlns:a16="http://schemas.microsoft.com/office/drawing/2014/main" id="{87D5F961-C2A3-449E-BCE6-538BA3AC81D9}"/>
              </a:ext>
            </a:extLst>
          </p:cNvPr>
          <p:cNvSpPr/>
          <p:nvPr/>
        </p:nvSpPr>
        <p:spPr>
          <a:xfrm rot="5400000">
            <a:off x="9982050" y="123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" name="Trapezio 7">
            <a:extLst>
              <a:ext uri="{FF2B5EF4-FFF2-40B4-BE49-F238E27FC236}">
                <a16:creationId xmlns:a16="http://schemas.microsoft.com/office/drawing/2014/main" id="{F82ADFB8-66A8-4B0D-B22B-8691E84D99A1}"/>
              </a:ext>
            </a:extLst>
          </p:cNvPr>
          <p:cNvSpPr/>
          <p:nvPr/>
        </p:nvSpPr>
        <p:spPr>
          <a:xfrm rot="5400000">
            <a:off x="9982050" y="116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Trapezio 8">
            <a:extLst>
              <a:ext uri="{FF2B5EF4-FFF2-40B4-BE49-F238E27FC236}">
                <a16:creationId xmlns:a16="http://schemas.microsoft.com/office/drawing/2014/main" id="{3E9E63C0-44AC-428A-936F-7E81A1E68FD6}"/>
              </a:ext>
            </a:extLst>
          </p:cNvPr>
          <p:cNvSpPr/>
          <p:nvPr/>
        </p:nvSpPr>
        <p:spPr>
          <a:xfrm rot="5400000">
            <a:off x="9982050" y="108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CF213F20-E3EF-4D5E-98F5-9B5E55AB7BEE}"/>
              </a:ext>
            </a:extLst>
          </p:cNvPr>
          <p:cNvSpPr/>
          <p:nvPr/>
        </p:nvSpPr>
        <p:spPr>
          <a:xfrm rot="5400000">
            <a:off x="9982050" y="101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Trapezio 10">
            <a:extLst>
              <a:ext uri="{FF2B5EF4-FFF2-40B4-BE49-F238E27FC236}">
                <a16:creationId xmlns:a16="http://schemas.microsoft.com/office/drawing/2014/main" id="{5A20100E-BD52-4986-8AB0-303A50A1E99C}"/>
              </a:ext>
            </a:extLst>
          </p:cNvPr>
          <p:cNvSpPr/>
          <p:nvPr/>
        </p:nvSpPr>
        <p:spPr>
          <a:xfrm rot="5400000">
            <a:off x="9982050" y="94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" name="Trapezio 11">
            <a:extLst>
              <a:ext uri="{FF2B5EF4-FFF2-40B4-BE49-F238E27FC236}">
                <a16:creationId xmlns:a16="http://schemas.microsoft.com/office/drawing/2014/main" id="{37B9C737-66CA-4959-8047-B5B88954CAAC}"/>
              </a:ext>
            </a:extLst>
          </p:cNvPr>
          <p:cNvSpPr/>
          <p:nvPr/>
        </p:nvSpPr>
        <p:spPr>
          <a:xfrm rot="5400000">
            <a:off x="9982425" y="87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3" name="Trapezio 12">
            <a:extLst>
              <a:ext uri="{FF2B5EF4-FFF2-40B4-BE49-F238E27FC236}">
                <a16:creationId xmlns:a16="http://schemas.microsoft.com/office/drawing/2014/main" id="{A77FBB4F-822C-4B09-A767-D2D3615DDB3F}"/>
              </a:ext>
            </a:extLst>
          </p:cNvPr>
          <p:cNvSpPr/>
          <p:nvPr/>
        </p:nvSpPr>
        <p:spPr>
          <a:xfrm rot="5400000">
            <a:off x="9982425" y="801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Trapezio 13">
            <a:extLst>
              <a:ext uri="{FF2B5EF4-FFF2-40B4-BE49-F238E27FC236}">
                <a16:creationId xmlns:a16="http://schemas.microsoft.com/office/drawing/2014/main" id="{9A4D6E10-C5DC-448D-ABCD-FA07AF3C7E17}"/>
              </a:ext>
            </a:extLst>
          </p:cNvPr>
          <p:cNvSpPr/>
          <p:nvPr/>
        </p:nvSpPr>
        <p:spPr>
          <a:xfrm rot="5400000">
            <a:off x="9982425" y="729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5" name="Trapezio 14">
            <a:extLst>
              <a:ext uri="{FF2B5EF4-FFF2-40B4-BE49-F238E27FC236}">
                <a16:creationId xmlns:a16="http://schemas.microsoft.com/office/drawing/2014/main" id="{03A1CCE4-94D9-4122-A2CB-9B19BB892895}"/>
              </a:ext>
            </a:extLst>
          </p:cNvPr>
          <p:cNvSpPr/>
          <p:nvPr/>
        </p:nvSpPr>
        <p:spPr>
          <a:xfrm rot="5400000">
            <a:off x="9982425" y="657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" name="Trapezio 15">
            <a:extLst>
              <a:ext uri="{FF2B5EF4-FFF2-40B4-BE49-F238E27FC236}">
                <a16:creationId xmlns:a16="http://schemas.microsoft.com/office/drawing/2014/main" id="{157AC11E-431B-4466-B7E5-27C52348E88B}"/>
              </a:ext>
            </a:extLst>
          </p:cNvPr>
          <p:cNvSpPr/>
          <p:nvPr/>
        </p:nvSpPr>
        <p:spPr>
          <a:xfrm rot="5400000">
            <a:off x="9982425" y="585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7" name="Trapezio 16">
            <a:extLst>
              <a:ext uri="{FF2B5EF4-FFF2-40B4-BE49-F238E27FC236}">
                <a16:creationId xmlns:a16="http://schemas.microsoft.com/office/drawing/2014/main" id="{8085DB2C-E080-4668-BB75-A676B9C26BFA}"/>
              </a:ext>
            </a:extLst>
          </p:cNvPr>
          <p:cNvSpPr/>
          <p:nvPr/>
        </p:nvSpPr>
        <p:spPr>
          <a:xfrm rot="5400000">
            <a:off x="9982425" y="513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Trapezio 17">
            <a:extLst>
              <a:ext uri="{FF2B5EF4-FFF2-40B4-BE49-F238E27FC236}">
                <a16:creationId xmlns:a16="http://schemas.microsoft.com/office/drawing/2014/main" id="{E0995E51-DF6F-4BB7-AFF3-4D9D7563644E}"/>
              </a:ext>
            </a:extLst>
          </p:cNvPr>
          <p:cNvSpPr/>
          <p:nvPr/>
        </p:nvSpPr>
        <p:spPr>
          <a:xfrm rot="5400000">
            <a:off x="9982800" y="441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Trapezio 18">
            <a:extLst>
              <a:ext uri="{FF2B5EF4-FFF2-40B4-BE49-F238E27FC236}">
                <a16:creationId xmlns:a16="http://schemas.microsoft.com/office/drawing/2014/main" id="{51015424-EEEA-41B2-84E1-4067F4D55DE9}"/>
              </a:ext>
            </a:extLst>
          </p:cNvPr>
          <p:cNvSpPr/>
          <p:nvPr/>
        </p:nvSpPr>
        <p:spPr>
          <a:xfrm rot="5400000">
            <a:off x="9982800" y="369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Trapezio 19">
            <a:extLst>
              <a:ext uri="{FF2B5EF4-FFF2-40B4-BE49-F238E27FC236}">
                <a16:creationId xmlns:a16="http://schemas.microsoft.com/office/drawing/2014/main" id="{6CDDB77B-54C2-4014-A216-4898594A06E2}"/>
              </a:ext>
            </a:extLst>
          </p:cNvPr>
          <p:cNvSpPr/>
          <p:nvPr/>
        </p:nvSpPr>
        <p:spPr>
          <a:xfrm rot="5400000">
            <a:off x="9982800" y="297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Trapezio 20">
            <a:extLst>
              <a:ext uri="{FF2B5EF4-FFF2-40B4-BE49-F238E27FC236}">
                <a16:creationId xmlns:a16="http://schemas.microsoft.com/office/drawing/2014/main" id="{52CBFB3D-72B2-45CC-882C-22406D57C57B}"/>
              </a:ext>
            </a:extLst>
          </p:cNvPr>
          <p:cNvSpPr/>
          <p:nvPr/>
        </p:nvSpPr>
        <p:spPr>
          <a:xfrm rot="5400000">
            <a:off x="9982800" y="225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Trapezio 21">
            <a:extLst>
              <a:ext uri="{FF2B5EF4-FFF2-40B4-BE49-F238E27FC236}">
                <a16:creationId xmlns:a16="http://schemas.microsoft.com/office/drawing/2014/main" id="{862EF4AB-6CF4-4786-946B-AEA14618CD0A}"/>
              </a:ext>
            </a:extLst>
          </p:cNvPr>
          <p:cNvSpPr/>
          <p:nvPr/>
        </p:nvSpPr>
        <p:spPr>
          <a:xfrm rot="5400000">
            <a:off x="9982800" y="153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Trapezio 22">
            <a:extLst>
              <a:ext uri="{FF2B5EF4-FFF2-40B4-BE49-F238E27FC236}">
                <a16:creationId xmlns:a16="http://schemas.microsoft.com/office/drawing/2014/main" id="{2E81A7F1-D976-41DF-BBC8-B0D9FE2F9970}"/>
              </a:ext>
            </a:extLst>
          </p:cNvPr>
          <p:cNvSpPr/>
          <p:nvPr/>
        </p:nvSpPr>
        <p:spPr>
          <a:xfrm rot="5400000">
            <a:off x="9982800" y="809449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Trapezio 23">
            <a:extLst>
              <a:ext uri="{FF2B5EF4-FFF2-40B4-BE49-F238E27FC236}">
                <a16:creationId xmlns:a16="http://schemas.microsoft.com/office/drawing/2014/main" id="{014A217A-2CE8-41DB-9C7F-DC07C99F76B1}"/>
              </a:ext>
            </a:extLst>
          </p:cNvPr>
          <p:cNvSpPr/>
          <p:nvPr/>
        </p:nvSpPr>
        <p:spPr>
          <a:xfrm rot="5400000">
            <a:off x="9983175" y="90778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2B973F4-74CB-4C20-B5C8-2C78794BF798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6B334975-5AD6-45A7-A0E3-4A7F5DFA5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4" y="790501"/>
            <a:ext cx="3592945" cy="325407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E5FA66-8860-46A9-AEE7-3902D2BA2EAB}"/>
              </a:ext>
            </a:extLst>
          </p:cNvPr>
          <p:cNvSpPr txBox="1"/>
          <p:nvPr/>
        </p:nvSpPr>
        <p:spPr>
          <a:xfrm>
            <a:off x="2457714" y="4523361"/>
            <a:ext cx="529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Rubrica </a:t>
            </a:r>
            <a:r>
              <a:rPr lang="it-IT" sz="4000" dirty="0" err="1">
                <a:solidFill>
                  <a:schemeClr val="bg1"/>
                </a:solidFill>
              </a:rPr>
              <a:t>Macelleria_Web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A64A3E1-68CF-44AD-ABAE-C0B724A75A0D}"/>
              </a:ext>
            </a:extLst>
          </p:cNvPr>
          <p:cNvSpPr txBox="1"/>
          <p:nvPr/>
        </p:nvSpPr>
        <p:spPr>
          <a:xfrm>
            <a:off x="7536208" y="6075532"/>
            <a:ext cx="268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Progetto di Telematica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Prof. Luca Davoli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F97105A-81F3-404B-826F-F415C87D1B7B}"/>
              </a:ext>
            </a:extLst>
          </p:cNvPr>
          <p:cNvSpPr txBox="1"/>
          <p:nvPr/>
        </p:nvSpPr>
        <p:spPr>
          <a:xfrm>
            <a:off x="3335601" y="5385968"/>
            <a:ext cx="354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Leonardo Minaudo 297792</a:t>
            </a:r>
          </a:p>
        </p:txBody>
      </p:sp>
    </p:spTree>
    <p:extLst>
      <p:ext uri="{BB962C8B-B14F-4D97-AF65-F5344CB8AC3E}">
        <p14:creationId xmlns:p14="http://schemas.microsoft.com/office/powerpoint/2010/main" val="40977285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137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130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123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116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108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101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94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87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80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72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65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58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51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44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36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29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22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80944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1530000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9077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72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7AFA3B7-E836-4C1F-A6A0-20A3AF30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41" y="495331"/>
            <a:ext cx="7025059" cy="237095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CAAC7E-9710-4C0D-8F5A-1CCA0AEBD94B}"/>
              </a:ext>
            </a:extLst>
          </p:cNvPr>
          <p:cNvSpPr txBox="1"/>
          <p:nvPr/>
        </p:nvSpPr>
        <p:spPr>
          <a:xfrm>
            <a:off x="1785257" y="3137536"/>
            <a:ext cx="6633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CentOS</a:t>
            </a:r>
            <a:r>
              <a:rPr lang="it-IT" sz="2000" b="1" dirty="0"/>
              <a:t> 8</a:t>
            </a:r>
            <a:r>
              <a:rPr lang="it-IT" sz="2000" dirty="0"/>
              <a:t> è un sistema operativo concepito per fornire una piattaforma di classe </a:t>
            </a:r>
            <a:r>
              <a:rPr lang="it-IT" sz="2000" dirty="0" err="1"/>
              <a:t>enterprise</a:t>
            </a:r>
            <a:r>
              <a:rPr lang="it-IT" sz="2000" dirty="0"/>
              <a:t> per chiunque intenda utilizzare GNU/Linux per usi professionali. Pur installabile su architetture desktop, è un sistema concepito, sviluppato e utilizzato per gli ambienti server.</a:t>
            </a:r>
          </a:p>
        </p:txBody>
      </p:sp>
    </p:spTree>
    <p:extLst>
      <p:ext uri="{BB962C8B-B14F-4D97-AF65-F5344CB8AC3E}">
        <p14:creationId xmlns:p14="http://schemas.microsoft.com/office/powerpoint/2010/main" val="398117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137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130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123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116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108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101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94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87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80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72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65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58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51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441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369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297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225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1530000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80944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90778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72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43553922-5E6C-43E8-AF6F-28D642FE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90" y="533199"/>
            <a:ext cx="5747168" cy="2193502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9CDEA4E-1349-460D-9F38-64FD818A2AAA}"/>
              </a:ext>
            </a:extLst>
          </p:cNvPr>
          <p:cNvSpPr txBox="1"/>
          <p:nvPr/>
        </p:nvSpPr>
        <p:spPr>
          <a:xfrm>
            <a:off x="1785257" y="3137536"/>
            <a:ext cx="663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Apache</a:t>
            </a:r>
            <a:r>
              <a:rPr lang="it-IT" sz="2000" dirty="0"/>
              <a:t> HTTP Server  popolare server web open source che può essere configurato per servire pagine PHP.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806789-478A-4BD9-AD52-73204032810A}"/>
              </a:ext>
            </a:extLst>
          </p:cNvPr>
          <p:cNvSpPr txBox="1"/>
          <p:nvPr/>
        </p:nvSpPr>
        <p:spPr>
          <a:xfrm>
            <a:off x="940011" y="4730467"/>
            <a:ext cx="27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di configurazione:</a:t>
            </a:r>
            <a:br>
              <a:rPr lang="it-IT" dirty="0"/>
            </a:br>
            <a:r>
              <a:rPr lang="it-IT" dirty="0"/>
              <a:t>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httpd</a:t>
            </a:r>
            <a:r>
              <a:rPr lang="it-IT" dirty="0"/>
              <a:t>/</a:t>
            </a:r>
            <a:r>
              <a:rPr lang="it-IT" dirty="0" err="1"/>
              <a:t>conf</a:t>
            </a:r>
            <a:r>
              <a:rPr lang="it-IT" dirty="0"/>
              <a:t>/</a:t>
            </a:r>
            <a:r>
              <a:rPr lang="it-IT" dirty="0" err="1"/>
              <a:t>httpd.conf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C9D369-C89B-471E-8A37-AD5C32EFA436}"/>
              </a:ext>
            </a:extLst>
          </p:cNvPr>
          <p:cNvSpPr txBox="1"/>
          <p:nvPr/>
        </p:nvSpPr>
        <p:spPr>
          <a:xfrm>
            <a:off x="6056750" y="4724486"/>
            <a:ext cx="272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Path</a:t>
            </a:r>
            <a:r>
              <a:rPr lang="it-IT" dirty="0"/>
              <a:t> file di configurazione:</a:t>
            </a:r>
            <a:br>
              <a:rPr lang="it-IT" dirty="0"/>
            </a:br>
            <a:r>
              <a:rPr lang="it-IT" dirty="0"/>
              <a:t>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httpd</a:t>
            </a:r>
            <a:r>
              <a:rPr lang="it-IT" dirty="0"/>
              <a:t>/</a:t>
            </a:r>
            <a:r>
              <a:rPr lang="it-IT" dirty="0" err="1"/>
              <a:t>conf.d</a:t>
            </a:r>
            <a:r>
              <a:rPr lang="it-IT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2027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62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48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556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41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34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26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19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1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-1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-9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-16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-23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-30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-37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45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52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667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59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739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378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13DFB1-BA63-483F-BEAC-CCF0A8B89A7A}"/>
              </a:ext>
            </a:extLst>
          </p:cNvPr>
          <p:cNvSpPr txBox="1"/>
          <p:nvPr/>
        </p:nvSpPr>
        <p:spPr>
          <a:xfrm>
            <a:off x="1055743" y="580879"/>
            <a:ext cx="7449627" cy="509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sz="19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it-IT" sz="1900" b="1" dirty="0" err="1">
                <a:solidFill>
                  <a:schemeClr val="accent1">
                    <a:lumMod val="50000"/>
                  </a:schemeClr>
                </a:solidFill>
              </a:rPr>
              <a:t>VirtualHost</a:t>
            </a:r>
            <a:r>
              <a:rPr lang="it-IT" sz="19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900" dirty="0">
                <a:solidFill>
                  <a:schemeClr val="accent1">
                    <a:lumMod val="50000"/>
                  </a:schemeClr>
                </a:solidFill>
              </a:rPr>
              <a:t>*:443&gt;</a:t>
            </a:r>
          </a:p>
          <a:p>
            <a:pPr lvl="1">
              <a:lnSpc>
                <a:spcPct val="250000"/>
              </a:lnSpc>
            </a:pPr>
            <a:r>
              <a:rPr lang="it-IT" sz="1900" dirty="0" err="1">
                <a:solidFill>
                  <a:srgbClr val="0070C0"/>
                </a:solidFill>
              </a:rPr>
              <a:t>ServerName</a:t>
            </a:r>
            <a:r>
              <a:rPr lang="it-IT" sz="1900" dirty="0"/>
              <a:t> www.rubrica.com</a:t>
            </a:r>
          </a:p>
          <a:p>
            <a:pPr lvl="1">
              <a:lnSpc>
                <a:spcPct val="250000"/>
              </a:lnSpc>
            </a:pPr>
            <a:r>
              <a:rPr lang="it-IT" sz="1900" dirty="0" err="1">
                <a:solidFill>
                  <a:srgbClr val="0070C0"/>
                </a:solidFill>
              </a:rPr>
              <a:t>SSLEngine</a:t>
            </a:r>
            <a:r>
              <a:rPr lang="it-IT" sz="1900" dirty="0"/>
              <a:t> On</a:t>
            </a:r>
          </a:p>
          <a:p>
            <a:pPr lvl="1">
              <a:lnSpc>
                <a:spcPct val="250000"/>
              </a:lnSpc>
            </a:pPr>
            <a:r>
              <a:rPr lang="it-IT" sz="1900" dirty="0" err="1">
                <a:solidFill>
                  <a:srgbClr val="0070C0"/>
                </a:solidFill>
              </a:rPr>
              <a:t>SSLCertificateFile</a:t>
            </a:r>
            <a:r>
              <a:rPr lang="it-IT" sz="1900" dirty="0"/>
              <a:t> /</a:t>
            </a:r>
            <a:r>
              <a:rPr lang="it-IT" sz="1900" dirty="0" err="1"/>
              <a:t>etc</a:t>
            </a:r>
            <a:r>
              <a:rPr lang="it-IT" sz="1900" dirty="0"/>
              <a:t>/</a:t>
            </a:r>
            <a:r>
              <a:rPr lang="it-IT" sz="1900" dirty="0" err="1"/>
              <a:t>pki</a:t>
            </a:r>
            <a:r>
              <a:rPr lang="it-IT" sz="1900" dirty="0"/>
              <a:t>/</a:t>
            </a:r>
            <a:r>
              <a:rPr lang="it-IT" sz="1900" dirty="0" err="1"/>
              <a:t>tls</a:t>
            </a:r>
            <a:r>
              <a:rPr lang="it-IT" sz="1900" dirty="0"/>
              <a:t>/</a:t>
            </a:r>
            <a:r>
              <a:rPr lang="it-IT" sz="1900" dirty="0" err="1"/>
              <a:t>certs</a:t>
            </a:r>
            <a:r>
              <a:rPr lang="it-IT" sz="1900" dirty="0"/>
              <a:t>/rubrica.com.crt</a:t>
            </a:r>
          </a:p>
          <a:p>
            <a:pPr lvl="1">
              <a:lnSpc>
                <a:spcPct val="250000"/>
              </a:lnSpc>
            </a:pPr>
            <a:r>
              <a:rPr lang="it-IT" sz="1900" dirty="0" err="1">
                <a:solidFill>
                  <a:srgbClr val="0070C0"/>
                </a:solidFill>
              </a:rPr>
              <a:t>SSLCertificateKeyFile</a:t>
            </a:r>
            <a:r>
              <a:rPr lang="it-IT" sz="1900" dirty="0"/>
              <a:t> /</a:t>
            </a:r>
            <a:r>
              <a:rPr lang="it-IT" sz="1900" dirty="0" err="1"/>
              <a:t>etc</a:t>
            </a:r>
            <a:r>
              <a:rPr lang="it-IT" sz="1900" dirty="0"/>
              <a:t>/</a:t>
            </a:r>
            <a:r>
              <a:rPr lang="it-IT" sz="1900" dirty="0" err="1"/>
              <a:t>pki</a:t>
            </a:r>
            <a:r>
              <a:rPr lang="it-IT" sz="1900" dirty="0"/>
              <a:t>/</a:t>
            </a:r>
            <a:r>
              <a:rPr lang="it-IT" sz="1900" dirty="0" err="1"/>
              <a:t>tls</a:t>
            </a:r>
            <a:r>
              <a:rPr lang="it-IT" sz="1900" dirty="0"/>
              <a:t>/private/</a:t>
            </a:r>
            <a:r>
              <a:rPr lang="it-IT" sz="1900" dirty="0" err="1"/>
              <a:t>rubrica.com.key</a:t>
            </a:r>
            <a:endParaRPr lang="it-IT" sz="1900" dirty="0"/>
          </a:p>
          <a:p>
            <a:pPr lvl="1">
              <a:lnSpc>
                <a:spcPct val="250000"/>
              </a:lnSpc>
            </a:pPr>
            <a:r>
              <a:rPr lang="it-IT" sz="1900" dirty="0" err="1">
                <a:solidFill>
                  <a:srgbClr val="0070C0"/>
                </a:solidFill>
              </a:rPr>
              <a:t>DocumentRoot</a:t>
            </a:r>
            <a:r>
              <a:rPr lang="it-IT" sz="1900" dirty="0"/>
              <a:t> /</a:t>
            </a:r>
            <a:r>
              <a:rPr lang="it-IT" sz="1900" dirty="0" err="1"/>
              <a:t>srv</a:t>
            </a:r>
            <a:r>
              <a:rPr lang="it-IT" sz="1900" dirty="0"/>
              <a:t>/www/www</a:t>
            </a:r>
          </a:p>
          <a:p>
            <a:pPr>
              <a:lnSpc>
                <a:spcPct val="250000"/>
              </a:lnSpc>
            </a:pPr>
            <a:r>
              <a:rPr lang="it-IT" sz="1900" dirty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it-IT" sz="1900" b="1" dirty="0" err="1">
                <a:solidFill>
                  <a:schemeClr val="accent1">
                    <a:lumMod val="50000"/>
                  </a:schemeClr>
                </a:solidFill>
              </a:rPr>
              <a:t>VirtualHost</a:t>
            </a:r>
            <a:r>
              <a:rPr lang="it-IT" sz="1900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319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62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55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48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34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412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26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19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1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-1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-9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-16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-23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-30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-37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45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52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667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59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739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378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F8C90340-9608-4171-BD92-81DED1CC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07" y="512802"/>
            <a:ext cx="1971328" cy="25134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65AE7D-6541-43B3-8043-AA249B3182BD}"/>
              </a:ext>
            </a:extLst>
          </p:cNvPr>
          <p:cNvSpPr txBox="1"/>
          <p:nvPr/>
        </p:nvSpPr>
        <p:spPr>
          <a:xfrm>
            <a:off x="1361437" y="2051797"/>
            <a:ext cx="633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2000" b="1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9CEEED6-E405-4BAB-94DB-47B1EE53EA89}"/>
              </a:ext>
            </a:extLst>
          </p:cNvPr>
          <p:cNvSpPr txBox="1"/>
          <p:nvPr/>
        </p:nvSpPr>
        <p:spPr>
          <a:xfrm>
            <a:off x="1785257" y="3137536"/>
            <a:ext cx="6633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 certificati </a:t>
            </a:r>
            <a:r>
              <a:rPr lang="it-IT" sz="2000" b="1" dirty="0" err="1"/>
              <a:t>Transport</a:t>
            </a:r>
            <a:r>
              <a:rPr lang="it-IT" sz="2000" b="1" dirty="0"/>
              <a:t> Layer Security </a:t>
            </a:r>
            <a:r>
              <a:rPr lang="it-IT" sz="2000" dirty="0"/>
              <a:t>(TLS), più comunemente noti come SSL o certificati digitali, sono alla base di un Internet sicuro e protetto. I certificati TLS/SSL proteggono le connessioni Internet crittografando i dati inviati tra il browser, il sito Web che stai visitando e il server del sito Web. Garantiscono che i dati vengano trasmessi in modo privato e senza modifiche, perdita o furto.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290041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84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77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70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62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55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48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41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34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26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1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196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-1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-9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-16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23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30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451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37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523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216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9CEEED6-E405-4BAB-94DB-47B1EE53EA89}"/>
              </a:ext>
            </a:extLst>
          </p:cNvPr>
          <p:cNvSpPr txBox="1"/>
          <p:nvPr/>
        </p:nvSpPr>
        <p:spPr>
          <a:xfrm>
            <a:off x="1790057" y="3035560"/>
            <a:ext cx="663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 </a:t>
            </a:r>
            <a:r>
              <a:rPr lang="it-IT" sz="2000" b="1" dirty="0" err="1"/>
              <a:t>MariaDB</a:t>
            </a:r>
            <a:r>
              <a:rPr lang="it-IT" sz="2000" dirty="0"/>
              <a:t> , un </a:t>
            </a:r>
            <a:r>
              <a:rPr lang="it-IT" sz="2000" dirty="0" err="1"/>
              <a:t>fork</a:t>
            </a:r>
            <a:r>
              <a:rPr lang="it-IT" sz="2000" dirty="0"/>
              <a:t> sviluppato dalla community del server MySQL originale di Oracle.</a:t>
            </a:r>
            <a:endParaRPr lang="it-IT" sz="2000" b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9AC2F2D-B935-4C73-9324-1451D682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00" y="590037"/>
            <a:ext cx="2661444" cy="21695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2D2A7A-98F9-4F8C-B968-0AA045CE8D9D}"/>
              </a:ext>
            </a:extLst>
          </p:cNvPr>
          <p:cNvSpPr txBox="1"/>
          <p:nvPr/>
        </p:nvSpPr>
        <p:spPr>
          <a:xfrm>
            <a:off x="2138193" y="3821533"/>
            <a:ext cx="554445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 </a:t>
            </a:r>
            <a:r>
              <a:rPr lang="en-US" sz="1900" b="1" dirty="0">
                <a:solidFill>
                  <a:srgbClr val="002060"/>
                </a:solidFill>
              </a:rPr>
              <a:t>CREATE TABLE </a:t>
            </a:r>
            <a:r>
              <a:rPr lang="en-US" sz="1900" dirty="0" err="1"/>
              <a:t>rubrica_macelleria.contatti</a:t>
            </a:r>
            <a:r>
              <a:rPr lang="en-US" sz="1900" dirty="0"/>
              <a:t> (</a:t>
            </a:r>
          </a:p>
          <a:p>
            <a:pPr lvl="1"/>
            <a:r>
              <a:rPr lang="en-US" sz="1900" dirty="0"/>
              <a:t>id </a:t>
            </a:r>
            <a:r>
              <a:rPr lang="en-US" sz="1900" dirty="0">
                <a:solidFill>
                  <a:srgbClr val="7030A0"/>
                </a:solidFill>
              </a:rPr>
              <a:t>INT AUTO_INCREMENT</a:t>
            </a:r>
            <a:r>
              <a:rPr lang="en-US" sz="1900" dirty="0"/>
              <a:t>,</a:t>
            </a:r>
          </a:p>
          <a:p>
            <a:pPr lvl="1"/>
            <a:r>
              <a:rPr lang="en-US" sz="1900" dirty="0" err="1"/>
              <a:t>nome</a:t>
            </a:r>
            <a:r>
              <a:rPr lang="en-US" sz="1900" dirty="0"/>
              <a:t> varchar(10) </a:t>
            </a:r>
            <a:r>
              <a:rPr lang="en-US" sz="1900" dirty="0">
                <a:solidFill>
                  <a:srgbClr val="7030A0"/>
                </a:solidFill>
              </a:rPr>
              <a:t>DEFAULT NULL</a:t>
            </a:r>
            <a:r>
              <a:rPr lang="en-US" sz="1900" dirty="0"/>
              <a:t>,</a:t>
            </a:r>
          </a:p>
          <a:p>
            <a:pPr lvl="1"/>
            <a:r>
              <a:rPr lang="en-US" sz="1900" dirty="0" err="1"/>
              <a:t>cognome</a:t>
            </a:r>
            <a:r>
              <a:rPr lang="en-US" sz="1900" dirty="0"/>
              <a:t> varchar(10</a:t>
            </a:r>
            <a:r>
              <a:rPr lang="en-US" sz="1900" dirty="0">
                <a:solidFill>
                  <a:srgbClr val="7030A0"/>
                </a:solidFill>
              </a:rPr>
              <a:t>) DEFAULT NULL</a:t>
            </a:r>
            <a:r>
              <a:rPr lang="en-US" sz="1900" dirty="0"/>
              <a:t>,</a:t>
            </a:r>
          </a:p>
          <a:p>
            <a:pPr lvl="1"/>
            <a:r>
              <a:rPr lang="en-US" sz="1900" dirty="0" err="1"/>
              <a:t>indirizzo</a:t>
            </a:r>
            <a:r>
              <a:rPr lang="en-US" sz="1900" dirty="0"/>
              <a:t> varchar(50) </a:t>
            </a:r>
            <a:r>
              <a:rPr lang="en-US" sz="1900" dirty="0">
                <a:solidFill>
                  <a:srgbClr val="7030A0"/>
                </a:solidFill>
              </a:rPr>
              <a:t>DEFAULT NULL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cell </a:t>
            </a:r>
            <a:r>
              <a:rPr lang="en-US" sz="1900" dirty="0" err="1"/>
              <a:t>bigint</a:t>
            </a:r>
            <a:r>
              <a:rPr lang="en-US" sz="1900" dirty="0"/>
              <a:t>(15) </a:t>
            </a:r>
            <a:r>
              <a:rPr lang="en-US" sz="1900" dirty="0">
                <a:solidFill>
                  <a:srgbClr val="7030A0"/>
                </a:solidFill>
              </a:rPr>
              <a:t>DEFAULT NULL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note varchar(70) </a:t>
            </a:r>
            <a:r>
              <a:rPr lang="en-US" sz="1900" dirty="0">
                <a:solidFill>
                  <a:srgbClr val="7030A0"/>
                </a:solidFill>
              </a:rPr>
              <a:t>DEFAULT NULL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PRIMARY KEY (id)</a:t>
            </a:r>
          </a:p>
          <a:p>
            <a:r>
              <a:rPr lang="en-US" sz="1900" dirty="0"/>
              <a:t>);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16024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84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77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70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62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55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48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41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26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340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19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1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-1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-91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-163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23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30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451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37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523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216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61E2C6D7-3977-4EDE-ACB6-91743791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40" y="642186"/>
            <a:ext cx="3915563" cy="2115322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18D9F51-53E7-4F1F-AC59-92B3AFF996BC}"/>
              </a:ext>
            </a:extLst>
          </p:cNvPr>
          <p:cNvSpPr txBox="1"/>
          <p:nvPr/>
        </p:nvSpPr>
        <p:spPr>
          <a:xfrm>
            <a:off x="1785257" y="3137536"/>
            <a:ext cx="6633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PHP</a:t>
            </a:r>
            <a:r>
              <a:rPr lang="it-IT" sz="2000" dirty="0"/>
              <a:t> è il componente che elabora il codice per mostrare il contenuto dinamico all'utente finale. </a:t>
            </a:r>
            <a:br>
              <a:rPr lang="it-IT" sz="2000" dirty="0"/>
            </a:br>
            <a:r>
              <a:rPr lang="it-IT" sz="2000" b="1" dirty="0"/>
              <a:t>PHP-</a:t>
            </a:r>
            <a:r>
              <a:rPr lang="it-IT" sz="2000" b="1" dirty="0" err="1"/>
              <a:t>mysqlnd</a:t>
            </a:r>
            <a:r>
              <a:rPr lang="it-IT" sz="2000" dirty="0"/>
              <a:t> consente a PHP di comunicare con database basati su MySQL. </a:t>
            </a:r>
          </a:p>
        </p:txBody>
      </p:sp>
    </p:spTree>
    <p:extLst>
      <p:ext uri="{BB962C8B-B14F-4D97-AF65-F5344CB8AC3E}">
        <p14:creationId xmlns:p14="http://schemas.microsoft.com/office/powerpoint/2010/main" val="1156826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10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9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88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80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73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66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59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44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52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37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30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23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8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160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1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5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12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271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19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343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72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magine 6" descr="Immagine che contiene testo, kit da pronto soccorso, segnale&#10;&#10;Descrizione generata automaticamente">
            <a:extLst>
              <a:ext uri="{FF2B5EF4-FFF2-40B4-BE49-F238E27FC236}">
                <a16:creationId xmlns:a16="http://schemas.microsoft.com/office/drawing/2014/main" id="{26302E62-8F6E-40BA-8FA2-5D08DB1A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14" y="726949"/>
            <a:ext cx="3352715" cy="2048882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0260460-17E2-4837-90FB-853C0BE763E1}"/>
              </a:ext>
            </a:extLst>
          </p:cNvPr>
          <p:cNvSpPr txBox="1"/>
          <p:nvPr/>
        </p:nvSpPr>
        <p:spPr>
          <a:xfrm>
            <a:off x="1790057" y="3035560"/>
            <a:ext cx="6633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 </a:t>
            </a:r>
            <a:r>
              <a:rPr lang="it-IT" sz="2000" b="1" dirty="0" err="1"/>
              <a:t>HyperText</a:t>
            </a:r>
            <a:r>
              <a:rPr lang="it-IT" sz="2000" b="1" dirty="0"/>
              <a:t> Markup Language</a:t>
            </a:r>
            <a:r>
              <a:rPr lang="it-IT" sz="2000" dirty="0"/>
              <a:t>, standard usato per strutturare i documenti del World Wide Web. Su questa struttura si possono aggiungere modifiche grafiche, grazie ai fogli di stile </a:t>
            </a:r>
            <a:r>
              <a:rPr lang="it-IT" sz="2000" b="1" dirty="0"/>
              <a:t>CSS</a:t>
            </a:r>
            <a:r>
              <a:rPr lang="it-IT" sz="2000" dirty="0"/>
              <a:t>.</a:t>
            </a:r>
          </a:p>
          <a:p>
            <a:pPr algn="ctr"/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819470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39D5116-CD80-4784-B86E-B26D31E284A8}"/>
              </a:ext>
            </a:extLst>
          </p:cNvPr>
          <p:cNvCxnSpPr/>
          <p:nvPr/>
        </p:nvCxnSpPr>
        <p:spPr>
          <a:xfrm>
            <a:off x="720000" y="-112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3121D16-FD06-43D9-BAF3-ED6992A71DE5}"/>
              </a:ext>
            </a:extLst>
          </p:cNvPr>
          <p:cNvCxnSpPr/>
          <p:nvPr/>
        </p:nvCxnSpPr>
        <p:spPr>
          <a:xfrm>
            <a:off x="720000" y="-402868"/>
            <a:ext cx="8384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F032863-3320-41B2-924A-ADDFEE20F33C}"/>
              </a:ext>
            </a:extLst>
          </p:cNvPr>
          <p:cNvSpPr/>
          <p:nvPr/>
        </p:nvSpPr>
        <p:spPr>
          <a:xfrm>
            <a:off x="10002129" y="0"/>
            <a:ext cx="218987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/>
              </a:solidFill>
            </a:endParaRPr>
          </a:p>
        </p:txBody>
      </p:sp>
      <p:sp>
        <p:nvSpPr>
          <p:cNvPr id="41" name="Trapezio 40">
            <a:extLst>
              <a:ext uri="{FF2B5EF4-FFF2-40B4-BE49-F238E27FC236}">
                <a16:creationId xmlns:a16="http://schemas.microsoft.com/office/drawing/2014/main" id="{63FFA4A7-6160-4177-9BCD-D9328AB89536}"/>
              </a:ext>
            </a:extLst>
          </p:cNvPr>
          <p:cNvSpPr/>
          <p:nvPr/>
        </p:nvSpPr>
        <p:spPr>
          <a:xfrm rot="5400000">
            <a:off x="9982050" y="102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7" name="Trapezio 46">
            <a:extLst>
              <a:ext uri="{FF2B5EF4-FFF2-40B4-BE49-F238E27FC236}">
                <a16:creationId xmlns:a16="http://schemas.microsoft.com/office/drawing/2014/main" id="{7A648D70-400B-4E0E-B83F-C3065D2DF590}"/>
              </a:ext>
            </a:extLst>
          </p:cNvPr>
          <p:cNvSpPr/>
          <p:nvPr/>
        </p:nvSpPr>
        <p:spPr>
          <a:xfrm rot="5400000">
            <a:off x="9982050" y="95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5" name="Trapezio 64">
            <a:extLst>
              <a:ext uri="{FF2B5EF4-FFF2-40B4-BE49-F238E27FC236}">
                <a16:creationId xmlns:a16="http://schemas.microsoft.com/office/drawing/2014/main" id="{8A0392B4-4B36-4399-AD87-2D9007061223}"/>
              </a:ext>
            </a:extLst>
          </p:cNvPr>
          <p:cNvSpPr/>
          <p:nvPr/>
        </p:nvSpPr>
        <p:spPr>
          <a:xfrm rot="5400000">
            <a:off x="9982050" y="88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Trapezio 34">
            <a:extLst>
              <a:ext uri="{FF2B5EF4-FFF2-40B4-BE49-F238E27FC236}">
                <a16:creationId xmlns:a16="http://schemas.microsoft.com/office/drawing/2014/main" id="{E9FF185C-9938-4E8D-9257-F850F0566CF8}"/>
              </a:ext>
            </a:extLst>
          </p:cNvPr>
          <p:cNvSpPr/>
          <p:nvPr/>
        </p:nvSpPr>
        <p:spPr>
          <a:xfrm rot="5400000">
            <a:off x="9982050" y="80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Trapezio 35">
            <a:extLst>
              <a:ext uri="{FF2B5EF4-FFF2-40B4-BE49-F238E27FC236}">
                <a16:creationId xmlns:a16="http://schemas.microsoft.com/office/drawing/2014/main" id="{770135D6-7135-4C06-A81D-0FAFBF4F2B59}"/>
              </a:ext>
            </a:extLst>
          </p:cNvPr>
          <p:cNvSpPr/>
          <p:nvPr/>
        </p:nvSpPr>
        <p:spPr>
          <a:xfrm rot="5400000">
            <a:off x="9982050" y="73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" name="Trapezio 36">
            <a:extLst>
              <a:ext uri="{FF2B5EF4-FFF2-40B4-BE49-F238E27FC236}">
                <a16:creationId xmlns:a16="http://schemas.microsoft.com/office/drawing/2014/main" id="{7946F13D-66E6-45D9-A71B-15E1179E908A}"/>
              </a:ext>
            </a:extLst>
          </p:cNvPr>
          <p:cNvSpPr/>
          <p:nvPr/>
        </p:nvSpPr>
        <p:spPr>
          <a:xfrm rot="5400000">
            <a:off x="9982050" y="66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B72642EC-BB2D-4571-B055-9C8855FBC096}"/>
              </a:ext>
            </a:extLst>
          </p:cNvPr>
          <p:cNvSpPr/>
          <p:nvPr/>
        </p:nvSpPr>
        <p:spPr>
          <a:xfrm rot="5400000">
            <a:off x="9982050" y="59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0" name="Trapezio 39">
            <a:extLst>
              <a:ext uri="{FF2B5EF4-FFF2-40B4-BE49-F238E27FC236}">
                <a16:creationId xmlns:a16="http://schemas.microsoft.com/office/drawing/2014/main" id="{0C822FC7-4ABA-4017-9A6F-3F6113C2E372}"/>
              </a:ext>
            </a:extLst>
          </p:cNvPr>
          <p:cNvSpPr/>
          <p:nvPr/>
        </p:nvSpPr>
        <p:spPr>
          <a:xfrm rot="5400000">
            <a:off x="9982425" y="448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9" name="Trapezio 38">
            <a:extLst>
              <a:ext uri="{FF2B5EF4-FFF2-40B4-BE49-F238E27FC236}">
                <a16:creationId xmlns:a16="http://schemas.microsoft.com/office/drawing/2014/main" id="{5655CBB8-1A13-410E-8DC3-4929C1DA18C2}"/>
              </a:ext>
            </a:extLst>
          </p:cNvPr>
          <p:cNvSpPr/>
          <p:nvPr/>
        </p:nvSpPr>
        <p:spPr>
          <a:xfrm rot="5400000">
            <a:off x="9982425" y="52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Trapezio 41">
            <a:extLst>
              <a:ext uri="{FF2B5EF4-FFF2-40B4-BE49-F238E27FC236}">
                <a16:creationId xmlns:a16="http://schemas.microsoft.com/office/drawing/2014/main" id="{47939A8B-81A3-4796-9B85-A9F68A62228B}"/>
              </a:ext>
            </a:extLst>
          </p:cNvPr>
          <p:cNvSpPr/>
          <p:nvPr/>
        </p:nvSpPr>
        <p:spPr>
          <a:xfrm rot="5400000">
            <a:off x="9982425" y="37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E4EE65E1-9A1B-419A-8A93-D1B7FCD5B1BB}"/>
              </a:ext>
            </a:extLst>
          </p:cNvPr>
          <p:cNvSpPr/>
          <p:nvPr/>
        </p:nvSpPr>
        <p:spPr>
          <a:xfrm rot="5400000">
            <a:off x="9982425" y="304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6E15A56C-2C67-4B53-9725-43E2A6D3DDB8}"/>
              </a:ext>
            </a:extLst>
          </p:cNvPr>
          <p:cNvSpPr/>
          <p:nvPr/>
        </p:nvSpPr>
        <p:spPr>
          <a:xfrm rot="5400000">
            <a:off x="9982425" y="232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6559FD02-B93C-40A3-9503-EA79C5854218}"/>
              </a:ext>
            </a:extLst>
          </p:cNvPr>
          <p:cNvSpPr/>
          <p:nvPr/>
        </p:nvSpPr>
        <p:spPr>
          <a:xfrm rot="5400000">
            <a:off x="9982425" y="160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2" name="Trapezio 31">
            <a:extLst>
              <a:ext uri="{FF2B5EF4-FFF2-40B4-BE49-F238E27FC236}">
                <a16:creationId xmlns:a16="http://schemas.microsoft.com/office/drawing/2014/main" id="{0817C4A7-8201-4A6D-BF6B-89EA49F26DDE}"/>
              </a:ext>
            </a:extLst>
          </p:cNvPr>
          <p:cNvSpPr/>
          <p:nvPr/>
        </p:nvSpPr>
        <p:spPr>
          <a:xfrm rot="5400000">
            <a:off x="9982800" y="166763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6C1EFF93-56BA-49B0-B695-A63D5F05D08D}"/>
              </a:ext>
            </a:extLst>
          </p:cNvPr>
          <p:cNvSpPr/>
          <p:nvPr/>
        </p:nvSpPr>
        <p:spPr>
          <a:xfrm rot="5400000">
            <a:off x="9982800" y="886763"/>
            <a:ext cx="1055077" cy="719995"/>
          </a:xfrm>
          <a:prstGeom prst="trapezoi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Trapezio 32">
            <a:extLst>
              <a:ext uri="{FF2B5EF4-FFF2-40B4-BE49-F238E27FC236}">
                <a16:creationId xmlns:a16="http://schemas.microsoft.com/office/drawing/2014/main" id="{9C2314C1-8CEE-4D8E-AD16-782305D99D44}"/>
              </a:ext>
            </a:extLst>
          </p:cNvPr>
          <p:cNvSpPr/>
          <p:nvPr/>
        </p:nvSpPr>
        <p:spPr>
          <a:xfrm rot="5400000">
            <a:off x="9982800" y="-55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Trapezio 33">
            <a:extLst>
              <a:ext uri="{FF2B5EF4-FFF2-40B4-BE49-F238E27FC236}">
                <a16:creationId xmlns:a16="http://schemas.microsoft.com/office/drawing/2014/main" id="{73D534C3-D1D7-425E-AC87-3B44CAF9E510}"/>
              </a:ext>
            </a:extLst>
          </p:cNvPr>
          <p:cNvSpPr/>
          <p:nvPr/>
        </p:nvSpPr>
        <p:spPr>
          <a:xfrm rot="5400000">
            <a:off x="9982800" y="-127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rapezio 28">
            <a:extLst>
              <a:ext uri="{FF2B5EF4-FFF2-40B4-BE49-F238E27FC236}">
                <a16:creationId xmlns:a16="http://schemas.microsoft.com/office/drawing/2014/main" id="{5C299DC1-1E04-4986-B8ED-E8C621E466A1}"/>
              </a:ext>
            </a:extLst>
          </p:cNvPr>
          <p:cNvSpPr/>
          <p:nvPr/>
        </p:nvSpPr>
        <p:spPr>
          <a:xfrm rot="5400000">
            <a:off x="9982800" y="-2713788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Trapezio 29">
            <a:extLst>
              <a:ext uri="{FF2B5EF4-FFF2-40B4-BE49-F238E27FC236}">
                <a16:creationId xmlns:a16="http://schemas.microsoft.com/office/drawing/2014/main" id="{71E1DEB1-FC77-4C53-B04E-BDBE0025A81C}"/>
              </a:ext>
            </a:extLst>
          </p:cNvPr>
          <p:cNvSpPr/>
          <p:nvPr/>
        </p:nvSpPr>
        <p:spPr>
          <a:xfrm rot="5400000">
            <a:off x="9982800" y="-1993237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BA0D0C54-8105-4E5A-B1F7-7C62E49FF6AF}"/>
              </a:ext>
            </a:extLst>
          </p:cNvPr>
          <p:cNvSpPr/>
          <p:nvPr/>
        </p:nvSpPr>
        <p:spPr>
          <a:xfrm rot="5400000">
            <a:off x="9983175" y="-3432459"/>
            <a:ext cx="1055077" cy="719995"/>
          </a:xfrm>
          <a:prstGeom prst="trapezoid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60B8A9-0D11-4C5A-922A-D0C05E1BD56C}"/>
              </a:ext>
            </a:extLst>
          </p:cNvPr>
          <p:cNvSpPr/>
          <p:nvPr/>
        </p:nvSpPr>
        <p:spPr>
          <a:xfrm>
            <a:off x="0" y="0"/>
            <a:ext cx="102131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0FF8C2C-2C4E-4A93-B534-F36EC93786D5}"/>
              </a:ext>
            </a:extLst>
          </p:cNvPr>
          <p:cNvGrpSpPr/>
          <p:nvPr/>
        </p:nvGrpSpPr>
        <p:grpSpPr>
          <a:xfrm>
            <a:off x="720000" y="-720000"/>
            <a:ext cx="8384344" cy="10080000"/>
            <a:chOff x="720000" y="720000"/>
            <a:chExt cx="8384344" cy="10080000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19903AA0-E2AC-49C9-9EEC-C8AA32638690}"/>
                </a:ext>
              </a:extLst>
            </p:cNvPr>
            <p:cNvCxnSpPr/>
            <p:nvPr/>
          </p:nvCxnSpPr>
          <p:spPr>
            <a:xfrm>
              <a:off x="720000" y="7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67F12AA-2DC0-468B-A3A9-66A4F5BB76A3}"/>
                </a:ext>
              </a:extLst>
            </p:cNvPr>
            <p:cNvCxnSpPr/>
            <p:nvPr/>
          </p:nvCxnSpPr>
          <p:spPr>
            <a:xfrm>
              <a:off x="720000" y="28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98DF8BB-A520-44B5-85FB-04E9ABA9B54E}"/>
                </a:ext>
              </a:extLst>
            </p:cNvPr>
            <p:cNvCxnSpPr/>
            <p:nvPr/>
          </p:nvCxnSpPr>
          <p:spPr>
            <a:xfrm>
              <a:off x="720000" y="36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E3DA30-F0B7-40A9-AA39-86EFBE63863A}"/>
                </a:ext>
              </a:extLst>
            </p:cNvPr>
            <p:cNvCxnSpPr/>
            <p:nvPr/>
          </p:nvCxnSpPr>
          <p:spPr>
            <a:xfrm>
              <a:off x="720000" y="43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D511CF86-A342-45E8-BD8D-6FDFE57F9EF2}"/>
                </a:ext>
              </a:extLst>
            </p:cNvPr>
            <p:cNvCxnSpPr/>
            <p:nvPr/>
          </p:nvCxnSpPr>
          <p:spPr>
            <a:xfrm>
              <a:off x="720000" y="14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AA069DC-3A54-4324-9EE9-0B92E6181D9B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D9CE075-FE5A-4442-9B7F-B12AA20B4F7F}"/>
                </a:ext>
              </a:extLst>
            </p:cNvPr>
            <p:cNvCxnSpPr/>
            <p:nvPr/>
          </p:nvCxnSpPr>
          <p:spPr>
            <a:xfrm>
              <a:off x="720000" y="21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2E7E8D94-0FEF-4555-92A4-9D186756A7B4}"/>
                </a:ext>
              </a:extLst>
            </p:cNvPr>
            <p:cNvCxnSpPr/>
            <p:nvPr/>
          </p:nvCxnSpPr>
          <p:spPr>
            <a:xfrm>
              <a:off x="720000" y="50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7BA96C3D-0347-450C-B0C3-83F651926EBA}"/>
                </a:ext>
              </a:extLst>
            </p:cNvPr>
            <p:cNvCxnSpPr/>
            <p:nvPr/>
          </p:nvCxnSpPr>
          <p:spPr>
            <a:xfrm>
              <a:off x="720000" y="57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CB9345AF-3B57-48F5-B2B4-C41869CC0935}"/>
                </a:ext>
              </a:extLst>
            </p:cNvPr>
            <p:cNvCxnSpPr/>
            <p:nvPr/>
          </p:nvCxnSpPr>
          <p:spPr>
            <a:xfrm>
              <a:off x="720000" y="792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4E557B5D-B3FF-4876-86E2-5B57A0E6F24A}"/>
                </a:ext>
              </a:extLst>
            </p:cNvPr>
            <p:cNvCxnSpPr/>
            <p:nvPr/>
          </p:nvCxnSpPr>
          <p:spPr>
            <a:xfrm>
              <a:off x="720000" y="864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1E174BE8-7BFE-4B71-9C5A-1126C4735B9F}"/>
                </a:ext>
              </a:extLst>
            </p:cNvPr>
            <p:cNvCxnSpPr/>
            <p:nvPr/>
          </p:nvCxnSpPr>
          <p:spPr>
            <a:xfrm>
              <a:off x="720000" y="936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E49B9E38-EF66-4E0A-AF5F-5EAEE519D446}"/>
                </a:ext>
              </a:extLst>
            </p:cNvPr>
            <p:cNvCxnSpPr/>
            <p:nvPr/>
          </p:nvCxnSpPr>
          <p:spPr>
            <a:xfrm>
              <a:off x="720000" y="64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52FD0C1A-AD81-434C-B12E-C7F341F072D2}"/>
                </a:ext>
              </a:extLst>
            </p:cNvPr>
            <p:cNvCxnSpPr/>
            <p:nvPr/>
          </p:nvCxnSpPr>
          <p:spPr>
            <a:xfrm>
              <a:off x="720000" y="108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1B261C65-5279-4FCE-9A80-B412847548FA}"/>
                </a:ext>
              </a:extLst>
            </p:cNvPr>
            <p:cNvCxnSpPr/>
            <p:nvPr/>
          </p:nvCxnSpPr>
          <p:spPr>
            <a:xfrm>
              <a:off x="720000" y="720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0974B089-7443-4310-8CC0-D13ADB4792E7}"/>
                </a:ext>
              </a:extLst>
            </p:cNvPr>
            <p:cNvCxnSpPr/>
            <p:nvPr/>
          </p:nvCxnSpPr>
          <p:spPr>
            <a:xfrm>
              <a:off x="720000" y="10080000"/>
              <a:ext cx="838434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18D9F51-53E7-4F1F-AC59-92B3AFF996BC}"/>
              </a:ext>
            </a:extLst>
          </p:cNvPr>
          <p:cNvSpPr txBox="1"/>
          <p:nvPr/>
        </p:nvSpPr>
        <p:spPr>
          <a:xfrm>
            <a:off x="1790057" y="2308742"/>
            <a:ext cx="66330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Grazie per</a:t>
            </a:r>
            <a:br>
              <a:rPr lang="it-IT" sz="4400" dirty="0"/>
            </a:br>
            <a:r>
              <a:rPr lang="it-IT" sz="4400" dirty="0"/>
              <a:t>l'attenzione!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528C56-A322-455B-9131-4A8718400C0D}"/>
              </a:ext>
            </a:extLst>
          </p:cNvPr>
          <p:cNvSpPr txBox="1"/>
          <p:nvPr/>
        </p:nvSpPr>
        <p:spPr>
          <a:xfrm>
            <a:off x="3125371" y="428544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Leonardo Minaudo 297792</a:t>
            </a:r>
          </a:p>
        </p:txBody>
      </p:sp>
    </p:spTree>
    <p:extLst>
      <p:ext uri="{BB962C8B-B14F-4D97-AF65-F5344CB8AC3E}">
        <p14:creationId xmlns:p14="http://schemas.microsoft.com/office/powerpoint/2010/main" val="239110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558</Words>
  <Application>Microsoft Office PowerPoint</Application>
  <PresentationFormat>Widescreen</PresentationFormat>
  <Paragraphs>209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MINAUDO</dc:creator>
  <cp:lastModifiedBy>Leonardo MINAUDO</cp:lastModifiedBy>
  <cp:revision>21</cp:revision>
  <dcterms:created xsi:type="dcterms:W3CDTF">2022-07-05T17:52:16Z</dcterms:created>
  <dcterms:modified xsi:type="dcterms:W3CDTF">2022-07-05T23:17:09Z</dcterms:modified>
</cp:coreProperties>
</file>