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7"/>
  </p:notesMasterIdLst>
  <p:sldIdLst>
    <p:sldId id="256" r:id="rId5"/>
    <p:sldId id="259" r:id="rId6"/>
    <p:sldId id="264" r:id="rId7"/>
    <p:sldId id="265" r:id="rId8"/>
    <p:sldId id="261" r:id="rId9"/>
    <p:sldId id="262" r:id="rId10"/>
    <p:sldId id="266" r:id="rId11"/>
    <p:sldId id="263" r:id="rId12"/>
    <p:sldId id="267" r:id="rId13"/>
    <p:sldId id="271" r:id="rId14"/>
    <p:sldId id="268" r:id="rId15"/>
    <p:sldId id="258" r:id="rId16"/>
  </p:sldIdLst>
  <p:sldSz cx="12192000" cy="6858000"/>
  <p:notesSz cx="7104063" cy="10234613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Inter" panose="02000503000000020004" pitchFamily="2" charset="0"/>
      <p:regular r:id="rId24"/>
      <p:bold r:id="rId25"/>
    </p:embeddedFont>
    <p:embeddedFont>
      <p:font typeface="Inter Light" panose="02000503000000020004" pitchFamily="2" charset="0"/>
      <p:regular r:id="rId26"/>
    </p:embeddedFont>
    <p:embeddedFont>
      <p:font typeface="Inter Medium" panose="02000503000000020004" pitchFamily="2" charset="0"/>
      <p:regular r:id="rId27"/>
    </p:embeddedFont>
    <p:embeddedFont>
      <p:font typeface="Inter SemiBold" panose="02000503000000020004" pitchFamily="2" charset="0"/>
      <p:bold r:id="rId28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B8"/>
    <a:srgbClr val="C8AD7F"/>
    <a:srgbClr val="908435"/>
    <a:srgbClr val="F5F5DC"/>
    <a:srgbClr val="035AA6"/>
    <a:srgbClr val="005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9ACA8-3BA5-4409-934D-63837BD698C5}" type="datetimeFigureOut">
              <a:rPr lang="it-IT" smtClean="0"/>
              <a:t>08/03/2023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12917-7F7D-480B-9CA0-D611302021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3345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2D68C7-B593-7C6E-D56D-8B96E2E7C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747EC0-BCDD-DAD7-F1F9-2A4E7AC79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2E020F-9411-5F89-17B4-0875F689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7FBF-41DF-4E79-8EAA-7F9A4A11718E}" type="datetimeFigureOut">
              <a:rPr lang="it-IT" smtClean="0"/>
              <a:t>08/03/2023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4F32E6-2D0F-FF03-1147-E8A78BAB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65598A-7DB5-3F9C-1377-28A22F22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DADA-A5B2-4C86-A154-3E67A34C7E2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7654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62BABB-ECCF-D98B-B27E-B26CB6D0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F2F2296-5100-33E2-DC89-0292E814D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2862F7-85FF-426B-4DDF-DCB76495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7FBF-41DF-4E79-8EAA-7F9A4A11718E}" type="datetimeFigureOut">
              <a:rPr lang="it-IT" smtClean="0"/>
              <a:t>08/03/2023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B9834A-3715-FA8A-A521-6617E497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BFC9D8-11B2-2837-9A10-02695F1F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DADA-A5B2-4C86-A154-3E67A34C7E2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3637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A526F26-77E7-2F61-939E-FE95321E8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25827E1-2FAF-50E6-641D-3BA97BA6D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D47B10-9DAD-BC08-26B3-18467D72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7FBF-41DF-4E79-8EAA-7F9A4A11718E}" type="datetimeFigureOut">
              <a:rPr lang="it-IT" smtClean="0"/>
              <a:t>08/03/2023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49017C-8917-3A12-2861-B025797B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AA5BB2-22D8-222A-ED31-4D762149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DADA-A5B2-4C86-A154-3E67A34C7E2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0381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1139C-71D3-DAC6-DC39-F7B1F3B0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8E5298-44FE-3AA6-D4C3-5BE0016CB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9CA9DA-6B9F-B62E-C6F4-927C71C8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7FBF-41DF-4E79-8EAA-7F9A4A11718E}" type="datetimeFigureOut">
              <a:rPr lang="it-IT" smtClean="0"/>
              <a:t>08/03/2023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92849D-AE44-8E79-CB38-F381430B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4F4778-789F-76CE-5783-F6601074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DADA-A5B2-4C86-A154-3E67A34C7E2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7296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231D5D-449D-E778-0925-7D21193D3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97D075-D762-23C0-5687-ADE31124A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7FD376-9D15-A5A9-22D4-AA38D6E2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7FBF-41DF-4E79-8EAA-7F9A4A11718E}" type="datetimeFigureOut">
              <a:rPr lang="it-IT" smtClean="0"/>
              <a:t>08/03/2023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41669B-6578-64EC-1615-6240F838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9C32B8-C868-04A0-7D55-9BC08A01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DADA-A5B2-4C86-A154-3E67A34C7E2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9166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A32B44-C898-E851-03C6-C822BF63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0FA78E-D892-7CA1-3407-71587C080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58F84DA-2C82-E51C-7890-87D093A4B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6F22D1-3922-6E9F-6B75-486048CB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7FBF-41DF-4E79-8EAA-7F9A4A11718E}" type="datetimeFigureOut">
              <a:rPr lang="it-IT" smtClean="0"/>
              <a:t>08/03/2023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C6D5ED-4DC0-49CE-5FFE-96446B12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856BE9-C8D4-97C0-317B-47479F03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DADA-A5B2-4C86-A154-3E67A34C7E2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9144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DC206D-7AA6-CFD4-2DCE-C4C84207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7ECA9D-2E76-33A6-4744-87E9626DC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F071B69-0EBC-54FB-FAA3-E7D96F526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EB5C84B-6D51-F802-F89C-87AE3A767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ABF164B-1ECC-A2DE-1618-2810C2B7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015EC54-57EE-97EA-8A2A-498D1C7E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7FBF-41DF-4E79-8EAA-7F9A4A11718E}" type="datetimeFigureOut">
              <a:rPr lang="it-IT" smtClean="0"/>
              <a:t>08/03/2023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806DDD0-8119-87C8-0808-A859A2BC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4EB7EF9-D7FC-B3CE-0BE7-E4DE92A8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DADA-A5B2-4C86-A154-3E67A34C7E2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6873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FDB674-5041-764A-D874-4CDFB659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4BAE891-4CC8-75F8-C8B1-5F87D388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7FBF-41DF-4E79-8EAA-7F9A4A11718E}" type="datetimeFigureOut">
              <a:rPr lang="it-IT" smtClean="0"/>
              <a:t>08/03/2023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AA4521-D9B0-B062-6528-20870E61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400A68-9E88-5BDD-2597-C05E2E9C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DADA-A5B2-4C86-A154-3E67A34C7E2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012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C66C083-9087-7DAF-5288-5BE77849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7FBF-41DF-4E79-8EAA-7F9A4A11718E}" type="datetimeFigureOut">
              <a:rPr lang="it-IT" smtClean="0"/>
              <a:t>08/03/2023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718C9CB-D5FF-A792-DDEE-D6A4E1E5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059F0E-8E3C-045E-F3A3-57BD1269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DADA-A5B2-4C86-A154-3E67A34C7E2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5426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51223-120C-F069-A306-E36899C4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9BDCD1-C477-0894-13A1-406261A65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E520227-688C-61E7-B8C5-98E93754E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4848379-1ADE-7328-CFA6-8CBC485C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7FBF-41DF-4E79-8EAA-7F9A4A11718E}" type="datetimeFigureOut">
              <a:rPr lang="it-IT" smtClean="0"/>
              <a:t>08/03/2023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554371-5D3C-DDF2-EE68-C95BDADB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A9AD41-0F8E-F5C3-0D74-CC332282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DADA-A5B2-4C86-A154-3E67A34C7E2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8220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536C68-6C2A-E35B-40E0-369C8A7A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CCA59EF-B8D6-4864-0357-FF3EAA31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6BAC90-AB4B-3C00-FBC1-53FD003D3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FE8095-742F-A0B3-4E59-6D478C1C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7FBF-41DF-4E79-8EAA-7F9A4A11718E}" type="datetimeFigureOut">
              <a:rPr lang="it-IT" smtClean="0"/>
              <a:t>08/03/2023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9BF61D3-21F9-F3F6-836A-E883A021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1DBAE4-91E2-84E3-D492-E7270745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DADA-A5B2-4C86-A154-3E67A34C7E2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891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70161B9-FFA8-5A5F-DDA9-CA2BE9A9B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80297F-900E-5FC4-4AFE-80F38C011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E6F9A4-D277-AD00-A34E-EE67043DC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A7FBF-41DF-4E79-8EAA-7F9A4A11718E}" type="datetimeFigureOut">
              <a:rPr lang="it-IT" smtClean="0"/>
              <a:t>08/03/2023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81E160-3CB4-4F49-A8C2-596233FDE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5413E9-4557-C9CB-E21E-35312DEEC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3DADA-A5B2-4C86-A154-3E67A34C7E2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79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svg"/><Relationship Id="rId7" Type="http://schemas.openxmlformats.org/officeDocument/2006/relationships/image" Target="../media/image3.png"/><Relationship Id="rId12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4.png"/><Relationship Id="rId5" Type="http://schemas.openxmlformats.org/officeDocument/2006/relationships/image" Target="../media/image11.svg"/><Relationship Id="rId10" Type="http://schemas.openxmlformats.org/officeDocument/2006/relationships/image" Target="../media/image13.sv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4.png"/><Relationship Id="rId7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6.png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!!Ret_side">
            <a:extLst>
              <a:ext uri="{FF2B5EF4-FFF2-40B4-BE49-F238E27FC236}">
                <a16:creationId xmlns:a16="http://schemas.microsoft.com/office/drawing/2014/main" id="{C079C6E3-3DAF-F92B-020C-3B194060DD69}"/>
              </a:ext>
            </a:extLst>
          </p:cNvPr>
          <p:cNvSpPr/>
          <p:nvPr/>
        </p:nvSpPr>
        <p:spPr>
          <a:xfrm>
            <a:off x="11721755" y="0"/>
            <a:ext cx="6096002" cy="6857999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FFA9F386-1A7E-BF86-F570-F6FDA9E458C1}"/>
              </a:ext>
            </a:extLst>
          </p:cNvPr>
          <p:cNvSpPr>
            <a:spLocks/>
          </p:cNvSpPr>
          <p:nvPr/>
        </p:nvSpPr>
        <p:spPr>
          <a:xfrm>
            <a:off x="5860875" y="6330171"/>
            <a:ext cx="470245" cy="553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27E12F-BAF3-1E29-F808-944822BB0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62478"/>
            <a:ext cx="9144000" cy="1566522"/>
          </a:xfrm>
        </p:spPr>
        <p:txBody>
          <a:bodyPr>
            <a:normAutofit/>
          </a:bodyPr>
          <a:lstStyle/>
          <a:p>
            <a:r>
              <a:rPr lang="it-IT" sz="4300" dirty="0">
                <a:solidFill>
                  <a:srgbClr val="005EB8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Reingegnerizzazione di una Dashboard di Business Intelligence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9A04452-0E5F-BE65-A124-3F3C437F2F0E}"/>
              </a:ext>
            </a:extLst>
          </p:cNvPr>
          <p:cNvSpPr txBox="1"/>
          <p:nvPr/>
        </p:nvSpPr>
        <p:spPr>
          <a:xfrm>
            <a:off x="4409948" y="6316286"/>
            <a:ext cx="337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5EB8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Anno Accademico 2021/2022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BC89C99-38DD-9EC7-3161-A7CD7C238792}"/>
              </a:ext>
            </a:extLst>
          </p:cNvPr>
          <p:cNvSpPr txBox="1"/>
          <p:nvPr/>
        </p:nvSpPr>
        <p:spPr>
          <a:xfrm>
            <a:off x="1037845" y="4483197"/>
            <a:ext cx="360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5EB8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Relatore:</a:t>
            </a:r>
            <a:br>
              <a:rPr lang="it-IT" dirty="0">
                <a:solidFill>
                  <a:srgbClr val="005EB8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</a:br>
            <a:r>
              <a:rPr lang="it-IT" dirty="0">
                <a:solidFill>
                  <a:srgbClr val="005EB8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Prof. Michele Amoretti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C3DD455-9E7F-4A49-C88B-C66E8F5B6345}"/>
              </a:ext>
            </a:extLst>
          </p:cNvPr>
          <p:cNvSpPr txBox="1"/>
          <p:nvPr/>
        </p:nvSpPr>
        <p:spPr>
          <a:xfrm>
            <a:off x="8819898" y="4916669"/>
            <a:ext cx="337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5EB8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Tesi di Laurea di:</a:t>
            </a:r>
            <a:br>
              <a:rPr lang="it-IT" dirty="0">
                <a:solidFill>
                  <a:srgbClr val="005EB8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</a:br>
            <a:r>
              <a:rPr lang="it-IT" dirty="0">
                <a:solidFill>
                  <a:srgbClr val="005EB8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Leonardo Minaudo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1C23907-A073-0C34-F069-7E648A1D2E29}"/>
              </a:ext>
            </a:extLst>
          </p:cNvPr>
          <p:cNvSpPr txBox="1"/>
          <p:nvPr/>
        </p:nvSpPr>
        <p:spPr>
          <a:xfrm>
            <a:off x="3887371" y="3541893"/>
            <a:ext cx="4417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5EB8"/>
                </a:solidFill>
                <a:latin typeface="Inter Light" panose="02000503000000020004" pitchFamily="2" charset="0"/>
                <a:ea typeface="Inter Light" panose="02000503000000020004" pitchFamily="2" charset="0"/>
                <a:cs typeface="+mj-cs"/>
              </a:rPr>
              <a:t>Reengineering of a Business Intelligence Dashboard</a:t>
            </a:r>
            <a:endParaRPr lang="it-IT" sz="2400" dirty="0">
              <a:solidFill>
                <a:srgbClr val="005EB8"/>
              </a:solidFill>
              <a:latin typeface="Inter Light" panose="02000503000000020004" pitchFamily="2" charset="0"/>
              <a:ea typeface="Inter Light" panose="02000503000000020004" pitchFamily="2" charset="0"/>
              <a:cs typeface="+mj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A27359-AE38-D6E6-AC27-625F71C99DDF}"/>
              </a:ext>
            </a:extLst>
          </p:cNvPr>
          <p:cNvSpPr txBox="1"/>
          <p:nvPr/>
        </p:nvSpPr>
        <p:spPr>
          <a:xfrm>
            <a:off x="1037846" y="5239835"/>
            <a:ext cx="337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5EB8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Correlatore:</a:t>
            </a:r>
          </a:p>
          <a:p>
            <a:r>
              <a:rPr lang="it-IT" dirty="0">
                <a:solidFill>
                  <a:srgbClr val="005EB8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Dott. Antonio Calò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8176364-944C-763C-91AA-7947F302C824}"/>
              </a:ext>
            </a:extLst>
          </p:cNvPr>
          <p:cNvSpPr txBox="1"/>
          <p:nvPr/>
        </p:nvSpPr>
        <p:spPr>
          <a:xfrm>
            <a:off x="5022207" y="5946954"/>
            <a:ext cx="214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5EB8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10 Marzo 2023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B026A488-18E9-ED8E-7426-93C5D68DF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507" y="230360"/>
            <a:ext cx="1880982" cy="170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89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B1CAA55-ADB4-0513-D5F3-679153E0B223}"/>
              </a:ext>
            </a:extLst>
          </p:cNvPr>
          <p:cNvSpPr>
            <a:spLocks/>
          </p:cNvSpPr>
          <p:nvPr/>
        </p:nvSpPr>
        <p:spPr>
          <a:xfrm>
            <a:off x="0" y="6311369"/>
            <a:ext cx="12192000" cy="546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33B68D4-3256-BF1E-2667-DB64A018D965}"/>
              </a:ext>
            </a:extLst>
          </p:cNvPr>
          <p:cNvSpPr txBox="1"/>
          <p:nvPr/>
        </p:nvSpPr>
        <p:spPr>
          <a:xfrm>
            <a:off x="182880" y="6430796"/>
            <a:ext cx="485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Inter Light" panose="02000503000000020004" pitchFamily="2" charset="0"/>
                <a:ea typeface="Inter Light" panose="02000503000000020004" pitchFamily="2" charset="0"/>
              </a:rPr>
              <a:t>10 Marzo 2023</a:t>
            </a:r>
            <a:r>
              <a:rPr lang="it-IT" sz="1400" dirty="0">
                <a:solidFill>
                  <a:schemeClr val="bg2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.</a:t>
            </a:r>
            <a:r>
              <a:rPr lang="it-IT" sz="1400" dirty="0"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F3D3785-903B-1362-4CCF-36E18FA4A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59119"/>
            <a:ext cx="675541" cy="626011"/>
          </a:xfrm>
          <a:prstGeom prst="rect">
            <a:avLst/>
          </a:prstGeom>
        </p:spPr>
      </p:pic>
      <p:grpSp>
        <p:nvGrpSpPr>
          <p:cNvPr id="27" name="Gruppo 26">
            <a:extLst>
              <a:ext uri="{FF2B5EF4-FFF2-40B4-BE49-F238E27FC236}">
                <a16:creationId xmlns:a16="http://schemas.microsoft.com/office/drawing/2014/main" id="{0C7B5B2A-9706-C0B4-54B5-03187D7FC524}"/>
              </a:ext>
            </a:extLst>
          </p:cNvPr>
          <p:cNvGrpSpPr>
            <a:grpSpLocks noChangeAspect="1"/>
          </p:cNvGrpSpPr>
          <p:nvPr/>
        </p:nvGrpSpPr>
        <p:grpSpPr>
          <a:xfrm>
            <a:off x="968737" y="233626"/>
            <a:ext cx="1436838" cy="476996"/>
            <a:chOff x="2045206" y="2667095"/>
            <a:chExt cx="8101587" cy="2651604"/>
          </a:xfrm>
        </p:grpSpPr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5E86B43F-5A9B-C754-97E5-4ECFA90C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206" y="2667095"/>
              <a:ext cx="8101587" cy="1523809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5B07E318-0625-3294-75D2-88281CCE9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206" y="4036159"/>
              <a:ext cx="6793651" cy="1282540"/>
            </a:xfrm>
            <a:prstGeom prst="rect">
              <a:avLst/>
            </a:prstGeom>
          </p:spPr>
        </p:pic>
      </p:grp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7072029-5BFA-381C-50B3-69F547529D8D}"/>
              </a:ext>
            </a:extLst>
          </p:cNvPr>
          <p:cNvSpPr txBox="1"/>
          <p:nvPr/>
        </p:nvSpPr>
        <p:spPr>
          <a:xfrm>
            <a:off x="2362588" y="717897"/>
            <a:ext cx="719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005EB8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Risultati – Key Performance Indicators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6EDEA5C-3974-FECB-3D17-868FC2CC1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3" y="1298988"/>
            <a:ext cx="11952514" cy="454852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5D0955-8E6D-3DA0-24C4-E7EE42B71989}"/>
              </a:ext>
            </a:extLst>
          </p:cNvPr>
          <p:cNvSpPr txBox="1"/>
          <p:nvPr/>
        </p:nvSpPr>
        <p:spPr>
          <a:xfrm>
            <a:off x="8300100" y="6430796"/>
            <a:ext cx="4293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Inter Light" panose="02000503000000020004" pitchFamily="2" charset="0"/>
                <a:ea typeface="Inter Light" panose="02000503000000020004" pitchFamily="2" charset="0"/>
              </a:rPr>
              <a:t>Tesi di Laurea di Leonardo Minaudo      9/11</a:t>
            </a:r>
          </a:p>
        </p:txBody>
      </p:sp>
    </p:spTree>
    <p:extLst>
      <p:ext uri="{BB962C8B-B14F-4D97-AF65-F5344CB8AC3E}">
        <p14:creationId xmlns:p14="http://schemas.microsoft.com/office/powerpoint/2010/main" val="1267431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B1CAA55-ADB4-0513-D5F3-679153E0B223}"/>
              </a:ext>
            </a:extLst>
          </p:cNvPr>
          <p:cNvSpPr>
            <a:spLocks/>
          </p:cNvSpPr>
          <p:nvPr/>
        </p:nvSpPr>
        <p:spPr>
          <a:xfrm>
            <a:off x="0" y="6311369"/>
            <a:ext cx="12192000" cy="546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33B68D4-3256-BF1E-2667-DB64A018D965}"/>
              </a:ext>
            </a:extLst>
          </p:cNvPr>
          <p:cNvSpPr txBox="1"/>
          <p:nvPr/>
        </p:nvSpPr>
        <p:spPr>
          <a:xfrm>
            <a:off x="182880" y="6430796"/>
            <a:ext cx="485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Inter Light" panose="02000503000000020004" pitchFamily="2" charset="0"/>
                <a:ea typeface="Inter Light" panose="02000503000000020004" pitchFamily="2" charset="0"/>
              </a:rPr>
              <a:t>10 Marzo 2023</a:t>
            </a:r>
            <a:r>
              <a:rPr lang="it-IT" sz="1400" dirty="0">
                <a:solidFill>
                  <a:schemeClr val="bg2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.</a:t>
            </a:r>
            <a:r>
              <a:rPr lang="it-IT" sz="1400" dirty="0"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F3D3785-903B-1362-4CCF-36E18FA4A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59119"/>
            <a:ext cx="675541" cy="626011"/>
          </a:xfrm>
          <a:prstGeom prst="rect">
            <a:avLst/>
          </a:prstGeom>
        </p:spPr>
      </p:pic>
      <p:grpSp>
        <p:nvGrpSpPr>
          <p:cNvPr id="27" name="Gruppo 26">
            <a:extLst>
              <a:ext uri="{FF2B5EF4-FFF2-40B4-BE49-F238E27FC236}">
                <a16:creationId xmlns:a16="http://schemas.microsoft.com/office/drawing/2014/main" id="{0C7B5B2A-9706-C0B4-54B5-03187D7FC524}"/>
              </a:ext>
            </a:extLst>
          </p:cNvPr>
          <p:cNvGrpSpPr>
            <a:grpSpLocks noChangeAspect="1"/>
          </p:cNvGrpSpPr>
          <p:nvPr/>
        </p:nvGrpSpPr>
        <p:grpSpPr>
          <a:xfrm>
            <a:off x="968737" y="233626"/>
            <a:ext cx="1436838" cy="476996"/>
            <a:chOff x="2045206" y="2667095"/>
            <a:chExt cx="8101587" cy="2651604"/>
          </a:xfrm>
        </p:grpSpPr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5E86B43F-5A9B-C754-97E5-4ECFA90C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206" y="2667095"/>
              <a:ext cx="8101587" cy="1523809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5B07E318-0625-3294-75D2-88281CCE9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206" y="4036159"/>
              <a:ext cx="6793651" cy="1282540"/>
            </a:xfrm>
            <a:prstGeom prst="rect">
              <a:avLst/>
            </a:prstGeom>
          </p:spPr>
        </p:pic>
      </p:grp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7072029-5BFA-381C-50B3-69F547529D8D}"/>
              </a:ext>
            </a:extLst>
          </p:cNvPr>
          <p:cNvSpPr txBox="1"/>
          <p:nvPr/>
        </p:nvSpPr>
        <p:spPr>
          <a:xfrm>
            <a:off x="964862" y="862438"/>
            <a:ext cx="719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5EB8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Conclusioni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0FC113-AAF2-95AC-68BC-8B6C30456198}"/>
              </a:ext>
            </a:extLst>
          </p:cNvPr>
          <p:cNvSpPr txBox="1"/>
          <p:nvPr/>
        </p:nvSpPr>
        <p:spPr>
          <a:xfrm>
            <a:off x="964862" y="1342261"/>
            <a:ext cx="94201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L’architettura a microservizi e l’utilizzo di diverse tecnologie e pattern di sviluppo che puntano a creare </a:t>
            </a:r>
            <a:r>
              <a:rPr lang="it-IT" dirty="0">
                <a:latin typeface="Inter SemiBold" panose="02000503000000020004" pitchFamily="2" charset="0"/>
                <a:ea typeface="Inter SemiBold" panose="02000503000000020004" pitchFamily="2" charset="0"/>
              </a:rPr>
              <a:t>indipendenza</a:t>
            </a:r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it-IT" dirty="0">
                <a:latin typeface="Inter SemiBold" panose="02000503000000020004" pitchFamily="2" charset="0"/>
                <a:ea typeface="Inter SemiBold" panose="02000503000000020004" pitchFamily="2" charset="0"/>
              </a:rPr>
              <a:t>tra le parti dell’applicativo </a:t>
            </a:r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ha aiutato a creare una Dashboard di BI </a:t>
            </a:r>
            <a:r>
              <a:rPr lang="it-IT" dirty="0">
                <a:latin typeface="Inter SemiBold" panose="02000503000000020004" pitchFamily="2" charset="0"/>
                <a:ea typeface="Inter SemiBold" panose="02000503000000020004" pitchFamily="2" charset="0"/>
              </a:rPr>
              <a:t>personalizzabile</a:t>
            </a:r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it-IT" dirty="0">
                <a:latin typeface="Inter SemiBold" panose="02000503000000020004" pitchFamily="2" charset="0"/>
                <a:ea typeface="Inter SemiBold" panose="02000503000000020004" pitchFamily="2" charset="0"/>
              </a:rPr>
              <a:t>reattiva</a:t>
            </a:r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it-IT" dirty="0">
                <a:latin typeface="Inter SemiBold" panose="02000503000000020004" pitchFamily="2" charset="0"/>
                <a:ea typeface="Inter SemiBold" panose="02000503000000020004" pitchFamily="2" charset="0"/>
              </a:rPr>
              <a:t>graficamente più accattivante.</a:t>
            </a:r>
          </a:p>
          <a:p>
            <a:endParaRPr lang="it-IT" dirty="0">
              <a:latin typeface="Inter SemiBold" panose="02000503000000020004" pitchFamily="2" charset="0"/>
              <a:ea typeface="Inter SemiBold" panose="02000503000000020004" pitchFamily="2" charset="0"/>
            </a:endParaRPr>
          </a:p>
          <a:p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Soprattutto, la Dashboard è in linea con quelle che sono le architetture moderne, garantendo una migliore </a:t>
            </a:r>
            <a:r>
              <a:rPr lang="it-IT" dirty="0">
                <a:latin typeface="Inter SemiBold" panose="02000503000000020004" pitchFamily="2" charset="0"/>
                <a:ea typeface="Inter SemiBold" panose="02000503000000020004" pitchFamily="2" charset="0"/>
              </a:rPr>
              <a:t>manutenibilità futura</a:t>
            </a:r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 e </a:t>
            </a:r>
            <a:r>
              <a:rPr lang="it-IT" dirty="0">
                <a:latin typeface="Inter SemiBold" panose="02000503000000020004" pitchFamily="2" charset="0"/>
                <a:ea typeface="Inter SemiBold" panose="02000503000000020004" pitchFamily="2" charset="0"/>
              </a:rPr>
              <a:t>maggiore velocità d’implementazione </a:t>
            </a:r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di nuove funzionalità.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B66D289-74CA-581D-836B-B67A486C84A5}"/>
              </a:ext>
            </a:extLst>
          </p:cNvPr>
          <p:cNvSpPr txBox="1"/>
          <p:nvPr/>
        </p:nvSpPr>
        <p:spPr>
          <a:xfrm>
            <a:off x="964862" y="3794412"/>
            <a:ext cx="279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5EB8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Sviluppi futuri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49EF7D9-663C-5793-0D20-7690B18FF1C0}"/>
              </a:ext>
            </a:extLst>
          </p:cNvPr>
          <p:cNvSpPr txBox="1"/>
          <p:nvPr/>
        </p:nvSpPr>
        <p:spPr>
          <a:xfrm>
            <a:off x="968737" y="4541065"/>
            <a:ext cx="7319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EB8"/>
              </a:buClr>
              <a:buFont typeface="Arial" panose="020B0604020202020204" pitchFamily="34" charset="0"/>
              <a:buChar char="•"/>
            </a:pPr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Implementazione di algoritmi basati sull’</a:t>
            </a:r>
            <a:r>
              <a:rPr lang="it-IT" dirty="0">
                <a:latin typeface="Inter SemiBold" panose="02000503000000020004" pitchFamily="2" charset="0"/>
                <a:ea typeface="Inter SemiBold" panose="02000503000000020004" pitchFamily="2" charset="0"/>
              </a:rPr>
              <a:t>analisi predittiva</a:t>
            </a:r>
          </a:p>
          <a:p>
            <a:pPr marL="285750" indent="-285750">
              <a:buClr>
                <a:srgbClr val="005EB8"/>
              </a:buClr>
              <a:buFont typeface="Arial" panose="020B0604020202020204" pitchFamily="34" charset="0"/>
              <a:buChar char="•"/>
            </a:pPr>
            <a:endParaRPr lang="it-IT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Clr>
                <a:srgbClr val="005EB8"/>
              </a:buClr>
              <a:buFont typeface="Arial" panose="020B0604020202020204" pitchFamily="34" charset="0"/>
              <a:buChar char="•"/>
            </a:pPr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Migliorare l'</a:t>
            </a:r>
            <a:r>
              <a:rPr lang="it-IT" dirty="0">
                <a:latin typeface="Inter SemiBold" panose="02000503000000020004" pitchFamily="2" charset="0"/>
                <a:ea typeface="Inter SemiBold" panose="02000503000000020004" pitchFamily="2" charset="0"/>
              </a:rPr>
              <a:t>accessibilità</a:t>
            </a:r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 della Dashboard, tramite layout dinamico di tipo </a:t>
            </a:r>
            <a:r>
              <a:rPr lang="it-IT" dirty="0">
                <a:latin typeface="Inter SemiBold" panose="02000503000000020004" pitchFamily="2" charset="0"/>
                <a:ea typeface="Inter SemiBold" panose="02000503000000020004" pitchFamily="2" charset="0"/>
              </a:rPr>
              <a:t>responsive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BED0D06-5CDF-027B-007A-177FF98CF2BD}"/>
              </a:ext>
            </a:extLst>
          </p:cNvPr>
          <p:cNvSpPr txBox="1"/>
          <p:nvPr/>
        </p:nvSpPr>
        <p:spPr>
          <a:xfrm>
            <a:off x="8300100" y="6430796"/>
            <a:ext cx="4293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Inter Light" panose="02000503000000020004" pitchFamily="2" charset="0"/>
                <a:ea typeface="Inter Light" panose="02000503000000020004" pitchFamily="2" charset="0"/>
              </a:rPr>
              <a:t>Tesi di Laurea di Leonardo Minaudo      10/11</a:t>
            </a:r>
          </a:p>
        </p:txBody>
      </p:sp>
    </p:spTree>
    <p:extLst>
      <p:ext uri="{BB962C8B-B14F-4D97-AF65-F5344CB8AC3E}">
        <p14:creationId xmlns:p14="http://schemas.microsoft.com/office/powerpoint/2010/main" val="1136816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193FD6BA-FEF4-2774-EDDE-65112E0D6AB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A247CCF-A5C0-86D2-A6B2-CC6A89F8B124}"/>
              </a:ext>
            </a:extLst>
          </p:cNvPr>
          <p:cNvSpPr txBox="1"/>
          <p:nvPr/>
        </p:nvSpPr>
        <p:spPr>
          <a:xfrm>
            <a:off x="2505635" y="2551837"/>
            <a:ext cx="71807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Grazie per l'attenzione!</a:t>
            </a:r>
          </a:p>
        </p:txBody>
      </p:sp>
    </p:spTree>
    <p:extLst>
      <p:ext uri="{BB962C8B-B14F-4D97-AF65-F5344CB8AC3E}">
        <p14:creationId xmlns:p14="http://schemas.microsoft.com/office/powerpoint/2010/main" val="1399562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!!Ret_side">
            <a:extLst>
              <a:ext uri="{FF2B5EF4-FFF2-40B4-BE49-F238E27FC236}">
                <a16:creationId xmlns:a16="http://schemas.microsoft.com/office/drawing/2014/main" id="{418E9504-4CCC-923A-6A48-5533BF35F41B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B1CAA55-ADB4-0513-D5F3-679153E0B223}"/>
              </a:ext>
            </a:extLst>
          </p:cNvPr>
          <p:cNvSpPr>
            <a:spLocks/>
          </p:cNvSpPr>
          <p:nvPr/>
        </p:nvSpPr>
        <p:spPr>
          <a:xfrm>
            <a:off x="0" y="6311369"/>
            <a:ext cx="12192000" cy="546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33B68D4-3256-BF1E-2667-DB64A018D965}"/>
              </a:ext>
            </a:extLst>
          </p:cNvPr>
          <p:cNvSpPr txBox="1"/>
          <p:nvPr/>
        </p:nvSpPr>
        <p:spPr>
          <a:xfrm>
            <a:off x="182880" y="6430796"/>
            <a:ext cx="485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Inter Light" panose="02000503000000020004" pitchFamily="2" charset="0"/>
                <a:ea typeface="Inter Light" panose="02000503000000020004" pitchFamily="2" charset="0"/>
              </a:rPr>
              <a:t>10 Marzo 2023</a:t>
            </a:r>
            <a:r>
              <a:rPr lang="it-IT" sz="1400" dirty="0">
                <a:solidFill>
                  <a:schemeClr val="bg2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.</a:t>
            </a:r>
            <a:r>
              <a:rPr lang="it-IT" sz="1400" dirty="0"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F3D3785-903B-1362-4CCF-36E18FA4A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59119"/>
            <a:ext cx="675541" cy="626011"/>
          </a:xfrm>
          <a:prstGeom prst="rect">
            <a:avLst/>
          </a:prstGeom>
        </p:spPr>
      </p:pic>
      <p:grpSp>
        <p:nvGrpSpPr>
          <p:cNvPr id="27" name="Gruppo 26">
            <a:extLst>
              <a:ext uri="{FF2B5EF4-FFF2-40B4-BE49-F238E27FC236}">
                <a16:creationId xmlns:a16="http://schemas.microsoft.com/office/drawing/2014/main" id="{0C7B5B2A-9706-C0B4-54B5-03187D7FC524}"/>
              </a:ext>
            </a:extLst>
          </p:cNvPr>
          <p:cNvGrpSpPr>
            <a:grpSpLocks noChangeAspect="1"/>
          </p:cNvGrpSpPr>
          <p:nvPr/>
        </p:nvGrpSpPr>
        <p:grpSpPr>
          <a:xfrm>
            <a:off x="968737" y="233626"/>
            <a:ext cx="1436838" cy="476996"/>
            <a:chOff x="2045206" y="2667095"/>
            <a:chExt cx="8101587" cy="2651604"/>
          </a:xfrm>
        </p:grpSpPr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5E86B43F-5A9B-C754-97E5-4ECFA90C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206" y="2667095"/>
              <a:ext cx="8101587" cy="1523809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5B07E318-0625-3294-75D2-88281CCE9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206" y="4036159"/>
              <a:ext cx="6793651" cy="1282540"/>
            </a:xfrm>
            <a:prstGeom prst="rect">
              <a:avLst/>
            </a:prstGeom>
          </p:spPr>
        </p:pic>
      </p:grpSp>
      <p:pic>
        <p:nvPicPr>
          <p:cNvPr id="32" name="Immagine 31">
            <a:extLst>
              <a:ext uri="{FF2B5EF4-FFF2-40B4-BE49-F238E27FC236}">
                <a16:creationId xmlns:a16="http://schemas.microsoft.com/office/drawing/2014/main" id="{6A50114E-4582-E8BB-45D6-A1FBDD5B0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63" y="1142768"/>
            <a:ext cx="3650473" cy="946419"/>
          </a:xfrm>
          <a:prstGeom prst="rect">
            <a:avLst/>
          </a:prstGeom>
        </p:spPr>
      </p:pic>
      <p:pic>
        <p:nvPicPr>
          <p:cNvPr id="34" name="Elemento grafico 33">
            <a:extLst>
              <a:ext uri="{FF2B5EF4-FFF2-40B4-BE49-F238E27FC236}">
                <a16:creationId xmlns:a16="http://schemas.microsoft.com/office/drawing/2014/main" id="{39C0B06B-4FD4-40ED-2D1E-A2E068A7CF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75864" y="979206"/>
            <a:ext cx="3393370" cy="110998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8686A68-5E49-933C-3CBF-8EFBFCDED246}"/>
              </a:ext>
            </a:extLst>
          </p:cNvPr>
          <p:cNvSpPr txBox="1"/>
          <p:nvPr/>
        </p:nvSpPr>
        <p:spPr>
          <a:xfrm>
            <a:off x="743447" y="2896218"/>
            <a:ext cx="4609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Inter Light" panose="02000503000000020004" pitchFamily="2" charset="0"/>
                <a:ea typeface="Inter Light" panose="02000503000000020004" pitchFamily="2" charset="0"/>
              </a:rPr>
              <a:t>Propone soluzioni tecnologiche che </a:t>
            </a:r>
            <a:r>
              <a:rPr lang="it-IT" dirty="0">
                <a:latin typeface="Inter Medium" panose="02000503000000020004" pitchFamily="2" charset="0"/>
                <a:ea typeface="Inter Medium" panose="02000503000000020004" pitchFamily="2" charset="0"/>
              </a:rPr>
              <a:t>trasformano</a:t>
            </a:r>
            <a:r>
              <a:rPr lang="it-IT" dirty="0">
                <a:latin typeface="Inter Light" panose="02000503000000020004" pitchFamily="2" charset="0"/>
                <a:ea typeface="Inter Light" panose="02000503000000020004" pitchFamily="2" charset="0"/>
              </a:rPr>
              <a:t> i </a:t>
            </a:r>
            <a:r>
              <a:rPr lang="it-IT" dirty="0">
                <a:latin typeface="Inter Medium" panose="02000503000000020004" pitchFamily="2" charset="0"/>
                <a:ea typeface="Inter Medium" panose="02000503000000020004" pitchFamily="2" charset="0"/>
              </a:rPr>
              <a:t>dati disomogenei </a:t>
            </a:r>
            <a:r>
              <a:rPr lang="it-IT" dirty="0">
                <a:latin typeface="Inter Light" panose="02000503000000020004" pitchFamily="2" charset="0"/>
                <a:ea typeface="Inter Light" panose="02000503000000020004" pitchFamily="2" charset="0"/>
              </a:rPr>
              <a:t>e disaggregati in una base di </a:t>
            </a:r>
            <a:r>
              <a:rPr lang="it-IT" dirty="0">
                <a:latin typeface="Inter Medium" panose="02000503000000020004" pitchFamily="2" charset="0"/>
                <a:ea typeface="Inter Medium" panose="02000503000000020004" pitchFamily="2" charset="0"/>
              </a:rPr>
              <a:t>informazioni</a:t>
            </a:r>
            <a:r>
              <a:rPr lang="it-IT" dirty="0">
                <a:latin typeface="Inter Light" panose="02000503000000020004" pitchFamily="2" charset="0"/>
                <a:ea typeface="Inter Light" panose="02000503000000020004" pitchFamily="2" charset="0"/>
              </a:rPr>
              <a:t>, e dunque di conoscenza, messa al servizio delle scelte di Operational Business Intelligence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35AF551-5B22-7C50-1699-03A74E7F42EA}"/>
              </a:ext>
            </a:extLst>
          </p:cNvPr>
          <p:cNvSpPr txBox="1"/>
          <p:nvPr/>
        </p:nvSpPr>
        <p:spPr>
          <a:xfrm>
            <a:off x="6897045" y="2896218"/>
            <a:ext cx="44939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Software gestionale open source creato per </a:t>
            </a:r>
            <a:r>
              <a:rPr lang="it-IT" dirty="0">
                <a:solidFill>
                  <a:schemeClr val="bg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migliorare risultati</a:t>
            </a:r>
            <a:r>
              <a:rPr lang="it-IT" dirty="0">
                <a:solidFill>
                  <a:schemeClr val="bg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, </a:t>
            </a:r>
            <a:r>
              <a:rPr lang="it-IT" dirty="0">
                <a:solidFill>
                  <a:schemeClr val="bg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gestire le risorse umane</a:t>
            </a:r>
            <a:r>
              <a:rPr lang="it-IT" dirty="0">
                <a:solidFill>
                  <a:schemeClr val="bg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e </a:t>
            </a:r>
            <a:r>
              <a:rPr lang="it-IT" dirty="0">
                <a:solidFill>
                  <a:schemeClr val="bg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tenere sotto controllo i risultati ottenuti </a:t>
            </a:r>
            <a:r>
              <a:rPr lang="it-IT" dirty="0">
                <a:solidFill>
                  <a:schemeClr val="bg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da amministrazioni, enti e aziende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F7AEDF5-0BA5-7B24-C61C-61CC1B14A831}"/>
              </a:ext>
            </a:extLst>
          </p:cNvPr>
          <p:cNvSpPr txBox="1"/>
          <p:nvPr/>
        </p:nvSpPr>
        <p:spPr>
          <a:xfrm>
            <a:off x="8300100" y="6430796"/>
            <a:ext cx="4293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Inter Light" panose="02000503000000020004" pitchFamily="2" charset="0"/>
                <a:ea typeface="Inter Light" panose="02000503000000020004" pitchFamily="2" charset="0"/>
              </a:rPr>
              <a:t>Tesi di Laurea di Leonardo Minaudo      1/11</a:t>
            </a:r>
          </a:p>
        </p:txBody>
      </p:sp>
    </p:spTree>
    <p:extLst>
      <p:ext uri="{BB962C8B-B14F-4D97-AF65-F5344CB8AC3E}">
        <p14:creationId xmlns:p14="http://schemas.microsoft.com/office/powerpoint/2010/main" val="3653192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EC862C59-AC2C-83C8-500D-AE74C57DABDE}"/>
              </a:ext>
            </a:extLst>
          </p:cNvPr>
          <p:cNvSpPr/>
          <p:nvPr/>
        </p:nvSpPr>
        <p:spPr>
          <a:xfrm>
            <a:off x="5886673" y="1528500"/>
            <a:ext cx="5871882" cy="4146159"/>
          </a:xfrm>
          <a:prstGeom prst="roundRect">
            <a:avLst>
              <a:gd name="adj" fmla="val 4343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5F77BB1A-741A-3475-7168-28BF5CEBD4F6}"/>
              </a:ext>
            </a:extLst>
          </p:cNvPr>
          <p:cNvSpPr/>
          <p:nvPr/>
        </p:nvSpPr>
        <p:spPr>
          <a:xfrm>
            <a:off x="6096000" y="2965875"/>
            <a:ext cx="5481918" cy="2493631"/>
          </a:xfrm>
          <a:prstGeom prst="roundRect">
            <a:avLst>
              <a:gd name="adj" fmla="val 210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" name="Elemento grafico 8" descr="Misuratore con riempimento a tinta unita">
            <a:extLst>
              <a:ext uri="{FF2B5EF4-FFF2-40B4-BE49-F238E27FC236}">
                <a16:creationId xmlns:a16="http://schemas.microsoft.com/office/drawing/2014/main" id="{EE92C53A-E3EF-4B2C-CF43-DFEAC4CEC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2716" y="2004652"/>
            <a:ext cx="649025" cy="649025"/>
          </a:xfrm>
          <a:prstGeom prst="rect">
            <a:avLst/>
          </a:prstGeom>
        </p:spPr>
      </p:pic>
      <p:sp>
        <p:nvSpPr>
          <p:cNvPr id="14" name="!!Rettangolo 13">
            <a:extLst>
              <a:ext uri="{FF2B5EF4-FFF2-40B4-BE49-F238E27FC236}">
                <a16:creationId xmlns:a16="http://schemas.microsoft.com/office/drawing/2014/main" id="{296C41B4-F9D0-1EAE-9EC9-0C400955A779}"/>
              </a:ext>
            </a:extLst>
          </p:cNvPr>
          <p:cNvSpPr/>
          <p:nvPr/>
        </p:nvSpPr>
        <p:spPr>
          <a:xfrm>
            <a:off x="6095999" y="2081678"/>
            <a:ext cx="4285129" cy="44271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7" name="Elemento grafico 16" descr="Scacchi con riempimento a tinta unita">
            <a:extLst>
              <a:ext uri="{FF2B5EF4-FFF2-40B4-BE49-F238E27FC236}">
                <a16:creationId xmlns:a16="http://schemas.microsoft.com/office/drawing/2014/main" id="{92DF13CB-1A28-C391-1407-066C3E710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90862" y="5002306"/>
            <a:ext cx="914400" cy="914400"/>
          </a:xfrm>
          <a:prstGeom prst="rect">
            <a:avLst/>
          </a:prstGeom>
        </p:spPr>
      </p:pic>
      <p:sp>
        <p:nvSpPr>
          <p:cNvPr id="28" name="!!Ret_side">
            <a:extLst>
              <a:ext uri="{FF2B5EF4-FFF2-40B4-BE49-F238E27FC236}">
                <a16:creationId xmlns:a16="http://schemas.microsoft.com/office/drawing/2014/main" id="{B9A0A559-34AE-A8E3-231B-6BEEE14C0D13}"/>
              </a:ext>
            </a:extLst>
          </p:cNvPr>
          <p:cNvSpPr/>
          <p:nvPr/>
        </p:nvSpPr>
        <p:spPr>
          <a:xfrm>
            <a:off x="12192001" y="0"/>
            <a:ext cx="140796" cy="6858000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B1CAA55-ADB4-0513-D5F3-679153E0B223}"/>
              </a:ext>
            </a:extLst>
          </p:cNvPr>
          <p:cNvSpPr>
            <a:spLocks/>
          </p:cNvSpPr>
          <p:nvPr/>
        </p:nvSpPr>
        <p:spPr>
          <a:xfrm>
            <a:off x="0" y="6311369"/>
            <a:ext cx="12192000" cy="546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33B68D4-3256-BF1E-2667-DB64A018D965}"/>
              </a:ext>
            </a:extLst>
          </p:cNvPr>
          <p:cNvSpPr txBox="1"/>
          <p:nvPr/>
        </p:nvSpPr>
        <p:spPr>
          <a:xfrm>
            <a:off x="182880" y="6430796"/>
            <a:ext cx="485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Inter Light" panose="02000503000000020004" pitchFamily="2" charset="0"/>
                <a:ea typeface="Inter Light" panose="02000503000000020004" pitchFamily="2" charset="0"/>
              </a:rPr>
              <a:t>10 Marzo 2023</a:t>
            </a:r>
            <a:r>
              <a:rPr lang="it-IT" sz="1400" dirty="0">
                <a:solidFill>
                  <a:schemeClr val="bg2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.</a:t>
            </a:r>
            <a:r>
              <a:rPr lang="it-IT" sz="1400" dirty="0"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F3D3785-903B-1362-4CCF-36E18FA4A5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59119"/>
            <a:ext cx="675541" cy="626011"/>
          </a:xfrm>
          <a:prstGeom prst="rect">
            <a:avLst/>
          </a:prstGeom>
        </p:spPr>
      </p:pic>
      <p:grpSp>
        <p:nvGrpSpPr>
          <p:cNvPr id="27" name="Gruppo 26">
            <a:extLst>
              <a:ext uri="{FF2B5EF4-FFF2-40B4-BE49-F238E27FC236}">
                <a16:creationId xmlns:a16="http://schemas.microsoft.com/office/drawing/2014/main" id="{0C7B5B2A-9706-C0B4-54B5-03187D7FC524}"/>
              </a:ext>
            </a:extLst>
          </p:cNvPr>
          <p:cNvGrpSpPr>
            <a:grpSpLocks noChangeAspect="1"/>
          </p:cNvGrpSpPr>
          <p:nvPr/>
        </p:nvGrpSpPr>
        <p:grpSpPr>
          <a:xfrm>
            <a:off x="968737" y="233626"/>
            <a:ext cx="1436838" cy="476996"/>
            <a:chOff x="2045206" y="2667095"/>
            <a:chExt cx="8101587" cy="2651604"/>
          </a:xfrm>
        </p:grpSpPr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5E86B43F-5A9B-C754-97E5-4ECFA90C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206" y="2667095"/>
              <a:ext cx="8101587" cy="1523809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5B07E318-0625-3294-75D2-88281CCE9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206" y="4036159"/>
              <a:ext cx="6793651" cy="1282540"/>
            </a:xfrm>
            <a:prstGeom prst="rect">
              <a:avLst/>
            </a:prstGeom>
          </p:spPr>
        </p:pic>
      </p:grp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7072029-5BFA-381C-50B3-69F547529D8D}"/>
              </a:ext>
            </a:extLst>
          </p:cNvPr>
          <p:cNvSpPr txBox="1"/>
          <p:nvPr/>
        </p:nvSpPr>
        <p:spPr>
          <a:xfrm>
            <a:off x="2362588" y="717897"/>
            <a:ext cx="719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005EB8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Obiettivo</a:t>
            </a:r>
          </a:p>
        </p:txBody>
      </p:sp>
      <p:pic>
        <p:nvPicPr>
          <p:cNvPr id="6" name="Elemento grafico 5" descr="Grafico a barre contorno">
            <a:extLst>
              <a:ext uri="{FF2B5EF4-FFF2-40B4-BE49-F238E27FC236}">
                <a16:creationId xmlns:a16="http://schemas.microsoft.com/office/drawing/2014/main" id="{1224B820-D1F1-45EA-CCF7-93731864C7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14637" y="3429000"/>
            <a:ext cx="1756158" cy="1756158"/>
          </a:xfrm>
          <a:prstGeom prst="rect">
            <a:avLst/>
          </a:prstGeom>
        </p:spPr>
      </p:pic>
      <p:pic>
        <p:nvPicPr>
          <p:cNvPr id="22" name="Elemento grafico 21" descr="Grafico a torta con riempimento a tinta unita">
            <a:extLst>
              <a:ext uri="{FF2B5EF4-FFF2-40B4-BE49-F238E27FC236}">
                <a16:creationId xmlns:a16="http://schemas.microsoft.com/office/drawing/2014/main" id="{9FFA34D0-1274-6EE8-2B7D-209412492B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31541" y="3429000"/>
            <a:ext cx="1756158" cy="1756158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FF8F402-1C8D-0951-3449-8CD4182D5928}"/>
              </a:ext>
            </a:extLst>
          </p:cNvPr>
          <p:cNvSpPr txBox="1"/>
          <p:nvPr/>
        </p:nvSpPr>
        <p:spPr>
          <a:xfrm>
            <a:off x="288674" y="1528500"/>
            <a:ext cx="51869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>
                <a:solidFill>
                  <a:srgbClr val="005EB8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Reingegnerizzazione della Dashboard di Business Intelligence (BI):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9CF68C4-7819-876C-1127-B1C0355EB306}"/>
              </a:ext>
            </a:extLst>
          </p:cNvPr>
          <p:cNvSpPr txBox="1"/>
          <p:nvPr/>
        </p:nvSpPr>
        <p:spPr>
          <a:xfrm>
            <a:off x="288674" y="2524391"/>
            <a:ext cx="51869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Migliorare la struttura di un sistema Legacy, creando indipendenza tra le varie componenti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Facilitare la manutenibilità e l'implementazione di nuove funzionalità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Fornire un cruscotto di BI personalizzabile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9C77B8-ECF4-6EA0-E60D-2412FA0A3FCA}"/>
              </a:ext>
            </a:extLst>
          </p:cNvPr>
          <p:cNvSpPr txBox="1"/>
          <p:nvPr/>
        </p:nvSpPr>
        <p:spPr>
          <a:xfrm>
            <a:off x="8300100" y="6430796"/>
            <a:ext cx="4293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Inter Light" panose="02000503000000020004" pitchFamily="2" charset="0"/>
                <a:ea typeface="Inter Light" panose="02000503000000020004" pitchFamily="2" charset="0"/>
              </a:rPr>
              <a:t>Tesi di Laurea di Leonardo Minaudo      2/11</a:t>
            </a:r>
          </a:p>
        </p:txBody>
      </p:sp>
    </p:spTree>
    <p:extLst>
      <p:ext uri="{BB962C8B-B14F-4D97-AF65-F5344CB8AC3E}">
        <p14:creationId xmlns:p14="http://schemas.microsoft.com/office/powerpoint/2010/main" val="3615759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B1CAA55-ADB4-0513-D5F3-679153E0B223}"/>
              </a:ext>
            </a:extLst>
          </p:cNvPr>
          <p:cNvSpPr>
            <a:spLocks/>
          </p:cNvSpPr>
          <p:nvPr/>
        </p:nvSpPr>
        <p:spPr>
          <a:xfrm>
            <a:off x="0" y="6311368"/>
            <a:ext cx="12192000" cy="546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A79547A-BF20-0C27-D93A-E2710CDE2A08}"/>
              </a:ext>
            </a:extLst>
          </p:cNvPr>
          <p:cNvSpPr txBox="1"/>
          <p:nvPr/>
        </p:nvSpPr>
        <p:spPr>
          <a:xfrm>
            <a:off x="8300100" y="6430796"/>
            <a:ext cx="4293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Inter Light" panose="02000503000000020004" pitchFamily="2" charset="0"/>
                <a:ea typeface="Inter Light" panose="02000503000000020004" pitchFamily="2" charset="0"/>
              </a:rPr>
              <a:t>Tesi di Laurea di Leonardo Minaudo      3/11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33B68D4-3256-BF1E-2667-DB64A018D965}"/>
              </a:ext>
            </a:extLst>
          </p:cNvPr>
          <p:cNvSpPr txBox="1"/>
          <p:nvPr/>
        </p:nvSpPr>
        <p:spPr>
          <a:xfrm>
            <a:off x="182880" y="6430796"/>
            <a:ext cx="485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Inter Light" panose="02000503000000020004" pitchFamily="2" charset="0"/>
                <a:ea typeface="Inter Light" panose="02000503000000020004" pitchFamily="2" charset="0"/>
              </a:rPr>
              <a:t>10 Marzo 2023</a:t>
            </a:r>
            <a:r>
              <a:rPr lang="it-IT" sz="1400" dirty="0">
                <a:solidFill>
                  <a:schemeClr val="bg2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.</a:t>
            </a:r>
            <a:r>
              <a:rPr lang="it-IT" sz="1400" dirty="0"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F3D3785-903B-1362-4CCF-36E18FA4A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59119"/>
            <a:ext cx="675541" cy="626011"/>
          </a:xfrm>
          <a:prstGeom prst="rect">
            <a:avLst/>
          </a:prstGeom>
        </p:spPr>
      </p:pic>
      <p:grpSp>
        <p:nvGrpSpPr>
          <p:cNvPr id="27" name="Gruppo 26">
            <a:extLst>
              <a:ext uri="{FF2B5EF4-FFF2-40B4-BE49-F238E27FC236}">
                <a16:creationId xmlns:a16="http://schemas.microsoft.com/office/drawing/2014/main" id="{0C7B5B2A-9706-C0B4-54B5-03187D7FC524}"/>
              </a:ext>
            </a:extLst>
          </p:cNvPr>
          <p:cNvGrpSpPr>
            <a:grpSpLocks noChangeAspect="1"/>
          </p:cNvGrpSpPr>
          <p:nvPr/>
        </p:nvGrpSpPr>
        <p:grpSpPr>
          <a:xfrm>
            <a:off x="968737" y="233626"/>
            <a:ext cx="1436838" cy="476996"/>
            <a:chOff x="2045206" y="2667095"/>
            <a:chExt cx="8101587" cy="2651604"/>
          </a:xfrm>
        </p:grpSpPr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5E86B43F-5A9B-C754-97E5-4ECFA90C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206" y="2667095"/>
              <a:ext cx="8101587" cy="1523809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5B07E318-0625-3294-75D2-88281CCE9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206" y="4036159"/>
              <a:ext cx="6793651" cy="1282540"/>
            </a:xfrm>
            <a:prstGeom prst="rect">
              <a:avLst/>
            </a:prstGeom>
          </p:spPr>
        </p:pic>
      </p:grp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7072029-5BFA-381C-50B3-69F547529D8D}"/>
              </a:ext>
            </a:extLst>
          </p:cNvPr>
          <p:cNvSpPr txBox="1"/>
          <p:nvPr/>
        </p:nvSpPr>
        <p:spPr>
          <a:xfrm>
            <a:off x="-1191707" y="1010512"/>
            <a:ext cx="719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005EB8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Descrizione Funzionale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8F2140D-3BC7-5B58-506B-371F6A9A2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26" y="595264"/>
            <a:ext cx="5057775" cy="543877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037C6B4-E3A4-B355-1C6F-4D24A4383702}"/>
              </a:ext>
            </a:extLst>
          </p:cNvPr>
          <p:cNvSpPr txBox="1"/>
          <p:nvPr/>
        </p:nvSpPr>
        <p:spPr>
          <a:xfrm>
            <a:off x="627015" y="1472177"/>
            <a:ext cx="50577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La Dashboard di Business Intelligence mostra quelli che sono gli </a:t>
            </a:r>
            <a:r>
              <a:rPr lang="it-IT" dirty="0">
                <a:latin typeface="Inter SemiBold" panose="02000503000000020004" pitchFamily="2" charset="0"/>
                <a:ea typeface="Inter SemiBold" panose="02000503000000020004" pitchFamily="2" charset="0"/>
              </a:rPr>
              <a:t>obiettivi</a:t>
            </a:r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 che un organizzazione si impone e i relativi </a:t>
            </a:r>
            <a:r>
              <a:rPr lang="it-IT" dirty="0">
                <a:latin typeface="Inter SemiBold" panose="02000503000000020004" pitchFamily="2" charset="0"/>
                <a:ea typeface="Inter SemiBold" panose="02000503000000020004" pitchFamily="2" charset="0"/>
              </a:rPr>
              <a:t>risultati</a:t>
            </a:r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 raggiunti, strutturati gerarchicamente e racchiusi in delle analisi riepilogative</a:t>
            </a:r>
          </a:p>
          <a:p>
            <a:endParaRPr lang="it-IT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Il funzionamento è basato su un </a:t>
            </a:r>
            <a:r>
              <a:rPr lang="it-IT" dirty="0">
                <a:latin typeface="Inter SemiBold" panose="02000503000000020004" pitchFamily="2" charset="0"/>
                <a:ea typeface="Inter SemiBold" panose="02000503000000020004" pitchFamily="2" charset="0"/>
              </a:rPr>
              <a:t>parametro di configurazione </a:t>
            </a:r>
            <a:r>
              <a:rPr lang="it-IT" i="1" dirty="0">
                <a:latin typeface="Inter" panose="02000503000000020004" pitchFamily="2" charset="0"/>
                <a:ea typeface="Inter" panose="02000503000000020004" pitchFamily="2" charset="0"/>
              </a:rPr>
              <a:t>'comments' </a:t>
            </a:r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che fornisce tutti i parametri che settano come le </a:t>
            </a:r>
            <a:r>
              <a:rPr lang="it-IT" dirty="0">
                <a:latin typeface="Inter SemiBold" panose="02000503000000020004" pitchFamily="2" charset="0"/>
                <a:ea typeface="Inter SemiBold" panose="02000503000000020004" pitchFamily="2" charset="0"/>
              </a:rPr>
              <a:t>informazioni </a:t>
            </a:r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e i</a:t>
            </a:r>
            <a:r>
              <a:rPr lang="it-IT" dirty="0">
                <a:latin typeface="Inter SemiBold" panose="02000503000000020004" pitchFamily="2" charset="0"/>
                <a:ea typeface="Inter SemiBold" panose="02000503000000020004" pitchFamily="2" charset="0"/>
              </a:rPr>
              <a:t> risultati </a:t>
            </a:r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devono essere </a:t>
            </a:r>
            <a:r>
              <a:rPr lang="it-IT" dirty="0">
                <a:latin typeface="Inter SemiBold" panose="02000503000000020004" pitchFamily="2" charset="0"/>
                <a:ea typeface="Inter SemiBold" panose="02000503000000020004" pitchFamily="2" charset="0"/>
              </a:rPr>
              <a:t>graficamente rappresentati</a:t>
            </a:r>
            <a:endParaRPr lang="it-IT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E4B495D-EB26-5CA3-DEB3-170432419BDE}"/>
              </a:ext>
            </a:extLst>
          </p:cNvPr>
          <p:cNvSpPr txBox="1"/>
          <p:nvPr/>
        </p:nvSpPr>
        <p:spPr>
          <a:xfrm>
            <a:off x="1756985" y="5394126"/>
            <a:ext cx="9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7864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B1CAA55-ADB4-0513-D5F3-679153E0B223}"/>
              </a:ext>
            </a:extLst>
          </p:cNvPr>
          <p:cNvSpPr>
            <a:spLocks/>
          </p:cNvSpPr>
          <p:nvPr/>
        </p:nvSpPr>
        <p:spPr>
          <a:xfrm>
            <a:off x="0" y="6311369"/>
            <a:ext cx="12192000" cy="546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33B68D4-3256-BF1E-2667-DB64A018D965}"/>
              </a:ext>
            </a:extLst>
          </p:cNvPr>
          <p:cNvSpPr txBox="1"/>
          <p:nvPr/>
        </p:nvSpPr>
        <p:spPr>
          <a:xfrm>
            <a:off x="182880" y="6430796"/>
            <a:ext cx="485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Inter Light" panose="02000503000000020004" pitchFamily="2" charset="0"/>
                <a:ea typeface="Inter Light" panose="02000503000000020004" pitchFamily="2" charset="0"/>
              </a:rPr>
              <a:t>10 Marzo 2023</a:t>
            </a:r>
            <a:r>
              <a:rPr lang="it-IT" sz="1400" dirty="0">
                <a:solidFill>
                  <a:schemeClr val="bg2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.</a:t>
            </a:r>
            <a:r>
              <a:rPr lang="it-IT" sz="1400" dirty="0"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F3D3785-903B-1362-4CCF-36E18FA4A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59119"/>
            <a:ext cx="675541" cy="626011"/>
          </a:xfrm>
          <a:prstGeom prst="rect">
            <a:avLst/>
          </a:prstGeom>
        </p:spPr>
      </p:pic>
      <p:grpSp>
        <p:nvGrpSpPr>
          <p:cNvPr id="27" name="Gruppo 26">
            <a:extLst>
              <a:ext uri="{FF2B5EF4-FFF2-40B4-BE49-F238E27FC236}">
                <a16:creationId xmlns:a16="http://schemas.microsoft.com/office/drawing/2014/main" id="{0C7B5B2A-9706-C0B4-54B5-03187D7FC524}"/>
              </a:ext>
            </a:extLst>
          </p:cNvPr>
          <p:cNvGrpSpPr>
            <a:grpSpLocks noChangeAspect="1"/>
          </p:cNvGrpSpPr>
          <p:nvPr/>
        </p:nvGrpSpPr>
        <p:grpSpPr>
          <a:xfrm>
            <a:off x="968737" y="233626"/>
            <a:ext cx="1436838" cy="476996"/>
            <a:chOff x="2045206" y="2667095"/>
            <a:chExt cx="8101587" cy="2651604"/>
          </a:xfrm>
        </p:grpSpPr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5E86B43F-5A9B-C754-97E5-4ECFA90C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206" y="2667095"/>
              <a:ext cx="8101587" cy="1523809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5B07E318-0625-3294-75D2-88281CCE9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206" y="4036159"/>
              <a:ext cx="6793651" cy="1282540"/>
            </a:xfrm>
            <a:prstGeom prst="rect">
              <a:avLst/>
            </a:prstGeom>
          </p:spPr>
        </p:pic>
      </p:grpSp>
      <p:sp>
        <p:nvSpPr>
          <p:cNvPr id="3" name="!!Ret_Frontend">
            <a:extLst>
              <a:ext uri="{FF2B5EF4-FFF2-40B4-BE49-F238E27FC236}">
                <a16:creationId xmlns:a16="http://schemas.microsoft.com/office/drawing/2014/main" id="{5915ED46-E0C2-CAAA-8DA4-54B2FA156670}"/>
              </a:ext>
            </a:extLst>
          </p:cNvPr>
          <p:cNvSpPr/>
          <p:nvPr/>
        </p:nvSpPr>
        <p:spPr>
          <a:xfrm>
            <a:off x="2689607" y="2156243"/>
            <a:ext cx="2876204" cy="2700631"/>
          </a:xfrm>
          <a:prstGeom prst="rect">
            <a:avLst/>
          </a:prstGeom>
          <a:solidFill>
            <a:srgbClr val="005EB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!!Ret_backend">
            <a:extLst>
              <a:ext uri="{FF2B5EF4-FFF2-40B4-BE49-F238E27FC236}">
                <a16:creationId xmlns:a16="http://schemas.microsoft.com/office/drawing/2014/main" id="{23A690BB-4E1D-5717-207C-8CAE0474389A}"/>
              </a:ext>
            </a:extLst>
          </p:cNvPr>
          <p:cNvSpPr/>
          <p:nvPr/>
        </p:nvSpPr>
        <p:spPr>
          <a:xfrm>
            <a:off x="6647975" y="2156245"/>
            <a:ext cx="2876204" cy="2700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15DF8E8-6E4F-9F9F-CB02-DB915F67C861}"/>
              </a:ext>
            </a:extLst>
          </p:cNvPr>
          <p:cNvSpPr txBox="1"/>
          <p:nvPr/>
        </p:nvSpPr>
        <p:spPr>
          <a:xfrm>
            <a:off x="9951213" y="3462118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Inter Light" panose="02000503000000020004" pitchFamily="2" charset="0"/>
                <a:ea typeface="Inter Light" panose="02000503000000020004" pitchFamily="2" charset="0"/>
              </a:rPr>
              <a:t>Database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7465903-DFB5-14DD-A0AA-D08EE43A203F}"/>
              </a:ext>
            </a:extLst>
          </p:cNvPr>
          <p:cNvSpPr txBox="1"/>
          <p:nvPr/>
        </p:nvSpPr>
        <p:spPr>
          <a:xfrm>
            <a:off x="3055153" y="2221740"/>
            <a:ext cx="214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Gzoom2Frontend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74E2267-6832-433F-6246-DF0A735108BB}"/>
              </a:ext>
            </a:extLst>
          </p:cNvPr>
          <p:cNvSpPr txBox="1"/>
          <p:nvPr/>
        </p:nvSpPr>
        <p:spPr>
          <a:xfrm>
            <a:off x="7013521" y="2223528"/>
            <a:ext cx="214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Inter Light" panose="02000503000000020004" pitchFamily="2" charset="0"/>
                <a:ea typeface="Inter Light" panose="02000503000000020004" pitchFamily="2" charset="0"/>
              </a:rPr>
              <a:t>Gzoom2Backend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4777890C-B445-E859-D296-B58AD3CC1E78}"/>
              </a:ext>
            </a:extLst>
          </p:cNvPr>
          <p:cNvSpPr/>
          <p:nvPr/>
        </p:nvSpPr>
        <p:spPr>
          <a:xfrm>
            <a:off x="6978510" y="2924668"/>
            <a:ext cx="2215131" cy="581891"/>
          </a:xfrm>
          <a:prstGeom prst="roundRect">
            <a:avLst>
              <a:gd name="adj" fmla="val 50000"/>
            </a:avLst>
          </a:prstGeom>
          <a:solidFill>
            <a:srgbClr val="005EB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Inter" panose="02000503000000020004" pitchFamily="2" charset="0"/>
                <a:ea typeface="Inter" panose="02000503000000020004" pitchFamily="2" charset="0"/>
              </a:rPr>
              <a:t>WorkEffortAnalysis</a:t>
            </a:r>
            <a:br>
              <a:rPr lang="it-IT" sz="1200" dirty="0"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it-IT" sz="1200" dirty="0">
                <a:latin typeface="Inter" panose="02000503000000020004" pitchFamily="2" charset="0"/>
                <a:ea typeface="Inter" panose="02000503000000020004" pitchFamily="2" charset="0"/>
              </a:rPr>
              <a:t>Service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AD4131B4-1AEB-B171-9BDC-E46EC872E818}"/>
              </a:ext>
            </a:extLst>
          </p:cNvPr>
          <p:cNvSpPr/>
          <p:nvPr/>
        </p:nvSpPr>
        <p:spPr>
          <a:xfrm>
            <a:off x="7008476" y="3920690"/>
            <a:ext cx="2215131" cy="581891"/>
          </a:xfrm>
          <a:prstGeom prst="roundRect">
            <a:avLst>
              <a:gd name="adj" fmla="val 50000"/>
            </a:avLst>
          </a:prstGeom>
          <a:solidFill>
            <a:srgbClr val="005EB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Inter" panose="02000503000000020004" pitchFamily="2" charset="0"/>
                <a:ea typeface="Inter" panose="02000503000000020004" pitchFamily="2" charset="0"/>
              </a:rPr>
              <a:t>WorkEffortAnalysisTarget</a:t>
            </a:r>
            <a:br>
              <a:rPr lang="it-IT" sz="1200" dirty="0"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it-IT" sz="1200" dirty="0">
                <a:latin typeface="Inter" panose="02000503000000020004" pitchFamily="2" charset="0"/>
                <a:ea typeface="Inter" panose="02000503000000020004" pitchFamily="2" charset="0"/>
              </a:rPr>
              <a:t>Service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08472501-3DC1-DD9F-49C1-1D4B2D35FB3B}"/>
              </a:ext>
            </a:extLst>
          </p:cNvPr>
          <p:cNvSpPr/>
          <p:nvPr/>
        </p:nvSpPr>
        <p:spPr>
          <a:xfrm>
            <a:off x="2879701" y="3938318"/>
            <a:ext cx="1091953" cy="54663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View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D8EB3264-0CA6-E3DE-00EE-B23B71F6F626}"/>
              </a:ext>
            </a:extLst>
          </p:cNvPr>
          <p:cNvSpPr/>
          <p:nvPr/>
        </p:nvSpPr>
        <p:spPr>
          <a:xfrm>
            <a:off x="4302188" y="3938318"/>
            <a:ext cx="1091953" cy="54663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Controller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1EB40BC6-B29D-FE4A-6413-A78CDD2F3AB3}"/>
              </a:ext>
            </a:extLst>
          </p:cNvPr>
          <p:cNvSpPr/>
          <p:nvPr/>
        </p:nvSpPr>
        <p:spPr>
          <a:xfrm>
            <a:off x="3560468" y="2855849"/>
            <a:ext cx="1091953" cy="54663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Model</a:t>
            </a:r>
          </a:p>
        </p:txBody>
      </p:sp>
      <p:pic>
        <p:nvPicPr>
          <p:cNvPr id="28" name="Elemento grafico 27" descr="Database con riempimento a tinta unita">
            <a:extLst>
              <a:ext uri="{FF2B5EF4-FFF2-40B4-BE49-F238E27FC236}">
                <a16:creationId xmlns:a16="http://schemas.microsoft.com/office/drawing/2014/main" id="{81AFEAF4-0FE5-31B3-90F4-042BE532B6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75904" y="3754239"/>
            <a:ext cx="914400" cy="914400"/>
          </a:xfrm>
          <a:prstGeom prst="rect">
            <a:avLst/>
          </a:prstGeom>
        </p:spPr>
      </p:pic>
      <p:pic>
        <p:nvPicPr>
          <p:cNvPr id="35" name="Elemento grafico 34" descr="Computer con riempimento a tinta unita">
            <a:extLst>
              <a:ext uri="{FF2B5EF4-FFF2-40B4-BE49-F238E27FC236}">
                <a16:creationId xmlns:a16="http://schemas.microsoft.com/office/drawing/2014/main" id="{F975E58B-B24C-7452-C405-5CCDAFEE39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7004" y="3754237"/>
            <a:ext cx="914400" cy="914400"/>
          </a:xfrm>
          <a:prstGeom prst="rect">
            <a:avLst/>
          </a:prstGeom>
        </p:spPr>
      </p:pic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2FC89816-A968-D2E1-F2D0-2D7D31C37F8B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3971654" y="4211634"/>
            <a:ext cx="3305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20DC7266-11BD-0691-1B7D-E0106E0437F3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3425678" y="3397084"/>
            <a:ext cx="400529" cy="5412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F896AC4B-DCAD-D05A-6E2D-D66EC05E5402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436979" y="3402481"/>
            <a:ext cx="411186" cy="5358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841011B-20EB-CCD6-B0A9-23D2E995DC92}"/>
              </a:ext>
            </a:extLst>
          </p:cNvPr>
          <p:cNvCxnSpPr>
            <a:stCxn id="22" idx="3"/>
            <a:endCxn id="13" idx="1"/>
          </p:cNvCxnSpPr>
          <p:nvPr/>
        </p:nvCxnSpPr>
        <p:spPr>
          <a:xfrm>
            <a:off x="5394141" y="4211634"/>
            <a:ext cx="1614335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ttore a gomito 56">
            <a:extLst>
              <a:ext uri="{FF2B5EF4-FFF2-40B4-BE49-F238E27FC236}">
                <a16:creationId xmlns:a16="http://schemas.microsoft.com/office/drawing/2014/main" id="{70F39C5A-AE61-B4A0-6DEC-5FD1C2AE6550}"/>
              </a:ext>
            </a:extLst>
          </p:cNvPr>
          <p:cNvCxnSpPr>
            <a:stCxn id="22" idx="3"/>
            <a:endCxn id="12" idx="1"/>
          </p:cNvCxnSpPr>
          <p:nvPr/>
        </p:nvCxnSpPr>
        <p:spPr>
          <a:xfrm flipV="1">
            <a:off x="5394141" y="3215614"/>
            <a:ext cx="1584369" cy="9960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FBD6E89-3AED-F118-B585-8D86375E718D}"/>
              </a:ext>
            </a:extLst>
          </p:cNvPr>
          <p:cNvCxnSpPr>
            <a:stCxn id="20" idx="1"/>
            <a:endCxn id="35" idx="3"/>
          </p:cNvCxnSpPr>
          <p:nvPr/>
        </p:nvCxnSpPr>
        <p:spPr>
          <a:xfrm flipH="1" flipV="1">
            <a:off x="1991404" y="4211437"/>
            <a:ext cx="888297" cy="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73ACDC66-AFDA-E1F2-AD2C-34D88561F064}"/>
              </a:ext>
            </a:extLst>
          </p:cNvPr>
          <p:cNvCxnSpPr>
            <a:stCxn id="13" idx="3"/>
            <a:endCxn id="28" idx="1"/>
          </p:cNvCxnSpPr>
          <p:nvPr/>
        </p:nvCxnSpPr>
        <p:spPr>
          <a:xfrm flipV="1">
            <a:off x="9223607" y="4211439"/>
            <a:ext cx="852297" cy="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ttore a gomito 63">
            <a:extLst>
              <a:ext uri="{FF2B5EF4-FFF2-40B4-BE49-F238E27FC236}">
                <a16:creationId xmlns:a16="http://schemas.microsoft.com/office/drawing/2014/main" id="{C0AD1353-CE9C-356D-66F2-FABD2CB7A4C0}"/>
              </a:ext>
            </a:extLst>
          </p:cNvPr>
          <p:cNvCxnSpPr>
            <a:stCxn id="12" idx="3"/>
            <a:endCxn id="28" idx="1"/>
          </p:cNvCxnSpPr>
          <p:nvPr/>
        </p:nvCxnSpPr>
        <p:spPr>
          <a:xfrm>
            <a:off x="9193641" y="3215614"/>
            <a:ext cx="882263" cy="9958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ttangolo con angoli arrotondati 65">
            <a:extLst>
              <a:ext uri="{FF2B5EF4-FFF2-40B4-BE49-F238E27FC236}">
                <a16:creationId xmlns:a16="http://schemas.microsoft.com/office/drawing/2014/main" id="{9886D838-9E89-4672-4A85-768191A55DA0}"/>
              </a:ext>
            </a:extLst>
          </p:cNvPr>
          <p:cNvSpPr/>
          <p:nvPr/>
        </p:nvSpPr>
        <p:spPr>
          <a:xfrm>
            <a:off x="6978307" y="2924920"/>
            <a:ext cx="2215131" cy="581891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5EB8">
                <a:alpha val="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5EB8">
                    <a:alpha val="0"/>
                  </a:srgbClr>
                </a:solidFill>
                <a:latin typeface="Inter" panose="02000503000000020004" pitchFamily="2" charset="0"/>
                <a:ea typeface="Inter" panose="02000503000000020004" pitchFamily="2" charset="0"/>
              </a:rPr>
              <a:t>WorkEffortAnalysis</a:t>
            </a:r>
            <a:br>
              <a:rPr lang="it-IT" sz="1200" dirty="0">
                <a:solidFill>
                  <a:srgbClr val="005EB8"/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it-IT" sz="1200" dirty="0">
                <a:solidFill>
                  <a:srgbClr val="005EB8">
                    <a:alpha val="0"/>
                  </a:srgbClr>
                </a:solidFill>
                <a:latin typeface="Inter" panose="02000503000000020004" pitchFamily="2" charset="0"/>
                <a:ea typeface="Inter" panose="02000503000000020004" pitchFamily="2" charset="0"/>
              </a:rPr>
              <a:t>Service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CF72139B-3858-6A98-FCC9-18B51D3A254C}"/>
              </a:ext>
            </a:extLst>
          </p:cNvPr>
          <p:cNvSpPr txBox="1"/>
          <p:nvPr/>
        </p:nvSpPr>
        <p:spPr>
          <a:xfrm>
            <a:off x="5557168" y="4226475"/>
            <a:ext cx="1120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Inter Medium" panose="02000503000000020004" pitchFamily="2" charset="0"/>
                <a:ea typeface="Inter Medium" panose="02000503000000020004" pitchFamily="2" charset="0"/>
              </a:rPr>
              <a:t>REST API</a:t>
            </a:r>
          </a:p>
        </p:txBody>
      </p:sp>
      <p:pic>
        <p:nvPicPr>
          <p:cNvPr id="73" name="Elemento grafico 72" descr="Ingranaggi con riempimento a tinta unita">
            <a:extLst>
              <a:ext uri="{FF2B5EF4-FFF2-40B4-BE49-F238E27FC236}">
                <a16:creationId xmlns:a16="http://schemas.microsoft.com/office/drawing/2014/main" id="{323D09F9-991C-D4F0-89A4-8AC7AFB9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403641">
            <a:off x="5749950" y="4325992"/>
            <a:ext cx="784082" cy="784082"/>
          </a:xfrm>
          <a:prstGeom prst="rect">
            <a:avLst/>
          </a:prstGeom>
        </p:spPr>
      </p:pic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914632DA-B442-B6E8-86D6-DEA56B8AD306}"/>
              </a:ext>
            </a:extLst>
          </p:cNvPr>
          <p:cNvSpPr txBox="1"/>
          <p:nvPr/>
        </p:nvSpPr>
        <p:spPr>
          <a:xfrm>
            <a:off x="2362588" y="717897"/>
            <a:ext cx="719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005EB8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Architettura applicativo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C28950F-360A-32DA-5578-8BAED91EC101}"/>
              </a:ext>
            </a:extLst>
          </p:cNvPr>
          <p:cNvSpPr txBox="1"/>
          <p:nvPr/>
        </p:nvSpPr>
        <p:spPr>
          <a:xfrm>
            <a:off x="8300100" y="6430796"/>
            <a:ext cx="4293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Inter Light" panose="02000503000000020004" pitchFamily="2" charset="0"/>
                <a:ea typeface="Inter Light" panose="02000503000000020004" pitchFamily="2" charset="0"/>
              </a:rPr>
              <a:t>Tesi di Laurea di Leonardo Minaudo      4/11</a:t>
            </a:r>
          </a:p>
        </p:txBody>
      </p:sp>
    </p:spTree>
    <p:extLst>
      <p:ext uri="{BB962C8B-B14F-4D97-AF65-F5344CB8AC3E}">
        <p14:creationId xmlns:p14="http://schemas.microsoft.com/office/powerpoint/2010/main" val="3607076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B1CAA55-ADB4-0513-D5F3-679153E0B223}"/>
              </a:ext>
            </a:extLst>
          </p:cNvPr>
          <p:cNvSpPr>
            <a:spLocks/>
          </p:cNvSpPr>
          <p:nvPr/>
        </p:nvSpPr>
        <p:spPr>
          <a:xfrm>
            <a:off x="0" y="6348005"/>
            <a:ext cx="12192000" cy="546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33B68D4-3256-BF1E-2667-DB64A018D965}"/>
              </a:ext>
            </a:extLst>
          </p:cNvPr>
          <p:cNvSpPr txBox="1"/>
          <p:nvPr/>
        </p:nvSpPr>
        <p:spPr>
          <a:xfrm>
            <a:off x="182880" y="6430796"/>
            <a:ext cx="485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Inter Light" panose="02000503000000020004" pitchFamily="2" charset="0"/>
                <a:ea typeface="Inter Light" panose="02000503000000020004" pitchFamily="2" charset="0"/>
              </a:rPr>
              <a:t>10 Marzo 2023</a:t>
            </a:r>
            <a:r>
              <a:rPr lang="it-IT" sz="1400" dirty="0">
                <a:solidFill>
                  <a:schemeClr val="bg2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.</a:t>
            </a:r>
            <a:r>
              <a:rPr lang="it-IT" sz="1400" dirty="0"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F3D3785-903B-1362-4CCF-36E18FA4A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59119"/>
            <a:ext cx="675541" cy="626011"/>
          </a:xfrm>
          <a:prstGeom prst="rect">
            <a:avLst/>
          </a:prstGeom>
        </p:spPr>
      </p:pic>
      <p:grpSp>
        <p:nvGrpSpPr>
          <p:cNvPr id="27" name="Gruppo 26">
            <a:extLst>
              <a:ext uri="{FF2B5EF4-FFF2-40B4-BE49-F238E27FC236}">
                <a16:creationId xmlns:a16="http://schemas.microsoft.com/office/drawing/2014/main" id="{0C7B5B2A-9706-C0B4-54B5-03187D7FC524}"/>
              </a:ext>
            </a:extLst>
          </p:cNvPr>
          <p:cNvGrpSpPr>
            <a:grpSpLocks noChangeAspect="1"/>
          </p:cNvGrpSpPr>
          <p:nvPr/>
        </p:nvGrpSpPr>
        <p:grpSpPr>
          <a:xfrm>
            <a:off x="968737" y="233626"/>
            <a:ext cx="1436838" cy="476996"/>
            <a:chOff x="2045206" y="2667095"/>
            <a:chExt cx="8101587" cy="2651604"/>
          </a:xfrm>
        </p:grpSpPr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5E86B43F-5A9B-C754-97E5-4ECFA90C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206" y="2667095"/>
              <a:ext cx="8101587" cy="1523809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5B07E318-0625-3294-75D2-88281CCE9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206" y="4036159"/>
              <a:ext cx="6793651" cy="1282540"/>
            </a:xfrm>
            <a:prstGeom prst="rect">
              <a:avLst/>
            </a:prstGeom>
          </p:spPr>
        </p:pic>
      </p:grpSp>
      <p:sp>
        <p:nvSpPr>
          <p:cNvPr id="6" name="!!Ret_backend">
            <a:extLst>
              <a:ext uri="{FF2B5EF4-FFF2-40B4-BE49-F238E27FC236}">
                <a16:creationId xmlns:a16="http://schemas.microsoft.com/office/drawing/2014/main" id="{23A690BB-4E1D-5717-207C-8CAE0474389A}"/>
              </a:ext>
            </a:extLst>
          </p:cNvPr>
          <p:cNvSpPr/>
          <p:nvPr/>
        </p:nvSpPr>
        <p:spPr>
          <a:xfrm>
            <a:off x="967473" y="2156245"/>
            <a:ext cx="2876204" cy="2700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74E2267-6832-433F-6246-DF0A735108BB}"/>
              </a:ext>
            </a:extLst>
          </p:cNvPr>
          <p:cNvSpPr txBox="1"/>
          <p:nvPr/>
        </p:nvSpPr>
        <p:spPr>
          <a:xfrm>
            <a:off x="1333019" y="2223528"/>
            <a:ext cx="214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Inter Light" panose="02000503000000020004" pitchFamily="2" charset="0"/>
                <a:ea typeface="Inter Light" panose="02000503000000020004" pitchFamily="2" charset="0"/>
              </a:rPr>
              <a:t>Gzoom2Backend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4777890C-B445-E859-D296-B58AD3CC1E78}"/>
              </a:ext>
            </a:extLst>
          </p:cNvPr>
          <p:cNvSpPr/>
          <p:nvPr/>
        </p:nvSpPr>
        <p:spPr>
          <a:xfrm>
            <a:off x="6711228" y="1682151"/>
            <a:ext cx="2215131" cy="581891"/>
          </a:xfrm>
          <a:prstGeom prst="roundRect">
            <a:avLst>
              <a:gd name="adj" fmla="val 50000"/>
            </a:avLst>
          </a:prstGeom>
          <a:solidFill>
            <a:srgbClr val="005EB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Inter" panose="02000503000000020004" pitchFamily="2" charset="0"/>
                <a:ea typeface="Inter" panose="02000503000000020004" pitchFamily="2" charset="0"/>
              </a:rPr>
              <a:t>WorkEffortAnalysis</a:t>
            </a:r>
            <a:br>
              <a:rPr lang="it-IT" sz="1200" dirty="0"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it-IT" sz="1200" dirty="0">
                <a:latin typeface="Inter" panose="02000503000000020004" pitchFamily="2" charset="0"/>
                <a:ea typeface="Inter" panose="02000503000000020004" pitchFamily="2" charset="0"/>
              </a:rPr>
              <a:t>Service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AD4131B4-1AEB-B171-9BDC-E46EC872E818}"/>
              </a:ext>
            </a:extLst>
          </p:cNvPr>
          <p:cNvSpPr/>
          <p:nvPr/>
        </p:nvSpPr>
        <p:spPr>
          <a:xfrm>
            <a:off x="1327974" y="3920690"/>
            <a:ext cx="2215131" cy="581891"/>
          </a:xfrm>
          <a:prstGeom prst="roundRect">
            <a:avLst>
              <a:gd name="adj" fmla="val 50000"/>
            </a:avLst>
          </a:prstGeom>
          <a:solidFill>
            <a:srgbClr val="005EB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Inter" panose="02000503000000020004" pitchFamily="2" charset="0"/>
                <a:ea typeface="Inter" panose="02000503000000020004" pitchFamily="2" charset="0"/>
              </a:rPr>
              <a:t>WorkEffortAnalysisTarget</a:t>
            </a:r>
            <a:br>
              <a:rPr lang="it-IT" sz="1200" dirty="0"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it-IT" sz="1200" dirty="0">
                <a:latin typeface="Inter" panose="02000503000000020004" pitchFamily="2" charset="0"/>
                <a:ea typeface="Inter" panose="02000503000000020004" pitchFamily="2" charset="0"/>
              </a:rPr>
              <a:t>Service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D03AAE23-BDFD-5BA2-D3B0-3E02BA499BD8}"/>
              </a:ext>
            </a:extLst>
          </p:cNvPr>
          <p:cNvSpPr/>
          <p:nvPr/>
        </p:nvSpPr>
        <p:spPr>
          <a:xfrm>
            <a:off x="1298008" y="2965829"/>
            <a:ext cx="2215131" cy="581891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5EB8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005EB8"/>
                </a:solidFill>
                <a:latin typeface="Inter" panose="02000503000000020004" pitchFamily="2" charset="0"/>
                <a:ea typeface="Inter" panose="02000503000000020004" pitchFamily="2" charset="0"/>
              </a:rPr>
              <a:t>WorkEffortAnalysis</a:t>
            </a:r>
            <a:br>
              <a:rPr lang="it-IT" sz="1200" dirty="0">
                <a:solidFill>
                  <a:srgbClr val="005EB8"/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it-IT" sz="1200" dirty="0">
                <a:solidFill>
                  <a:srgbClr val="005EB8"/>
                </a:solidFill>
                <a:latin typeface="Inter" panose="02000503000000020004" pitchFamily="2" charset="0"/>
                <a:ea typeface="Inter" panose="02000503000000020004" pitchFamily="2" charset="0"/>
              </a:rPr>
              <a:t>Service</a:t>
            </a:r>
          </a:p>
        </p:txBody>
      </p:sp>
      <p:sp>
        <p:nvSpPr>
          <p:cNvPr id="19" name="Ret_controller">
            <a:extLst>
              <a:ext uri="{FF2B5EF4-FFF2-40B4-BE49-F238E27FC236}">
                <a16:creationId xmlns:a16="http://schemas.microsoft.com/office/drawing/2014/main" id="{467C8C65-437D-E79A-610E-18B193CE756C}"/>
              </a:ext>
            </a:extLst>
          </p:cNvPr>
          <p:cNvSpPr/>
          <p:nvPr/>
        </p:nvSpPr>
        <p:spPr>
          <a:xfrm>
            <a:off x="4084672" y="2831254"/>
            <a:ext cx="2416319" cy="270063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79AF1FD-7C28-1977-8AEB-74A458A233EB}"/>
              </a:ext>
            </a:extLst>
          </p:cNvPr>
          <p:cNvSpPr/>
          <p:nvPr/>
        </p:nvSpPr>
        <p:spPr>
          <a:xfrm>
            <a:off x="6610633" y="2831255"/>
            <a:ext cx="2416319" cy="270063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72AF48FF-FCB9-D329-8B24-8F446547972D}"/>
              </a:ext>
            </a:extLst>
          </p:cNvPr>
          <p:cNvSpPr/>
          <p:nvPr/>
        </p:nvSpPr>
        <p:spPr>
          <a:xfrm>
            <a:off x="9136594" y="2831254"/>
            <a:ext cx="2416319" cy="270063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8D2A684-8376-7B3A-9CD9-AD0BD7CDE13C}"/>
              </a:ext>
            </a:extLst>
          </p:cNvPr>
          <p:cNvSpPr txBox="1"/>
          <p:nvPr/>
        </p:nvSpPr>
        <p:spPr>
          <a:xfrm>
            <a:off x="4112597" y="2888960"/>
            <a:ext cx="1847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Controller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2342D969-523A-0094-D8EC-C6896EE98DE2}"/>
              </a:ext>
            </a:extLst>
          </p:cNvPr>
          <p:cNvSpPr txBox="1"/>
          <p:nvPr/>
        </p:nvSpPr>
        <p:spPr>
          <a:xfrm>
            <a:off x="6711228" y="2888960"/>
            <a:ext cx="1847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Service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DD1CEBF2-091E-916C-7E8D-3FBC7B816DD1}"/>
              </a:ext>
            </a:extLst>
          </p:cNvPr>
          <p:cNvSpPr txBox="1"/>
          <p:nvPr/>
        </p:nvSpPr>
        <p:spPr>
          <a:xfrm>
            <a:off x="9227152" y="2886877"/>
            <a:ext cx="1847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Repository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31EAB56-037D-7D91-20B4-642F0F11957D}"/>
              </a:ext>
            </a:extLst>
          </p:cNvPr>
          <p:cNvSpPr txBox="1"/>
          <p:nvPr/>
        </p:nvSpPr>
        <p:spPr>
          <a:xfrm>
            <a:off x="6843017" y="3505483"/>
            <a:ext cx="1951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Business Logic</a:t>
            </a:r>
          </a:p>
        </p:txBody>
      </p:sp>
      <p:pic>
        <p:nvPicPr>
          <p:cNvPr id="60" name="Elemento grafico 59" descr="Emisfero sinistro del cervello contorno">
            <a:extLst>
              <a:ext uri="{FF2B5EF4-FFF2-40B4-BE49-F238E27FC236}">
                <a16:creationId xmlns:a16="http://schemas.microsoft.com/office/drawing/2014/main" id="{66CDE428-12C5-8D9A-76B1-C442498BDD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61591" y="4466972"/>
            <a:ext cx="914400" cy="914400"/>
          </a:xfrm>
          <a:prstGeom prst="rect">
            <a:avLst/>
          </a:prstGeom>
        </p:spPr>
      </p:pic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7072029-5BFA-381C-50B3-69F547529D8D}"/>
              </a:ext>
            </a:extLst>
          </p:cNvPr>
          <p:cNvSpPr txBox="1"/>
          <p:nvPr/>
        </p:nvSpPr>
        <p:spPr>
          <a:xfrm>
            <a:off x="2362588" y="717897"/>
            <a:ext cx="719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005EB8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Struttura dei servizi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7A30F00C-2B35-14B4-C43F-29064BF2D3B1}"/>
              </a:ext>
            </a:extLst>
          </p:cNvPr>
          <p:cNvSpPr txBox="1"/>
          <p:nvPr/>
        </p:nvSpPr>
        <p:spPr>
          <a:xfrm>
            <a:off x="4317056" y="3547720"/>
            <a:ext cx="1951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Uniform Resource Identifier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4FAFD4BA-E3F3-62B3-A357-2DACE45292C6}"/>
              </a:ext>
            </a:extLst>
          </p:cNvPr>
          <p:cNvSpPr txBox="1"/>
          <p:nvPr/>
        </p:nvSpPr>
        <p:spPr>
          <a:xfrm>
            <a:off x="9368976" y="3501495"/>
            <a:ext cx="1951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Interrogazioni al Database</a:t>
            </a:r>
          </a:p>
        </p:txBody>
      </p:sp>
      <p:pic>
        <p:nvPicPr>
          <p:cNvPr id="68" name="Elemento grafico 67" descr="Database contorno">
            <a:extLst>
              <a:ext uri="{FF2B5EF4-FFF2-40B4-BE49-F238E27FC236}">
                <a16:creationId xmlns:a16="http://schemas.microsoft.com/office/drawing/2014/main" id="{5BD27CE6-5AD8-AD38-94BC-36497A014B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87552" y="4502581"/>
            <a:ext cx="914400" cy="914400"/>
          </a:xfrm>
          <a:prstGeom prst="rect">
            <a:avLst/>
          </a:prstGeom>
        </p:spPr>
      </p:pic>
      <p:pic>
        <p:nvPicPr>
          <p:cNvPr id="70" name="Immagine 69">
            <a:extLst>
              <a:ext uri="{FF2B5EF4-FFF2-40B4-BE49-F238E27FC236}">
                <a16:creationId xmlns:a16="http://schemas.microsoft.com/office/drawing/2014/main" id="{2137508A-41A7-9771-18D7-BAB7E931BB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19" y="4655850"/>
            <a:ext cx="606624" cy="607862"/>
          </a:xfrm>
          <a:prstGeom prst="rect">
            <a:avLst/>
          </a:prstGeom>
        </p:spPr>
      </p:pic>
      <p:pic>
        <p:nvPicPr>
          <p:cNvPr id="72" name="Immagine 71">
            <a:extLst>
              <a:ext uri="{FF2B5EF4-FFF2-40B4-BE49-F238E27FC236}">
                <a16:creationId xmlns:a16="http://schemas.microsoft.com/office/drawing/2014/main" id="{22EFC59F-E208-CB39-7C8D-D757DE58B0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65" y="481345"/>
            <a:ext cx="1705448" cy="89536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1C7375E-2485-A669-5A15-48C64DEBC5BE}"/>
              </a:ext>
            </a:extLst>
          </p:cNvPr>
          <p:cNvSpPr txBox="1"/>
          <p:nvPr/>
        </p:nvSpPr>
        <p:spPr>
          <a:xfrm>
            <a:off x="8300100" y="6430796"/>
            <a:ext cx="4293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Inter Light" panose="02000503000000020004" pitchFamily="2" charset="0"/>
                <a:ea typeface="Inter Light" panose="02000503000000020004" pitchFamily="2" charset="0"/>
              </a:rPr>
              <a:t>Tesi di Laurea di Leonardo Minaudo      5/11</a:t>
            </a:r>
          </a:p>
        </p:txBody>
      </p:sp>
    </p:spTree>
    <p:extLst>
      <p:ext uri="{BB962C8B-B14F-4D97-AF65-F5344CB8AC3E}">
        <p14:creationId xmlns:p14="http://schemas.microsoft.com/office/powerpoint/2010/main" val="1086260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39">
            <a:extLst>
              <a:ext uri="{FF2B5EF4-FFF2-40B4-BE49-F238E27FC236}">
                <a16:creationId xmlns:a16="http://schemas.microsoft.com/office/drawing/2014/main" id="{B430374E-DC53-820A-708D-4C23813EB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225" y="270124"/>
            <a:ext cx="2438399" cy="121920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3B1CAA55-ADB4-0513-D5F3-679153E0B223}"/>
              </a:ext>
            </a:extLst>
          </p:cNvPr>
          <p:cNvSpPr>
            <a:spLocks/>
          </p:cNvSpPr>
          <p:nvPr/>
        </p:nvSpPr>
        <p:spPr>
          <a:xfrm>
            <a:off x="0" y="6311369"/>
            <a:ext cx="12192000" cy="546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33B68D4-3256-BF1E-2667-DB64A018D965}"/>
              </a:ext>
            </a:extLst>
          </p:cNvPr>
          <p:cNvSpPr txBox="1"/>
          <p:nvPr/>
        </p:nvSpPr>
        <p:spPr>
          <a:xfrm>
            <a:off x="182880" y="6430796"/>
            <a:ext cx="485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Inter Light" panose="02000503000000020004" pitchFamily="2" charset="0"/>
                <a:ea typeface="Inter Light" panose="02000503000000020004" pitchFamily="2" charset="0"/>
              </a:rPr>
              <a:t>10 Marzo 2023</a:t>
            </a:r>
            <a:r>
              <a:rPr lang="it-IT" sz="1400" dirty="0">
                <a:solidFill>
                  <a:schemeClr val="bg2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.</a:t>
            </a:r>
            <a:r>
              <a:rPr lang="it-IT" sz="1400" dirty="0"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F3D3785-903B-1362-4CCF-36E18FA4A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59119"/>
            <a:ext cx="675541" cy="626011"/>
          </a:xfrm>
          <a:prstGeom prst="rect">
            <a:avLst/>
          </a:prstGeom>
        </p:spPr>
      </p:pic>
      <p:grpSp>
        <p:nvGrpSpPr>
          <p:cNvPr id="27" name="Gruppo 26">
            <a:extLst>
              <a:ext uri="{FF2B5EF4-FFF2-40B4-BE49-F238E27FC236}">
                <a16:creationId xmlns:a16="http://schemas.microsoft.com/office/drawing/2014/main" id="{0C7B5B2A-9706-C0B4-54B5-03187D7FC524}"/>
              </a:ext>
            </a:extLst>
          </p:cNvPr>
          <p:cNvGrpSpPr>
            <a:grpSpLocks noChangeAspect="1"/>
          </p:cNvGrpSpPr>
          <p:nvPr/>
        </p:nvGrpSpPr>
        <p:grpSpPr>
          <a:xfrm>
            <a:off x="968737" y="233626"/>
            <a:ext cx="1436838" cy="476996"/>
            <a:chOff x="2045206" y="2667095"/>
            <a:chExt cx="8101587" cy="2651604"/>
          </a:xfrm>
        </p:grpSpPr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5E86B43F-5A9B-C754-97E5-4ECFA90C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206" y="2667095"/>
              <a:ext cx="8101587" cy="1523809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5B07E318-0625-3294-75D2-88281CCE9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206" y="4036159"/>
              <a:ext cx="6793651" cy="1282540"/>
            </a:xfrm>
            <a:prstGeom prst="rect">
              <a:avLst/>
            </a:prstGeom>
          </p:spPr>
        </p:pic>
      </p:grpSp>
      <p:sp>
        <p:nvSpPr>
          <p:cNvPr id="6" name="!!Ret_backend">
            <a:extLst>
              <a:ext uri="{FF2B5EF4-FFF2-40B4-BE49-F238E27FC236}">
                <a16:creationId xmlns:a16="http://schemas.microsoft.com/office/drawing/2014/main" id="{23A690BB-4E1D-5717-207C-8CAE0474389A}"/>
              </a:ext>
            </a:extLst>
          </p:cNvPr>
          <p:cNvSpPr/>
          <p:nvPr/>
        </p:nvSpPr>
        <p:spPr>
          <a:xfrm>
            <a:off x="967473" y="1389716"/>
            <a:ext cx="4680292" cy="4718773"/>
          </a:xfrm>
          <a:prstGeom prst="rect">
            <a:avLst/>
          </a:prstGeom>
          <a:solidFill>
            <a:srgbClr val="005EB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7072029-5BFA-381C-50B3-69F547529D8D}"/>
              </a:ext>
            </a:extLst>
          </p:cNvPr>
          <p:cNvSpPr txBox="1"/>
          <p:nvPr/>
        </p:nvSpPr>
        <p:spPr>
          <a:xfrm>
            <a:off x="2362588" y="717897"/>
            <a:ext cx="719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005EB8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Frontend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6066C9B-189A-A322-501D-DEEC4FA5D2D8}"/>
              </a:ext>
            </a:extLst>
          </p:cNvPr>
          <p:cNvSpPr txBox="1"/>
          <p:nvPr/>
        </p:nvSpPr>
        <p:spPr>
          <a:xfrm>
            <a:off x="1552842" y="2746185"/>
            <a:ext cx="3523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Single Page Application (SPA)</a:t>
            </a:r>
          </a:p>
          <a:p>
            <a:endParaRPr lang="it-IT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Componet Based</a:t>
            </a:r>
          </a:p>
          <a:p>
            <a:endParaRPr lang="it-IT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Framework </a:t>
            </a:r>
            <a:r>
              <a:rPr lang="it-IT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PrimeNG</a:t>
            </a:r>
            <a:endParaRPr lang="it-IT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Observer pattern</a:t>
            </a:r>
          </a:p>
          <a:p>
            <a:endParaRPr lang="it-IT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3" name="!!tachimetri">
            <a:extLst>
              <a:ext uri="{FF2B5EF4-FFF2-40B4-BE49-F238E27FC236}">
                <a16:creationId xmlns:a16="http://schemas.microsoft.com/office/drawing/2014/main" id="{F7A97E51-FF91-88A3-A20D-8264BB54C77E}"/>
              </a:ext>
            </a:extLst>
          </p:cNvPr>
          <p:cNvSpPr/>
          <p:nvPr/>
        </p:nvSpPr>
        <p:spPr>
          <a:xfrm>
            <a:off x="6096000" y="1389716"/>
            <a:ext cx="5128527" cy="2158710"/>
          </a:xfrm>
          <a:prstGeom prst="rect">
            <a:avLst/>
          </a:prstGeom>
          <a:solidFill>
            <a:schemeClr val="bg1"/>
          </a:solidFill>
          <a:ln w="28575">
            <a:solidFill>
              <a:srgbClr val="005EB8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!!grafici">
            <a:extLst>
              <a:ext uri="{FF2B5EF4-FFF2-40B4-BE49-F238E27FC236}">
                <a16:creationId xmlns:a16="http://schemas.microsoft.com/office/drawing/2014/main" id="{3DF1539D-8B70-196C-F7A0-CFED688EDD89}"/>
              </a:ext>
            </a:extLst>
          </p:cNvPr>
          <p:cNvSpPr/>
          <p:nvPr/>
        </p:nvSpPr>
        <p:spPr>
          <a:xfrm>
            <a:off x="6095999" y="3758580"/>
            <a:ext cx="5128527" cy="2158710"/>
          </a:xfrm>
          <a:prstGeom prst="rect">
            <a:avLst/>
          </a:prstGeom>
          <a:solidFill>
            <a:schemeClr val="bg1"/>
          </a:solidFill>
          <a:ln w="28575">
            <a:solidFill>
              <a:srgbClr val="005EB8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BE5C5743-0A7A-1758-5A11-E858EE780F03}"/>
              </a:ext>
            </a:extLst>
          </p:cNvPr>
          <p:cNvGrpSpPr>
            <a:grpSpLocks noChangeAspect="1"/>
          </p:cNvGrpSpPr>
          <p:nvPr/>
        </p:nvGrpSpPr>
        <p:grpSpPr>
          <a:xfrm>
            <a:off x="5406111" y="2008527"/>
            <a:ext cx="880545" cy="871210"/>
            <a:chOff x="5309345" y="1912499"/>
            <a:chExt cx="1125072" cy="1113144"/>
          </a:xfrm>
        </p:grpSpPr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4DC55BA9-9741-1CEA-E37F-D7891188DBF8}"/>
                </a:ext>
              </a:extLst>
            </p:cNvPr>
            <p:cNvSpPr/>
            <p:nvPr/>
          </p:nvSpPr>
          <p:spPr>
            <a:xfrm>
              <a:off x="5309345" y="1912499"/>
              <a:ext cx="1125072" cy="1113144"/>
            </a:xfrm>
            <a:prstGeom prst="ellipse">
              <a:avLst/>
            </a:prstGeom>
            <a:solidFill>
              <a:srgbClr val="005EB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000" b="1" dirty="0"/>
            </a:p>
          </p:txBody>
        </p:sp>
        <p:pic>
          <p:nvPicPr>
            <p:cNvPr id="10" name="Elemento grafico 9" descr="Aggiungere con riempimento a tinta unita">
              <a:extLst>
                <a:ext uri="{FF2B5EF4-FFF2-40B4-BE49-F238E27FC236}">
                  <a16:creationId xmlns:a16="http://schemas.microsoft.com/office/drawing/2014/main" id="{5BC95D0D-36E2-204D-2547-C1AFC8A0F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60236" y="2057425"/>
              <a:ext cx="823291" cy="823291"/>
            </a:xfrm>
            <a:prstGeom prst="rect">
              <a:avLst/>
            </a:prstGeom>
          </p:spPr>
        </p:pic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62A0299-DD6E-0ECA-3B03-B487D103BE3C}"/>
              </a:ext>
            </a:extLst>
          </p:cNvPr>
          <p:cNvSpPr txBox="1"/>
          <p:nvPr/>
        </p:nvSpPr>
        <p:spPr>
          <a:xfrm>
            <a:off x="6898697" y="1477939"/>
            <a:ext cx="352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5EB8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Ngx-gauge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0549890-253C-06AD-8009-CF475E267F1D}"/>
              </a:ext>
            </a:extLst>
          </p:cNvPr>
          <p:cNvSpPr txBox="1"/>
          <p:nvPr/>
        </p:nvSpPr>
        <p:spPr>
          <a:xfrm>
            <a:off x="6898696" y="3909050"/>
            <a:ext cx="352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5EB8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Chart.js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15764FDB-F197-EE88-C054-628A49F82FC1}"/>
              </a:ext>
            </a:extLst>
          </p:cNvPr>
          <p:cNvSpPr txBox="1"/>
          <p:nvPr/>
        </p:nvSpPr>
        <p:spPr>
          <a:xfrm>
            <a:off x="6627157" y="2003923"/>
            <a:ext cx="4066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Libreria JavaScript per l’implementazione di </a:t>
            </a:r>
            <a:r>
              <a:rPr lang="it-IT" b="1" dirty="0">
                <a:latin typeface="Inter" panose="02000503000000020004" pitchFamily="2" charset="0"/>
                <a:ea typeface="Inter" panose="02000503000000020004" pitchFamily="2" charset="0"/>
              </a:rPr>
              <a:t>tachimetri </a:t>
            </a:r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configurabili tramite dei parametri che ne curano l’aspetto grafico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F2A39E0E-8687-0E38-1655-E2CB4C014757}"/>
              </a:ext>
            </a:extLst>
          </p:cNvPr>
          <p:cNvSpPr txBox="1"/>
          <p:nvPr/>
        </p:nvSpPr>
        <p:spPr>
          <a:xfrm>
            <a:off x="6627157" y="4409436"/>
            <a:ext cx="4066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Libreria JavaScript utilizzata per la creazione di diversi tipi di </a:t>
            </a:r>
            <a:r>
              <a:rPr lang="it-IT" b="1" dirty="0">
                <a:latin typeface="Inter" panose="02000503000000020004" pitchFamily="2" charset="0"/>
                <a:ea typeface="Inter" panose="02000503000000020004" pitchFamily="2" charset="0"/>
              </a:rPr>
              <a:t>grafici</a:t>
            </a:r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 interattivi e animati creati tramite l’elemento canvas di HTML5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26FC629-2C70-00F0-3B4E-0F94740188B5}"/>
              </a:ext>
            </a:extLst>
          </p:cNvPr>
          <p:cNvSpPr txBox="1"/>
          <p:nvPr/>
        </p:nvSpPr>
        <p:spPr>
          <a:xfrm>
            <a:off x="2235063" y="1546809"/>
            <a:ext cx="214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Gzoom2Frontend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30371DBD-808C-C31B-19C3-D4B700BCE09C}"/>
              </a:ext>
            </a:extLst>
          </p:cNvPr>
          <p:cNvGrpSpPr>
            <a:grpSpLocks noChangeAspect="1"/>
          </p:cNvGrpSpPr>
          <p:nvPr/>
        </p:nvGrpSpPr>
        <p:grpSpPr>
          <a:xfrm>
            <a:off x="5416791" y="4377391"/>
            <a:ext cx="880545" cy="871210"/>
            <a:chOff x="5309345" y="1912499"/>
            <a:chExt cx="1125072" cy="1113144"/>
          </a:xfrm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4618761A-BB8D-8F27-5829-606807373D2F}"/>
                </a:ext>
              </a:extLst>
            </p:cNvPr>
            <p:cNvSpPr/>
            <p:nvPr/>
          </p:nvSpPr>
          <p:spPr>
            <a:xfrm>
              <a:off x="5309345" y="1912499"/>
              <a:ext cx="1125072" cy="1113144"/>
            </a:xfrm>
            <a:prstGeom prst="ellipse">
              <a:avLst/>
            </a:prstGeom>
            <a:solidFill>
              <a:srgbClr val="005EB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6000" b="1" dirty="0"/>
            </a:p>
          </p:txBody>
        </p:sp>
        <p:pic>
          <p:nvPicPr>
            <p:cNvPr id="14" name="Elemento grafico 13" descr="Aggiungere con riempimento a tinta unita">
              <a:extLst>
                <a:ext uri="{FF2B5EF4-FFF2-40B4-BE49-F238E27FC236}">
                  <a16:creationId xmlns:a16="http://schemas.microsoft.com/office/drawing/2014/main" id="{FA5E6E26-90C7-E058-9670-AAF63B5A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60236" y="2057425"/>
              <a:ext cx="823291" cy="823291"/>
            </a:xfrm>
            <a:prstGeom prst="rect">
              <a:avLst/>
            </a:prstGeom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940F872-1871-0793-241D-F3039C4B15A6}"/>
              </a:ext>
            </a:extLst>
          </p:cNvPr>
          <p:cNvSpPr txBox="1"/>
          <p:nvPr/>
        </p:nvSpPr>
        <p:spPr>
          <a:xfrm>
            <a:off x="8300100" y="6430796"/>
            <a:ext cx="4293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Inter Light" panose="02000503000000020004" pitchFamily="2" charset="0"/>
                <a:ea typeface="Inter Light" panose="02000503000000020004" pitchFamily="2" charset="0"/>
              </a:rPr>
              <a:t>Tesi di Laurea di Leonardo Minaudo      6/11</a:t>
            </a:r>
          </a:p>
        </p:txBody>
      </p:sp>
    </p:spTree>
    <p:extLst>
      <p:ext uri="{BB962C8B-B14F-4D97-AF65-F5344CB8AC3E}">
        <p14:creationId xmlns:p14="http://schemas.microsoft.com/office/powerpoint/2010/main" val="2799959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7BC8E87-B7E5-0FD8-3C07-A8ED6AB03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03" y="1298988"/>
            <a:ext cx="9538594" cy="4809502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3B1CAA55-ADB4-0513-D5F3-679153E0B223}"/>
              </a:ext>
            </a:extLst>
          </p:cNvPr>
          <p:cNvSpPr>
            <a:spLocks/>
          </p:cNvSpPr>
          <p:nvPr/>
        </p:nvSpPr>
        <p:spPr>
          <a:xfrm>
            <a:off x="0" y="6311369"/>
            <a:ext cx="12192000" cy="546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33B68D4-3256-BF1E-2667-DB64A018D965}"/>
              </a:ext>
            </a:extLst>
          </p:cNvPr>
          <p:cNvSpPr txBox="1"/>
          <p:nvPr/>
        </p:nvSpPr>
        <p:spPr>
          <a:xfrm>
            <a:off x="182880" y="6430796"/>
            <a:ext cx="485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Inter Light" panose="02000503000000020004" pitchFamily="2" charset="0"/>
                <a:ea typeface="Inter Light" panose="02000503000000020004" pitchFamily="2" charset="0"/>
              </a:rPr>
              <a:t>10 Marzo 2023</a:t>
            </a:r>
            <a:r>
              <a:rPr lang="it-IT" sz="1400" dirty="0">
                <a:solidFill>
                  <a:schemeClr val="bg2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.</a:t>
            </a:r>
            <a:r>
              <a:rPr lang="it-IT" sz="1400" dirty="0"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F3D3785-903B-1362-4CCF-36E18FA4A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59119"/>
            <a:ext cx="675541" cy="626011"/>
          </a:xfrm>
          <a:prstGeom prst="rect">
            <a:avLst/>
          </a:prstGeom>
        </p:spPr>
      </p:pic>
      <p:grpSp>
        <p:nvGrpSpPr>
          <p:cNvPr id="27" name="Gruppo 26">
            <a:extLst>
              <a:ext uri="{FF2B5EF4-FFF2-40B4-BE49-F238E27FC236}">
                <a16:creationId xmlns:a16="http://schemas.microsoft.com/office/drawing/2014/main" id="{0C7B5B2A-9706-C0B4-54B5-03187D7FC524}"/>
              </a:ext>
            </a:extLst>
          </p:cNvPr>
          <p:cNvGrpSpPr>
            <a:grpSpLocks noChangeAspect="1"/>
          </p:cNvGrpSpPr>
          <p:nvPr/>
        </p:nvGrpSpPr>
        <p:grpSpPr>
          <a:xfrm>
            <a:off x="968737" y="233626"/>
            <a:ext cx="1436838" cy="476996"/>
            <a:chOff x="2045206" y="2667095"/>
            <a:chExt cx="8101587" cy="2651604"/>
          </a:xfrm>
        </p:grpSpPr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5E86B43F-5A9B-C754-97E5-4ECFA90C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206" y="2667095"/>
              <a:ext cx="8101587" cy="1523809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5B07E318-0625-3294-75D2-88281CCE9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206" y="4036159"/>
              <a:ext cx="6793651" cy="1282540"/>
            </a:xfrm>
            <a:prstGeom prst="rect">
              <a:avLst/>
            </a:prstGeom>
          </p:spPr>
        </p:pic>
      </p:grp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7072029-5BFA-381C-50B3-69F547529D8D}"/>
              </a:ext>
            </a:extLst>
          </p:cNvPr>
          <p:cNvSpPr txBox="1"/>
          <p:nvPr/>
        </p:nvSpPr>
        <p:spPr>
          <a:xfrm>
            <a:off x="2362588" y="717897"/>
            <a:ext cx="719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005EB8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Risultati – Schermata Obiettivi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95B327F-79BA-3B32-3AC6-A0FA5087B1D7}"/>
              </a:ext>
            </a:extLst>
          </p:cNvPr>
          <p:cNvSpPr txBox="1"/>
          <p:nvPr/>
        </p:nvSpPr>
        <p:spPr>
          <a:xfrm>
            <a:off x="8300100" y="6430796"/>
            <a:ext cx="4293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Inter Light" panose="02000503000000020004" pitchFamily="2" charset="0"/>
                <a:ea typeface="Inter Light" panose="02000503000000020004" pitchFamily="2" charset="0"/>
              </a:rPr>
              <a:t>Tesi di Laurea di Leonardo Minaudo      7/11</a:t>
            </a:r>
          </a:p>
        </p:txBody>
      </p:sp>
    </p:spTree>
    <p:extLst>
      <p:ext uri="{BB962C8B-B14F-4D97-AF65-F5344CB8AC3E}">
        <p14:creationId xmlns:p14="http://schemas.microsoft.com/office/powerpoint/2010/main" val="395272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55BB8FF-B68D-21CB-3977-142770601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30" y="3691338"/>
            <a:ext cx="2479910" cy="267974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CCF8D49-AC45-6713-692F-D7954F736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739" y="3545845"/>
            <a:ext cx="2719278" cy="2970729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547CA443-0674-0B08-0B28-022386B3F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9" y="1074774"/>
            <a:ext cx="4220642" cy="265393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54CB57D-528D-4CE3-770C-C2C2DE7D32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2" y="3595666"/>
            <a:ext cx="2669357" cy="2898562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3B1CAA55-ADB4-0513-D5F3-679153E0B223}"/>
              </a:ext>
            </a:extLst>
          </p:cNvPr>
          <p:cNvSpPr>
            <a:spLocks/>
          </p:cNvSpPr>
          <p:nvPr/>
        </p:nvSpPr>
        <p:spPr>
          <a:xfrm>
            <a:off x="0" y="6311369"/>
            <a:ext cx="12192000" cy="546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33B68D4-3256-BF1E-2667-DB64A018D965}"/>
              </a:ext>
            </a:extLst>
          </p:cNvPr>
          <p:cNvSpPr txBox="1"/>
          <p:nvPr/>
        </p:nvSpPr>
        <p:spPr>
          <a:xfrm>
            <a:off x="182880" y="6430796"/>
            <a:ext cx="485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Inter Light" panose="02000503000000020004" pitchFamily="2" charset="0"/>
                <a:ea typeface="Inter Light" panose="02000503000000020004" pitchFamily="2" charset="0"/>
              </a:rPr>
              <a:t>10 Marzo 2023</a:t>
            </a:r>
            <a:r>
              <a:rPr lang="it-IT" sz="1400" dirty="0">
                <a:solidFill>
                  <a:schemeClr val="bg2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.</a:t>
            </a:r>
            <a:r>
              <a:rPr lang="it-IT" sz="1400" dirty="0"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F3D3785-903B-1362-4CCF-36E18FA4A5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59119"/>
            <a:ext cx="675541" cy="626011"/>
          </a:xfrm>
          <a:prstGeom prst="rect">
            <a:avLst/>
          </a:prstGeom>
        </p:spPr>
      </p:pic>
      <p:grpSp>
        <p:nvGrpSpPr>
          <p:cNvPr id="27" name="Gruppo 26">
            <a:extLst>
              <a:ext uri="{FF2B5EF4-FFF2-40B4-BE49-F238E27FC236}">
                <a16:creationId xmlns:a16="http://schemas.microsoft.com/office/drawing/2014/main" id="{0C7B5B2A-9706-C0B4-54B5-03187D7FC524}"/>
              </a:ext>
            </a:extLst>
          </p:cNvPr>
          <p:cNvGrpSpPr>
            <a:grpSpLocks noChangeAspect="1"/>
          </p:cNvGrpSpPr>
          <p:nvPr/>
        </p:nvGrpSpPr>
        <p:grpSpPr>
          <a:xfrm>
            <a:off x="968737" y="233626"/>
            <a:ext cx="1436838" cy="476996"/>
            <a:chOff x="2045206" y="2667095"/>
            <a:chExt cx="8101587" cy="2651604"/>
          </a:xfrm>
        </p:grpSpPr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5E86B43F-5A9B-C754-97E5-4ECFA90C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206" y="2667095"/>
              <a:ext cx="8101587" cy="1523809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5B07E318-0625-3294-75D2-88281CCE9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206" y="4036159"/>
              <a:ext cx="6793651" cy="1282540"/>
            </a:xfrm>
            <a:prstGeom prst="rect">
              <a:avLst/>
            </a:prstGeom>
          </p:spPr>
        </p:pic>
      </p:grp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7072029-5BFA-381C-50B3-69F547529D8D}"/>
              </a:ext>
            </a:extLst>
          </p:cNvPr>
          <p:cNvSpPr txBox="1"/>
          <p:nvPr/>
        </p:nvSpPr>
        <p:spPr>
          <a:xfrm>
            <a:off x="2362588" y="717897"/>
            <a:ext cx="719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005EB8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Risultati - Grafici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66C6602-1FED-4368-8514-3F45DA90FC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17" y="3670755"/>
            <a:ext cx="2479910" cy="267974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6E4961E-D11F-863A-4556-F96C62C96A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912" y="1074774"/>
            <a:ext cx="4220641" cy="263511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94A067B-5F5A-11CB-9E18-3AEB0BC4EC52}"/>
              </a:ext>
            </a:extLst>
          </p:cNvPr>
          <p:cNvSpPr txBox="1"/>
          <p:nvPr/>
        </p:nvSpPr>
        <p:spPr>
          <a:xfrm>
            <a:off x="4504064" y="1346819"/>
            <a:ext cx="2007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Clr>
                <a:srgbClr val="005EB8"/>
              </a:buClr>
              <a:buFont typeface="Arial" panose="020B0604020202020204" pitchFamily="34" charset="0"/>
              <a:buChar char="•"/>
            </a:pPr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Ciambella</a:t>
            </a:r>
          </a:p>
          <a:p>
            <a:pPr indent="-285750">
              <a:buClr>
                <a:srgbClr val="005EB8"/>
              </a:buClr>
              <a:buFont typeface="Arial" panose="020B0604020202020204" pitchFamily="34" charset="0"/>
              <a:buChar char="•"/>
            </a:pPr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Polare</a:t>
            </a:r>
          </a:p>
          <a:p>
            <a:pPr indent="-285750">
              <a:buClr>
                <a:srgbClr val="005EB8"/>
              </a:buClr>
              <a:buFont typeface="Arial" panose="020B0604020202020204" pitchFamily="34" charset="0"/>
              <a:buChar char="•"/>
            </a:pPr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Linee</a:t>
            </a:r>
          </a:p>
          <a:p>
            <a:pPr marL="285750" indent="-285750">
              <a:buClr>
                <a:srgbClr val="005EB8"/>
              </a:buClr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2CC710F-B947-EBC5-F063-0AAAFCE318FC}"/>
              </a:ext>
            </a:extLst>
          </p:cNvPr>
          <p:cNvSpPr txBox="1"/>
          <p:nvPr/>
        </p:nvSpPr>
        <p:spPr>
          <a:xfrm>
            <a:off x="6157748" y="1351782"/>
            <a:ext cx="2007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EB8"/>
              </a:buClr>
              <a:buFont typeface="Arial" panose="020B0604020202020204" pitchFamily="34" charset="0"/>
              <a:buChar char="•"/>
            </a:pPr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Barre</a:t>
            </a:r>
          </a:p>
          <a:p>
            <a:pPr marL="285750" indent="-285750">
              <a:buClr>
                <a:srgbClr val="005EB8"/>
              </a:buClr>
              <a:buFont typeface="Arial" panose="020B0604020202020204" pitchFamily="34" charset="0"/>
              <a:buChar char="•"/>
            </a:pPr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Torta</a:t>
            </a:r>
          </a:p>
          <a:p>
            <a:pPr marL="285750" indent="-285750">
              <a:buClr>
                <a:srgbClr val="005EB8"/>
              </a:buClr>
              <a:buFont typeface="Arial" panose="020B0604020202020204" pitchFamily="34" charset="0"/>
              <a:buChar char="•"/>
            </a:pPr>
            <a:r>
              <a:rPr lang="it-IT" dirty="0">
                <a:latin typeface="Inter" panose="02000503000000020004" pitchFamily="2" charset="0"/>
                <a:ea typeface="Inter" panose="02000503000000020004" pitchFamily="2" charset="0"/>
              </a:rPr>
              <a:t>Radar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0D4437B-D0A1-1E71-5028-F9E0E10B9192}"/>
              </a:ext>
            </a:extLst>
          </p:cNvPr>
          <p:cNvSpPr txBox="1"/>
          <p:nvPr/>
        </p:nvSpPr>
        <p:spPr>
          <a:xfrm>
            <a:off x="8300100" y="6430796"/>
            <a:ext cx="4293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Inter Light" panose="02000503000000020004" pitchFamily="2" charset="0"/>
                <a:ea typeface="Inter Light" panose="02000503000000020004" pitchFamily="2" charset="0"/>
              </a:rPr>
              <a:t>Tesi di Laurea di Leonardo Minaudo      8/11</a:t>
            </a:r>
          </a:p>
        </p:txBody>
      </p:sp>
    </p:spTree>
    <p:extLst>
      <p:ext uri="{BB962C8B-B14F-4D97-AF65-F5344CB8AC3E}">
        <p14:creationId xmlns:p14="http://schemas.microsoft.com/office/powerpoint/2010/main" val="1397990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0BE5E8919CA6641B155A193F5299ADB" ma:contentTypeVersion="9" ma:contentTypeDescription="Creare un nuovo documento." ma:contentTypeScope="" ma:versionID="88add40269e82eebb226f7afaad6ec60">
  <xsd:schema xmlns:xsd="http://www.w3.org/2001/XMLSchema" xmlns:xs="http://www.w3.org/2001/XMLSchema" xmlns:p="http://schemas.microsoft.com/office/2006/metadata/properties" xmlns:ns3="42df831d-890f-4a2f-8d83-c6d3972e7106" xmlns:ns4="ceae285c-b263-4d67-aa5c-96e2d7f92145" targetNamespace="http://schemas.microsoft.com/office/2006/metadata/properties" ma:root="true" ma:fieldsID="3ffbd3ace4f4486c40ec4e8d49a37d21" ns3:_="" ns4:_="">
    <xsd:import namespace="42df831d-890f-4a2f-8d83-c6d3972e7106"/>
    <xsd:import namespace="ceae285c-b263-4d67-aa5c-96e2d7f921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df831d-890f-4a2f-8d83-c6d3972e71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ae285c-b263-4d67-aa5c-96e2d7f9214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62FB2B-286C-47CB-BEE4-8FA3C77FBD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1D289F-9D1F-4C2C-B4F6-37156BC8B1A9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ceae285c-b263-4d67-aa5c-96e2d7f92145"/>
    <ds:schemaRef ds:uri="42df831d-890f-4a2f-8d83-c6d3972e7106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826D3E0-6216-4342-AD94-B24E489E2D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df831d-890f-4a2f-8d83-c6d3972e7106"/>
    <ds:schemaRef ds:uri="ceae285c-b263-4d67-aa5c-96e2d7f921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7942</TotalTime>
  <Words>507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0" baseType="lpstr">
      <vt:lpstr>Inter Light</vt:lpstr>
      <vt:lpstr>Inter Medium</vt:lpstr>
      <vt:lpstr>Arial</vt:lpstr>
      <vt:lpstr>Calibri</vt:lpstr>
      <vt:lpstr>Inter</vt:lpstr>
      <vt:lpstr>Inter SemiBold</vt:lpstr>
      <vt:lpstr>Calibri Light</vt:lpstr>
      <vt:lpstr>Tema di Office</vt:lpstr>
      <vt:lpstr>Reingegnerizzazione di una Dashboard di Business Intelligence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Leonardo MINAUDO</dc:creator>
  <cp:lastModifiedBy>Leonardo MINAUDO</cp:lastModifiedBy>
  <cp:revision>10</cp:revision>
  <cp:lastPrinted>2023-03-01T17:35:16Z</cp:lastPrinted>
  <dcterms:created xsi:type="dcterms:W3CDTF">2023-02-13T14:31:30Z</dcterms:created>
  <dcterms:modified xsi:type="dcterms:W3CDTF">2023-03-08T15:48:02Z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0x01010080BE5E8919CA6641B155A193F5299ADB</vt:lpwstr>
  </property>
</Properties>
</file>