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69" r:id="rId2"/>
    <p:sldId id="268" r:id="rId3"/>
    <p:sldId id="259" r:id="rId4"/>
    <p:sldId id="270" r:id="rId5"/>
    <p:sldId id="271" r:id="rId6"/>
    <p:sldId id="272" r:id="rId7"/>
    <p:sldId id="274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Nunito" pitchFamily="2" charset="0"/>
      <p:regular r:id="rId11"/>
      <p:bold r:id="rId12"/>
      <p:italic r:id="rId13"/>
      <p:boldItalic r:id="rId14"/>
    </p:embeddedFont>
    <p:embeddedFont>
      <p:font typeface="Raleway Medium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tKvaIu1Ww3BYYiyB1+A3T+o/A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79E4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9BE2307-E525-ECA0-066D-5A0802AEB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>
            <a:extLst>
              <a:ext uri="{FF2B5EF4-FFF2-40B4-BE49-F238E27FC236}">
                <a16:creationId xmlns:a16="http://schemas.microsoft.com/office/drawing/2014/main" id="{70BFA006-E6F5-975C-4A49-46215D3274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>
            <a:extLst>
              <a:ext uri="{FF2B5EF4-FFF2-40B4-BE49-F238E27FC236}">
                <a16:creationId xmlns:a16="http://schemas.microsoft.com/office/drawing/2014/main" id="{F22CC1A6-2724-6FE4-2F0A-1434E72F1D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7877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A60466F-0D4E-C9D7-AF42-072FA65DD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>
            <a:extLst>
              <a:ext uri="{FF2B5EF4-FFF2-40B4-BE49-F238E27FC236}">
                <a16:creationId xmlns:a16="http://schemas.microsoft.com/office/drawing/2014/main" id="{F62F140D-B100-F05E-5AF2-26ACE91805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>
            <a:extLst>
              <a:ext uri="{FF2B5EF4-FFF2-40B4-BE49-F238E27FC236}">
                <a16:creationId xmlns:a16="http://schemas.microsoft.com/office/drawing/2014/main" id="{966A6A4B-1012-7CC7-7A54-471D74AF4D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584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DB7DB09-84BB-69A5-E3E0-6BA1FA937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>
            <a:extLst>
              <a:ext uri="{FF2B5EF4-FFF2-40B4-BE49-F238E27FC236}">
                <a16:creationId xmlns:a16="http://schemas.microsoft.com/office/drawing/2014/main" id="{A51480B1-CE23-515B-F15B-29B1845929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>
            <a:extLst>
              <a:ext uri="{FF2B5EF4-FFF2-40B4-BE49-F238E27FC236}">
                <a16:creationId xmlns:a16="http://schemas.microsoft.com/office/drawing/2014/main" id="{D98AB4FB-5D06-68A1-81D8-7916781DA5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83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3F22758-D594-BDB4-05FE-BF9420363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>
            <a:extLst>
              <a:ext uri="{FF2B5EF4-FFF2-40B4-BE49-F238E27FC236}">
                <a16:creationId xmlns:a16="http://schemas.microsoft.com/office/drawing/2014/main" id="{9FE90377-6B2A-26FA-FCDD-ED9A3259C2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>
            <a:extLst>
              <a:ext uri="{FF2B5EF4-FFF2-40B4-BE49-F238E27FC236}">
                <a16:creationId xmlns:a16="http://schemas.microsoft.com/office/drawing/2014/main" id="{D91C05FE-B746-0BE6-A19E-C75FEFDB50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72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00"/>
              <a:buFont typeface="Arial"/>
              <a:buNone/>
            </a:pPr>
            <a:r>
              <a:rPr lang="pt-BR" sz="79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16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16" name="Google Shape;16;p16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6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6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6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16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1" name="Google Shape;21;p16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6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6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6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6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6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6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6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6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6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00"/>
              <a:buFont typeface="Arial"/>
              <a:buNone/>
            </a:pPr>
            <a:r>
              <a:rPr lang="pt-BR" sz="79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400" b="0" i="0" u="none" strike="noStrike" cap="none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00"/>
              <a:buFont typeface="Arial"/>
              <a:buNone/>
            </a:pPr>
            <a:r>
              <a:rPr lang="pt-BR" sz="7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4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" name="Google Shape;33;p17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00"/>
              <a:buFont typeface="Arial"/>
              <a:buNone/>
            </a:pPr>
            <a:r>
              <a:rPr lang="pt-BR" sz="7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4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" name="Google Shape;34;p17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00"/>
              <a:buFont typeface="Arial"/>
              <a:buNone/>
            </a:pPr>
            <a:r>
              <a:rPr lang="pt-BR" sz="7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14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" name="Google Shape;35;p17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17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37" name="Google Shape;37;p1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17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42" name="Google Shape;42;p1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leomiranda16/t1-IVC" TargetMode="External"/><Relationship Id="rId4" Type="http://schemas.openxmlformats.org/officeDocument/2006/relationships/hyperlink" Target="https://www.youtube.com/watch?v=k5nZkYGQOx0&amp;t=197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32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9;p4">
            <a:extLst>
              <a:ext uri="{FF2B5EF4-FFF2-40B4-BE49-F238E27FC236}">
                <a16:creationId xmlns:a16="http://schemas.microsoft.com/office/drawing/2014/main" id="{2BF23776-6875-8294-E525-413847DCF9BB}"/>
              </a:ext>
            </a:extLst>
          </p:cNvPr>
          <p:cNvSpPr txBox="1">
            <a:spLocks/>
          </p:cNvSpPr>
          <p:nvPr/>
        </p:nvSpPr>
        <p:spPr>
          <a:xfrm>
            <a:off x="540327" y="72737"/>
            <a:ext cx="8063345" cy="2499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00"/>
            </a:pPr>
            <a:r>
              <a:rPr lang="pt-BR" sz="4000" dirty="0">
                <a:solidFill>
                  <a:srgbClr val="6E79E4"/>
                </a:solidFill>
              </a:rPr>
              <a:t>Visualização Computacional</a:t>
            </a:r>
          </a:p>
          <a:p>
            <a:pPr algn="ctr">
              <a:buSzPts val="3600"/>
            </a:pPr>
            <a:r>
              <a:rPr lang="pt-BR" sz="2800" dirty="0">
                <a:solidFill>
                  <a:srgbClr val="6E79E4"/>
                </a:solidFill>
              </a:rPr>
              <a:t>Detecção de vagas de estacionamento</a:t>
            </a:r>
            <a:endParaRPr lang="pt-BR" sz="500" dirty="0">
              <a:solidFill>
                <a:srgbClr val="6E79E4"/>
              </a:solidFill>
            </a:endParaRPr>
          </a:p>
        </p:txBody>
      </p:sp>
      <p:sp>
        <p:nvSpPr>
          <p:cNvPr id="6" name="Google Shape;129;p4">
            <a:extLst>
              <a:ext uri="{FF2B5EF4-FFF2-40B4-BE49-F238E27FC236}">
                <a16:creationId xmlns:a16="http://schemas.microsoft.com/office/drawing/2014/main" id="{0CA4E946-8CDF-CD8A-F364-8423C30EF153}"/>
              </a:ext>
            </a:extLst>
          </p:cNvPr>
          <p:cNvSpPr txBox="1">
            <a:spLocks/>
          </p:cNvSpPr>
          <p:nvPr/>
        </p:nvSpPr>
        <p:spPr>
          <a:xfrm>
            <a:off x="540327" y="870115"/>
            <a:ext cx="8063345" cy="2499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00"/>
            </a:pPr>
            <a:r>
              <a:rPr lang="pt-BR" sz="2000" dirty="0">
                <a:solidFill>
                  <a:srgbClr val="6E79E4"/>
                </a:solidFill>
              </a:rPr>
              <a:t>Guilherme Scherer e Leonardo Miranda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13FCA79-9648-1CF5-E4F7-146DBDAA7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95686" y="2083933"/>
            <a:ext cx="1952625" cy="3190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581379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540327" y="179243"/>
            <a:ext cx="8063345" cy="2499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7200" dirty="0"/>
              <a:t>Primeiros Passos:</a:t>
            </a:r>
            <a:endParaRPr dirty="0"/>
          </a:p>
        </p:txBody>
      </p:sp>
      <p:pic>
        <p:nvPicPr>
          <p:cNvPr id="9" name="Imagem 8" descr="Relógio digital com números&#10;&#10;O conteúdo gerado por IA pode estar incorreto.">
            <a:extLst>
              <a:ext uri="{FF2B5EF4-FFF2-40B4-BE49-F238E27FC236}">
                <a16:creationId xmlns:a16="http://schemas.microsoft.com/office/drawing/2014/main" id="{E6AD1246-B2F3-0F9D-BD25-E770B9584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7" y="1404626"/>
            <a:ext cx="3333750" cy="3333750"/>
          </a:xfrm>
          <a:prstGeom prst="rect">
            <a:avLst/>
          </a:prstGeom>
        </p:spPr>
      </p:pic>
      <p:pic>
        <p:nvPicPr>
          <p:cNvPr id="2052" name="Picture 4" descr="Seu SISTEMA DE CONTROLE DE VAGAS é inteligente e simples?">
            <a:extLst>
              <a:ext uri="{FF2B5EF4-FFF2-40B4-BE49-F238E27FC236}">
                <a16:creationId xmlns:a16="http://schemas.microsoft.com/office/drawing/2014/main" id="{0432B8FE-3634-69E6-A8FA-DA69B9A0F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977" y="1976127"/>
            <a:ext cx="4372695" cy="235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F1C56DF-79EC-C45F-6525-BD7F88522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>
            <a:extLst>
              <a:ext uri="{FF2B5EF4-FFF2-40B4-BE49-F238E27FC236}">
                <a16:creationId xmlns:a16="http://schemas.microsoft.com/office/drawing/2014/main" id="{D6A79DC6-8995-E62D-A849-04706CE9ED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7750" y="1979652"/>
            <a:ext cx="3582637" cy="118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7200" dirty="0"/>
              <a:t>Pipeline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D85291-555E-6703-633B-DE95D0BEA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38" y="322487"/>
            <a:ext cx="2205158" cy="4498521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804C00D-96BB-2960-14C3-36B1A68D122F}"/>
              </a:ext>
            </a:extLst>
          </p:cNvPr>
          <p:cNvCxnSpPr/>
          <p:nvPr/>
        </p:nvCxnSpPr>
        <p:spPr>
          <a:xfrm>
            <a:off x="4237264" y="506186"/>
            <a:ext cx="0" cy="43148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10185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779BC62-B106-742D-E5FB-1DDFF9991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>
            <a:extLst>
              <a:ext uri="{FF2B5EF4-FFF2-40B4-BE49-F238E27FC236}">
                <a16:creationId xmlns:a16="http://schemas.microsoft.com/office/drawing/2014/main" id="{91990B1A-973C-45BF-FC22-4C8C7D513D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327" y="293914"/>
            <a:ext cx="8063345" cy="118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7200" dirty="0"/>
              <a:t>Desenvolvimento</a:t>
            </a:r>
            <a:endParaRPr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8401801-981F-729D-8D3A-CFB3E4957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23" y="1414695"/>
            <a:ext cx="2664362" cy="1519918"/>
          </a:xfrm>
          <a:prstGeom prst="rect">
            <a:avLst/>
          </a:prstGeom>
          <a:ln>
            <a:solidFill>
              <a:srgbClr val="6E79E4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1E64847-C9B1-CD45-94FA-C9F7A36B1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56185"/>
            <a:ext cx="2976274" cy="1578428"/>
          </a:xfrm>
          <a:prstGeom prst="rect">
            <a:avLst/>
          </a:prstGeom>
          <a:ln>
            <a:solidFill>
              <a:srgbClr val="6E79E4"/>
            </a:solidFill>
          </a:ln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15AE705-C3F7-4F53-6CD8-9059F9AA6BAC}"/>
              </a:ext>
            </a:extLst>
          </p:cNvPr>
          <p:cNvCxnSpPr/>
          <p:nvPr/>
        </p:nvCxnSpPr>
        <p:spPr>
          <a:xfrm>
            <a:off x="3755570" y="2140637"/>
            <a:ext cx="70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3BB2629-7BF1-A67D-03EB-BD665FE7D254}"/>
              </a:ext>
            </a:extLst>
          </p:cNvPr>
          <p:cNvCxnSpPr>
            <a:cxnSpLocks/>
          </p:cNvCxnSpPr>
          <p:nvPr/>
        </p:nvCxnSpPr>
        <p:spPr>
          <a:xfrm>
            <a:off x="7927521" y="2140637"/>
            <a:ext cx="538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9960950-127C-D692-AF71-4EF269DB33C2}"/>
              </a:ext>
            </a:extLst>
          </p:cNvPr>
          <p:cNvCxnSpPr>
            <a:cxnSpLocks/>
          </p:cNvCxnSpPr>
          <p:nvPr/>
        </p:nvCxnSpPr>
        <p:spPr>
          <a:xfrm>
            <a:off x="8466364" y="2140637"/>
            <a:ext cx="0" cy="194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7ED3518-71AE-0051-FBC6-872975020BDA}"/>
              </a:ext>
            </a:extLst>
          </p:cNvPr>
          <p:cNvCxnSpPr>
            <a:cxnSpLocks/>
          </p:cNvCxnSpPr>
          <p:nvPr/>
        </p:nvCxnSpPr>
        <p:spPr>
          <a:xfrm>
            <a:off x="7927520" y="4072851"/>
            <a:ext cx="538844" cy="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4831562-47D8-4FFA-7726-0599744CE011}"/>
              </a:ext>
            </a:extLst>
          </p:cNvPr>
          <p:cNvCxnSpPr>
            <a:cxnSpLocks/>
          </p:cNvCxnSpPr>
          <p:nvPr/>
        </p:nvCxnSpPr>
        <p:spPr>
          <a:xfrm flipH="1">
            <a:off x="6913695" y="4072851"/>
            <a:ext cx="1091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6">
            <a:extLst>
              <a:ext uri="{FF2B5EF4-FFF2-40B4-BE49-F238E27FC236}">
                <a16:creationId xmlns:a16="http://schemas.microsoft.com/office/drawing/2014/main" id="{C2D0B10A-AB8E-3528-66CF-53A5DF561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8377" y="3145678"/>
            <a:ext cx="3233057" cy="1703908"/>
          </a:xfrm>
          <a:prstGeom prst="rect">
            <a:avLst/>
          </a:prstGeom>
          <a:ln>
            <a:solidFill>
              <a:srgbClr val="6E79E4"/>
            </a:solidFill>
          </a:ln>
        </p:spPr>
      </p:pic>
    </p:spTree>
    <p:extLst>
      <p:ext uri="{BB962C8B-B14F-4D97-AF65-F5344CB8AC3E}">
        <p14:creationId xmlns:p14="http://schemas.microsoft.com/office/powerpoint/2010/main" val="40424741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4AD5662-DF56-87FF-6A80-7DF6FF2E5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>
            <a:extLst>
              <a:ext uri="{FF2B5EF4-FFF2-40B4-BE49-F238E27FC236}">
                <a16:creationId xmlns:a16="http://schemas.microsoft.com/office/drawing/2014/main" id="{6258F691-085C-D6C5-630D-199B159381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327" y="293914"/>
            <a:ext cx="8063345" cy="118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7200" dirty="0"/>
              <a:t>Relatórios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13CA98-008D-5A55-31F7-4A0C80A9C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91" y="1987207"/>
            <a:ext cx="4031673" cy="21296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2130165-C4E4-7D1B-D5F7-CD68F0A75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138" y="2334557"/>
            <a:ext cx="4023836" cy="1184192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0CDA072-709C-55E5-5768-EAE0C3C62BA6}"/>
              </a:ext>
            </a:extLst>
          </p:cNvPr>
          <p:cNvCxnSpPr>
            <a:cxnSpLocks/>
          </p:cNvCxnSpPr>
          <p:nvPr/>
        </p:nvCxnSpPr>
        <p:spPr>
          <a:xfrm>
            <a:off x="4572000" y="1673679"/>
            <a:ext cx="0" cy="2865664"/>
          </a:xfrm>
          <a:prstGeom prst="line">
            <a:avLst/>
          </a:prstGeom>
          <a:ln>
            <a:solidFill>
              <a:srgbClr val="6E7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75987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34CCA3E-5D0F-F613-150A-C140F4096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>
            <a:extLst>
              <a:ext uri="{FF2B5EF4-FFF2-40B4-BE49-F238E27FC236}">
                <a16:creationId xmlns:a16="http://schemas.microsoft.com/office/drawing/2014/main" id="{9817CB80-2BC7-A911-DC2F-4C7DD26084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327" y="293914"/>
            <a:ext cx="8063345" cy="118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7200" dirty="0"/>
              <a:t>Referências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84193AA-5EA1-45D6-C902-AA613A2FC4AB}"/>
              </a:ext>
            </a:extLst>
          </p:cNvPr>
          <p:cNvSpPr txBox="1"/>
          <p:nvPr/>
        </p:nvSpPr>
        <p:spPr>
          <a:xfrm>
            <a:off x="391886" y="1478106"/>
            <a:ext cx="82117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err="1">
                <a:solidFill>
                  <a:schemeClr val="bg1"/>
                </a:solidFill>
              </a:rPr>
              <a:t>Docxygen</a:t>
            </a:r>
            <a:r>
              <a:rPr lang="pt-BR" sz="2000" dirty="0">
                <a:solidFill>
                  <a:schemeClr val="bg1"/>
                </a:solidFill>
              </a:rPr>
              <a:t>. </a:t>
            </a:r>
            <a:r>
              <a:rPr lang="pt-BR" sz="2000" dirty="0" err="1">
                <a:solidFill>
                  <a:schemeClr val="bg1"/>
                </a:solidFill>
              </a:rPr>
              <a:t>OpenCV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Documentation</a:t>
            </a:r>
            <a:r>
              <a:rPr lang="pt-BR" sz="2000" dirty="0">
                <a:solidFill>
                  <a:schemeClr val="bg1"/>
                </a:solidFill>
              </a:rPr>
              <a:t>. </a:t>
            </a:r>
            <a:r>
              <a:rPr lang="pt-BR" sz="2000" b="1" dirty="0" err="1">
                <a:solidFill>
                  <a:srgbClr val="6E79E4"/>
                </a:solidFill>
              </a:rPr>
              <a:t>docxygen</a:t>
            </a:r>
            <a:r>
              <a:rPr lang="pt-BR" sz="2000" dirty="0">
                <a:solidFill>
                  <a:schemeClr val="bg1"/>
                </a:solidFill>
              </a:rPr>
              <a:t>, 2025.Disponível em: </a:t>
            </a:r>
            <a:r>
              <a:rPr lang="pt-BR" sz="2000" dirty="0">
                <a:solidFill>
                  <a:srgbClr val="6E79E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https://docs.opencv.org/4.x/index.html</a:t>
            </a:r>
            <a:r>
              <a:rPr lang="pt-BR" sz="2000" dirty="0">
                <a:solidFill>
                  <a:schemeClr val="bg1"/>
                </a:solidFill>
              </a:rPr>
              <a:t>. Acesso em: 05 maio 2025.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i="1" dirty="0" err="1">
                <a:solidFill>
                  <a:schemeClr val="bg1"/>
                </a:solidFill>
              </a:rPr>
              <a:t>Dev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i="1" dirty="0">
                <a:solidFill>
                  <a:schemeClr val="bg1"/>
                </a:solidFill>
              </a:rPr>
              <a:t>Ideias</a:t>
            </a:r>
            <a:r>
              <a:rPr lang="pt-BR" sz="2000" dirty="0">
                <a:solidFill>
                  <a:schemeClr val="bg1"/>
                </a:solidFill>
              </a:rPr>
              <a:t>. Sistema Contador de Vagas de Estacionamento: </a:t>
            </a:r>
            <a:r>
              <a:rPr lang="pt-BR" sz="2000" dirty="0" err="1">
                <a:solidFill>
                  <a:schemeClr val="bg1"/>
                </a:solidFill>
              </a:rPr>
              <a:t>Opencv</a:t>
            </a:r>
            <a:r>
              <a:rPr lang="pt-BR" sz="2000" dirty="0">
                <a:solidFill>
                  <a:schemeClr val="bg1"/>
                </a:solidFill>
              </a:rPr>
              <a:t> Python. </a:t>
            </a:r>
            <a:r>
              <a:rPr lang="pt-BR" sz="2000" b="1" dirty="0">
                <a:solidFill>
                  <a:srgbClr val="6E79E4"/>
                </a:solidFill>
              </a:rPr>
              <a:t>YouTube</a:t>
            </a:r>
            <a:r>
              <a:rPr lang="pt-BR" sz="2000" dirty="0">
                <a:solidFill>
                  <a:schemeClr val="bg1"/>
                </a:solidFill>
              </a:rPr>
              <a:t>, 2022. Disponível em: </a:t>
            </a:r>
            <a:r>
              <a:rPr lang="pt-BR" sz="2000" dirty="0">
                <a:solidFill>
                  <a:srgbClr val="6E79E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https://www.youtube.com/watch?v=k5nZkYGQOx0&amp;t=197s</a:t>
            </a:r>
            <a:r>
              <a:rPr lang="pt-BR" sz="2000" dirty="0">
                <a:solidFill>
                  <a:schemeClr val="bg1"/>
                </a:solidFill>
              </a:rPr>
              <a:t>. Acesso em: 03 maio 2025.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Link do </a:t>
            </a:r>
            <a:r>
              <a:rPr lang="pt-BR" sz="2000" b="1" dirty="0">
                <a:solidFill>
                  <a:srgbClr val="6E79E4"/>
                </a:solidFill>
              </a:rPr>
              <a:t>GitHub</a:t>
            </a:r>
            <a:r>
              <a:rPr lang="pt-BR" sz="2000" dirty="0">
                <a:solidFill>
                  <a:schemeClr val="bg1"/>
                </a:solidFill>
              </a:rPr>
              <a:t> do Grupo com os códigos utilizados: </a:t>
            </a:r>
            <a:r>
              <a:rPr lang="pt-BR" sz="2000" dirty="0">
                <a:solidFill>
                  <a:srgbClr val="6E79E4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https://github.com/leomiranda16/t1-IVC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04766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119</Words>
  <Application>Microsoft Office PowerPoint</Application>
  <PresentationFormat>Apresentação na tela (16:9)</PresentationFormat>
  <Paragraphs>13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Raleway Medium</vt:lpstr>
      <vt:lpstr>Bebas Neue</vt:lpstr>
      <vt:lpstr>Nunito</vt:lpstr>
      <vt:lpstr>Arial</vt:lpstr>
      <vt:lpstr>Artificial Intelligence (AI) Startup Business Plan by Slidesgo</vt:lpstr>
      <vt:lpstr>Apresentação do PowerPoint</vt:lpstr>
      <vt:lpstr>Apresentação do PowerPoint</vt:lpstr>
      <vt:lpstr>Primeiros Passos:</vt:lpstr>
      <vt:lpstr>Pipeline</vt:lpstr>
      <vt:lpstr>Desenvolvimento</vt:lpstr>
      <vt:lpstr>Relatórios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Adriana Paula Zamin Scherer</cp:lastModifiedBy>
  <cp:revision>2</cp:revision>
  <dcterms:modified xsi:type="dcterms:W3CDTF">2025-05-05T21:28:53Z</dcterms:modified>
</cp:coreProperties>
</file>