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2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1800"/>
    <a:srgbClr val="FA8C12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BC94-1667-45A0-AC7B-D5C77C577746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7F3D6-436D-420B-A483-D3A541E86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DE63-CC36-4057-A5FD-A1873E8D7041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28BF-E842-482B-BF1E-7847F3ACDDDD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229-3A51-4C02-B3D9-0E51EEE863CC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8562F-FE8E-4FB1-973F-BBA77EE44F19}"/>
              </a:ext>
            </a:extLst>
          </p:cNvPr>
          <p:cNvSpPr/>
          <p:nvPr userDrawn="1"/>
        </p:nvSpPr>
        <p:spPr>
          <a:xfrm>
            <a:off x="10949354" y="6334490"/>
            <a:ext cx="404446" cy="407012"/>
          </a:xfrm>
          <a:prstGeom prst="ellipse">
            <a:avLst/>
          </a:prstGeom>
          <a:solidFill>
            <a:srgbClr val="FA8C12"/>
          </a:solidFill>
          <a:ln w="19050">
            <a:solidFill>
              <a:srgbClr val="701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45D-8E55-4A6F-890C-967245688513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02169" cy="365125"/>
          </a:xfrm>
        </p:spPr>
        <p:txBody>
          <a:bodyPr/>
          <a:lstStyle>
            <a:lvl1pPr>
              <a:defRPr sz="1800" b="1" i="1">
                <a:solidFill>
                  <a:srgbClr val="701800"/>
                </a:solidFill>
              </a:defRPr>
            </a:lvl1pPr>
          </a:lstStyle>
          <a:p>
            <a:fld id="{FF9AC15E-FCD1-4167-800F-1DB8497ABFCE}" type="slidenum">
              <a:rPr lang="ru-RU" smtClean="0"/>
              <a:pPr/>
              <a:t>‹Nr.›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9EED-6E28-40A5-A743-190293DEBA06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49CC-299F-4E33-9795-6CCFC1016751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4A85-901E-41C6-BC23-219923850B37}" type="datetime1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356C-6FF0-4434-9B2A-9CC42E5F1EEE}" type="datetime1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BA9-2BA0-4821-8C27-1D661AECF0E7}" type="datetime1">
              <a:rPr lang="ru-RU" smtClean="0"/>
              <a:t>31.05.2023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92D9-188B-4D6C-B4EC-DE698B787210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8CA-A725-413E-B2A5-06A3DD142714}" type="datetime1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E191-97FD-49BD-9D3A-F78A53103959}" type="datetime1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emf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62"/>
            <a:ext cx="12124585" cy="6844838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2305"/>
              </p:ext>
            </p:extLst>
          </p:nvPr>
        </p:nvGraphicFramePr>
        <p:xfrm>
          <a:off x="10098743" y="434187"/>
          <a:ext cx="1150385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98743" y="434187"/>
                        <a:ext cx="1150385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15223" r="7163" b="15909"/>
          <a:stretch/>
        </p:blipFill>
        <p:spPr>
          <a:xfrm>
            <a:off x="3440414" y="388117"/>
            <a:ext cx="2156721" cy="11580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18774" y="1669722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файловых конвертеров, применяющихся в САПР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18774" y="4001414"/>
            <a:ext cx="579248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Студент гр. НМТ-491506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Леонид Константинович</a:t>
            </a:r>
          </a:p>
        </p:txBody>
      </p:sp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4F1EDF25-07CF-450D-A627-D03D5A5165D2}"/>
              </a:ext>
            </a:extLst>
          </p:cNvPr>
          <p:cNvSpPr/>
          <p:nvPr/>
        </p:nvSpPr>
        <p:spPr>
          <a:xfrm>
            <a:off x="4518773" y="5294076"/>
            <a:ext cx="614527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Доцент, д.т.н.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Петунин Александр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59186"/>
              </p:ext>
            </p:extLst>
          </p:nvPr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1CD3D2-6F2A-4ADB-BA05-348DD1C84480}"/>
              </a:ext>
            </a:extLst>
          </p:cNvPr>
          <p:cNvSpPr txBox="1">
            <a:spLocks/>
          </p:cNvSpPr>
          <p:nvPr/>
        </p:nvSpPr>
        <p:spPr>
          <a:xfrm>
            <a:off x="925650" y="960476"/>
            <a:ext cx="10586465" cy="6893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работы: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CD054F-18A0-4D59-B711-84888B3492E1}"/>
              </a:ext>
            </a:extLst>
          </p:cNvPr>
          <p:cNvSpPr txBox="1">
            <a:spLocks/>
          </p:cNvSpPr>
          <p:nvPr/>
        </p:nvSpPr>
        <p:spPr>
          <a:xfrm>
            <a:off x="925649" y="3591371"/>
            <a:ext cx="10586465" cy="8917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</p:txBody>
      </p:sp>
      <p:sp>
        <p:nvSpPr>
          <p:cNvPr id="8" name="Прямоугольник 10">
            <a:extLst>
              <a:ext uri="{FF2B5EF4-FFF2-40B4-BE49-F238E27FC236}">
                <a16:creationId xmlns:a16="http://schemas.microsoft.com/office/drawing/2014/main" id="{46997DD6-C74A-4603-BF25-5B936F5FC778}"/>
              </a:ext>
            </a:extLst>
          </p:cNvPr>
          <p:cNvSpPr/>
          <p:nvPr/>
        </p:nvSpPr>
        <p:spPr>
          <a:xfrm>
            <a:off x="653794" y="1595924"/>
            <a:ext cx="10918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алгоритмы и программное обеспечение для чтения информации из файлов типа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DXF,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извлечения из них данных о геометрических примитивах и формирования на их основе файлов форматов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TXT, SVG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содержащих всю необходимую информацию в удобном для последующей работы виде.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AC5FF6-FBFA-4744-833E-9D8074F12311}"/>
              </a:ext>
            </a:extLst>
          </p:cNvPr>
          <p:cNvSpPr/>
          <p:nvPr/>
        </p:nvSpPr>
        <p:spPr>
          <a:xfrm>
            <a:off x="653793" y="4292580"/>
            <a:ext cx="10918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Выявить структурно-содержательные особенности файлов форматов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DXF, TXT(DXF-type), TXT(x,y,r), SVG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разработки алгоритмов и ПО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конвертации приведённых форматов;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алгоритмы для ПО;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ПО.</a:t>
            </a:r>
          </a:p>
        </p:txBody>
      </p:sp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77FE921E-BA9E-42E2-A369-2B5A6E6A70E4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AF59CB-2FE1-4DF9-9DCF-65B2BEF1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DF9B5A0-56E5-4549-85C6-A6F47CC8DB47}"/>
              </a:ext>
            </a:extLst>
          </p:cNvPr>
          <p:cNvSpPr txBox="1">
            <a:spLocks/>
          </p:cNvSpPr>
          <p:nvPr/>
        </p:nvSpPr>
        <p:spPr>
          <a:xfrm>
            <a:off x="1789865" y="1321730"/>
            <a:ext cx="8499223" cy="1627715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Форматы обмена графической информацией 2</a:t>
            </a:r>
            <a:r>
              <a:rPr lang="en-US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ru-RU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объектов, использующиеся в САПР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C1B0408-F60A-413A-A813-2EA01E3A0A06}"/>
              </a:ext>
            </a:extLst>
          </p:cNvPr>
          <p:cNvSpPr txBox="1">
            <a:spLocks/>
          </p:cNvSpPr>
          <p:nvPr/>
        </p:nvSpPr>
        <p:spPr>
          <a:xfrm>
            <a:off x="1010457" y="3519349"/>
            <a:ext cx="4494420" cy="618839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Стандартизованные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55C1E77-BCE6-4147-B9F9-7DBBCF9CCD15}"/>
              </a:ext>
            </a:extLst>
          </p:cNvPr>
          <p:cNvSpPr txBox="1">
            <a:spLocks/>
          </p:cNvSpPr>
          <p:nvPr/>
        </p:nvSpPr>
        <p:spPr>
          <a:xfrm>
            <a:off x="6940953" y="3518014"/>
            <a:ext cx="4384986" cy="1101969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 разработанные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C298DE9B-455E-44D2-86AE-1C21576ED5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4363620" y="1843492"/>
            <a:ext cx="569904" cy="2781810"/>
          </a:xfrm>
          <a:prstGeom prst="bentConnector3">
            <a:avLst/>
          </a:prstGeom>
          <a:ln w="19050">
            <a:solidFill>
              <a:srgbClr val="701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69FBB65-7BCB-417A-8B55-5964B0ED47C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7302177" y="1686744"/>
            <a:ext cx="568569" cy="3093969"/>
          </a:xfrm>
          <a:prstGeom prst="bentConnector3">
            <a:avLst/>
          </a:prstGeom>
          <a:ln w="19050">
            <a:solidFill>
              <a:srgbClr val="701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0">
            <a:extLst>
              <a:ext uri="{FF2B5EF4-FFF2-40B4-BE49-F238E27FC236}">
                <a16:creationId xmlns:a16="http://schemas.microsoft.com/office/drawing/2014/main" id="{D3EC2940-EBCD-455F-A8F1-192F660F3D92}"/>
              </a:ext>
            </a:extLst>
          </p:cNvPr>
          <p:cNvSpPr/>
          <p:nvPr/>
        </p:nvSpPr>
        <p:spPr>
          <a:xfrm>
            <a:off x="986118" y="4333731"/>
            <a:ext cx="541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DXF (Drawing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Format)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SVG (Scalable Vector Graphics)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0">
            <a:extLst>
              <a:ext uri="{FF2B5EF4-FFF2-40B4-BE49-F238E27FC236}">
                <a16:creationId xmlns:a16="http://schemas.microsoft.com/office/drawing/2014/main" id="{E0FF4B84-FDE3-428F-9864-A9DCF8866260}"/>
              </a:ext>
            </a:extLst>
          </p:cNvPr>
          <p:cNvSpPr/>
          <p:nvPr/>
        </p:nvSpPr>
        <p:spPr>
          <a:xfrm>
            <a:off x="6940953" y="4780394"/>
            <a:ext cx="43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TXT (DXF-type)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TXT (x,y,r)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7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913F369-9B34-4706-99F8-A293B10F3AA5}"/>
              </a:ext>
            </a:extLst>
          </p:cNvPr>
          <p:cNvSpPr txBox="1">
            <a:spLocks/>
          </p:cNvSpPr>
          <p:nvPr/>
        </p:nvSpPr>
        <p:spPr>
          <a:xfrm>
            <a:off x="925649" y="903282"/>
            <a:ext cx="10586465" cy="12258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работы конвертеров в виде приложения «</a:t>
            </a:r>
            <a:r>
              <a:rPr lang="en-US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primiview</a:t>
            </a:r>
            <a:r>
              <a:rPr lang="ru-RU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A9DB83-060B-4C9B-B444-865584A24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685" y="2384743"/>
            <a:ext cx="6752392" cy="3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90BEA6A-35CE-4EA4-A202-D8FDCDE17A54}"/>
              </a:ext>
            </a:extLst>
          </p:cNvPr>
          <p:cNvSpPr txBox="1">
            <a:spLocks/>
          </p:cNvSpPr>
          <p:nvPr/>
        </p:nvSpPr>
        <p:spPr>
          <a:xfrm>
            <a:off x="925650" y="960476"/>
            <a:ext cx="10586465" cy="852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описания геометрии дуг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405C51A-0098-4B23-86E1-81A6DD14AA32}"/>
              </a:ext>
            </a:extLst>
          </p:cNvPr>
          <p:cNvSpPr txBox="1">
            <a:spLocks/>
          </p:cNvSpPr>
          <p:nvPr/>
        </p:nvSpPr>
        <p:spPr>
          <a:xfrm>
            <a:off x="925650" y="1875990"/>
            <a:ext cx="3159580" cy="679486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 </a:t>
            </a:r>
            <a:r>
              <a:rPr lang="en-US" altLang="ru-RU" sz="3200" b="1" i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</a:t>
            </a:r>
            <a:endParaRPr lang="ru-RU" altLang="ru-RU" sz="3200" b="1" i="1" dirty="0">
              <a:solidFill>
                <a:srgbClr val="681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2E882D-791F-4106-96E7-8FB4AA5A0CB9}"/>
              </a:ext>
            </a:extLst>
          </p:cNvPr>
          <p:cNvSpPr txBox="1">
            <a:spLocks/>
          </p:cNvSpPr>
          <p:nvPr/>
        </p:nvSpPr>
        <p:spPr>
          <a:xfrm>
            <a:off x="925650" y="3926978"/>
            <a:ext cx="3159580" cy="618839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endParaRPr lang="ru-RU" altLang="ru-RU" sz="3200" b="1" i="1" dirty="0">
              <a:solidFill>
                <a:srgbClr val="681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315D94D-8866-4325-B2FA-C2A2849B3705}"/>
              </a:ext>
            </a:extLst>
          </p:cNvPr>
          <p:cNvSpPr txBox="1">
            <a:spLocks/>
          </p:cNvSpPr>
          <p:nvPr/>
        </p:nvSpPr>
        <p:spPr>
          <a:xfrm>
            <a:off x="5922406" y="1813062"/>
            <a:ext cx="5163880" cy="618839"/>
          </a:xfrm>
          <a:prstGeom prst="rect">
            <a:avLst/>
          </a:prstGeom>
          <a:ln w="19050">
            <a:solidFill>
              <a:srgbClr val="7018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ru-RU" sz="3200" b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AutoCAD </a:t>
            </a:r>
            <a:r>
              <a:rPr lang="en-US" altLang="ru-RU" sz="3200" b="1" i="1" dirty="0">
                <a:solidFill>
                  <a:srgbClr val="681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LWPOLYLINE</a:t>
            </a:r>
            <a:endParaRPr lang="ru-RU" altLang="ru-RU" sz="3200" b="1" i="1" dirty="0">
              <a:solidFill>
                <a:srgbClr val="681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478B9AB-4D53-4D65-8E37-32A18BFA2303}"/>
                  </a:ext>
                </a:extLst>
              </p:cNvPr>
              <p:cNvSpPr txBox="1"/>
              <p:nvPr/>
            </p:nvSpPr>
            <p:spPr>
              <a:xfrm>
                <a:off x="986118" y="4724376"/>
                <a:ext cx="2971799" cy="206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флаг величины дуги,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флаг направления дуги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478B9AB-4D53-4D65-8E37-32A18BFA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8" y="4724376"/>
                <a:ext cx="2971799" cy="2062103"/>
              </a:xfrm>
              <a:prstGeom prst="rect">
                <a:avLst/>
              </a:prstGeom>
              <a:blipFill>
                <a:blip r:embed="rId6"/>
                <a:stretch>
                  <a:fillRect l="-4928" t="-3254" r="-4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BA2AEFA-9635-4184-88F5-FB49487DDCCC}"/>
                  </a:ext>
                </a:extLst>
              </p:cNvPr>
              <p:cNvSpPr txBox="1"/>
              <p:nvPr/>
            </p:nvSpPr>
            <p:spPr>
              <a:xfrm>
                <a:off x="925650" y="2590498"/>
                <a:ext cx="2010981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BA2AEFA-9635-4184-88F5-FB49487DD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50" y="2590498"/>
                <a:ext cx="2010981" cy="1292662"/>
              </a:xfrm>
              <a:prstGeom prst="rect">
                <a:avLst/>
              </a:prstGeom>
              <a:blipFill>
                <a:blip r:embed="rId7"/>
                <a:stretch>
                  <a:fillRect l="-2727" t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0">
                <a:extLst>
                  <a:ext uri="{FF2B5EF4-FFF2-40B4-BE49-F238E27FC236}">
                    <a16:creationId xmlns:a16="http://schemas.microsoft.com/office/drawing/2014/main" id="{93D765E7-0D74-4588-A974-26AE68CB8BF3}"/>
                  </a:ext>
                </a:extLst>
              </p:cNvPr>
              <p:cNvSpPr/>
              <p:nvPr/>
            </p:nvSpPr>
            <p:spPr>
              <a:xfrm>
                <a:off x="5832251" y="2512670"/>
                <a:ext cx="52540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Параметр выпуклости </a:t>
                </a:r>
                <a:r>
                  <a:rPr lang="ru-RU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«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bulge</a:t>
                </a:r>
                <a:r>
                  <a:rPr lang="ru-RU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»</a:t>
                </a:r>
              </a:p>
            </p:txBody>
          </p:sp>
        </mc:Choice>
        <mc:Fallback>
          <p:sp>
            <p:nvSpPr>
              <p:cNvPr id="15" name="Прямоугольник 10">
                <a:extLst>
                  <a:ext uri="{FF2B5EF4-FFF2-40B4-BE49-F238E27FC236}">
                    <a16:creationId xmlns:a16="http://schemas.microsoft.com/office/drawing/2014/main" id="{93D765E7-0D74-4588-A974-26AE68CB8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51" y="2512670"/>
                <a:ext cx="5254035" cy="830997"/>
              </a:xfrm>
              <a:prstGeom prst="rect">
                <a:avLst/>
              </a:prstGeom>
              <a:blipFill>
                <a:blip r:embed="rId8"/>
                <a:stretch>
                  <a:fillRect l="-1624" t="-3650" b="-160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37E66018-C64D-4E14-9A98-32F5DF2E0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67" y="3514335"/>
            <a:ext cx="3960719" cy="2742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310335C-02E0-4088-9E0A-62E1A2464D9B}"/>
                  </a:ext>
                </a:extLst>
              </p:cNvPr>
              <p:cNvSpPr txBox="1"/>
              <p:nvPr/>
            </p:nvSpPr>
            <p:spPr>
              <a:xfrm>
                <a:off x="4798769" y="4537714"/>
                <a:ext cx="2160153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𝑏𝑢𝑙𝑔𝑒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310335C-02E0-4088-9E0A-62E1A246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9" y="4537714"/>
                <a:ext cx="2160153" cy="829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0289088" y="230614"/>
          <a:ext cx="1283495" cy="4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088" y="230614"/>
                        <a:ext cx="1283495" cy="44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4" y="230614"/>
            <a:ext cx="1026865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70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BC3C6FDB-1EB6-4725-895A-EDE37BBEDB32}"/>
              </a:ext>
            </a:extLst>
          </p:cNvPr>
          <p:cNvSpPr/>
          <p:nvPr/>
        </p:nvSpPr>
        <p:spPr>
          <a:xfrm>
            <a:off x="1789865" y="309145"/>
            <a:ext cx="8646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Молоков Л.К.		Разработка файловых конвертеров, применяющихся в САПР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CDD1C-9A37-441C-9C3D-6721678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344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CorelDRAW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Leonid Molokov</cp:lastModifiedBy>
  <cp:revision>126</cp:revision>
  <dcterms:created xsi:type="dcterms:W3CDTF">2019-05-31T06:38:44Z</dcterms:created>
  <dcterms:modified xsi:type="dcterms:W3CDTF">2023-05-30T21:17:42Z</dcterms:modified>
</cp:coreProperties>
</file>