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7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1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9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3632-21AE-4110-A35E-8F0A04182C23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0E94-2F33-4ED2-9A0F-D053EAC6DF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8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CS5950 – Android Programming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TAKE-HOME MIDTERM EXAM</a:t>
            </a:r>
          </a:p>
          <a:p>
            <a:r>
              <a:rPr lang="en-US" dirty="0" smtClean="0"/>
              <a:t>SAVING AND RETRIEVING DATA WITH J.S.O.N. IN INTERNAL STORAGE</a:t>
            </a:r>
          </a:p>
          <a:p>
            <a:r>
              <a:rPr lang="en-US" dirty="0" smtClean="0"/>
              <a:t>By Leonardo Monteiro Costa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data to a JSON file in the internal storage.</a:t>
            </a:r>
          </a:p>
          <a:p>
            <a:r>
              <a:rPr lang="en-US" dirty="0" smtClean="0"/>
              <a:t>Retrieve data from a JSON file in the internal storage.</a:t>
            </a:r>
          </a:p>
          <a:p>
            <a:pPr lvl="1"/>
            <a:r>
              <a:rPr lang="en-US" dirty="0" smtClean="0"/>
              <a:t>Step I – Create a logic class to store (class User containing integer id and String name);</a:t>
            </a:r>
          </a:p>
          <a:p>
            <a:pPr lvl="1"/>
            <a:r>
              <a:rPr lang="en-US" dirty="0" smtClean="0"/>
              <a:t>Step II – Create a </a:t>
            </a:r>
            <a:r>
              <a:rPr lang="en-US" dirty="0" err="1" smtClean="0"/>
              <a:t>JSONSerializer</a:t>
            </a:r>
            <a:r>
              <a:rPr lang="en-US" dirty="0" smtClean="0"/>
              <a:t> class;</a:t>
            </a:r>
          </a:p>
          <a:p>
            <a:pPr lvl="1"/>
            <a:r>
              <a:rPr lang="en-US" dirty="0" smtClean="0"/>
              <a:t>Step III – Create a Singleton class to access the data;</a:t>
            </a:r>
          </a:p>
          <a:p>
            <a:pPr lvl="1"/>
            <a:r>
              <a:rPr lang="en-US" dirty="0" smtClean="0"/>
              <a:t>Step IV – Show the information in an Android activity;</a:t>
            </a:r>
          </a:p>
        </p:txBody>
      </p:sp>
    </p:spTree>
    <p:extLst>
      <p:ext uri="{BB962C8B-B14F-4D97-AF65-F5344CB8AC3E}">
        <p14:creationId xmlns:p14="http://schemas.microsoft.com/office/powerpoint/2010/main" val="254991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77415"/>
            <a:ext cx="10515600" cy="1325563"/>
          </a:xfrm>
        </p:spPr>
        <p:txBody>
          <a:bodyPr/>
          <a:lstStyle/>
          <a:p>
            <a:r>
              <a:rPr lang="en-US" dirty="0" smtClean="0"/>
              <a:t>Step I – Logic Class</a:t>
            </a:r>
            <a:endParaRPr lang="en-US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41854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smtClean="0">
                <a:latin typeface="Lucida Console" panose="020B0609040504020204" pitchFamily="49" charset="0"/>
              </a:rPr>
              <a:t>public class User{</a:t>
            </a:r>
          </a:p>
          <a:p>
            <a:pPr marL="0" indent="0">
              <a:buNone/>
            </a:pPr>
            <a:r>
              <a:rPr lang="en-US" sz="1050" dirty="0" smtClean="0">
                <a:latin typeface="Lucida Console" panose="020B0609040504020204" pitchFamily="49" charset="0"/>
              </a:rPr>
              <a:t>	private </a:t>
            </a:r>
            <a:r>
              <a:rPr lang="en-US" sz="1050" dirty="0">
                <a:latin typeface="Lucida Console" panose="020B0609040504020204" pitchFamily="49" charset="0"/>
              </a:rPr>
              <a:t>static final String </a:t>
            </a: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JSON_ID</a:t>
            </a:r>
            <a:r>
              <a:rPr lang="en-US" sz="1050" dirty="0">
                <a:latin typeface="Lucida Console" panose="020B0609040504020204" pitchFamily="49" charset="0"/>
              </a:rPr>
              <a:t> = "id";</a:t>
            </a:r>
          </a:p>
          <a:p>
            <a:pPr marL="0" indent="0">
              <a:buNone/>
            </a:pPr>
            <a:r>
              <a:rPr lang="en-US" sz="1050" dirty="0" smtClean="0">
                <a:latin typeface="Lucida Console" panose="020B0609040504020204" pitchFamily="49" charset="0"/>
              </a:rPr>
              <a:t>	private </a:t>
            </a:r>
            <a:r>
              <a:rPr lang="en-US" sz="1050" dirty="0">
                <a:latin typeface="Lucida Console" panose="020B0609040504020204" pitchFamily="49" charset="0"/>
              </a:rPr>
              <a:t>static final String </a:t>
            </a: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JSON_NAME</a:t>
            </a:r>
            <a:r>
              <a:rPr lang="en-US" sz="1050" dirty="0">
                <a:latin typeface="Lucida Console" panose="020B0609040504020204" pitchFamily="49" charset="0"/>
              </a:rPr>
              <a:t> = "name</a:t>
            </a:r>
            <a:r>
              <a:rPr lang="en-US" sz="1050" dirty="0" smtClean="0">
                <a:latin typeface="Lucida Console" panose="020B0609040504020204" pitchFamily="49" charset="0"/>
              </a:rPr>
              <a:t>";</a:t>
            </a:r>
            <a:endParaRPr lang="en-US" sz="105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latin typeface="Lucida Console" panose="020B0609040504020204" pitchFamily="49" charset="0"/>
              </a:rPr>
              <a:t>	private </a:t>
            </a:r>
            <a:r>
              <a:rPr lang="en-US" sz="1050" dirty="0">
                <a:latin typeface="Lucida Console" panose="020B0609040504020204" pitchFamily="49" charset="0"/>
              </a:rPr>
              <a:t>Integer </a:t>
            </a: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id</a:t>
            </a:r>
            <a:r>
              <a:rPr lang="en-US" sz="105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latin typeface="Lucida Console" panose="020B0609040504020204" pitchFamily="49" charset="0"/>
              </a:rPr>
              <a:t>	private </a:t>
            </a:r>
            <a:r>
              <a:rPr lang="en-US" sz="1050" dirty="0">
                <a:latin typeface="Lucida Console" panose="020B0609040504020204" pitchFamily="49" charset="0"/>
              </a:rPr>
              <a:t>String </a:t>
            </a:r>
            <a:r>
              <a:rPr lang="en-US" sz="1050" dirty="0">
                <a:solidFill>
                  <a:srgbClr val="0070C0"/>
                </a:solidFill>
                <a:latin typeface="Lucida Console" panose="020B0609040504020204" pitchFamily="49" charset="0"/>
              </a:rPr>
              <a:t>name</a:t>
            </a:r>
            <a:r>
              <a:rPr lang="en-US" sz="1050" dirty="0" smtClean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	</a:t>
            </a:r>
            <a:endParaRPr lang="en-US" sz="105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	</a:t>
            </a:r>
            <a:r>
              <a:rPr lang="en-US" sz="1100" dirty="0" smtClean="0">
                <a:latin typeface="Lucida Console" panose="020B0609040504020204" pitchFamily="49" charset="0"/>
              </a:rPr>
              <a:t>public User(</a:t>
            </a:r>
            <a:r>
              <a:rPr lang="en-US" sz="1100" dirty="0" err="1" smtClean="0">
                <a:latin typeface="Lucida Console" panose="020B0609040504020204" pitchFamily="49" charset="0"/>
              </a:rPr>
              <a:t>JSONObject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latin typeface="Lucida Console" panose="020B0609040504020204" pitchFamily="49" charset="0"/>
              </a:rPr>
              <a:t>json</a:t>
            </a:r>
            <a:r>
              <a:rPr lang="en-US" sz="1100" dirty="0">
                <a:latin typeface="Lucida Console" panose="020B0609040504020204" pitchFamily="49" charset="0"/>
              </a:rPr>
              <a:t>) throws </a:t>
            </a:r>
            <a:r>
              <a:rPr lang="en-US" sz="1100" dirty="0" err="1">
                <a:latin typeface="Lucida Console" panose="020B0609040504020204" pitchFamily="49" charset="0"/>
              </a:rPr>
              <a:t>JSONException</a:t>
            </a:r>
            <a:r>
              <a:rPr lang="en-US" sz="11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		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id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</a:t>
            </a:r>
            <a:r>
              <a:rPr lang="en-US" sz="1100" i="1" dirty="0" err="1" smtClean="0">
                <a:latin typeface="Lucida Console" panose="020B0609040504020204" pitchFamily="49" charset="0"/>
              </a:rPr>
              <a:t>json.getInt</a:t>
            </a:r>
            <a:r>
              <a:rPr lang="en-US" sz="1100" i="1" dirty="0" smtClean="0">
                <a:latin typeface="Lucida Console" panose="020B0609040504020204" pitchFamily="49" charset="0"/>
              </a:rPr>
              <a:t>(</a:t>
            </a:r>
            <a:r>
              <a:rPr lang="en-US" sz="1100" i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JSON_ID</a:t>
            </a:r>
            <a:r>
              <a:rPr lang="en-US" sz="1100" i="1" dirty="0">
                <a:latin typeface="Lucida Console" panose="020B06090405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		</a:t>
            </a:r>
            <a:r>
              <a:rPr lang="en-US" sz="11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name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= </a:t>
            </a:r>
            <a:r>
              <a:rPr lang="en-US" sz="1100" dirty="0" err="1" smtClean="0">
                <a:latin typeface="Lucida Console" panose="020B0609040504020204" pitchFamily="49" charset="0"/>
              </a:rPr>
              <a:t>json.getString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i="1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JSON_NAME</a:t>
            </a:r>
            <a:r>
              <a:rPr lang="en-US" sz="1100" i="1" dirty="0" smtClean="0">
                <a:latin typeface="Lucida Console" panose="020B0609040504020204" pitchFamily="49" charset="0"/>
              </a:rPr>
              <a:t>);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	}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05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050" dirty="0" smtClean="0">
                <a:latin typeface="Lucida Console" panose="020B0609040504020204" pitchFamily="49" charset="0"/>
              </a:rPr>
              <a:t>	public </a:t>
            </a:r>
            <a:r>
              <a:rPr lang="en-US" sz="1050" dirty="0" err="1">
                <a:latin typeface="Lucida Console" panose="020B0609040504020204" pitchFamily="49" charset="0"/>
              </a:rPr>
              <a:t>JSONObject</a:t>
            </a:r>
            <a:r>
              <a:rPr lang="en-US" sz="1050" dirty="0"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latin typeface="Lucida Console" panose="020B0609040504020204" pitchFamily="49" charset="0"/>
              </a:rPr>
              <a:t>toJSON</a:t>
            </a:r>
            <a:r>
              <a:rPr lang="en-US" sz="1050" dirty="0">
                <a:latin typeface="Lucida Console" panose="020B0609040504020204" pitchFamily="49" charset="0"/>
              </a:rPr>
              <a:t>() throws </a:t>
            </a:r>
            <a:r>
              <a:rPr lang="en-US" sz="1050" dirty="0" err="1">
                <a:latin typeface="Lucida Console" panose="020B0609040504020204" pitchFamily="49" charset="0"/>
              </a:rPr>
              <a:t>JSONException</a:t>
            </a:r>
            <a:r>
              <a:rPr lang="en-US" sz="105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050" dirty="0" smtClean="0">
                <a:latin typeface="Lucida Console" panose="020B0609040504020204" pitchFamily="49" charset="0"/>
              </a:rPr>
              <a:t>		</a:t>
            </a:r>
            <a:r>
              <a:rPr lang="en-US" sz="1050" dirty="0" err="1" smtClean="0">
                <a:latin typeface="Lucida Console" panose="020B0609040504020204" pitchFamily="49" charset="0"/>
              </a:rPr>
              <a:t>JSONObject</a:t>
            </a:r>
            <a:r>
              <a:rPr lang="en-US" sz="1050" dirty="0" smtClean="0">
                <a:latin typeface="Lucida Console" panose="020B0609040504020204" pitchFamily="49" charset="0"/>
              </a:rPr>
              <a:t> </a:t>
            </a:r>
            <a:r>
              <a:rPr lang="en-US" sz="1050" dirty="0" err="1">
                <a:latin typeface="Lucida Console" panose="020B0609040504020204" pitchFamily="49" charset="0"/>
              </a:rPr>
              <a:t>json</a:t>
            </a:r>
            <a:r>
              <a:rPr lang="en-US" sz="1050" dirty="0">
                <a:latin typeface="Lucida Console" panose="020B0609040504020204" pitchFamily="49" charset="0"/>
              </a:rPr>
              <a:t> = new </a:t>
            </a:r>
            <a:r>
              <a:rPr lang="en-US" sz="1050" dirty="0" err="1">
                <a:latin typeface="Lucida Console" panose="020B0609040504020204" pitchFamily="49" charset="0"/>
              </a:rPr>
              <a:t>JSONObject</a:t>
            </a:r>
            <a:r>
              <a:rPr lang="en-US" sz="105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50" dirty="0" smtClean="0">
                <a:latin typeface="Lucida Console" panose="020B0609040504020204" pitchFamily="49" charset="0"/>
              </a:rPr>
              <a:t>		</a:t>
            </a:r>
            <a:r>
              <a:rPr lang="en-US" sz="1050" dirty="0" err="1" smtClean="0">
                <a:latin typeface="Lucida Console" panose="020B0609040504020204" pitchFamily="49" charset="0"/>
              </a:rPr>
              <a:t>json.put</a:t>
            </a:r>
            <a:r>
              <a:rPr lang="en-US" sz="1050" dirty="0" smtClean="0">
                <a:latin typeface="Lucida Console" panose="020B0609040504020204" pitchFamily="49" charset="0"/>
              </a:rPr>
              <a:t>(</a:t>
            </a:r>
            <a:r>
              <a:rPr lang="en-US" sz="105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JSON_ID</a:t>
            </a:r>
            <a:r>
              <a:rPr lang="en-US" sz="1050" dirty="0">
                <a:latin typeface="Lucida Console" panose="020B0609040504020204" pitchFamily="49" charset="0"/>
              </a:rPr>
              <a:t>, </a:t>
            </a:r>
            <a:r>
              <a:rPr lang="en-US" sz="1050" dirty="0" err="1">
                <a:latin typeface="Lucida Console" panose="020B0609040504020204" pitchFamily="49" charset="0"/>
              </a:rPr>
              <a:t>id.toString</a:t>
            </a:r>
            <a:r>
              <a:rPr lang="en-US" sz="1050" dirty="0">
                <a:latin typeface="Lucida Console" panose="020B06090405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050" dirty="0" smtClean="0">
                <a:latin typeface="Lucida Console" panose="020B0609040504020204" pitchFamily="49" charset="0"/>
              </a:rPr>
              <a:t>		</a:t>
            </a:r>
            <a:r>
              <a:rPr lang="en-US" sz="1050" dirty="0" err="1" smtClean="0">
                <a:latin typeface="Lucida Console" panose="020B0609040504020204" pitchFamily="49" charset="0"/>
              </a:rPr>
              <a:t>json.put</a:t>
            </a:r>
            <a:r>
              <a:rPr lang="en-US" sz="1050" dirty="0" smtClean="0">
                <a:latin typeface="Lucida Console" panose="020B0609040504020204" pitchFamily="49" charset="0"/>
              </a:rPr>
              <a:t>(</a:t>
            </a:r>
            <a:r>
              <a:rPr lang="en-US" sz="105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JSON_NAME</a:t>
            </a:r>
            <a:r>
              <a:rPr lang="en-US" sz="1050" dirty="0">
                <a:latin typeface="Lucida Console" panose="020B0609040504020204" pitchFamily="49" charset="0"/>
              </a:rPr>
              <a:t>, name);</a:t>
            </a:r>
          </a:p>
          <a:p>
            <a:pPr marL="0" indent="0">
              <a:buNone/>
            </a:pPr>
            <a:r>
              <a:rPr lang="en-US" sz="1050" dirty="0" smtClean="0">
                <a:latin typeface="Lucida Console" panose="020B0609040504020204" pitchFamily="49" charset="0"/>
              </a:rPr>
              <a:t>		return </a:t>
            </a:r>
            <a:r>
              <a:rPr lang="en-US" sz="1050" dirty="0" err="1">
                <a:latin typeface="Lucida Console" panose="020B0609040504020204" pitchFamily="49" charset="0"/>
              </a:rPr>
              <a:t>json</a:t>
            </a:r>
            <a:r>
              <a:rPr lang="en-US" sz="105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5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	</a:t>
            </a:r>
            <a:r>
              <a:rPr lang="en-US" sz="1050" dirty="0" smtClean="0">
                <a:latin typeface="Lucida Console" panose="020B0609040504020204" pitchFamily="49" charset="0"/>
              </a:rPr>
              <a:t>//Getters and Setters</a:t>
            </a:r>
          </a:p>
          <a:p>
            <a:pPr marL="0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Chave direita 8"/>
          <p:cNvSpPr/>
          <p:nvPr/>
        </p:nvSpPr>
        <p:spPr>
          <a:xfrm>
            <a:off x="5905500" y="1699457"/>
            <a:ext cx="380999" cy="1044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6533032" y="1898617"/>
            <a:ext cx="298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Attributes and Strings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determine the JSON labels.</a:t>
            </a:r>
          </a:p>
        </p:txBody>
      </p:sp>
      <p:sp>
        <p:nvSpPr>
          <p:cNvPr id="11" name="Chave direita 10"/>
          <p:cNvSpPr/>
          <p:nvPr/>
        </p:nvSpPr>
        <p:spPr>
          <a:xfrm>
            <a:off x="5905500" y="4488356"/>
            <a:ext cx="380999" cy="11385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/>
          <p:cNvSpPr txBox="1"/>
          <p:nvPr/>
        </p:nvSpPr>
        <p:spPr>
          <a:xfrm>
            <a:off x="6533032" y="4488356"/>
            <a:ext cx="3076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method </a:t>
            </a:r>
            <a:r>
              <a:rPr lang="en-US" dirty="0" err="1" smtClean="0">
                <a:solidFill>
                  <a:srgbClr val="FF0000"/>
                </a:solidFill>
              </a:rPr>
              <a:t>toJSOn</a:t>
            </a:r>
            <a:r>
              <a:rPr lang="en-US" dirty="0" smtClean="0">
                <a:solidFill>
                  <a:srgbClr val="FF0000"/>
                </a:solidFill>
              </a:rPr>
              <a:t> is very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important to convert the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User object into a JSON object.</a:t>
            </a:r>
          </a:p>
        </p:txBody>
      </p:sp>
      <p:sp>
        <p:nvSpPr>
          <p:cNvPr id="13" name="Chave direita 12"/>
          <p:cNvSpPr/>
          <p:nvPr/>
        </p:nvSpPr>
        <p:spPr>
          <a:xfrm>
            <a:off x="6152033" y="2947362"/>
            <a:ext cx="380999" cy="11385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/>
          <p:cNvSpPr txBox="1"/>
          <p:nvPr/>
        </p:nvSpPr>
        <p:spPr>
          <a:xfrm>
            <a:off x="6641889" y="3022713"/>
            <a:ext cx="385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constructor receives a JSON Object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convert back to a User Object.</a:t>
            </a:r>
          </a:p>
        </p:txBody>
      </p:sp>
    </p:spTree>
    <p:extLst>
      <p:ext uri="{BB962C8B-B14F-4D97-AF65-F5344CB8AC3E}">
        <p14:creationId xmlns:p14="http://schemas.microsoft.com/office/powerpoint/2010/main" val="399428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II – The JSON </a:t>
            </a:r>
            <a:r>
              <a:rPr lang="en-US" dirty="0" err="1" smtClean="0"/>
              <a:t>Serializer</a:t>
            </a:r>
            <a:r>
              <a:rPr lang="en-US" dirty="0"/>
              <a:t> </a:t>
            </a:r>
            <a:r>
              <a:rPr lang="en-US" dirty="0" smtClean="0"/>
              <a:t>(part .I)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086" y="194794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public class </a:t>
            </a:r>
            <a:r>
              <a:rPr lang="en-US" sz="1200" dirty="0" err="1">
                <a:latin typeface="Lucida Console" panose="020B0609040504020204" pitchFamily="49" charset="0"/>
              </a:rPr>
              <a:t>DataJSONSerializer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{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	private </a:t>
            </a:r>
            <a:r>
              <a:rPr lang="en-US" sz="1200" dirty="0">
                <a:latin typeface="Lucida Console" panose="020B0609040504020204" pitchFamily="49" charset="0"/>
              </a:rPr>
              <a:t>Context </a:t>
            </a:r>
            <a:r>
              <a:rPr lang="en-US" sz="12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mContext</a:t>
            </a:r>
            <a:r>
              <a:rPr lang="en-US" sz="12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	private </a:t>
            </a:r>
            <a:r>
              <a:rPr lang="en-US" sz="1200" dirty="0">
                <a:latin typeface="Lucida Console" panose="020B0609040504020204" pitchFamily="49" charset="0"/>
              </a:rPr>
              <a:t>String </a:t>
            </a:r>
            <a:r>
              <a:rPr lang="en-US" sz="12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mFilename</a:t>
            </a:r>
            <a:r>
              <a:rPr lang="en-US" sz="1200" dirty="0" smtClean="0">
                <a:latin typeface="Lucida Console" panose="020B0609040504020204" pitchFamily="49" charset="0"/>
              </a:rPr>
              <a:t>;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	public </a:t>
            </a:r>
            <a:r>
              <a:rPr lang="en-US" sz="1200" dirty="0" err="1">
                <a:latin typeface="Lucida Console" panose="020B0609040504020204" pitchFamily="49" charset="0"/>
              </a:rPr>
              <a:t>DataJSONSerializer</a:t>
            </a:r>
            <a:r>
              <a:rPr lang="en-US" sz="1200" dirty="0">
                <a:latin typeface="Lucida Console" panose="020B0609040504020204" pitchFamily="49" charset="0"/>
              </a:rPr>
              <a:t>(Context c, String f) {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		</a:t>
            </a:r>
            <a:r>
              <a:rPr lang="en-US" sz="12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mContext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= c;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		</a:t>
            </a:r>
            <a:r>
              <a:rPr lang="en-US" sz="12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mFilename</a:t>
            </a:r>
            <a:r>
              <a:rPr lang="en-US" sz="1200" dirty="0" smtClean="0">
                <a:latin typeface="Lucida Console" panose="020B0609040504020204" pitchFamily="49" charset="0"/>
              </a:rPr>
              <a:t> </a:t>
            </a:r>
            <a:r>
              <a:rPr lang="en-US" sz="1200" dirty="0">
                <a:latin typeface="Lucida Console" panose="020B0609040504020204" pitchFamily="49" charset="0"/>
              </a:rPr>
              <a:t>= f;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	}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	</a:t>
            </a:r>
            <a:r>
              <a:rPr lang="en-US" sz="1200" dirty="0">
                <a:latin typeface="Lucida Console" panose="020B0609040504020204" pitchFamily="49" charset="0"/>
              </a:rPr>
              <a:t>public </a:t>
            </a:r>
            <a:r>
              <a:rPr lang="en-US" sz="1200" dirty="0" err="1">
                <a:latin typeface="Lucida Console" panose="020B0609040504020204" pitchFamily="49" charset="0"/>
              </a:rPr>
              <a:t>ArrayList</a:t>
            </a:r>
            <a:r>
              <a:rPr lang="en-US" sz="1200" dirty="0">
                <a:latin typeface="Lucida Console" panose="020B0609040504020204" pitchFamily="49" charset="0"/>
              </a:rPr>
              <a:t>&lt;User&gt; </a:t>
            </a:r>
            <a:r>
              <a:rPr lang="en-US" sz="1200" dirty="0" err="1">
                <a:latin typeface="Lucida Console" panose="020B0609040504020204" pitchFamily="49" charset="0"/>
              </a:rPr>
              <a:t>loadData</a:t>
            </a:r>
            <a:r>
              <a:rPr lang="en-US" sz="1200" dirty="0">
                <a:latin typeface="Lucida Console" panose="020B0609040504020204" pitchFamily="49" charset="0"/>
              </a:rPr>
              <a:t>() throws </a:t>
            </a:r>
            <a:r>
              <a:rPr lang="en-US" sz="1200" dirty="0" err="1">
                <a:latin typeface="Lucida Console" panose="020B0609040504020204" pitchFamily="49" charset="0"/>
              </a:rPr>
              <a:t>IOException</a:t>
            </a:r>
            <a:r>
              <a:rPr lang="en-US" sz="1200" dirty="0">
                <a:latin typeface="Lucida Console" panose="020B0609040504020204" pitchFamily="49" charset="0"/>
              </a:rPr>
              <a:t>, </a:t>
            </a:r>
            <a:r>
              <a:rPr lang="en-US" sz="1200" dirty="0" err="1">
                <a:latin typeface="Lucida Console" panose="020B0609040504020204" pitchFamily="49" charset="0"/>
              </a:rPr>
              <a:t>JSONException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//Implementation the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next slid</a:t>
            </a:r>
            <a:r>
              <a:rPr lang="en-US" sz="1200" dirty="0" smtClean="0">
                <a:latin typeface="Lucida Console" panose="020B0609040504020204" pitchFamily="49" charset="0"/>
              </a:rPr>
              <a:t>es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	public void </a:t>
            </a:r>
            <a:r>
              <a:rPr lang="en-US" sz="1200" dirty="0" err="1">
                <a:latin typeface="Lucida Console" panose="020B0609040504020204" pitchFamily="49" charset="0"/>
              </a:rPr>
              <a:t>saveUsers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ArrayList</a:t>
            </a:r>
            <a:r>
              <a:rPr lang="en-US" sz="1200" dirty="0">
                <a:latin typeface="Lucida Console" panose="020B0609040504020204" pitchFamily="49" charset="0"/>
              </a:rPr>
              <a:t>&lt;User&gt; users) throws </a:t>
            </a:r>
            <a:r>
              <a:rPr lang="en-US" sz="1200" dirty="0" err="1" smtClean="0">
                <a:latin typeface="Lucida Console" panose="020B0609040504020204" pitchFamily="49" charset="0"/>
              </a:rPr>
              <a:t>JSONException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 err="1" smtClean="0">
                <a:latin typeface="Lucida Console" panose="020B0609040504020204" pitchFamily="49" charset="0"/>
              </a:rPr>
              <a:t>IOException</a:t>
            </a:r>
            <a:r>
              <a:rPr lang="en-US" sz="1200" dirty="0" smtClean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	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//Implementation the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the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next slides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	</a:t>
            </a: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}//End of class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DataJSONSerializer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753717" y="3661946"/>
            <a:ext cx="3203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method </a:t>
            </a:r>
            <a:r>
              <a:rPr lang="en-US" dirty="0" err="1" smtClean="0">
                <a:solidFill>
                  <a:srgbClr val="FF0000"/>
                </a:solidFill>
              </a:rPr>
              <a:t>deserialize</a:t>
            </a:r>
            <a:r>
              <a:rPr lang="en-US" dirty="0" smtClean="0">
                <a:solidFill>
                  <a:srgbClr val="FF0000"/>
                </a:solidFill>
              </a:rPr>
              <a:t> the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Json</a:t>
            </a:r>
            <a:r>
              <a:rPr lang="en-US" dirty="0" smtClean="0">
                <a:solidFill>
                  <a:srgbClr val="FF0000"/>
                </a:solidFill>
              </a:rPr>
              <a:t> objects from the JSON file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return a List with the Users.</a:t>
            </a:r>
          </a:p>
        </p:txBody>
      </p:sp>
      <p:sp>
        <p:nvSpPr>
          <p:cNvPr id="6" name="Chave direita 5"/>
          <p:cNvSpPr/>
          <p:nvPr/>
        </p:nvSpPr>
        <p:spPr>
          <a:xfrm>
            <a:off x="8888185" y="4785161"/>
            <a:ext cx="380999" cy="7302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ave direita 6"/>
          <p:cNvSpPr/>
          <p:nvPr/>
        </p:nvSpPr>
        <p:spPr>
          <a:xfrm>
            <a:off x="8372718" y="3791299"/>
            <a:ext cx="380999" cy="7302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9269184" y="4688622"/>
            <a:ext cx="2334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method serializes a list of Users persist them in a JSON file.</a:t>
            </a:r>
          </a:p>
        </p:txBody>
      </p:sp>
    </p:spTree>
    <p:extLst>
      <p:ext uri="{BB962C8B-B14F-4D97-AF65-F5344CB8AC3E}">
        <p14:creationId xmlns:p14="http://schemas.microsoft.com/office/powerpoint/2010/main" val="51768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II – The JSON </a:t>
            </a:r>
            <a:r>
              <a:rPr lang="en-US" dirty="0" err="1"/>
              <a:t>Serializer</a:t>
            </a:r>
            <a:r>
              <a:rPr lang="en-US" dirty="0"/>
              <a:t> (part .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15970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public </a:t>
            </a:r>
            <a:r>
              <a:rPr lang="en-US" sz="1400" dirty="0" err="1">
                <a:latin typeface="Lucida Console" panose="020B0609040504020204" pitchFamily="49" charset="0"/>
              </a:rPr>
              <a:t>ArrayList</a:t>
            </a:r>
            <a:r>
              <a:rPr lang="en-US" sz="1400" dirty="0">
                <a:latin typeface="Lucida Console" panose="020B0609040504020204" pitchFamily="49" charset="0"/>
              </a:rPr>
              <a:t>&lt;User&gt; </a:t>
            </a:r>
            <a:r>
              <a:rPr lang="en-US" sz="1400" dirty="0" err="1">
                <a:latin typeface="Lucida Console" panose="020B0609040504020204" pitchFamily="49" charset="0"/>
              </a:rPr>
              <a:t>loadData</a:t>
            </a:r>
            <a:r>
              <a:rPr lang="en-US" sz="1400" dirty="0">
                <a:latin typeface="Lucida Console" panose="020B0609040504020204" pitchFamily="49" charset="0"/>
              </a:rPr>
              <a:t>() throws </a:t>
            </a:r>
            <a:r>
              <a:rPr lang="en-US" sz="1400" dirty="0" err="1">
                <a:latin typeface="Lucida Console" panose="020B0609040504020204" pitchFamily="49" charset="0"/>
              </a:rPr>
              <a:t>IOException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JSONException</a:t>
            </a:r>
            <a:r>
              <a:rPr lang="en-US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ArrayList</a:t>
            </a:r>
            <a:r>
              <a:rPr lang="en-US" sz="1400" dirty="0" smtClean="0">
                <a:latin typeface="Lucida Console" panose="020B0609040504020204" pitchFamily="49" charset="0"/>
              </a:rPr>
              <a:t>&lt;User</a:t>
            </a:r>
            <a:r>
              <a:rPr lang="en-US" sz="1400" dirty="0">
                <a:latin typeface="Lucida Console" panose="020B0609040504020204" pitchFamily="49" charset="0"/>
              </a:rPr>
              <a:t>&gt; data = new </a:t>
            </a:r>
            <a:r>
              <a:rPr lang="en-US" sz="1400" dirty="0" err="1">
                <a:latin typeface="Lucida Console" panose="020B0609040504020204" pitchFamily="49" charset="0"/>
              </a:rPr>
              <a:t>ArrayList</a:t>
            </a:r>
            <a:r>
              <a:rPr lang="en-US" sz="1400" dirty="0">
                <a:latin typeface="Lucida Console" panose="020B0609040504020204" pitchFamily="49" charset="0"/>
              </a:rPr>
              <a:t>&lt;User&gt;();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BufferedReader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reader = null;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try {	</a:t>
            </a:r>
            <a:r>
              <a:rPr lang="en-US" sz="1400" dirty="0" err="1" smtClean="0">
                <a:latin typeface="Lucida Console" panose="020B0609040504020204" pitchFamily="49" charset="0"/>
              </a:rPr>
              <a:t>InputStream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in = </a:t>
            </a:r>
            <a:r>
              <a:rPr lang="en-US" sz="1400" dirty="0" err="1">
                <a:latin typeface="Lucida Console" panose="020B0609040504020204" pitchFamily="49" charset="0"/>
              </a:rPr>
              <a:t>mContext.openFileInput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mFilename</a:t>
            </a:r>
            <a:r>
              <a:rPr lang="en-US" sz="1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reader </a:t>
            </a:r>
            <a:r>
              <a:rPr lang="en-US" sz="1400" dirty="0">
                <a:latin typeface="Lucida Console" panose="020B0609040504020204" pitchFamily="49" charset="0"/>
              </a:rPr>
              <a:t>= new </a:t>
            </a:r>
            <a:r>
              <a:rPr lang="en-US" sz="1400" dirty="0" err="1">
                <a:latin typeface="Lucida Console" panose="020B0609040504020204" pitchFamily="49" charset="0"/>
              </a:rPr>
              <a:t>BufferedReader</a:t>
            </a:r>
            <a:r>
              <a:rPr lang="en-US" sz="1400" dirty="0">
                <a:latin typeface="Lucida Console" panose="020B0609040504020204" pitchFamily="49" charset="0"/>
              </a:rPr>
              <a:t>(new </a:t>
            </a:r>
            <a:r>
              <a:rPr lang="en-US" sz="1400" dirty="0" err="1">
                <a:latin typeface="Lucida Console" panose="020B0609040504020204" pitchFamily="49" charset="0"/>
              </a:rPr>
              <a:t>InputStreamReader</a:t>
            </a:r>
            <a:r>
              <a:rPr lang="en-US" sz="1400" dirty="0">
                <a:latin typeface="Lucida Console" panose="020B0609040504020204" pitchFamily="49" charset="0"/>
              </a:rPr>
              <a:t>(in));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</a:t>
            </a:r>
            <a:r>
              <a:rPr lang="en-US" sz="1400" dirty="0" err="1" smtClean="0">
                <a:latin typeface="Lucida Console" panose="020B0609040504020204" pitchFamily="49" charset="0"/>
              </a:rPr>
              <a:t>StringBuilder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jsonString</a:t>
            </a:r>
            <a:r>
              <a:rPr lang="en-US" sz="1400" dirty="0">
                <a:latin typeface="Lucida Console" panose="020B0609040504020204" pitchFamily="49" charset="0"/>
              </a:rPr>
              <a:t> = new </a:t>
            </a:r>
            <a:r>
              <a:rPr lang="en-US" sz="1400" dirty="0" err="1">
                <a:latin typeface="Lucida Console" panose="020B0609040504020204" pitchFamily="49" charset="0"/>
              </a:rPr>
              <a:t>StringBuilder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String </a:t>
            </a:r>
            <a:r>
              <a:rPr lang="en-US" sz="1400" dirty="0">
                <a:latin typeface="Lucida Console" panose="020B0609040504020204" pitchFamily="49" charset="0"/>
              </a:rPr>
              <a:t>line = null;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while </a:t>
            </a:r>
            <a:r>
              <a:rPr lang="en-US" sz="1400" dirty="0">
                <a:latin typeface="Lucida Console" panose="020B0609040504020204" pitchFamily="49" charset="0"/>
              </a:rPr>
              <a:t>((line = </a:t>
            </a:r>
            <a:r>
              <a:rPr lang="en-US" sz="1400" dirty="0" err="1">
                <a:latin typeface="Lucida Console" panose="020B0609040504020204" pitchFamily="49" charset="0"/>
              </a:rPr>
              <a:t>reader.readLine</a:t>
            </a:r>
            <a:r>
              <a:rPr lang="en-US" sz="1400" dirty="0">
                <a:latin typeface="Lucida Console" panose="020B0609040504020204" pitchFamily="49" charset="0"/>
              </a:rPr>
              <a:t>()) != null) </a:t>
            </a:r>
            <a:r>
              <a:rPr lang="en-US" sz="1400" dirty="0" smtClean="0">
                <a:latin typeface="Lucida Console" panose="020B0609040504020204" pitchFamily="49" charset="0"/>
              </a:rPr>
              <a:t>{</a:t>
            </a:r>
            <a:r>
              <a:rPr lang="en-US" sz="1400" dirty="0" err="1" smtClean="0">
                <a:latin typeface="Lucida Console" panose="020B0609040504020204" pitchFamily="49" charset="0"/>
              </a:rPr>
              <a:t>jsonString.append</a:t>
            </a:r>
            <a:r>
              <a:rPr lang="en-US" sz="1400" dirty="0" smtClean="0">
                <a:latin typeface="Lucida Console" panose="020B0609040504020204" pitchFamily="49" charset="0"/>
              </a:rPr>
              <a:t>(line);}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</a:t>
            </a:r>
            <a:r>
              <a:rPr lang="en-US" sz="1400" dirty="0" err="1" smtClean="0">
                <a:latin typeface="Lucida Console" panose="020B0609040504020204" pitchFamily="49" charset="0"/>
              </a:rPr>
              <a:t>JSONArray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array = (</a:t>
            </a:r>
            <a:r>
              <a:rPr lang="en-US" sz="1400" dirty="0" err="1">
                <a:latin typeface="Lucida Console" panose="020B0609040504020204" pitchFamily="49" charset="0"/>
              </a:rPr>
              <a:t>JSONArray</a:t>
            </a:r>
            <a:r>
              <a:rPr lang="en-US" sz="1400" dirty="0">
                <a:latin typeface="Lucida Console" panose="020B0609040504020204" pitchFamily="49" charset="0"/>
              </a:rPr>
              <a:t>) new </a:t>
            </a:r>
            <a:r>
              <a:rPr lang="en-US" sz="1400" dirty="0" err="1">
                <a:latin typeface="Lucida Console" panose="020B0609040504020204" pitchFamily="49" charset="0"/>
              </a:rPr>
              <a:t>JSONTokener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jsonString.toString</a:t>
            </a:r>
            <a:r>
              <a:rPr lang="en-US" sz="1400" dirty="0" smtClean="0">
                <a:latin typeface="Lucida Console" panose="020B0609040504020204" pitchFamily="49" charset="0"/>
              </a:rPr>
              <a:t>()).</a:t>
            </a:r>
            <a:r>
              <a:rPr lang="en-US" sz="1400" dirty="0" err="1">
                <a:latin typeface="Lucida Console" panose="020B0609040504020204" pitchFamily="49" charset="0"/>
              </a:rPr>
              <a:t>nextValue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nn-NO" sz="1400" dirty="0" smtClean="0">
                <a:latin typeface="Lucida Console" panose="020B0609040504020204" pitchFamily="49" charset="0"/>
              </a:rPr>
              <a:t>		for </a:t>
            </a:r>
            <a:r>
              <a:rPr lang="nn-NO" sz="1400" dirty="0">
                <a:latin typeface="Lucida Console" panose="020B0609040504020204" pitchFamily="49" charset="0"/>
              </a:rPr>
              <a:t>(int i = 0; i &lt; array.length(); i++) {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	</a:t>
            </a:r>
            <a:r>
              <a:rPr lang="en-US" sz="1400" dirty="0" err="1" smtClean="0">
                <a:latin typeface="Lucida Console" panose="020B0609040504020204" pitchFamily="49" charset="0"/>
              </a:rPr>
              <a:t>data.add</a:t>
            </a:r>
            <a:r>
              <a:rPr lang="en-US" sz="1400" dirty="0" smtClean="0">
                <a:latin typeface="Lucida Console" panose="020B0609040504020204" pitchFamily="49" charset="0"/>
              </a:rPr>
              <a:t>(new </a:t>
            </a:r>
            <a:r>
              <a:rPr lang="en-US" sz="1400" dirty="0">
                <a:latin typeface="Lucida Console" panose="020B0609040504020204" pitchFamily="49" charset="0"/>
              </a:rPr>
              <a:t>User(</a:t>
            </a:r>
            <a:r>
              <a:rPr lang="en-US" sz="1400" dirty="0" err="1">
                <a:latin typeface="Lucida Console" panose="020B0609040504020204" pitchFamily="49" charset="0"/>
              </a:rPr>
              <a:t>array.getJSONObject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i</a:t>
            </a:r>
            <a:r>
              <a:rPr lang="en-US" sz="1400" dirty="0" smtClean="0">
                <a:latin typeface="Lucida Console" panose="020B0609040504020204" pitchFamily="49" charset="0"/>
              </a:rPr>
              <a:t>)));}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} </a:t>
            </a:r>
            <a:r>
              <a:rPr lang="en-US" sz="1400" dirty="0">
                <a:latin typeface="Lucida Console" panose="020B0609040504020204" pitchFamily="49" charset="0"/>
              </a:rPr>
              <a:t>catch (Exception e) </a:t>
            </a:r>
            <a:r>
              <a:rPr lang="en-US" sz="1400" dirty="0" smtClean="0">
                <a:latin typeface="Lucida Console" panose="020B0609040504020204" pitchFamily="49" charset="0"/>
              </a:rPr>
              <a:t>{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} </a:t>
            </a:r>
            <a:r>
              <a:rPr lang="en-US" sz="1400" dirty="0">
                <a:latin typeface="Lucida Console" panose="020B0609040504020204" pitchFamily="49" charset="0"/>
              </a:rPr>
              <a:t>finally </a:t>
            </a:r>
            <a:r>
              <a:rPr lang="en-US" sz="1400" dirty="0" smtClean="0">
                <a:latin typeface="Lucida Console" panose="020B0609040504020204" pitchFamily="49" charset="0"/>
              </a:rPr>
              <a:t>{ if </a:t>
            </a:r>
            <a:r>
              <a:rPr lang="en-US" sz="1400" dirty="0">
                <a:latin typeface="Lucida Console" panose="020B0609040504020204" pitchFamily="49" charset="0"/>
              </a:rPr>
              <a:t>(reader != </a:t>
            </a:r>
            <a:r>
              <a:rPr lang="en-US" sz="1400" dirty="0" smtClean="0">
                <a:latin typeface="Lucida Console" panose="020B0609040504020204" pitchFamily="49" charset="0"/>
              </a:rPr>
              <a:t>null)</a:t>
            </a:r>
            <a:r>
              <a:rPr lang="en-US" sz="1400" dirty="0" err="1" smtClean="0">
                <a:latin typeface="Lucida Console" panose="020B0609040504020204" pitchFamily="49" charset="0"/>
              </a:rPr>
              <a:t>reader.close</a:t>
            </a:r>
            <a:r>
              <a:rPr lang="en-US" sz="1400" dirty="0" smtClean="0">
                <a:latin typeface="Lucida Console" panose="020B0609040504020204" pitchFamily="49" charset="0"/>
              </a:rPr>
              <a:t>();}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return </a:t>
            </a:r>
            <a:r>
              <a:rPr lang="en-US" sz="1400" dirty="0">
                <a:latin typeface="Lucida Console" panose="020B0609040504020204" pitchFamily="49" charset="0"/>
              </a:rPr>
              <a:t>data;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796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II – The JSON </a:t>
            </a:r>
            <a:r>
              <a:rPr lang="en-US" dirty="0" err="1"/>
              <a:t>Serializer</a:t>
            </a:r>
            <a:r>
              <a:rPr lang="en-US" dirty="0"/>
              <a:t> (part .</a:t>
            </a:r>
            <a:r>
              <a:rPr lang="en-US" dirty="0" smtClean="0"/>
              <a:t>III)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public void </a:t>
            </a:r>
            <a:r>
              <a:rPr lang="en-US" sz="1400" dirty="0" err="1">
                <a:latin typeface="Lucida Console" panose="020B0609040504020204" pitchFamily="49" charset="0"/>
              </a:rPr>
              <a:t>saveUsers</a:t>
            </a:r>
            <a:r>
              <a:rPr lang="en-US" sz="1400" dirty="0"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latin typeface="Lucida Console" panose="020B0609040504020204" pitchFamily="49" charset="0"/>
              </a:rPr>
              <a:t>ArrayList</a:t>
            </a:r>
            <a:r>
              <a:rPr lang="en-US" sz="1400" dirty="0">
                <a:latin typeface="Lucida Console" panose="020B0609040504020204" pitchFamily="49" charset="0"/>
              </a:rPr>
              <a:t>&lt;User&gt; users) throws </a:t>
            </a:r>
            <a:r>
              <a:rPr lang="en-US" sz="1400" dirty="0" err="1" smtClean="0">
                <a:latin typeface="Lucida Console" panose="020B0609040504020204" pitchFamily="49" charset="0"/>
              </a:rPr>
              <a:t>JSONException</a:t>
            </a:r>
            <a:r>
              <a:rPr lang="en-US" sz="1400" dirty="0" smtClean="0">
                <a:latin typeface="Lucida Console" panose="020B0609040504020204" pitchFamily="49" charset="0"/>
              </a:rPr>
              <a:t>, </a:t>
            </a:r>
            <a:r>
              <a:rPr lang="en-US" sz="1400" dirty="0" err="1" smtClean="0">
                <a:latin typeface="Lucida Console" panose="020B0609040504020204" pitchFamily="49" charset="0"/>
              </a:rPr>
              <a:t>IOException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</a:t>
            </a:r>
            <a:r>
              <a:rPr lang="en-US" sz="1400" dirty="0" err="1" smtClean="0">
                <a:latin typeface="Lucida Console" panose="020B0609040504020204" pitchFamily="49" charset="0"/>
              </a:rPr>
              <a:t>JSONArray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array = new </a:t>
            </a:r>
            <a:r>
              <a:rPr lang="en-US" sz="1400" dirty="0" err="1">
                <a:latin typeface="Lucida Console" panose="020B0609040504020204" pitchFamily="49" charset="0"/>
              </a:rPr>
              <a:t>JSONArray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for </a:t>
            </a:r>
            <a:r>
              <a:rPr lang="en-US" sz="1400" dirty="0">
                <a:latin typeface="Lucida Console" panose="020B0609040504020204" pitchFamily="49" charset="0"/>
              </a:rPr>
              <a:t>(User u : users) {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</a:t>
            </a:r>
            <a:r>
              <a:rPr lang="en-US" sz="1400" dirty="0" err="1" smtClean="0">
                <a:latin typeface="Lucida Console" panose="020B0609040504020204" pitchFamily="49" charset="0"/>
              </a:rPr>
              <a:t>array.put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latin typeface="Lucida Console" panose="020B0609040504020204" pitchFamily="49" charset="0"/>
              </a:rPr>
              <a:t>u.toJSON</a:t>
            </a:r>
            <a:r>
              <a:rPr lang="en-US" sz="1400" dirty="0">
                <a:latin typeface="Lucida Console" panose="020B060904050402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}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Writer </a:t>
            </a:r>
            <a:r>
              <a:rPr lang="en-US" sz="1400" dirty="0" err="1">
                <a:latin typeface="Lucida Console" panose="020B0609040504020204" pitchFamily="49" charset="0"/>
              </a:rPr>
              <a:t>writer</a:t>
            </a:r>
            <a:r>
              <a:rPr lang="en-US" sz="1400" dirty="0">
                <a:latin typeface="Lucida Console" panose="020B06090405040202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try </a:t>
            </a:r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</a:t>
            </a:r>
            <a:r>
              <a:rPr lang="en-US" sz="1400" dirty="0" err="1" smtClean="0">
                <a:latin typeface="Lucida Console" panose="020B0609040504020204" pitchFamily="49" charset="0"/>
              </a:rPr>
              <a:t>OutputStream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out = </a:t>
            </a:r>
            <a:r>
              <a:rPr lang="en-US" sz="1400" dirty="0" err="1" smtClean="0">
                <a:latin typeface="Lucida Console" panose="020B0609040504020204" pitchFamily="49" charset="0"/>
              </a:rPr>
              <a:t>mContext.openFileOutput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latin typeface="Lucida Console" panose="020B0609040504020204" pitchFamily="49" charset="0"/>
              </a:rPr>
              <a:t>mFilename</a:t>
            </a:r>
            <a:r>
              <a:rPr lang="en-US" sz="1400" dirty="0" smtClean="0">
                <a:latin typeface="Lucida Console" panose="020B0609040504020204" pitchFamily="49" charset="0"/>
              </a:rPr>
              <a:t>, </a:t>
            </a:r>
            <a:r>
              <a:rPr lang="en-US" sz="1400" dirty="0" err="1" smtClean="0">
                <a:latin typeface="Lucida Console" panose="020B0609040504020204" pitchFamily="49" charset="0"/>
              </a:rPr>
              <a:t>Context.</a:t>
            </a:r>
            <a:r>
              <a:rPr lang="en-US" sz="1400" i="1" dirty="0" err="1" smtClean="0">
                <a:latin typeface="Lucida Console" panose="020B0609040504020204" pitchFamily="49" charset="0"/>
              </a:rPr>
              <a:t>MODE_PRIVATE</a:t>
            </a:r>
            <a:r>
              <a:rPr lang="en-US" sz="1400" i="1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writer </a:t>
            </a:r>
            <a:r>
              <a:rPr lang="en-US" sz="1400" dirty="0">
                <a:latin typeface="Lucida Console" panose="020B0609040504020204" pitchFamily="49" charset="0"/>
              </a:rPr>
              <a:t>= new </a:t>
            </a:r>
            <a:r>
              <a:rPr lang="en-US" sz="1400" dirty="0" err="1">
                <a:latin typeface="Lucida Console" panose="020B0609040504020204" pitchFamily="49" charset="0"/>
              </a:rPr>
              <a:t>OutputStreamWriter</a:t>
            </a:r>
            <a:r>
              <a:rPr lang="en-US" sz="1400" dirty="0">
                <a:latin typeface="Lucida Console" panose="020B0609040504020204" pitchFamily="49" charset="0"/>
              </a:rPr>
              <a:t>(out);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</a:t>
            </a:r>
            <a:r>
              <a:rPr lang="en-US" sz="1400" dirty="0" err="1" smtClean="0">
                <a:latin typeface="Lucida Console" panose="020B0609040504020204" pitchFamily="49" charset="0"/>
              </a:rPr>
              <a:t>writer.write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latin typeface="Lucida Console" panose="020B0609040504020204" pitchFamily="49" charset="0"/>
              </a:rPr>
              <a:t>array.toString</a:t>
            </a:r>
            <a:r>
              <a:rPr lang="en-US" sz="1400" dirty="0" smtClean="0">
                <a:latin typeface="Lucida Console" panose="020B0609040504020204" pitchFamily="49" charset="0"/>
              </a:rPr>
              <a:t>());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} </a:t>
            </a:r>
            <a:r>
              <a:rPr lang="en-US" sz="1400" dirty="0">
                <a:latin typeface="Lucida Console" panose="020B0609040504020204" pitchFamily="49" charset="0"/>
              </a:rPr>
              <a:t>finally {</a:t>
            </a:r>
            <a:r>
              <a:rPr lang="en-US" sz="1400" dirty="0" smtClean="0">
                <a:latin typeface="Lucida Console" panose="020B0609040504020204" pitchFamily="49" charset="0"/>
              </a:rPr>
              <a:t>if </a:t>
            </a:r>
            <a:r>
              <a:rPr lang="en-US" sz="1400" dirty="0">
                <a:latin typeface="Lucida Console" panose="020B0609040504020204" pitchFamily="49" charset="0"/>
              </a:rPr>
              <a:t>(writer != </a:t>
            </a:r>
            <a:r>
              <a:rPr lang="en-US" sz="1400" dirty="0" smtClean="0">
                <a:latin typeface="Lucida Console" panose="020B0609040504020204" pitchFamily="49" charset="0"/>
              </a:rPr>
              <a:t>null) </a:t>
            </a:r>
            <a:r>
              <a:rPr lang="en-US" sz="1400" dirty="0" err="1" smtClean="0">
                <a:latin typeface="Lucida Console" panose="020B0609040504020204" pitchFamily="49" charset="0"/>
              </a:rPr>
              <a:t>writer.close</a:t>
            </a:r>
            <a:r>
              <a:rPr lang="en-US" sz="1400" dirty="0" smtClean="0">
                <a:latin typeface="Lucida Console" panose="020B0609040504020204" pitchFamily="49" charset="0"/>
              </a:rPr>
              <a:t>(); }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082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III – The Data Singleton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public class </a:t>
            </a:r>
            <a:r>
              <a:rPr lang="en-US" sz="1400" dirty="0" err="1" smtClean="0">
                <a:latin typeface="Lucida Console" panose="020B0609040504020204" pitchFamily="49" charset="0"/>
              </a:rPr>
              <a:t>DataSingleton</a:t>
            </a:r>
            <a:r>
              <a:rPr lang="en-US" sz="1400" dirty="0" smtClean="0">
                <a:latin typeface="Lucida Console" panose="020B0609040504020204" pitchFamily="49" charset="0"/>
              </a:rPr>
              <a:t> {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private </a:t>
            </a:r>
            <a:r>
              <a:rPr lang="en-US" sz="1400" dirty="0">
                <a:latin typeface="Lucida Console" panose="020B0609040504020204" pitchFamily="49" charset="0"/>
              </a:rPr>
              <a:t>static final String </a:t>
            </a:r>
            <a:r>
              <a:rPr lang="en-US" sz="1400" i="1" dirty="0">
                <a:latin typeface="Lucida Console" panose="020B0609040504020204" pitchFamily="49" charset="0"/>
              </a:rPr>
              <a:t>FILENAME = </a:t>
            </a:r>
            <a:r>
              <a:rPr lang="en-US" sz="1400" i="1" dirty="0" smtClean="0">
                <a:latin typeface="Lucida Console" panose="020B0609040504020204" pitchFamily="49" charset="0"/>
              </a:rPr>
              <a:t>“</a:t>
            </a:r>
            <a:r>
              <a:rPr lang="en-US" sz="1400" i="1" dirty="0" err="1" smtClean="0">
                <a:latin typeface="Lucida Console" panose="020B0609040504020204" pitchFamily="49" charset="0"/>
              </a:rPr>
              <a:t>data.json</a:t>
            </a:r>
            <a:r>
              <a:rPr lang="en-US" sz="1400" i="1" dirty="0" smtClean="0">
                <a:latin typeface="Lucida Console" panose="020B0609040504020204" pitchFamily="49" charset="0"/>
              </a:rPr>
              <a:t>";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private </a:t>
            </a:r>
            <a:r>
              <a:rPr lang="en-US" sz="1400" dirty="0">
                <a:latin typeface="Lucida Console" panose="020B0609040504020204" pitchFamily="49" charset="0"/>
              </a:rPr>
              <a:t>static </a:t>
            </a:r>
            <a:r>
              <a:rPr lang="en-US" sz="1400" dirty="0" err="1" smtClean="0">
                <a:latin typeface="Lucida Console" panose="020B0609040504020204" pitchFamily="49" charset="0"/>
              </a:rPr>
              <a:t>DataSingleton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mData</a:t>
            </a:r>
            <a:r>
              <a:rPr lang="en-US" sz="1400" i="1" dirty="0" smtClean="0">
                <a:latin typeface="Lucida Console" panose="020B0609040504020204" pitchFamily="49" charset="0"/>
              </a:rPr>
              <a:t>;</a:t>
            </a:r>
            <a:endParaRPr lang="en-US" sz="1400" i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private </a:t>
            </a:r>
            <a:r>
              <a:rPr lang="en-US" sz="1400" dirty="0">
                <a:latin typeface="Lucida Console" panose="020B0609040504020204" pitchFamily="49" charset="0"/>
              </a:rPr>
              <a:t>Context </a:t>
            </a:r>
            <a:r>
              <a:rPr 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appContext</a:t>
            </a:r>
            <a:r>
              <a:rPr lang="en-US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private </a:t>
            </a:r>
            <a:r>
              <a:rPr lang="en-US" sz="1400" dirty="0" err="1" smtClean="0">
                <a:latin typeface="Lucida Console" panose="020B0609040504020204" pitchFamily="49" charset="0"/>
              </a:rPr>
              <a:t>ArrayList</a:t>
            </a:r>
            <a:r>
              <a:rPr lang="en-US" sz="1400" dirty="0" smtClean="0">
                <a:latin typeface="Lucida Console" panose="020B0609040504020204" pitchFamily="49" charset="0"/>
              </a:rPr>
              <a:t>&lt;User&gt; </a:t>
            </a:r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u</a:t>
            </a:r>
            <a:r>
              <a:rPr lang="en-US" sz="1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sers</a:t>
            </a:r>
            <a:r>
              <a:rPr lang="en-US" sz="1400" dirty="0" smtClean="0">
                <a:latin typeface="Lucida Console" panose="020B0609040504020204" pitchFamily="49" charset="0"/>
              </a:rPr>
              <a:t>;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private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DataJSONSerializer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serializer</a:t>
            </a:r>
            <a:r>
              <a:rPr lang="en-US" sz="1400" dirty="0" smtClean="0">
                <a:latin typeface="Lucida Console" panose="020B0609040504020204" pitchFamily="49" charset="0"/>
              </a:rPr>
              <a:t>;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private </a:t>
            </a:r>
            <a:r>
              <a:rPr lang="en-US" sz="1400" dirty="0" err="1" smtClean="0">
                <a:latin typeface="Lucida Console" panose="020B0609040504020204" pitchFamily="49" charset="0"/>
              </a:rPr>
              <a:t>DataSingleton</a:t>
            </a:r>
            <a:r>
              <a:rPr lang="en-US" sz="1400" dirty="0" smtClean="0">
                <a:latin typeface="Lucida Console" panose="020B0609040504020204" pitchFamily="49" charset="0"/>
              </a:rPr>
              <a:t>(Context </a:t>
            </a:r>
            <a:r>
              <a:rPr lang="en-US" sz="1400" dirty="0">
                <a:latin typeface="Lucida Console" panose="020B0609040504020204" pitchFamily="49" charset="0"/>
              </a:rPr>
              <a:t>context) {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</a:t>
            </a:r>
            <a:r>
              <a:rPr lang="en-US" sz="14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appContext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= context;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</a:t>
            </a:r>
            <a:r>
              <a:rPr lang="en-US" sz="1400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serializer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= new </a:t>
            </a:r>
            <a:r>
              <a:rPr lang="en-US" sz="1400" dirty="0" err="1" smtClean="0">
                <a:latin typeface="Lucida Console" panose="020B0609040504020204" pitchFamily="49" charset="0"/>
              </a:rPr>
              <a:t>DataJSONSerializer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latin typeface="Lucida Console" panose="020B0609040504020204" pitchFamily="49" charset="0"/>
              </a:rPr>
              <a:t>appContext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i="1" dirty="0">
                <a:latin typeface="Lucida Console" panose="020B0609040504020204" pitchFamily="49" charset="0"/>
              </a:rPr>
              <a:t>FILENAME);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try { </a:t>
            </a:r>
            <a:r>
              <a:rPr lang="en-US" sz="1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users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= </a:t>
            </a:r>
            <a:r>
              <a:rPr lang="en-US" sz="1400" dirty="0" err="1" smtClean="0">
                <a:latin typeface="Lucida Console" panose="020B0609040504020204" pitchFamily="49" charset="0"/>
              </a:rPr>
              <a:t>serializer.loadUsers</a:t>
            </a:r>
            <a:r>
              <a:rPr lang="en-US" sz="1400" dirty="0" smtClean="0">
                <a:latin typeface="Lucida Console" panose="020B060904050402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	</a:t>
            </a:r>
            <a:r>
              <a:rPr lang="en-US" sz="1400" dirty="0" smtClean="0">
                <a:latin typeface="Lucida Console" panose="020B0609040504020204" pitchFamily="49" charset="0"/>
              </a:rPr>
              <a:t>	catch </a:t>
            </a:r>
            <a:r>
              <a:rPr lang="en-US" sz="1400" dirty="0">
                <a:latin typeface="Lucida Console" panose="020B0609040504020204" pitchFamily="49" charset="0"/>
              </a:rPr>
              <a:t>(Exception e) </a:t>
            </a:r>
            <a:r>
              <a:rPr lang="en-US" sz="1400" dirty="0" smtClean="0">
                <a:latin typeface="Lucida Console" panose="020B0609040504020204" pitchFamily="49" charset="0"/>
              </a:rPr>
              <a:t>{</a:t>
            </a:r>
            <a:r>
              <a:rPr lang="en-US" sz="140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users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= new </a:t>
            </a:r>
            <a:r>
              <a:rPr lang="en-US" sz="1400" dirty="0" err="1" smtClean="0">
                <a:latin typeface="Lucida Console" panose="020B0609040504020204" pitchFamily="49" charset="0"/>
              </a:rPr>
              <a:t>ArrayList</a:t>
            </a:r>
            <a:r>
              <a:rPr lang="en-US" sz="1400" dirty="0" smtClean="0">
                <a:latin typeface="Lucida Console" panose="020B0609040504020204" pitchFamily="49" charset="0"/>
              </a:rPr>
              <a:t>&lt;User&gt;(); }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}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public </a:t>
            </a:r>
            <a:r>
              <a:rPr lang="en-US" sz="1400" dirty="0">
                <a:latin typeface="Lucida Console" panose="020B0609040504020204" pitchFamily="49" charset="0"/>
              </a:rPr>
              <a:t>static </a:t>
            </a:r>
            <a:r>
              <a:rPr lang="en-US" sz="1400" dirty="0" err="1">
                <a:latin typeface="Lucida Console" panose="020B0609040504020204" pitchFamily="49" charset="0"/>
              </a:rPr>
              <a:t>NoteSingleton</a:t>
            </a:r>
            <a:r>
              <a:rPr lang="en-US" sz="1400" dirty="0"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latin typeface="Lucida Console" panose="020B0609040504020204" pitchFamily="49" charset="0"/>
              </a:rPr>
              <a:t>getInstance</a:t>
            </a:r>
            <a:r>
              <a:rPr lang="en-US" sz="1400" dirty="0">
                <a:latin typeface="Lucida Console" panose="020B0609040504020204" pitchFamily="49" charset="0"/>
              </a:rPr>
              <a:t>(Context context) {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if (</a:t>
            </a:r>
            <a:r>
              <a:rPr lang="en-US" sz="1400" i="1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mData</a:t>
            </a:r>
            <a:r>
              <a:rPr lang="en-US" sz="1400" i="1" dirty="0" smtClean="0">
                <a:latin typeface="Lucida Console" panose="020B0609040504020204" pitchFamily="49" charset="0"/>
              </a:rPr>
              <a:t> </a:t>
            </a:r>
            <a:r>
              <a:rPr lang="en-US" sz="1400" i="1" dirty="0">
                <a:latin typeface="Lucida Console" panose="020B0609040504020204" pitchFamily="49" charset="0"/>
              </a:rPr>
              <a:t>== null) </a:t>
            </a:r>
            <a:r>
              <a:rPr lang="en-US" sz="1400" i="1" dirty="0" smtClean="0">
                <a:latin typeface="Lucida Console" panose="020B0609040504020204" pitchFamily="49" charset="0"/>
              </a:rPr>
              <a:t>{ </a:t>
            </a:r>
            <a:r>
              <a:rPr lang="en-US" sz="1400" i="1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mData</a:t>
            </a:r>
            <a:r>
              <a:rPr lang="en-US" sz="1400" i="1" dirty="0" smtClean="0">
                <a:latin typeface="Lucida Console" panose="020B0609040504020204" pitchFamily="49" charset="0"/>
              </a:rPr>
              <a:t> </a:t>
            </a:r>
            <a:r>
              <a:rPr lang="en-US" sz="1400" i="1" dirty="0">
                <a:latin typeface="Lucida Console" panose="020B0609040504020204" pitchFamily="49" charset="0"/>
              </a:rPr>
              <a:t>= new </a:t>
            </a:r>
            <a:r>
              <a:rPr lang="en-US" sz="1400" i="1" dirty="0" smtClean="0">
                <a:latin typeface="Lucida Console" panose="020B0609040504020204" pitchFamily="49" charset="0"/>
              </a:rPr>
              <a:t>							</a:t>
            </a:r>
            <a:r>
              <a:rPr lang="en-US" sz="1400" i="1" dirty="0" err="1" smtClean="0">
                <a:latin typeface="Lucida Console" panose="020B0609040504020204" pitchFamily="49" charset="0"/>
              </a:rPr>
              <a:t>NoteSingleton</a:t>
            </a:r>
            <a:r>
              <a:rPr lang="en-US" sz="1400" i="1" dirty="0" smtClean="0">
                <a:latin typeface="Lucida Console" panose="020B0609040504020204" pitchFamily="49" charset="0"/>
              </a:rPr>
              <a:t>(</a:t>
            </a:r>
            <a:r>
              <a:rPr lang="en-US" sz="1400" i="1" dirty="0" err="1" smtClean="0">
                <a:latin typeface="Lucida Console" panose="020B0609040504020204" pitchFamily="49" charset="0"/>
              </a:rPr>
              <a:t>context.getApplicationContext</a:t>
            </a:r>
            <a:r>
              <a:rPr lang="en-US" sz="1400" i="1" dirty="0" smtClean="0">
                <a:latin typeface="Lucida Console" panose="020B0609040504020204" pitchFamily="49" charset="0"/>
              </a:rPr>
              <a:t>()); </a:t>
            </a:r>
            <a:r>
              <a:rPr lang="en-US" sz="1400" dirty="0" smtClean="0">
                <a:latin typeface="Lucida Console" panose="020B0609040504020204" pitchFamily="49" charset="0"/>
              </a:rPr>
              <a:t>}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return </a:t>
            </a:r>
            <a:r>
              <a:rPr lang="en-US" sz="1400" i="1" dirty="0" err="1" smtClean="0">
                <a:solidFill>
                  <a:srgbClr val="0070C0"/>
                </a:solidFill>
                <a:latin typeface="Lucida Console" panose="020B0609040504020204" pitchFamily="49" charset="0"/>
              </a:rPr>
              <a:t>mData</a:t>
            </a:r>
            <a:r>
              <a:rPr lang="en-US" sz="1400" i="1" dirty="0" smtClean="0">
                <a:latin typeface="Lucida Console" panose="020B0609040504020204" pitchFamily="49" charset="0"/>
              </a:rPr>
              <a:t>;</a:t>
            </a:r>
            <a:endParaRPr lang="en-US" sz="1400" i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}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4" name="Chave direita 3"/>
          <p:cNvSpPr/>
          <p:nvPr/>
        </p:nvSpPr>
        <p:spPr>
          <a:xfrm>
            <a:off x="8937171" y="3396343"/>
            <a:ext cx="468086" cy="15893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9514114" y="3396343"/>
            <a:ext cx="25858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constructor checks 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f there is an instance</a:t>
            </a:r>
          </a:p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unning, if so returns it</a:t>
            </a:r>
          </a:p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therwise creates one,</a:t>
            </a:r>
          </a:p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hich retrieves from the </a:t>
            </a:r>
          </a:p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erializer</a:t>
            </a:r>
            <a:r>
              <a:rPr lang="en-US" dirty="0" smtClean="0">
                <a:solidFill>
                  <a:srgbClr val="FF0000"/>
                </a:solidFill>
              </a:rPr>
              <a:t>, the data of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users.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9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III – The Data Singleton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(Cont. of Class </a:t>
            </a:r>
            <a:r>
              <a:rPr lang="en-US" sz="1400" dirty="0" err="1" smtClean="0">
                <a:latin typeface="Lucida Console" panose="020B0609040504020204" pitchFamily="49" charset="0"/>
              </a:rPr>
              <a:t>DataSingleton</a:t>
            </a:r>
            <a:endParaRPr lang="en-US" sz="14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public </a:t>
            </a:r>
            <a:r>
              <a:rPr lang="en-US" sz="1400" dirty="0" err="1" smtClean="0">
                <a:latin typeface="Lucida Console" panose="020B0609040504020204" pitchFamily="49" charset="0"/>
              </a:rPr>
              <a:t>ArrayList</a:t>
            </a:r>
            <a:r>
              <a:rPr lang="en-US" sz="1400" dirty="0" smtClean="0">
                <a:latin typeface="Lucida Console" panose="020B0609040504020204" pitchFamily="49" charset="0"/>
              </a:rPr>
              <a:t>&lt;User&gt; </a:t>
            </a:r>
            <a:r>
              <a:rPr lang="en-US" sz="1400" dirty="0" err="1" smtClean="0">
                <a:latin typeface="Lucida Console" panose="020B0609040504020204" pitchFamily="49" charset="0"/>
              </a:rPr>
              <a:t>getUsers</a:t>
            </a:r>
            <a:r>
              <a:rPr lang="en-US" sz="1400" dirty="0" smtClean="0">
                <a:latin typeface="Lucida Console" panose="020B0609040504020204" pitchFamily="49" charset="0"/>
              </a:rPr>
              <a:t>() </a:t>
            </a:r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	return </a:t>
            </a:r>
            <a:r>
              <a:rPr lang="en-US" sz="1400" dirty="0" smtClean="0">
                <a:latin typeface="Lucida Console" panose="020B0609040504020204" pitchFamily="49" charset="0"/>
              </a:rPr>
              <a:t>users;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6824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285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Tema do Office</vt:lpstr>
      <vt:lpstr>CS5950 – Android Programming</vt:lpstr>
      <vt:lpstr>OVERVIEW</vt:lpstr>
      <vt:lpstr>Step I – Logic Class</vt:lpstr>
      <vt:lpstr>Step II – The JSON Serializer (part .I)</vt:lpstr>
      <vt:lpstr>Step II – The JSON Serializer (part .II)</vt:lpstr>
      <vt:lpstr>Step II – The JSON Serializer (part .III)</vt:lpstr>
      <vt:lpstr>Step III – The Data Singleton</vt:lpstr>
      <vt:lpstr>Step III – The Data Singleton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CS5950 – Android Programming</dc:title>
  <dc:creator>Leonardo Monteiro</dc:creator>
  <cp:lastModifiedBy>Leonardo Monteiro</cp:lastModifiedBy>
  <cp:revision>9</cp:revision>
  <dcterms:created xsi:type="dcterms:W3CDTF">2014-11-12T18:22:52Z</dcterms:created>
  <dcterms:modified xsi:type="dcterms:W3CDTF">2014-11-13T02:07:05Z</dcterms:modified>
</cp:coreProperties>
</file>