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 id="260" r:id="rId6"/>
    <p:sldId id="261" r:id="rId7"/>
    <p:sldId id="264" r:id="rId8"/>
    <p:sldId id="262" r:id="rId9"/>
    <p:sldId id="263"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70" d="100"/>
          <a:sy n="70" d="100"/>
        </p:scale>
        <p:origin x="514"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pt-BR" smtClean="0"/>
              <a:t>Clique para editar o título mestre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pt-BR" smtClean="0"/>
              <a:t>Clique para editar o estilo do subtítulo mestre</a:t>
            </a:r>
            <a:endParaRPr lang="en-US" dirty="0"/>
          </a:p>
        </p:txBody>
      </p:sp>
      <p:sp>
        <p:nvSpPr>
          <p:cNvPr id="4" name="Date Placeholder 3"/>
          <p:cNvSpPr>
            <a:spLocks noGrp="1"/>
          </p:cNvSpPr>
          <p:nvPr>
            <p:ph type="dt" sz="half" idx="10"/>
          </p:nvPr>
        </p:nvSpPr>
        <p:spPr/>
        <p:txBody>
          <a:bodyPr/>
          <a:lstStyle/>
          <a:p>
            <a:fld id="{5A05872B-6C74-4635-9DA0-CC008D7A62F6}" type="datetimeFigureOut">
              <a:rPr lang="en-US" smtClean="0"/>
              <a:t>12/8/2014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9724FD-C590-454C-BB66-C4FDC890EB24}" type="slidenum">
              <a:rPr lang="en-US" smtClean="0"/>
              <a:t>‹nº›</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8128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5A05872B-6C74-4635-9DA0-CC008D7A62F6}" type="datetimeFigureOut">
              <a:rPr lang="en-US" smtClean="0"/>
              <a:t>12/8/2014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9724FD-C590-454C-BB66-C4FDC890EB24}" type="slidenum">
              <a:rPr lang="en-US" smtClean="0"/>
              <a:t>‹nº›</a:t>
            </a:fld>
            <a:endParaRPr lang="en-US"/>
          </a:p>
        </p:txBody>
      </p:sp>
    </p:spTree>
    <p:extLst>
      <p:ext uri="{BB962C8B-B14F-4D97-AF65-F5344CB8AC3E}">
        <p14:creationId xmlns:p14="http://schemas.microsoft.com/office/powerpoint/2010/main" val="21993019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e texto verticais">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pt-BR" smtClean="0"/>
              <a:t>Clique para editar o título mestre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5A05872B-6C74-4635-9DA0-CC008D7A62F6}" type="datetimeFigureOut">
              <a:rPr lang="en-US" smtClean="0"/>
              <a:t>12/8/2014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9724FD-C590-454C-BB66-C4FDC890EB24}" type="slidenum">
              <a:rPr lang="en-US" smtClean="0"/>
              <a:t>‹nº›</a:t>
            </a:fld>
            <a:endParaRPr lang="en-US"/>
          </a:p>
        </p:txBody>
      </p:sp>
    </p:spTree>
    <p:extLst>
      <p:ext uri="{BB962C8B-B14F-4D97-AF65-F5344CB8AC3E}">
        <p14:creationId xmlns:p14="http://schemas.microsoft.com/office/powerpoint/2010/main" val="1676751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pt-BR" smtClean="0"/>
              <a:t>Clique para editar o título mestre</a:t>
            </a:r>
            <a:endParaRPr lang="en-US" dirty="0"/>
          </a:p>
        </p:txBody>
      </p:sp>
      <p:sp>
        <p:nvSpPr>
          <p:cNvPr id="3" name="Content Placeholder 2"/>
          <p:cNvSpPr>
            <a:spLocks noGrp="1"/>
          </p:cNvSpPr>
          <p:nvPr>
            <p:ph idx="1"/>
          </p:nvPr>
        </p:nvSpPr>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5A05872B-6C74-4635-9DA0-CC008D7A62F6}" type="datetimeFigureOut">
              <a:rPr lang="en-US" smtClean="0"/>
              <a:t>12/8/2014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9724FD-C590-454C-BB66-C4FDC890EB24}" type="slidenum">
              <a:rPr lang="en-US" smtClean="0"/>
              <a:t>‹nº›</a:t>
            </a:fld>
            <a:endParaRPr lang="en-US"/>
          </a:p>
        </p:txBody>
      </p:sp>
    </p:spTree>
    <p:extLst>
      <p:ext uri="{BB962C8B-B14F-4D97-AF65-F5344CB8AC3E}">
        <p14:creationId xmlns:p14="http://schemas.microsoft.com/office/powerpoint/2010/main" val="42253346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ção">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pt-BR" smtClean="0"/>
              <a:t>Clique para editar o título mestre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 texto mestre</a:t>
            </a:r>
          </a:p>
        </p:txBody>
      </p:sp>
      <p:sp>
        <p:nvSpPr>
          <p:cNvPr id="4" name="Date Placeholder 3"/>
          <p:cNvSpPr>
            <a:spLocks noGrp="1"/>
          </p:cNvSpPr>
          <p:nvPr>
            <p:ph type="dt" sz="half" idx="10"/>
          </p:nvPr>
        </p:nvSpPr>
        <p:spPr/>
        <p:txBody>
          <a:bodyPr/>
          <a:lstStyle/>
          <a:p>
            <a:fld id="{5A05872B-6C74-4635-9DA0-CC008D7A62F6}" type="datetimeFigureOut">
              <a:rPr lang="en-US" smtClean="0"/>
              <a:t>12/8/2014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9724FD-C590-454C-BB66-C4FDC890EB24}" type="slidenum">
              <a:rPr lang="en-US" smtClean="0"/>
              <a:t>‹nº›</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32444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pt-BR" smtClean="0"/>
              <a:t>Clique para editar o título mestre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Date Placeholder 4"/>
          <p:cNvSpPr>
            <a:spLocks noGrp="1"/>
          </p:cNvSpPr>
          <p:nvPr>
            <p:ph type="dt" sz="half" idx="10"/>
          </p:nvPr>
        </p:nvSpPr>
        <p:spPr/>
        <p:txBody>
          <a:bodyPr/>
          <a:lstStyle/>
          <a:p>
            <a:fld id="{5A05872B-6C74-4635-9DA0-CC008D7A62F6}" type="datetimeFigureOut">
              <a:rPr lang="en-US" smtClean="0"/>
              <a:t>12/8/2014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9724FD-C590-454C-BB66-C4FDC890EB24}" type="slidenum">
              <a:rPr lang="en-US" smtClean="0"/>
              <a:t>‹nº›</a:t>
            </a:fld>
            <a:endParaRPr lang="en-US"/>
          </a:p>
        </p:txBody>
      </p:sp>
    </p:spTree>
    <p:extLst>
      <p:ext uri="{BB962C8B-B14F-4D97-AF65-F5344CB8AC3E}">
        <p14:creationId xmlns:p14="http://schemas.microsoft.com/office/powerpoint/2010/main" val="41260273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pt-BR" smtClean="0"/>
              <a:t>Clique para editar o título mestre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4" name="Content Placeholder 3"/>
          <p:cNvSpPr>
            <a:spLocks noGrp="1"/>
          </p:cNvSpPr>
          <p:nvPr>
            <p:ph sz="half" idx="2"/>
          </p:nvPr>
        </p:nvSpPr>
        <p:spPr>
          <a:xfrm>
            <a:off x="1097280" y="2582334"/>
            <a:ext cx="4937760" cy="3378200"/>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6" name="Content Placeholder 5"/>
          <p:cNvSpPr>
            <a:spLocks noGrp="1"/>
          </p:cNvSpPr>
          <p:nvPr>
            <p:ph sz="quarter" idx="4"/>
          </p:nvPr>
        </p:nvSpPr>
        <p:spPr>
          <a:xfrm>
            <a:off x="6217920" y="2582334"/>
            <a:ext cx="4937760" cy="3378200"/>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7" name="Date Placeholder 6"/>
          <p:cNvSpPr>
            <a:spLocks noGrp="1"/>
          </p:cNvSpPr>
          <p:nvPr>
            <p:ph type="dt" sz="half" idx="10"/>
          </p:nvPr>
        </p:nvSpPr>
        <p:spPr/>
        <p:txBody>
          <a:bodyPr/>
          <a:lstStyle/>
          <a:p>
            <a:fld id="{5A05872B-6C74-4635-9DA0-CC008D7A62F6}" type="datetimeFigureOut">
              <a:rPr lang="en-US" smtClean="0"/>
              <a:t>12/8/2014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69724FD-C590-454C-BB66-C4FDC890EB24}" type="slidenum">
              <a:rPr lang="en-US" smtClean="0"/>
              <a:t>‹nº›</a:t>
            </a:fld>
            <a:endParaRPr lang="en-US"/>
          </a:p>
        </p:txBody>
      </p:sp>
    </p:spTree>
    <p:extLst>
      <p:ext uri="{BB962C8B-B14F-4D97-AF65-F5344CB8AC3E}">
        <p14:creationId xmlns:p14="http://schemas.microsoft.com/office/powerpoint/2010/main" val="22391897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dirty="0"/>
          </a:p>
        </p:txBody>
      </p:sp>
      <p:sp>
        <p:nvSpPr>
          <p:cNvPr id="3" name="Date Placeholder 2"/>
          <p:cNvSpPr>
            <a:spLocks noGrp="1"/>
          </p:cNvSpPr>
          <p:nvPr>
            <p:ph type="dt" sz="half" idx="10"/>
          </p:nvPr>
        </p:nvSpPr>
        <p:spPr/>
        <p:txBody>
          <a:bodyPr/>
          <a:lstStyle/>
          <a:p>
            <a:fld id="{5A05872B-6C74-4635-9DA0-CC008D7A62F6}" type="datetimeFigureOut">
              <a:rPr lang="en-US" smtClean="0"/>
              <a:t>12/8/2014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69724FD-C590-454C-BB66-C4FDC890EB24}" type="slidenum">
              <a:rPr lang="en-US" smtClean="0"/>
              <a:t>‹nº›</a:t>
            </a:fld>
            <a:endParaRPr lang="en-US"/>
          </a:p>
        </p:txBody>
      </p:sp>
    </p:spTree>
    <p:extLst>
      <p:ext uri="{BB962C8B-B14F-4D97-AF65-F5344CB8AC3E}">
        <p14:creationId xmlns:p14="http://schemas.microsoft.com/office/powerpoint/2010/main" val="21669772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m br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A05872B-6C74-4635-9DA0-CC008D7A62F6}" type="datetimeFigureOut">
              <a:rPr lang="en-US" smtClean="0"/>
              <a:t>12/8/2014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869724FD-C590-454C-BB66-C4FDC890EB24}" type="slidenum">
              <a:rPr lang="en-US" smtClean="0"/>
              <a:t>‹nº›</a:t>
            </a:fld>
            <a:endParaRPr lang="en-US"/>
          </a:p>
        </p:txBody>
      </p:sp>
    </p:spTree>
    <p:extLst>
      <p:ext uri="{BB962C8B-B14F-4D97-AF65-F5344CB8AC3E}">
        <p14:creationId xmlns:p14="http://schemas.microsoft.com/office/powerpoint/2010/main" val="28180535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údo com Legenda">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pt-BR" smtClean="0"/>
              <a:t>Clique para editar o título mestre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5A05872B-6C74-4635-9DA0-CC008D7A62F6}" type="datetimeFigureOut">
              <a:rPr lang="en-US" smtClean="0"/>
              <a:t>12/8/2014</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869724FD-C590-454C-BB66-C4FDC890EB24}" type="slidenum">
              <a:rPr lang="en-US" smtClean="0"/>
              <a:t>‹nº›</a:t>
            </a:fld>
            <a:endParaRPr lang="en-US"/>
          </a:p>
        </p:txBody>
      </p:sp>
    </p:spTree>
    <p:extLst>
      <p:ext uri="{BB962C8B-B14F-4D97-AF65-F5344CB8AC3E}">
        <p14:creationId xmlns:p14="http://schemas.microsoft.com/office/powerpoint/2010/main" val="22173952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pt-BR" smtClean="0"/>
              <a:t>Clique para editar o título mestre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smtClean="0"/>
              <a:t>Clique no ícone para adicionar uma imagem</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Date Placeholder 4"/>
          <p:cNvSpPr>
            <a:spLocks noGrp="1"/>
          </p:cNvSpPr>
          <p:nvPr>
            <p:ph type="dt" sz="half" idx="10"/>
          </p:nvPr>
        </p:nvSpPr>
        <p:spPr/>
        <p:txBody>
          <a:bodyPr/>
          <a:lstStyle/>
          <a:p>
            <a:fld id="{5A05872B-6C74-4635-9DA0-CC008D7A62F6}" type="datetimeFigureOut">
              <a:rPr lang="en-US" smtClean="0"/>
              <a:t>12/8/2014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9724FD-C590-454C-BB66-C4FDC890EB24}" type="slidenum">
              <a:rPr lang="en-US" smtClean="0"/>
              <a:t>‹nº›</a:t>
            </a:fld>
            <a:endParaRPr lang="en-US"/>
          </a:p>
        </p:txBody>
      </p:sp>
    </p:spTree>
    <p:extLst>
      <p:ext uri="{BB962C8B-B14F-4D97-AF65-F5344CB8AC3E}">
        <p14:creationId xmlns:p14="http://schemas.microsoft.com/office/powerpoint/2010/main" val="24772173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pt-BR" smtClean="0"/>
              <a:t>Clique para editar o título mestre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A05872B-6C74-4635-9DA0-CC008D7A62F6}" type="datetimeFigureOut">
              <a:rPr lang="en-US" smtClean="0"/>
              <a:t>12/8/2014</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869724FD-C590-454C-BB66-C4FDC890EB24}" type="slidenum">
              <a:rPr lang="en-US" smtClean="0"/>
              <a:t>‹nº›</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5692435"/>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developer.android.com/guide/topics/search/search-dialog.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normAutofit/>
          </a:bodyPr>
          <a:lstStyle/>
          <a:p>
            <a:r>
              <a:rPr lang="en-US" dirty="0" smtClean="0"/>
              <a:t>CS5950 – Android Development</a:t>
            </a:r>
            <a:br>
              <a:rPr lang="en-US" dirty="0" smtClean="0"/>
            </a:br>
            <a:r>
              <a:rPr lang="en-US" dirty="0" smtClean="0"/>
              <a:t>Searchable Activities</a:t>
            </a:r>
            <a:endParaRPr lang="en-US" dirty="0"/>
          </a:p>
        </p:txBody>
      </p:sp>
      <p:sp>
        <p:nvSpPr>
          <p:cNvPr id="3" name="Subtítulo 2"/>
          <p:cNvSpPr>
            <a:spLocks noGrp="1"/>
          </p:cNvSpPr>
          <p:nvPr>
            <p:ph type="subTitle" idx="1"/>
          </p:nvPr>
        </p:nvSpPr>
        <p:spPr/>
        <p:txBody>
          <a:bodyPr/>
          <a:lstStyle/>
          <a:p>
            <a:r>
              <a:rPr lang="en-US" dirty="0" smtClean="0"/>
              <a:t>By Leonardo Monteiro Costa</a:t>
            </a:r>
            <a:endParaRPr lang="en-US" dirty="0"/>
          </a:p>
        </p:txBody>
      </p:sp>
      <p:sp>
        <p:nvSpPr>
          <p:cNvPr id="4" name="CaixaDeTexto 3"/>
          <p:cNvSpPr txBox="1"/>
          <p:nvPr/>
        </p:nvSpPr>
        <p:spPr>
          <a:xfrm>
            <a:off x="3744686" y="6270171"/>
            <a:ext cx="5061514" cy="369332"/>
          </a:xfrm>
          <a:prstGeom prst="rect">
            <a:avLst/>
          </a:prstGeom>
          <a:noFill/>
        </p:spPr>
        <p:txBody>
          <a:bodyPr wrap="none" rtlCol="0">
            <a:spAutoFit/>
          </a:bodyPr>
          <a:lstStyle/>
          <a:p>
            <a:r>
              <a:rPr lang="en-US" dirty="0" smtClean="0"/>
              <a:t>WESTERN MICHIGAN UNIVERSITY, KALAMAZOO - MI</a:t>
            </a:r>
            <a:endParaRPr lang="en-US" dirty="0"/>
          </a:p>
        </p:txBody>
      </p:sp>
    </p:spTree>
    <p:extLst>
      <p:ext uri="{BB962C8B-B14F-4D97-AF65-F5344CB8AC3E}">
        <p14:creationId xmlns:p14="http://schemas.microsoft.com/office/powerpoint/2010/main" val="5310465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References</a:t>
            </a:r>
            <a:endParaRPr lang="en-US" dirty="0"/>
          </a:p>
        </p:txBody>
      </p:sp>
      <p:sp>
        <p:nvSpPr>
          <p:cNvPr id="3" name="Espaço Reservado para Conteúdo 2"/>
          <p:cNvSpPr>
            <a:spLocks noGrp="1"/>
          </p:cNvSpPr>
          <p:nvPr>
            <p:ph idx="1"/>
          </p:nvPr>
        </p:nvSpPr>
        <p:spPr/>
        <p:txBody>
          <a:bodyPr/>
          <a:lstStyle/>
          <a:p>
            <a:r>
              <a:rPr lang="en-US" dirty="0" smtClean="0">
                <a:hlinkClick r:id="rId2"/>
              </a:rPr>
              <a:t>http</a:t>
            </a:r>
            <a:r>
              <a:rPr lang="en-US" dirty="0">
                <a:hlinkClick r:id="rId2"/>
              </a:rPr>
              <a:t>://</a:t>
            </a:r>
            <a:r>
              <a:rPr lang="en-US" dirty="0" smtClean="0">
                <a:hlinkClick r:id="rId2"/>
              </a:rPr>
              <a:t>developer.android.com/guide/topics/search/search-dialog.html</a:t>
            </a:r>
            <a:endParaRPr lang="en-US" dirty="0" smtClean="0"/>
          </a:p>
          <a:p>
            <a:endParaRPr lang="en-US" dirty="0"/>
          </a:p>
          <a:p>
            <a:r>
              <a:rPr lang="en-US" dirty="0"/>
              <a:t>Phillips, B., &amp; Hardy, B. (2013). </a:t>
            </a:r>
            <a:r>
              <a:rPr lang="en-US" i="1" dirty="0"/>
              <a:t>Android Programming: The Big Nerd Ranch Guide</a:t>
            </a:r>
            <a:r>
              <a:rPr lang="en-US" dirty="0"/>
              <a:t>. Pearson Education.</a:t>
            </a:r>
            <a:endParaRPr lang="en-US" dirty="0"/>
          </a:p>
        </p:txBody>
      </p:sp>
    </p:spTree>
    <p:extLst>
      <p:ext uri="{BB962C8B-B14F-4D97-AF65-F5344CB8AC3E}">
        <p14:creationId xmlns:p14="http://schemas.microsoft.com/office/powerpoint/2010/main" val="7837519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Introduction</a:t>
            </a:r>
            <a:endParaRPr lang="en-US" dirty="0"/>
          </a:p>
        </p:txBody>
      </p:sp>
      <p:sp>
        <p:nvSpPr>
          <p:cNvPr id="3" name="Espaço Reservado para Conteúdo 2"/>
          <p:cNvSpPr>
            <a:spLocks noGrp="1"/>
          </p:cNvSpPr>
          <p:nvPr>
            <p:ph idx="1"/>
          </p:nvPr>
        </p:nvSpPr>
        <p:spPr/>
        <p:txBody>
          <a:bodyPr/>
          <a:lstStyle/>
          <a:p>
            <a:r>
              <a:rPr lang="en-US" dirty="0" smtClean="0"/>
              <a:t>This presentation shows the step-by-step to create a Searchable Activity</a:t>
            </a:r>
          </a:p>
          <a:p>
            <a:r>
              <a:rPr lang="en-US" dirty="0" smtClean="0"/>
              <a:t>The example application is supposed to show a list of countries and its respective capital cities.</a:t>
            </a:r>
          </a:p>
          <a:p>
            <a:r>
              <a:rPr lang="en-US" dirty="0" smtClean="0"/>
              <a:t>Once the user searches for a country in the search box, it filters the country amongst the data set.</a:t>
            </a:r>
          </a:p>
          <a:p>
            <a:r>
              <a:rPr lang="en-US" dirty="0" smtClean="0"/>
              <a:t>This presentation will give just a brief comment about the additional features of the application such the database handling and the lifecycle of the fragments or activities, focusing more on the steps to make the application Searchable.</a:t>
            </a:r>
            <a:endParaRPr lang="en-US" dirty="0"/>
          </a:p>
        </p:txBody>
      </p:sp>
    </p:spTree>
    <p:extLst>
      <p:ext uri="{BB962C8B-B14F-4D97-AF65-F5344CB8AC3E}">
        <p14:creationId xmlns:p14="http://schemas.microsoft.com/office/powerpoint/2010/main" val="13556500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Model and GUI</a:t>
            </a:r>
            <a:endParaRPr lang="en-US" dirty="0"/>
          </a:p>
        </p:txBody>
      </p:sp>
      <p:sp>
        <p:nvSpPr>
          <p:cNvPr id="3" name="Espaço Reservado para Conteúdo 2"/>
          <p:cNvSpPr>
            <a:spLocks noGrp="1"/>
          </p:cNvSpPr>
          <p:nvPr>
            <p:ph idx="1"/>
          </p:nvPr>
        </p:nvSpPr>
        <p:spPr/>
        <p:txBody>
          <a:bodyPr/>
          <a:lstStyle/>
          <a:p>
            <a:r>
              <a:rPr lang="en-US" dirty="0" smtClean="0"/>
              <a:t>Our model consists in a class </a:t>
            </a:r>
            <a:r>
              <a:rPr lang="en-US" i="1" dirty="0" smtClean="0"/>
              <a:t>Country</a:t>
            </a:r>
            <a:r>
              <a:rPr lang="en-US" dirty="0" smtClean="0"/>
              <a:t>, a </a:t>
            </a:r>
            <a:r>
              <a:rPr lang="en-US" i="1" dirty="0" err="1" smtClean="0"/>
              <a:t>DatabaseHelper</a:t>
            </a:r>
            <a:r>
              <a:rPr lang="en-US" dirty="0" smtClean="0"/>
              <a:t> to handle the SQLite database and a </a:t>
            </a:r>
            <a:r>
              <a:rPr lang="en-US" i="1" dirty="0" err="1" smtClean="0"/>
              <a:t>CountryManager</a:t>
            </a:r>
            <a:r>
              <a:rPr lang="en-US" dirty="0" smtClean="0"/>
              <a:t> to bridge the Country class to the </a:t>
            </a:r>
            <a:r>
              <a:rPr lang="en-US" i="1" dirty="0" err="1" smtClean="0"/>
              <a:t>DatabaseHelper</a:t>
            </a:r>
            <a:r>
              <a:rPr lang="en-US" dirty="0" smtClean="0"/>
              <a:t>. </a:t>
            </a:r>
          </a:p>
          <a:p>
            <a:r>
              <a:rPr lang="en-US" dirty="0" smtClean="0"/>
              <a:t>Our GUI consists on a activity </a:t>
            </a:r>
            <a:r>
              <a:rPr lang="en-US" i="1" dirty="0" err="1" smtClean="0"/>
              <a:t>MainActivity</a:t>
            </a:r>
            <a:r>
              <a:rPr lang="en-US" dirty="0" smtClean="0"/>
              <a:t> that extends </a:t>
            </a:r>
            <a:r>
              <a:rPr lang="en-US" i="1" dirty="0" err="1" smtClean="0"/>
              <a:t>SingleFragmentActivity</a:t>
            </a:r>
            <a:r>
              <a:rPr lang="en-US" dirty="0" smtClean="0"/>
              <a:t> and show the </a:t>
            </a:r>
            <a:r>
              <a:rPr lang="en-US" i="1" dirty="0" err="1" smtClean="0"/>
              <a:t>CountryFragment</a:t>
            </a:r>
            <a:r>
              <a:rPr lang="en-US" dirty="0" smtClean="0"/>
              <a:t>, a fragment class that show a list of countries and its respective capital cities.</a:t>
            </a:r>
            <a:endParaRPr lang="en-US" dirty="0"/>
          </a:p>
        </p:txBody>
      </p:sp>
    </p:spTree>
    <p:extLst>
      <p:ext uri="{BB962C8B-B14F-4D97-AF65-F5344CB8AC3E}">
        <p14:creationId xmlns:p14="http://schemas.microsoft.com/office/powerpoint/2010/main" val="38966566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Creating the Search Interface (Part I)</a:t>
            </a:r>
            <a:endParaRPr lang="en-US" dirty="0"/>
          </a:p>
        </p:txBody>
      </p:sp>
      <p:pic>
        <p:nvPicPr>
          <p:cNvPr id="4" name="Espaço Reservado para Conteú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7280" y="1958231"/>
            <a:ext cx="3058381" cy="2918570"/>
          </a:xfrm>
        </p:spPr>
      </p:pic>
      <p:pic>
        <p:nvPicPr>
          <p:cNvPr id="5" name="Imagem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96173" y="1958231"/>
            <a:ext cx="3181970" cy="2859228"/>
          </a:xfrm>
          <a:prstGeom prst="rect">
            <a:avLst/>
          </a:prstGeom>
        </p:spPr>
      </p:pic>
      <p:sp>
        <p:nvSpPr>
          <p:cNvPr id="6" name="CaixaDeTexto 5"/>
          <p:cNvSpPr txBox="1"/>
          <p:nvPr/>
        </p:nvSpPr>
        <p:spPr>
          <a:xfrm>
            <a:off x="1371601" y="5097672"/>
            <a:ext cx="2392175" cy="923330"/>
          </a:xfrm>
          <a:prstGeom prst="rect">
            <a:avLst/>
          </a:prstGeom>
          <a:noFill/>
        </p:spPr>
        <p:txBody>
          <a:bodyPr wrap="square" rtlCol="0">
            <a:spAutoFit/>
          </a:bodyPr>
          <a:lstStyle/>
          <a:p>
            <a:r>
              <a:rPr lang="en-US" dirty="0" smtClean="0"/>
              <a:t>We create a folder called xml in the res folder</a:t>
            </a:r>
            <a:endParaRPr lang="en-US" dirty="0"/>
          </a:p>
        </p:txBody>
      </p:sp>
      <p:sp>
        <p:nvSpPr>
          <p:cNvPr id="7" name="CaixaDeTexto 6"/>
          <p:cNvSpPr txBox="1"/>
          <p:nvPr/>
        </p:nvSpPr>
        <p:spPr>
          <a:xfrm>
            <a:off x="6996173" y="5038330"/>
            <a:ext cx="3464025" cy="646331"/>
          </a:xfrm>
          <a:prstGeom prst="rect">
            <a:avLst/>
          </a:prstGeom>
          <a:noFill/>
        </p:spPr>
        <p:txBody>
          <a:bodyPr wrap="none" rtlCol="0">
            <a:spAutoFit/>
          </a:bodyPr>
          <a:lstStyle/>
          <a:p>
            <a:r>
              <a:rPr lang="en-US" dirty="0" smtClean="0"/>
              <a:t>Then, create a xml file to represent</a:t>
            </a:r>
          </a:p>
          <a:p>
            <a:r>
              <a:rPr lang="en-US" dirty="0" smtClean="0"/>
              <a:t>The search.</a:t>
            </a:r>
            <a:endParaRPr lang="en-US" dirty="0"/>
          </a:p>
        </p:txBody>
      </p:sp>
    </p:spTree>
    <p:extLst>
      <p:ext uri="{BB962C8B-B14F-4D97-AF65-F5344CB8AC3E}">
        <p14:creationId xmlns:p14="http://schemas.microsoft.com/office/powerpoint/2010/main" val="20785275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Creating the Search Interface (Part </a:t>
            </a:r>
            <a:r>
              <a:rPr lang="en-US" dirty="0" smtClean="0"/>
              <a:t>II)</a:t>
            </a:r>
            <a:endParaRPr lang="en-US" dirty="0"/>
          </a:p>
        </p:txBody>
      </p:sp>
      <p:sp>
        <p:nvSpPr>
          <p:cNvPr id="3" name="Espaço Reservado para Conteúdo 2"/>
          <p:cNvSpPr>
            <a:spLocks noGrp="1"/>
          </p:cNvSpPr>
          <p:nvPr>
            <p:ph sz="half" idx="1"/>
          </p:nvPr>
        </p:nvSpPr>
        <p:spPr/>
        <p:txBody>
          <a:bodyPr>
            <a:normAutofit/>
          </a:bodyPr>
          <a:lstStyle/>
          <a:p>
            <a:endParaRPr lang="en-US" dirty="0" smtClean="0"/>
          </a:p>
        </p:txBody>
      </p:sp>
      <p:sp>
        <p:nvSpPr>
          <p:cNvPr id="5" name="Espaço Reservado para Conteúdo 4"/>
          <p:cNvSpPr>
            <a:spLocks noGrp="1"/>
          </p:cNvSpPr>
          <p:nvPr>
            <p:ph sz="half" idx="2"/>
          </p:nvPr>
        </p:nvSpPr>
        <p:spPr>
          <a:xfrm>
            <a:off x="6827266" y="1845734"/>
            <a:ext cx="4937760" cy="4023360"/>
          </a:xfrm>
        </p:spPr>
        <p:txBody>
          <a:bodyPr/>
          <a:lstStyle/>
          <a:p>
            <a:r>
              <a:rPr lang="en-US" dirty="0"/>
              <a:t>We edit the Manifest file to appear like as in the code </a:t>
            </a:r>
            <a:r>
              <a:rPr lang="en-US" dirty="0" smtClean="0"/>
              <a:t>at left:</a:t>
            </a:r>
          </a:p>
          <a:p>
            <a:r>
              <a:rPr lang="en-US" dirty="0" smtClean="0"/>
              <a:t>A intent filter is added to allow the Search.</a:t>
            </a:r>
            <a:endParaRPr lang="en-US" dirty="0"/>
          </a:p>
          <a:p>
            <a:endParaRPr lang="en-US" dirty="0"/>
          </a:p>
        </p:txBody>
      </p:sp>
      <p:pic>
        <p:nvPicPr>
          <p:cNvPr id="4" name="Image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6905" y="1845734"/>
            <a:ext cx="5729987" cy="4286108"/>
          </a:xfrm>
          <a:prstGeom prst="rect">
            <a:avLst/>
          </a:prstGeom>
        </p:spPr>
      </p:pic>
    </p:spTree>
    <p:extLst>
      <p:ext uri="{BB962C8B-B14F-4D97-AF65-F5344CB8AC3E}">
        <p14:creationId xmlns:p14="http://schemas.microsoft.com/office/powerpoint/2010/main" val="25903477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Creating the Search Interface (Part </a:t>
            </a:r>
            <a:r>
              <a:rPr lang="en-US" dirty="0" smtClean="0"/>
              <a:t>III)</a:t>
            </a:r>
            <a:endParaRPr lang="en-US" dirty="0"/>
          </a:p>
        </p:txBody>
      </p:sp>
      <p:pic>
        <p:nvPicPr>
          <p:cNvPr id="5" name="Espaço Reservado para Conteúdo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096963" y="1992086"/>
            <a:ext cx="4938712" cy="3701143"/>
          </a:xfrm>
        </p:spPr>
      </p:pic>
      <p:sp>
        <p:nvSpPr>
          <p:cNvPr id="4" name="Espaço Reservado para Conteúdo 3"/>
          <p:cNvSpPr>
            <a:spLocks noGrp="1"/>
          </p:cNvSpPr>
          <p:nvPr>
            <p:ph sz="half" idx="2"/>
          </p:nvPr>
        </p:nvSpPr>
        <p:spPr/>
        <p:txBody>
          <a:bodyPr/>
          <a:lstStyle/>
          <a:p>
            <a:r>
              <a:rPr lang="en-US" dirty="0" smtClean="0"/>
              <a:t>In the </a:t>
            </a:r>
            <a:r>
              <a:rPr lang="en-US" dirty="0" err="1" smtClean="0"/>
              <a:t>MainActivity</a:t>
            </a:r>
            <a:r>
              <a:rPr lang="en-US" dirty="0" smtClean="0"/>
              <a:t> we override the method </a:t>
            </a:r>
            <a:r>
              <a:rPr lang="en-US" dirty="0" err="1" smtClean="0"/>
              <a:t>onNewIntent</a:t>
            </a:r>
            <a:r>
              <a:rPr lang="en-US" dirty="0" smtClean="0"/>
              <a:t> to whenever receive a new intent search, refresh the </a:t>
            </a:r>
            <a:r>
              <a:rPr lang="en-US" dirty="0" err="1" smtClean="0"/>
              <a:t>CountryFragment</a:t>
            </a:r>
            <a:r>
              <a:rPr lang="en-US" dirty="0" smtClean="0"/>
              <a:t>.</a:t>
            </a:r>
            <a:endParaRPr lang="en-US" dirty="0"/>
          </a:p>
        </p:txBody>
      </p:sp>
    </p:spTree>
    <p:extLst>
      <p:ext uri="{BB962C8B-B14F-4D97-AF65-F5344CB8AC3E}">
        <p14:creationId xmlns:p14="http://schemas.microsoft.com/office/powerpoint/2010/main" val="24861611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Creating the Search Interface (Part </a:t>
            </a:r>
            <a:r>
              <a:rPr lang="en-US" dirty="0" smtClean="0"/>
              <a:t>IV)</a:t>
            </a:r>
            <a:endParaRPr lang="en-US" dirty="0"/>
          </a:p>
        </p:txBody>
      </p:sp>
      <p:pic>
        <p:nvPicPr>
          <p:cNvPr id="5" name="Espaço Reservado para Conteúdo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096963" y="1981201"/>
            <a:ext cx="4938712" cy="3712028"/>
          </a:xfrm>
        </p:spPr>
      </p:pic>
      <p:sp>
        <p:nvSpPr>
          <p:cNvPr id="4" name="Espaço Reservado para Conteúdo 3"/>
          <p:cNvSpPr>
            <a:spLocks noGrp="1"/>
          </p:cNvSpPr>
          <p:nvPr>
            <p:ph sz="half" idx="2"/>
          </p:nvPr>
        </p:nvSpPr>
        <p:spPr/>
        <p:txBody>
          <a:bodyPr/>
          <a:lstStyle/>
          <a:p>
            <a:r>
              <a:rPr lang="en-US" dirty="0" smtClean="0"/>
              <a:t>The </a:t>
            </a:r>
            <a:r>
              <a:rPr lang="en-US" dirty="0" err="1" smtClean="0"/>
              <a:t>CountryFragment</a:t>
            </a:r>
            <a:r>
              <a:rPr lang="en-US" dirty="0" smtClean="0"/>
              <a:t> inflates a menu containing a search box that is managed by the </a:t>
            </a:r>
            <a:r>
              <a:rPr lang="en-US" dirty="0" err="1" smtClean="0"/>
              <a:t>onOptionsItemSelected</a:t>
            </a:r>
            <a:r>
              <a:rPr lang="en-US" dirty="0" smtClean="0"/>
              <a:t> method. As the search is made it call the method </a:t>
            </a:r>
            <a:r>
              <a:rPr lang="en-US" dirty="0" err="1" smtClean="0"/>
              <a:t>updateItems</a:t>
            </a:r>
            <a:r>
              <a:rPr lang="en-US" dirty="0"/>
              <a:t> </a:t>
            </a:r>
            <a:r>
              <a:rPr lang="en-US" dirty="0" smtClean="0"/>
              <a:t>of the Fragment.</a:t>
            </a:r>
            <a:endParaRPr lang="en-US" dirty="0"/>
          </a:p>
        </p:txBody>
      </p:sp>
    </p:spTree>
    <p:extLst>
      <p:ext uri="{BB962C8B-B14F-4D97-AF65-F5344CB8AC3E}">
        <p14:creationId xmlns:p14="http://schemas.microsoft.com/office/powerpoint/2010/main" val="11155406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Creating the Search Interface (Part </a:t>
            </a:r>
            <a:r>
              <a:rPr lang="en-US" dirty="0" smtClean="0"/>
              <a:t>V)</a:t>
            </a:r>
            <a:endParaRPr lang="en-US" dirty="0"/>
          </a:p>
        </p:txBody>
      </p:sp>
      <p:pic>
        <p:nvPicPr>
          <p:cNvPr id="5" name="Espaço Reservado para Conteúdo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096963" y="2002970"/>
            <a:ext cx="4938712" cy="3635829"/>
          </a:xfrm>
        </p:spPr>
      </p:pic>
      <p:sp>
        <p:nvSpPr>
          <p:cNvPr id="4" name="Espaço Reservado para Conteúdo 3"/>
          <p:cNvSpPr>
            <a:spLocks noGrp="1"/>
          </p:cNvSpPr>
          <p:nvPr>
            <p:ph sz="half" idx="2"/>
          </p:nvPr>
        </p:nvSpPr>
        <p:spPr/>
        <p:txBody>
          <a:bodyPr/>
          <a:lstStyle/>
          <a:p>
            <a:r>
              <a:rPr lang="en-US" dirty="0" smtClean="0"/>
              <a:t>In the </a:t>
            </a:r>
            <a:r>
              <a:rPr lang="en-US" dirty="0" err="1" smtClean="0"/>
              <a:t>CountryFragment</a:t>
            </a:r>
            <a:r>
              <a:rPr lang="en-US" dirty="0" smtClean="0"/>
              <a:t> we set a </a:t>
            </a:r>
            <a:r>
              <a:rPr lang="en-US" dirty="0" err="1" smtClean="0"/>
              <a:t>updateItems</a:t>
            </a:r>
            <a:r>
              <a:rPr lang="en-US" dirty="0" smtClean="0"/>
              <a:t> method that retrieves the query and return the result as a filter in the list</a:t>
            </a:r>
            <a:endParaRPr lang="en-US" dirty="0"/>
          </a:p>
        </p:txBody>
      </p:sp>
    </p:spTree>
    <p:extLst>
      <p:ext uri="{BB962C8B-B14F-4D97-AF65-F5344CB8AC3E}">
        <p14:creationId xmlns:p14="http://schemas.microsoft.com/office/powerpoint/2010/main" val="39450736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idx="4294967295"/>
          </p:nvPr>
        </p:nvSpPr>
        <p:spPr>
          <a:xfrm>
            <a:off x="2133600" y="287338"/>
            <a:ext cx="10058400" cy="1449387"/>
          </a:xfrm>
        </p:spPr>
        <p:txBody>
          <a:bodyPr/>
          <a:lstStyle/>
          <a:p>
            <a:r>
              <a:rPr lang="en-US" dirty="0" smtClean="0"/>
              <a:t>Demo</a:t>
            </a:r>
            <a:endParaRPr lang="en-US" dirty="0"/>
          </a:p>
        </p:txBody>
      </p:sp>
      <p:pic>
        <p:nvPicPr>
          <p:cNvPr id="6" name="Imagem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3479" y="1736726"/>
            <a:ext cx="3102066" cy="5121274"/>
          </a:xfrm>
          <a:prstGeom prst="rect">
            <a:avLst/>
          </a:prstGeom>
        </p:spPr>
      </p:pic>
      <p:pic>
        <p:nvPicPr>
          <p:cNvPr id="7" name="Imagem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76268" y="1736725"/>
            <a:ext cx="3112554" cy="5121275"/>
          </a:xfrm>
          <a:prstGeom prst="rect">
            <a:avLst/>
          </a:prstGeom>
        </p:spPr>
      </p:pic>
      <p:pic>
        <p:nvPicPr>
          <p:cNvPr id="8" name="Imagem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03815" y="1706242"/>
            <a:ext cx="3109041" cy="5151758"/>
          </a:xfrm>
          <a:prstGeom prst="rect">
            <a:avLst/>
          </a:prstGeom>
        </p:spPr>
      </p:pic>
    </p:spTree>
    <p:extLst>
      <p:ext uri="{BB962C8B-B14F-4D97-AF65-F5344CB8AC3E}">
        <p14:creationId xmlns:p14="http://schemas.microsoft.com/office/powerpoint/2010/main" val="4052984355"/>
      </p:ext>
    </p:extLst>
  </p:cSld>
  <p:clrMapOvr>
    <a:masterClrMapping/>
  </p:clrMapOvr>
</p:sld>
</file>

<file path=ppt/theme/theme1.xml><?xml version="1.0" encoding="utf-8"?>
<a:theme xmlns:a="http://schemas.openxmlformats.org/drawingml/2006/main" name="Retrospectiva">
  <a:themeElements>
    <a:clrScheme name="Retrospectiva">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iva">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iva">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34</TotalTime>
  <Words>339</Words>
  <Application>Microsoft Office PowerPoint</Application>
  <PresentationFormat>Widescreen</PresentationFormat>
  <Paragraphs>29</Paragraphs>
  <Slides>10</Slides>
  <Notes>0</Notes>
  <HiddenSlides>0</HiddenSlides>
  <MMClips>0</MMClips>
  <ScaleCrop>false</ScaleCrop>
  <HeadingPairs>
    <vt:vector size="6" baseType="variant">
      <vt:variant>
        <vt:lpstr>Fontes usadas</vt:lpstr>
      </vt:variant>
      <vt:variant>
        <vt:i4>2</vt:i4>
      </vt:variant>
      <vt:variant>
        <vt:lpstr>Tema</vt:lpstr>
      </vt:variant>
      <vt:variant>
        <vt:i4>1</vt:i4>
      </vt:variant>
      <vt:variant>
        <vt:lpstr>Títulos de slides</vt:lpstr>
      </vt:variant>
      <vt:variant>
        <vt:i4>10</vt:i4>
      </vt:variant>
    </vt:vector>
  </HeadingPairs>
  <TitlesOfParts>
    <vt:vector size="13" baseType="lpstr">
      <vt:lpstr>Calibri</vt:lpstr>
      <vt:lpstr>Calibri Light</vt:lpstr>
      <vt:lpstr>Retrospectiva</vt:lpstr>
      <vt:lpstr>CS5950 – Android Development Searchable Activities</vt:lpstr>
      <vt:lpstr>Introduction</vt:lpstr>
      <vt:lpstr>Model and GUI</vt:lpstr>
      <vt:lpstr>Creating the Search Interface (Part I)</vt:lpstr>
      <vt:lpstr>Creating the Search Interface (Part II)</vt:lpstr>
      <vt:lpstr>Creating the Search Interface (Part III)</vt:lpstr>
      <vt:lpstr>Creating the Search Interface (Part IV)</vt:lpstr>
      <vt:lpstr>Creating the Search Interface (Part V)</vt:lpstr>
      <vt:lpstr>Demo</vt:lpstr>
      <vt:lpstr>References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CS5950 – Android Development Searchable Activities</dc:title>
  <dc:creator>Leonardo Monteiro</dc:creator>
  <cp:lastModifiedBy>Leonardo Monteiro</cp:lastModifiedBy>
  <cp:revision>4</cp:revision>
  <dcterms:created xsi:type="dcterms:W3CDTF">2014-12-08T20:02:52Z</dcterms:created>
  <dcterms:modified xsi:type="dcterms:W3CDTF">2014-12-08T20:37:26Z</dcterms:modified>
</cp:coreProperties>
</file>