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1" r:id="rId4"/>
  </p:sldMasterIdLst>
  <p:notesMasterIdLst>
    <p:notesMasterId r:id="rId29"/>
  </p:notesMasterIdLst>
  <p:handoutMasterIdLst>
    <p:handoutMasterId r:id="rId30"/>
  </p:handoutMasterIdLst>
  <p:sldIdLst>
    <p:sldId id="256" r:id="rId5"/>
    <p:sldId id="257" r:id="rId6"/>
    <p:sldId id="278" r:id="rId7"/>
    <p:sldId id="297" r:id="rId8"/>
    <p:sldId id="258" r:id="rId9"/>
    <p:sldId id="298" r:id="rId10"/>
    <p:sldId id="299" r:id="rId11"/>
    <p:sldId id="300" r:id="rId12"/>
    <p:sldId id="308" r:id="rId13"/>
    <p:sldId id="309" r:id="rId14"/>
    <p:sldId id="310" r:id="rId15"/>
    <p:sldId id="311" r:id="rId16"/>
    <p:sldId id="313" r:id="rId17"/>
    <p:sldId id="312" r:id="rId18"/>
    <p:sldId id="301" r:id="rId19"/>
    <p:sldId id="302" r:id="rId20"/>
    <p:sldId id="304" r:id="rId21"/>
    <p:sldId id="314" r:id="rId22"/>
    <p:sldId id="316" r:id="rId23"/>
    <p:sldId id="305" r:id="rId24"/>
    <p:sldId id="317" r:id="rId25"/>
    <p:sldId id="306" r:id="rId26"/>
    <p:sldId id="307" r:id="rId27"/>
    <p:sldId id="27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0637" autoAdjust="0"/>
  </p:normalViewPr>
  <p:slideViewPr>
    <p:cSldViewPr snapToGrid="0">
      <p:cViewPr varScale="1">
        <p:scale>
          <a:sx n="127" d="100"/>
          <a:sy n="127" d="100"/>
        </p:scale>
        <p:origin x="448" y="17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05EBB-A25F-F100-AE27-276D088F2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26632E-35AD-F050-6B27-CE618F135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FA6198-61E7-4A3D-04C8-D7B3D9E49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C3A069-F466-22B2-2929-C3EEDB9B4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470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20382-3746-4A8D-675B-E445F537A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621AEF-8A59-6212-08D7-0D7460B038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812233-83C0-528E-F920-678C508BC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6A30D-3439-85A8-0945-4FC42CD6D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434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2E56A-5E2E-EBE6-8C4B-E243329F2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6AFC18-B4F7-56EF-97B5-6DD9060E1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B4FCFF-B45A-D6B1-47E0-77B67B627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F6AD1-AB55-A595-EF91-DB2B0F64E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8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07640-5C2E-C9FD-F0BE-8C1B2670A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DDF36-6677-A768-B463-CEFE6FBF70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C71303-5132-7A87-75CC-CF1164E2F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243B2-2BC5-23D8-89DD-85BBC9001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24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85812-4E61-5A35-E408-02B973F5B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EA82E7-4F64-B3A5-491D-871CC0F0D8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6A65AA-CCCD-AB4D-5F6D-A387C6019A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935F5-AF31-6658-B4EC-1AF5164DFA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64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264D5-EF7D-D4F4-5E75-094499188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A9B678-0AF3-4160-CD8A-800ACFDDE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333D4F-E715-5C8E-B78F-2BB51B956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5D9F6-E0F9-CCC1-6988-83CA0EFD89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13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29E02-3489-B376-D1C3-8D52E77C8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22B44F-3179-FD08-A17F-E16EE7859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F2EF53-036D-90E2-E801-565B27C62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EDFF7-BB23-F8C8-8575-DF7A10385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9982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8BE6F-2DE1-AAF2-D90C-A31C81ECA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37A6D5-DF2D-60F2-ABFC-B1061F85FC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635AF0-D66C-10C2-109F-21BFFCAD4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8AE8E-0CCD-262A-6F2F-08B870AF82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98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EE931-D788-CBB5-14B1-1E4614ED9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6F95B9-B188-4307-48A3-0109350F68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8BA3EC-CF4B-A9C2-951A-DF378E490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52467-4932-43A7-64B2-E6E7A9DD8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4667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FF9C8-0067-BB18-EFF9-A1A05CA9D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57C08B-39A6-95E1-62BB-1528E3B43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5BC9D3-C43B-2C15-DFC1-B6EECC118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BF109-ABD2-4086-978C-90BDBF9B7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88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9A504-D60D-3333-758E-E22AE986B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49B180-9D71-F843-E8F5-96EE745B6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5F8C2-2F15-06FC-24AA-E14B276E3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B72A3-9048-6E89-A4B9-22F226DD2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5113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42C20-2000-407F-AFA4-2A0A27919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7AA140-8843-2F9D-24B2-E930BBAA8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B8C174-E840-09B9-F967-C1BDBEB5D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28976-938B-8E23-A560-151FE7D7C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742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9F055-11F4-A126-A3BC-F8FB9ABFF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64621D-B729-E327-1910-8269C14AB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6D02E0-701B-324B-3DF0-10FE45CDC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084DA-7F3E-9C57-69A5-A5376A8277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748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13DEB-902C-F88D-CFE4-3035FC276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19DFE7-C683-505D-FF7D-4BE51C62CF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87467E-2C34-0DCD-D474-9F13D0603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24FD8-2AFF-F515-624B-442118AAB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1110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A3EF7-240D-7DCA-FD10-CE3729147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C20F2-DE30-AF58-EB3E-AB85D4040D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AC9CBD-A9E4-7B4E-6C01-39FDAE58D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F43F7-D73A-9DE2-AEC2-DEB5BD4A30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894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659F0-9634-95E8-A545-224EE7057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42473D-E1A1-E599-3A0E-B933ED2B90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004CCC-4B66-5522-53BB-33DEA8A05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C8927E-1714-E354-CBBA-02117E3AC5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7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7E33E-3DCC-8BD0-71B8-FFF9EC40A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F1C7B6-CD3B-4E55-843B-9C0B5E8BCD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A27462-7D68-0502-EA1E-64D1ED099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43419-3728-54E0-CA2A-D44668F70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73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AA96D-6767-8151-3935-478F38AD6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A0342-2673-3AE1-45CB-318BF60EA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B57007-196C-E845-AC68-1C6663AF6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A0FB5-8339-CE59-9D4A-B933B2B47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0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D83A1-B404-3BF4-1004-745241621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5349A1-1769-8451-3C19-C8403B731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65B1D2-406C-ACA7-715B-E16DC6582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DA45E-D0B7-C0B4-2E2C-F8441E51F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655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0046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75812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81900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6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8363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34167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07650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3422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66175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29926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543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97010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pt-BR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Uso de dados no futebol profissional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15C76-C282-C797-02E4-4E539F190E45}"/>
              </a:ext>
            </a:extLst>
          </p:cNvPr>
          <p:cNvSpPr txBox="1"/>
          <p:nvPr/>
        </p:nvSpPr>
        <p:spPr>
          <a:xfrm>
            <a:off x="838199" y="4983276"/>
            <a:ext cx="10512552" cy="1126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pt-BR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Leo Martins de Sá Freire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E80CA-C688-4640-2768-A57D65179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C09C-12D9-FE36-1A3F-0441FAAEE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Contexto 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25C631A2-3241-3056-5934-50639C9E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10</a:t>
            </a:fld>
            <a:endParaRPr lang="pt-BR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954AF03-6397-426A-80CD-DC2BA9B5E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81125"/>
            <a:ext cx="5476352" cy="5039772"/>
          </a:xfrm>
          <a:ln>
            <a:noFill/>
          </a:ln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Imagine que você trabalha em um clube que precisa de um jogador para atuar em uma região específica do campo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Podemos buscar na PL 15/16 os atletas que mais geraram valor nessa região do campo</a:t>
            </a:r>
            <a:br>
              <a:rPr lang="pt-BR" sz="2400" dirty="0"/>
            </a:b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Por conveniência, vamos separar o valor gerado através de passes e o valor gerado por conduções</a:t>
            </a:r>
          </a:p>
        </p:txBody>
      </p:sp>
      <p:pic>
        <p:nvPicPr>
          <p:cNvPr id="4" name="Picture 3" descr="A football field with a circle&#10;&#10;AI-generated content may be incorrect.">
            <a:extLst>
              <a:ext uri="{FF2B5EF4-FFF2-40B4-BE49-F238E27FC236}">
                <a16:creationId xmlns:a16="http://schemas.microsoft.com/office/drawing/2014/main" id="{379B125E-9EBD-DE64-A7A9-ADC18BAB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76" t="3517" r="5556" b="4029"/>
          <a:stretch>
            <a:fillRect/>
          </a:stretch>
        </p:blipFill>
        <p:spPr>
          <a:xfrm>
            <a:off x="7345344" y="984739"/>
            <a:ext cx="3516923" cy="5209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B267F4-FC59-517D-54FF-600804FE9987}"/>
              </a:ext>
            </a:extLst>
          </p:cNvPr>
          <p:cNvSpPr/>
          <p:nvPr/>
        </p:nvSpPr>
        <p:spPr>
          <a:xfrm>
            <a:off x="8058778" y="1065125"/>
            <a:ext cx="602901" cy="2524283"/>
          </a:xfrm>
          <a:prstGeom prst="rect">
            <a:avLst/>
          </a:prstGeom>
          <a:solidFill>
            <a:schemeClr val="accent2">
              <a:lumMod val="40000"/>
              <a:lumOff val="60000"/>
              <a:alpha val="59642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94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D0FD6-C460-A73F-28CE-116C080A1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97CB-5675-FA3D-913E-03B62BA9F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Análise 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8C4AAFE1-0E43-1A9E-1B05-6A965B02D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11</a:t>
            </a:fld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5A17C1-58D6-EDED-2AE2-989FEE801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49" y="1438780"/>
            <a:ext cx="4938272" cy="4701024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37B6D6-794E-B87F-8365-C26F41ED9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26912"/>
            <a:ext cx="6096000" cy="28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56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F157F-4FD8-C4C0-47BB-3B0CC84B1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BCBB3-5551-FBC1-499B-1DCE10A67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Análise 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87574C3A-9C0D-EF94-64C8-58B622EA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12</a:t>
            </a:fld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6D1468-2649-0AAE-390C-221AABA91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49" y="1438780"/>
            <a:ext cx="4938272" cy="47010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5E259C-7755-117D-7538-E02D17C18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64660"/>
            <a:ext cx="6069553" cy="285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0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A1860-0C90-7A93-4F57-A4D28C6A5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C584-9A68-7F23-9828-F7C32448D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Análise 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53963547-E15A-1A82-8810-5999DEC3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13</a:t>
            </a:fld>
            <a:endParaRPr lang="pt-BR" dirty="0"/>
          </a:p>
        </p:txBody>
      </p:sp>
      <p:pic>
        <p:nvPicPr>
          <p:cNvPr id="5" name="Picture 4" descr="A chart with orange dots&#10;&#10;AI-generated content may be incorrect.">
            <a:extLst>
              <a:ext uri="{FF2B5EF4-FFF2-40B4-BE49-F238E27FC236}">
                <a16:creationId xmlns:a16="http://schemas.microsoft.com/office/drawing/2014/main" id="{284702DC-8020-5BE7-84C7-815B3E884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095271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10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C15A5-B174-441A-FA28-6E1D25BFC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0621-06D2-9BF6-C40F-5ABAEFC52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Limitações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4171B75D-2CBE-B0EE-D2ED-3EE02DBE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14</a:t>
            </a:fld>
            <a:endParaRPr lang="pt-BR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C58BEF8-330B-F2BC-4D04-37089AA13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81125"/>
            <a:ext cx="12068175" cy="5039772"/>
          </a:xfrm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Estamos utilizando a minutagem total pra normalizar. Alguns jogadores podem estar sendo prejudicados por atuarem em mais de uma posição</a:t>
            </a:r>
            <a:br>
              <a:rPr lang="pt-BR" sz="2400" dirty="0"/>
            </a:b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Estamos fazendo uma comparação direta entre jogadores inseridos em contextos coletivos distintos</a:t>
            </a:r>
            <a:br>
              <a:rPr lang="pt-BR" sz="2400" dirty="0"/>
            </a:b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Reconhecer as limitações de uma abordagem quantitativa é fundamental! Isso não invalida a ideia, mas nos prepara melhor para interpretar os resultados obtidos</a:t>
            </a:r>
            <a:br>
              <a:rPr lang="pt-BR" sz="2400" dirty="0"/>
            </a:b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5038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8E0D3D-D27B-472A-2F53-DE34BD453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77F0C13-E8CA-55A2-20E7-58D5D465A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DC2A5-5961-80D4-58C1-E3949AA78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t-BR" sz="6600" dirty="0"/>
              <a:t>3. Aplicação na análise de adversários: </a:t>
            </a:r>
            <a:r>
              <a:rPr lang="pt-BR" sz="6600" dirty="0" err="1"/>
              <a:t>clusterizando</a:t>
            </a:r>
            <a:r>
              <a:rPr lang="pt-BR" sz="6600" dirty="0"/>
              <a:t> passes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37E06DD3-7F6D-A1AC-0C48-9C8E74E1F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516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5289E-93E7-4760-093F-ED5977FC6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C4AFE-82D8-3896-6A1B-41E8B913B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Análise Pré-Jogo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5D68C214-DB55-9249-CC82-813CA0CD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16</a:t>
            </a:fld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64796-25BE-210B-2DA1-ED4E3428D9FC}"/>
              </a:ext>
            </a:extLst>
          </p:cNvPr>
          <p:cNvSpPr txBox="1">
            <a:spLocks/>
          </p:cNvSpPr>
          <p:nvPr/>
        </p:nvSpPr>
        <p:spPr>
          <a:xfrm>
            <a:off x="180870" y="1102720"/>
            <a:ext cx="11816861" cy="575528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pt-BR" dirty="0"/>
              <a:t>Uma demanda tradicional para departamento de dados é caracterizar atletas adversários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Pode ser do interesse da Comissão Técnica ter um resumo visual dos adversários</a:t>
            </a: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No nosso caso, temos todas as ações na bola de cada jogador 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Além disso, temos o ‘valor’ gerado por cada ação</a:t>
            </a: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Vamos desenvolver um método para retratar os passes de jogadores adversários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pt-B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2E75771-4DCD-8884-17EE-7053843BD757}"/>
              </a:ext>
            </a:extLst>
          </p:cNvPr>
          <p:cNvGrpSpPr/>
          <p:nvPr/>
        </p:nvGrpSpPr>
        <p:grpSpPr>
          <a:xfrm>
            <a:off x="2082521" y="2806262"/>
            <a:ext cx="7772400" cy="1647410"/>
            <a:chOff x="1241932" y="3200400"/>
            <a:chExt cx="7772400" cy="16474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47702A-0B0A-3DF1-565F-AC5110CCBE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1932" y="3200400"/>
              <a:ext cx="7772400" cy="1647410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6E36C7-376F-98E2-CD7C-F1F25398FF86}"/>
                </a:ext>
              </a:extLst>
            </p:cNvPr>
            <p:cNvSpPr/>
            <p:nvPr/>
          </p:nvSpPr>
          <p:spPr>
            <a:xfrm>
              <a:off x="6779791" y="3573941"/>
              <a:ext cx="1750423" cy="1143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highlight>
                  <a:srgbClr val="0000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015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91FBA-C170-88B6-3877-46AF6905F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5C83-691B-9379-BFF5-108011E98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Tentativa #1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55913036-489F-0C13-E370-8D235FFBA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17</a:t>
            </a:fld>
            <a:endParaRPr lang="pt-BR" dirty="0"/>
          </a:p>
        </p:txBody>
      </p:sp>
      <p:pic>
        <p:nvPicPr>
          <p:cNvPr id="4" name="Content Placeholder 4" descr="A black and white illustration of a football field&#10;&#10;AI-generated content may be incorrect.">
            <a:extLst>
              <a:ext uri="{FF2B5EF4-FFF2-40B4-BE49-F238E27FC236}">
                <a16:creationId xmlns:a16="http://schemas.microsoft.com/office/drawing/2014/main" id="{CA75096E-3917-A2B7-9D5A-57707850EE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735" t="3188" r="29026" b="3471"/>
          <a:stretch>
            <a:fillRect/>
          </a:stretch>
        </p:blipFill>
        <p:spPr>
          <a:xfrm>
            <a:off x="6795699" y="984739"/>
            <a:ext cx="3604344" cy="53099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A011BC-6F62-8B9F-2EA6-F91E0A055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904" y="2082641"/>
            <a:ext cx="5701742" cy="311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77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56AB5-EA7E-E029-80FF-5B360DB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32C50-70BB-C605-1610-99C86E39A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 err="1"/>
              <a:t>K-means</a:t>
            </a:r>
            <a:endParaRPr lang="pt-BR" dirty="0"/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4B07B980-118B-57B7-8DD7-DE5A3087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18</a:t>
            </a:fld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4EA80-600C-A5F0-D3DA-5E87163F4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381125"/>
            <a:ext cx="12078119" cy="5039772"/>
          </a:xfrm>
          <a:ln>
            <a:noFill/>
          </a:ln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Algoritmo de clusterização que funciona a partir da definição prévia do número de clusters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Inicializa aleatoriamente e ajusta em iterações subsequentes</a:t>
            </a:r>
          </a:p>
        </p:txBody>
      </p:sp>
      <p:pic>
        <p:nvPicPr>
          <p:cNvPr id="1028" name="Picture 4" descr="K-means++ Algorithm – ML | GeeksforGeeks">
            <a:extLst>
              <a:ext uri="{FF2B5EF4-FFF2-40B4-BE49-F238E27FC236}">
                <a16:creationId xmlns:a16="http://schemas.microsoft.com/office/drawing/2014/main" id="{7EEAD711-A7F9-47CB-7540-6D21DA1C1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521" y="3093497"/>
            <a:ext cx="4724400" cy="33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08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56158-34ED-676A-7B60-876853B43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9AC9A-168B-D492-8609-00E0B949C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 err="1"/>
              <a:t>K-means</a:t>
            </a:r>
            <a:endParaRPr lang="pt-BR" dirty="0"/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83C4D2E1-DBAB-923E-B053-B4C4C27C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19</a:t>
            </a:fld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9EE99-EB98-8101-D681-2A489E779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381125"/>
            <a:ext cx="12078119" cy="5039772"/>
          </a:xfrm>
          <a:ln>
            <a:noFill/>
          </a:ln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Algoritmo de clusterização que funciona a partir da definição prévia do número de clusters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Inicializa aleatoriamente e ajusta em iterações subsequentes</a:t>
            </a:r>
          </a:p>
        </p:txBody>
      </p:sp>
      <p:pic>
        <p:nvPicPr>
          <p:cNvPr id="4" name="Picture 2" descr="K-Means: Entendendo o Algoritmo de Agrupamento">
            <a:extLst>
              <a:ext uri="{FF2B5EF4-FFF2-40B4-BE49-F238E27FC236}">
                <a16:creationId xmlns:a16="http://schemas.microsoft.com/office/drawing/2014/main" id="{A09496A6-562E-9D3A-02FD-DBBC378A3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71" y="3165231"/>
            <a:ext cx="6405457" cy="3255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63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BR" sz="5400" dirty="0"/>
              <a:t>AGENDA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200" dirty="0"/>
              <a:t>1. Dados de evento e avaliação de ações</a:t>
            </a:r>
          </a:p>
          <a:p>
            <a:pPr marL="0" indent="0">
              <a:buNone/>
            </a:pPr>
            <a:r>
              <a:rPr lang="pt-BR" sz="2200" dirty="0"/>
              <a:t>2. Aplicação na análise de mercado: valor gerado no meio espaço</a:t>
            </a:r>
          </a:p>
          <a:p>
            <a:pPr marL="0" indent="0">
              <a:buNone/>
            </a:pPr>
            <a:r>
              <a:rPr lang="pt-BR" sz="2200" dirty="0"/>
              <a:t>3. Aplicação na análise de adversários: </a:t>
            </a:r>
            <a:r>
              <a:rPr lang="pt-BR" sz="2200" dirty="0" err="1"/>
              <a:t>clusterizando</a:t>
            </a:r>
            <a:r>
              <a:rPr lang="pt-BR" sz="2200" dirty="0"/>
              <a:t> passes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38D9F-C4C6-151C-3358-F87AA470D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2DA8E-8FD5-35F8-C9C0-BFD877514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Tentativa #2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E7DD2515-F071-9E7C-13EF-DAB114DB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20</a:t>
            </a:fld>
            <a:endParaRPr lang="pt-B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11283B-28AA-F90E-DB03-F7EAC0DB2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412" y="921960"/>
            <a:ext cx="5121309" cy="5612277"/>
          </a:xfrm>
          <a:prstGeom prst="rect">
            <a:avLst/>
          </a:prstGeom>
        </p:spPr>
      </p:pic>
      <p:pic>
        <p:nvPicPr>
          <p:cNvPr id="6" name="Picture 5" descr="A football field with a few points&#10;&#10;AI-generated content may be incorrect.">
            <a:extLst>
              <a:ext uri="{FF2B5EF4-FFF2-40B4-BE49-F238E27FC236}">
                <a16:creationId xmlns:a16="http://schemas.microsoft.com/office/drawing/2014/main" id="{BD7E9DF4-0277-1E83-B92C-D04B5EDD1F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633" t="5607" r="29126" b="3814"/>
          <a:stretch>
            <a:fillRect/>
          </a:stretch>
        </p:blipFill>
        <p:spPr>
          <a:xfrm>
            <a:off x="6798487" y="1084179"/>
            <a:ext cx="3722137" cy="545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6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E6646-6D73-5727-DA06-F8A15EC58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A928-49D3-B4E1-52D9-97C7DF461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7308501" cy="813917"/>
          </a:xfrm>
        </p:spPr>
        <p:txBody>
          <a:bodyPr anchor="b">
            <a:normAutofit fontScale="90000"/>
          </a:bodyPr>
          <a:lstStyle/>
          <a:p>
            <a:r>
              <a:rPr lang="pt-BR" dirty="0" err="1"/>
              <a:t>Agglomerative</a:t>
            </a:r>
            <a:r>
              <a:rPr lang="pt-BR" dirty="0"/>
              <a:t> </a:t>
            </a:r>
            <a:r>
              <a:rPr lang="pt-BR" dirty="0" err="1"/>
              <a:t>Clustering</a:t>
            </a:r>
            <a:endParaRPr lang="pt-BR" dirty="0"/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2DC1469D-AC9E-6D59-34EA-1E100C629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21</a:t>
            </a:fld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5C316-4D17-7012-6129-A30BA3D17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1381125"/>
            <a:ext cx="12078119" cy="5039772"/>
          </a:xfrm>
          <a:ln>
            <a:noFill/>
          </a:ln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Nessa abordagem, cada ponto é inicializado como um cluster individual. Pouco a pouco, pontos próximos vão sendo agrupados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O processo para quando um limite de variabilidade dentro de cada cluster é atingido</a:t>
            </a:r>
          </a:p>
        </p:txBody>
      </p:sp>
      <p:pic>
        <p:nvPicPr>
          <p:cNvPr id="5124" name="Picture 4" descr="Everything to know about Hierarchical Clustering, Agglomerative Clustering  &amp; Divisive Clustering | by Chandra Prakash Bathula | Towards AI">
            <a:extLst>
              <a:ext uri="{FF2B5EF4-FFF2-40B4-BE49-F238E27FC236}">
                <a16:creationId xmlns:a16="http://schemas.microsoft.com/office/drawing/2014/main" id="{D8196CA9-364D-4CD3-041D-F8A040F7E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063" y="3429000"/>
            <a:ext cx="8701873" cy="272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74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348AE-CBBD-9559-6CF0-5A37C132C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319B-8F03-37F1-C925-FA832B851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Tentativa #3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B37A8F8F-A664-1E12-F185-CD942894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22</a:t>
            </a:fld>
            <a:endParaRPr lang="pt-BR" dirty="0"/>
          </a:p>
        </p:txBody>
      </p:sp>
      <p:pic>
        <p:nvPicPr>
          <p:cNvPr id="4" name="Picture 3" descr="A football field with a diagram&#10;&#10;AI-generated content may be incorrect.">
            <a:extLst>
              <a:ext uri="{FF2B5EF4-FFF2-40B4-BE49-F238E27FC236}">
                <a16:creationId xmlns:a16="http://schemas.microsoft.com/office/drawing/2014/main" id="{35F3E087-9C1F-A0DB-1B0B-61945C1D41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115" t="5623" r="28738" b="3814"/>
          <a:stretch>
            <a:fillRect/>
          </a:stretch>
        </p:blipFill>
        <p:spPr>
          <a:xfrm>
            <a:off x="6559396" y="844082"/>
            <a:ext cx="3950053" cy="5658513"/>
          </a:xfrm>
          <a:prstGeom prst="rect">
            <a:avLst/>
          </a:prstGeom>
        </p:spPr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6FF327C-73C7-84F6-0535-CD496B2F7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112" y="984739"/>
            <a:ext cx="4491494" cy="537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86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64F20-0AC3-A614-BB7B-FCF647502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6F31-E63F-3AB7-06B4-345576248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Comparação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098F6117-D8BE-639B-CB05-D4CF474EB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23</a:t>
            </a:fld>
            <a:endParaRPr lang="pt-B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F4EF66-6BFA-E641-0743-E56298779D18}"/>
              </a:ext>
            </a:extLst>
          </p:cNvPr>
          <p:cNvGrpSpPr/>
          <p:nvPr/>
        </p:nvGrpSpPr>
        <p:grpSpPr>
          <a:xfrm>
            <a:off x="1031736" y="1507252"/>
            <a:ext cx="9873970" cy="4417017"/>
            <a:chOff x="956011" y="1507252"/>
            <a:chExt cx="9873970" cy="4417017"/>
          </a:xfrm>
        </p:grpSpPr>
        <p:pic>
          <p:nvPicPr>
            <p:cNvPr id="3" name="Content Placeholder 4" descr="A black and white illustration of a football field&#10;&#10;AI-generated content may be incorrect.">
              <a:extLst>
                <a:ext uri="{FF2B5EF4-FFF2-40B4-BE49-F238E27FC236}">
                  <a16:creationId xmlns:a16="http://schemas.microsoft.com/office/drawing/2014/main" id="{21C5F868-B1B7-D98C-543E-976D1A268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8735" t="3188" r="29026" b="3471"/>
            <a:stretch>
              <a:fillRect/>
            </a:stretch>
          </p:blipFill>
          <p:spPr>
            <a:xfrm>
              <a:off x="956011" y="1507254"/>
              <a:ext cx="2998216" cy="4417015"/>
            </a:xfrm>
            <a:prstGeom prst="rect">
              <a:avLst/>
            </a:prstGeom>
          </p:spPr>
        </p:pic>
        <p:pic>
          <p:nvPicPr>
            <p:cNvPr id="6" name="Picture 5" descr="A football field with a few points&#10;&#10;AI-generated content may be incorrect.">
              <a:extLst>
                <a:ext uri="{FF2B5EF4-FFF2-40B4-BE49-F238E27FC236}">
                  <a16:creationId xmlns:a16="http://schemas.microsoft.com/office/drawing/2014/main" id="{54A3B3F7-6549-A4AB-859B-A85FFCC5B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9633" t="5607" r="29126" b="3814"/>
            <a:stretch>
              <a:fillRect/>
            </a:stretch>
          </p:blipFill>
          <p:spPr>
            <a:xfrm>
              <a:off x="4342095" y="1507252"/>
              <a:ext cx="3016619" cy="4417017"/>
            </a:xfrm>
            <a:prstGeom prst="rect">
              <a:avLst/>
            </a:prstGeom>
          </p:spPr>
        </p:pic>
        <p:pic>
          <p:nvPicPr>
            <p:cNvPr id="7" name="Picture 6" descr="A football field with a diagram&#10;&#10;AI-generated content may be incorrect.">
              <a:extLst>
                <a:ext uri="{FF2B5EF4-FFF2-40B4-BE49-F238E27FC236}">
                  <a16:creationId xmlns:a16="http://schemas.microsoft.com/office/drawing/2014/main" id="{04235E6D-0BFC-4585-A35A-04F7DF08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9115" t="5623" r="28738" b="3814"/>
            <a:stretch>
              <a:fillRect/>
            </a:stretch>
          </p:blipFill>
          <p:spPr>
            <a:xfrm>
              <a:off x="7746582" y="1507252"/>
              <a:ext cx="3083399" cy="44170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5268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5163"/>
            <a:ext cx="9144000" cy="2387600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pt-BR" dirty="0"/>
              <a:t>Leo Martins de Sá Freire</a:t>
            </a:r>
          </a:p>
          <a:p>
            <a:r>
              <a:rPr lang="pt-BR" dirty="0"/>
              <a:t>https://</a:t>
            </a:r>
            <a:r>
              <a:rPr lang="pt-BR" dirty="0" err="1"/>
              <a:t>x.com</a:t>
            </a:r>
            <a:r>
              <a:rPr lang="pt-BR" dirty="0"/>
              <a:t>/</a:t>
            </a:r>
            <a:r>
              <a:rPr lang="pt-BR" dirty="0" err="1"/>
              <a:t>safreireleo</a:t>
            </a:r>
            <a:endParaRPr lang="pt-BR" dirty="0"/>
          </a:p>
          <a:p>
            <a:r>
              <a:rPr lang="pt-BR" dirty="0"/>
              <a:t>https://www.linkedin.com/in/leomartins7/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t-BR" sz="6600" dirty="0"/>
              <a:t>1. Dados de evento e avaliação de ações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F5F8B-3CE3-D19C-DD91-09E21F194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6F2D-C705-CB5E-5EDE-E3D2D4A94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Dados de evento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78DC21-6DC7-5975-D209-6BA59BD0F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81352"/>
            <a:ext cx="12068070" cy="1655762"/>
          </a:xfrm>
        </p:spPr>
        <p:txBody>
          <a:bodyPr>
            <a:normAutofit lnSpcReduction="10000"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Representação do jogo a partir da sequência de ações (passes, conduções, interceptações, etc.) na bola</a:t>
            </a:r>
            <a:br>
              <a:rPr lang="pt-BR" sz="2400" dirty="0"/>
            </a:br>
            <a:endParaRPr lang="pt-BR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Cada ação é armazenada com informações básicas (coordenadas, tempo, tipo, equipe, jogador, etc.)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B14B00DB-E43E-53FC-E18D-3B8DDC0EA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4</a:t>
            </a:fld>
            <a:endParaRPr lang="pt-B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A3FEBD6-CE01-6882-527A-CEB42AABC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84" y="4110733"/>
            <a:ext cx="5259941" cy="1252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2A0A1207-FDB5-988A-0BDB-80D1F6F8E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6950311" y="3567769"/>
            <a:ext cx="3543316" cy="2338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084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Avaliando Ações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5</a:t>
            </a:fld>
            <a:endParaRPr lang="pt-BR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1A5D788-2C3A-A157-8886-1B4EBFEE9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1381125"/>
            <a:ext cx="5144756" cy="4718224"/>
          </a:xfrm>
        </p:spPr>
        <p:txBody>
          <a:bodyPr>
            <a:no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A representação dos dados de evento nos permite avaliar cada ação considerando suas particularidades </a:t>
            </a:r>
            <a:br>
              <a:rPr lang="pt-BR" sz="2400" dirty="0"/>
            </a:br>
            <a:endParaRPr lang="pt-BR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Uma das métricas que se propõe a fazer isso é o VAEP (</a:t>
            </a:r>
            <a:r>
              <a:rPr lang="pt-BR" sz="2400" dirty="0" err="1"/>
              <a:t>Valuing</a:t>
            </a:r>
            <a:r>
              <a:rPr lang="pt-BR" sz="2400" dirty="0"/>
              <a:t> </a:t>
            </a:r>
            <a:r>
              <a:rPr lang="pt-BR" sz="2400" dirty="0" err="1"/>
              <a:t>Actions</a:t>
            </a:r>
            <a:r>
              <a:rPr lang="pt-BR" sz="2400" dirty="0"/>
              <a:t> </a:t>
            </a:r>
            <a:r>
              <a:rPr lang="pt-BR" sz="2400" dirty="0" err="1"/>
              <a:t>by</a:t>
            </a:r>
            <a:r>
              <a:rPr lang="pt-BR" sz="2400" dirty="0"/>
              <a:t> </a:t>
            </a:r>
            <a:r>
              <a:rPr lang="pt-BR" sz="2400" dirty="0" err="1"/>
              <a:t>Estimating</a:t>
            </a:r>
            <a:r>
              <a:rPr lang="pt-BR" sz="2400" dirty="0"/>
              <a:t> </a:t>
            </a:r>
            <a:r>
              <a:rPr lang="pt-BR" sz="2400" dirty="0" err="1"/>
              <a:t>Probabilities</a:t>
            </a:r>
            <a:r>
              <a:rPr lang="pt-BR" sz="2400" dirty="0"/>
              <a:t>)</a:t>
            </a:r>
            <a:br>
              <a:rPr lang="pt-BR" sz="2400" dirty="0"/>
            </a:br>
            <a:endParaRPr lang="pt-BR" sz="2400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400" dirty="0"/>
              <a:t>O VAEP utiliza um algoritmo de Aprendizado de Máquina para estimar probabilidades de gol 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3B48C1-A27C-EE01-DD17-0019120C6DE7}"/>
              </a:ext>
            </a:extLst>
          </p:cNvPr>
          <p:cNvGrpSpPr/>
          <p:nvPr/>
        </p:nvGrpSpPr>
        <p:grpSpPr>
          <a:xfrm>
            <a:off x="5968721" y="4159699"/>
            <a:ext cx="5737026" cy="1152428"/>
            <a:chOff x="5937568" y="4371839"/>
            <a:chExt cx="5737026" cy="11524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28179B1-5108-2487-D001-F30EA3E16E9E}"/>
                    </a:ext>
                  </a:extLst>
                </p:cNvPr>
                <p:cNvSpPr txBox="1"/>
                <p:nvPr/>
              </p:nvSpPr>
              <p:spPr>
                <a:xfrm>
                  <a:off x="7047245" y="4523000"/>
                  <a:ext cx="4627349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𝑝𝑠𝑐𝑜𝑟𝑒𝑠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∆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𝑝𝑐𝑜𝑛𝑐𝑒𝑑𝑒𝑠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528179B1-5108-2487-D001-F30EA3E16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7245" y="4523000"/>
                  <a:ext cx="4627349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8696" b="-34783"/>
                  </a:stretch>
                </a:blipFill>
              </p:spPr>
              <p:txBody>
                <a:bodyPr/>
                <a:lstStyle/>
                <a:p>
                  <a:r>
                    <a:rPr lang="en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B11BE6-FB93-B33B-856C-5BEC0F9B8550}"/>
                </a:ext>
              </a:extLst>
            </p:cNvPr>
            <p:cNvSpPr/>
            <p:nvPr/>
          </p:nvSpPr>
          <p:spPr>
            <a:xfrm>
              <a:off x="7178883" y="4371839"/>
              <a:ext cx="743417" cy="5426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2940F0-FB6D-2884-F698-6C2C286E9402}"/>
                </a:ext>
              </a:extLst>
            </p:cNvPr>
            <p:cNvSpPr/>
            <p:nvPr/>
          </p:nvSpPr>
          <p:spPr>
            <a:xfrm>
              <a:off x="8131696" y="4371839"/>
              <a:ext cx="1418437" cy="5426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9748A6-8EC5-BB7A-0FFC-8DECD943175C}"/>
                </a:ext>
              </a:extLst>
            </p:cNvPr>
            <p:cNvSpPr/>
            <p:nvPr/>
          </p:nvSpPr>
          <p:spPr>
            <a:xfrm>
              <a:off x="9550133" y="4371839"/>
              <a:ext cx="1889090" cy="54261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61FB3C-4E72-D9CC-697B-635EF606CD76}"/>
                </a:ext>
              </a:extLst>
            </p:cNvPr>
            <p:cNvSpPr txBox="1"/>
            <p:nvPr/>
          </p:nvSpPr>
          <p:spPr>
            <a:xfrm>
              <a:off x="5937568" y="4553778"/>
              <a:ext cx="11754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Valor da ação </a:t>
              </a:r>
              <a:r>
                <a:rPr lang="pt-BR" sz="1000" dirty="0" err="1"/>
                <a:t>i</a:t>
              </a:r>
              <a:endParaRPr lang="pt-BR" sz="1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9684B4-50D9-A05D-9D21-147E0FDBAC2D}"/>
                </a:ext>
              </a:extLst>
            </p:cNvPr>
            <p:cNvSpPr txBox="1"/>
            <p:nvPr/>
          </p:nvSpPr>
          <p:spPr>
            <a:xfrm>
              <a:off x="8014943" y="5124157"/>
              <a:ext cx="16687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Aumento na probabilidade do time fazer um gol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D03706-E135-D792-54A7-22BCD17E24EE}"/>
                </a:ext>
              </a:extLst>
            </p:cNvPr>
            <p:cNvSpPr txBox="1"/>
            <p:nvPr/>
          </p:nvSpPr>
          <p:spPr>
            <a:xfrm>
              <a:off x="9650675" y="5124157"/>
              <a:ext cx="17385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00" dirty="0"/>
                <a:t>Redução na probabilidade do time sofrer um gol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E29FC0-18F2-B524-FF34-615D27B1BC02}"/>
              </a:ext>
            </a:extLst>
          </p:cNvPr>
          <p:cNvGrpSpPr/>
          <p:nvPr/>
        </p:nvGrpSpPr>
        <p:grpSpPr>
          <a:xfrm>
            <a:off x="6040807" y="2058526"/>
            <a:ext cx="5617030" cy="1057587"/>
            <a:chOff x="6096000" y="1846386"/>
            <a:chExt cx="5617030" cy="10575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9692D3F-0DBB-9E68-BEEF-5C147B0982B3}"/>
                </a:ext>
              </a:extLst>
            </p:cNvPr>
            <p:cNvGrpSpPr/>
            <p:nvPr/>
          </p:nvGrpSpPr>
          <p:grpSpPr>
            <a:xfrm>
              <a:off x="6096000" y="1846386"/>
              <a:ext cx="5617030" cy="1057587"/>
              <a:chOff x="422031" y="3788229"/>
              <a:chExt cx="8928082" cy="9144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F3FCA45-00AD-A9F9-A71C-FC2A4B683801}"/>
                  </a:ext>
                </a:extLst>
              </p:cNvPr>
              <p:cNvSpPr/>
              <p:nvPr/>
            </p:nvSpPr>
            <p:spPr>
              <a:xfrm>
                <a:off x="422031" y="3818374"/>
                <a:ext cx="1979525" cy="8842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Representar ‘estados’ do jogo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441F02-B24D-9E69-D7A4-E21A707C1BE8}"/>
                  </a:ext>
                </a:extLst>
              </p:cNvPr>
              <p:cNvSpPr/>
              <p:nvPr/>
            </p:nvSpPr>
            <p:spPr>
              <a:xfrm>
                <a:off x="3896310" y="3788229"/>
                <a:ext cx="1979525" cy="8842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Estimar probabilidades de gol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25F67B-7491-025C-3C8E-FDC901C2D2C4}"/>
                  </a:ext>
                </a:extLst>
              </p:cNvPr>
              <p:cNvSpPr/>
              <p:nvPr/>
            </p:nvSpPr>
            <p:spPr>
              <a:xfrm>
                <a:off x="7370588" y="3788229"/>
                <a:ext cx="1979525" cy="8842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solidFill>
                      <a:schemeClr val="tx1"/>
                    </a:solidFill>
                  </a:rPr>
                  <a:t>Avaliar ações</a:t>
                </a:r>
              </a:p>
            </p:txBody>
          </p:sp>
          <p:sp>
            <p:nvSpPr>
              <p:cNvPr id="12" name="Right Arrow 11">
                <a:extLst>
                  <a:ext uri="{FF2B5EF4-FFF2-40B4-BE49-F238E27FC236}">
                    <a16:creationId xmlns:a16="http://schemas.microsoft.com/office/drawing/2014/main" id="{19393167-4419-2BDD-9259-AC075B8F61D0}"/>
                  </a:ext>
                </a:extLst>
              </p:cNvPr>
              <p:cNvSpPr/>
              <p:nvPr/>
            </p:nvSpPr>
            <p:spPr>
              <a:xfrm>
                <a:off x="2651539" y="4190162"/>
                <a:ext cx="994787" cy="140677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3" name="Right Arrow 12">
                <a:extLst>
                  <a:ext uri="{FF2B5EF4-FFF2-40B4-BE49-F238E27FC236}">
                    <a16:creationId xmlns:a16="http://schemas.microsoft.com/office/drawing/2014/main" id="{8BDF55A6-0D5F-10BA-285D-0F436754C602}"/>
                  </a:ext>
                </a:extLst>
              </p:cNvPr>
              <p:cNvSpPr/>
              <p:nvPr/>
            </p:nvSpPr>
            <p:spPr>
              <a:xfrm>
                <a:off x="6125818" y="4200708"/>
                <a:ext cx="994787" cy="140677"/>
              </a:xfrm>
              <a:prstGeom prst="rightArrow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F34A167-179C-55A3-91FB-F7A5CEF8CEE3}"/>
                </a:ext>
              </a:extLst>
            </p:cNvPr>
            <p:cNvGrpSpPr/>
            <p:nvPr/>
          </p:nvGrpSpPr>
          <p:grpSpPr>
            <a:xfrm>
              <a:off x="7470770" y="2065037"/>
              <a:ext cx="2920222" cy="258419"/>
              <a:chOff x="6955552" y="1448980"/>
              <a:chExt cx="3939619" cy="25841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25B863-95C1-0D55-1F7A-84920ACD248E}"/>
                  </a:ext>
                </a:extLst>
              </p:cNvPr>
              <p:cNvSpPr txBox="1"/>
              <p:nvPr/>
            </p:nvSpPr>
            <p:spPr>
              <a:xfrm>
                <a:off x="6955552" y="1448980"/>
                <a:ext cx="83886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modelo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C1E6B-400D-696C-699F-5E8990CE5557}"/>
                  </a:ext>
                </a:extLst>
              </p:cNvPr>
              <p:cNvSpPr txBox="1"/>
              <p:nvPr/>
            </p:nvSpPr>
            <p:spPr>
              <a:xfrm>
                <a:off x="9833256" y="1461178"/>
                <a:ext cx="10619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dirty="0"/>
                  <a:t>variações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1FF7A-20E0-9D36-01A7-49321393C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DB32-1C19-B159-EB91-6C5F0B419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Avaliando Ações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B9DDC639-590D-FAEF-FC87-2FC1CB24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6</a:t>
            </a:fld>
            <a:endParaRPr lang="pt-BR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DDA86DA-0E31-1261-F204-C17940986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931" y="1986943"/>
            <a:ext cx="4329162" cy="368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1B841AD3-114A-07A4-44EE-AAD727427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799" y="2773349"/>
            <a:ext cx="3971053" cy="170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736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072C8-8D31-FA38-C916-31D8E85AA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E1D-4742-D1E7-4AE7-0A3CC6685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Avaliando Ações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D025A6E5-5991-B0A0-071F-D76D3C86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7</a:t>
            </a:fld>
            <a:endParaRPr lang="pt-BR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12E3903-4681-ED8F-A7B8-DB284C142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81125"/>
            <a:ext cx="12068175" cy="5039772"/>
          </a:xfrm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Com cada ação na bola propriamente avaliada, é possível fazer diversas análises</a:t>
            </a:r>
            <a:br>
              <a:rPr lang="pt-BR" sz="2400" dirty="0"/>
            </a:b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Se somamos o valor das ações de um jogador, temos avaliações individuais</a:t>
            </a:r>
            <a:br>
              <a:rPr lang="pt-BR" sz="2400" dirty="0"/>
            </a:b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Se somamos o valor das ações de uma equipe, temos avaliações coletivas</a:t>
            </a:r>
            <a:br>
              <a:rPr lang="pt-BR" sz="2400" dirty="0"/>
            </a:b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Além disso podemos filtrar ações por:</a:t>
            </a:r>
          </a:p>
          <a:p>
            <a:pPr marL="1943100" lvl="3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Tipo (passes, conduções, finalizações, </a:t>
            </a:r>
            <a:r>
              <a:rPr lang="pt-BR" sz="2400" dirty="0" err="1"/>
              <a:t>etc</a:t>
            </a:r>
            <a:r>
              <a:rPr lang="pt-BR" sz="2400" dirty="0"/>
              <a:t>)</a:t>
            </a:r>
          </a:p>
          <a:p>
            <a:pPr marL="1943100" lvl="3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Partes do campo</a:t>
            </a:r>
          </a:p>
          <a:p>
            <a:pPr marL="1943100" lvl="3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Momentos do jogo</a:t>
            </a:r>
            <a:br>
              <a:rPr lang="pt-BR" sz="2400" dirty="0"/>
            </a:br>
            <a:br>
              <a:rPr lang="pt-BR" sz="2400" dirty="0"/>
            </a:b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7680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589CF-3371-BDE5-D702-018B0979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8600-AB38-D979-701B-F94F84A83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004" y="170822"/>
            <a:ext cx="5690717" cy="813917"/>
          </a:xfrm>
        </p:spPr>
        <p:txBody>
          <a:bodyPr anchor="b">
            <a:normAutofit fontScale="90000"/>
          </a:bodyPr>
          <a:lstStyle/>
          <a:p>
            <a:r>
              <a:rPr lang="pt-BR" dirty="0"/>
              <a:t>Avaliando Ações</a:t>
            </a:r>
          </a:p>
        </p:txBody>
      </p:sp>
      <p:sp>
        <p:nvSpPr>
          <p:cNvPr id="14" name="Slide Number Placeholder 5" hidden="1">
            <a:extLst>
              <a:ext uri="{FF2B5EF4-FFF2-40B4-BE49-F238E27FC236}">
                <a16:creationId xmlns:a16="http://schemas.microsoft.com/office/drawing/2014/main" id="{355B8398-BA5E-68AD-0421-2465901B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pt-BR" smtClean="0"/>
              <a:pPr>
                <a:spcAft>
                  <a:spcPts val="600"/>
                </a:spcAft>
              </a:pPr>
              <a:t>8</a:t>
            </a:fld>
            <a:endParaRPr lang="pt-BR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D8B442C-6456-F4E4-B7CA-53DC2AD0D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381125"/>
            <a:ext cx="12068175" cy="5039772"/>
          </a:xfrm>
        </p:spPr>
        <p:txBody>
          <a:bodyPr>
            <a:normAutofit/>
          </a:bodyPr>
          <a:lstStyle/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Treinamos e validamos um modelo com os dados da </a:t>
            </a:r>
            <a:r>
              <a:rPr lang="pt-BR" sz="2400" dirty="0" err="1"/>
              <a:t>Statsbomb</a:t>
            </a:r>
            <a:br>
              <a:rPr lang="pt-BR" sz="2400" dirty="0"/>
            </a:br>
            <a:endParaRPr lang="pt-BR" sz="2400" dirty="0"/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pt-BR" sz="2400" dirty="0"/>
              <a:t>Temos todas as ações da temporada 15/16 da PL avaliadas</a:t>
            </a:r>
          </a:p>
          <a:p>
            <a:pPr lvl="1" algn="l"/>
            <a:br>
              <a:rPr lang="pt-BR" sz="2400" dirty="0"/>
            </a:br>
            <a:br>
              <a:rPr lang="pt-BR" sz="2400" dirty="0"/>
            </a:br>
            <a:endParaRPr lang="pt-BR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A3EB91-F44C-9006-F671-58293019FBF0}"/>
                  </a:ext>
                </a:extLst>
              </p:cNvPr>
              <p:cNvSpPr txBox="1"/>
              <p:nvPr/>
            </p:nvSpPr>
            <p:spPr>
              <a:xfrm>
                <a:off x="7658133" y="3770643"/>
                <a:ext cx="2149583" cy="1527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 err="1"/>
                  <a:t>Normalized</a:t>
                </a:r>
                <a:r>
                  <a:rPr lang="pt-BR" dirty="0"/>
                  <a:t> </a:t>
                </a:r>
                <a:r>
                  <a:rPr lang="pt-BR" dirty="0" err="1"/>
                  <a:t>Brier</a:t>
                </a:r>
                <a:r>
                  <a:rPr lang="pt-BR" dirty="0"/>
                  <a:t> Score:</a:t>
                </a:r>
              </a:p>
              <a:p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𝑝𝑠𝑐𝑜𝑟𝑒𝑠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→0.85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𝑝𝑐𝑜𝑛𝑐𝑒𝑑𝑒𝑠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→0.94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A3EB91-F44C-9006-F671-58293019F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133" y="3770643"/>
                <a:ext cx="2149583" cy="1527350"/>
              </a:xfrm>
              <a:prstGeom prst="rect">
                <a:avLst/>
              </a:prstGeom>
              <a:blipFill>
                <a:blip r:embed="rId3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4C8EC7C-A17C-13DB-44AD-E5402A23F11E}"/>
              </a:ext>
            </a:extLst>
          </p:cNvPr>
          <p:cNvGrpSpPr/>
          <p:nvPr/>
        </p:nvGrpSpPr>
        <p:grpSpPr>
          <a:xfrm>
            <a:off x="1215572" y="3092121"/>
            <a:ext cx="5466861" cy="2884395"/>
            <a:chOff x="863600" y="2270974"/>
            <a:chExt cx="6592277" cy="3086100"/>
          </a:xfrm>
        </p:grpSpPr>
        <p:pic>
          <p:nvPicPr>
            <p:cNvPr id="5" name="Picture 4" descr="A computer screen with white text&#10;&#10;AI-generated content may be incorrect.">
              <a:extLst>
                <a:ext uri="{FF2B5EF4-FFF2-40B4-BE49-F238E27FC236}">
                  <a16:creationId xmlns:a16="http://schemas.microsoft.com/office/drawing/2014/main" id="{DA832201-4C27-DCF3-0571-BF6319DC2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63600" y="2270974"/>
              <a:ext cx="5232400" cy="30861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CAA29FA-7B87-F616-ED61-C481CE1EF921}"/>
                </a:ext>
              </a:extLst>
            </p:cNvPr>
            <p:cNvCxnSpPr/>
            <p:nvPr/>
          </p:nvCxnSpPr>
          <p:spPr>
            <a:xfrm>
              <a:off x="6229978" y="2602523"/>
              <a:ext cx="0" cy="4421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972515D-79AC-CB57-A090-609BCFDC5465}"/>
                </a:ext>
              </a:extLst>
            </p:cNvPr>
            <p:cNvCxnSpPr>
              <a:cxnSpLocks/>
            </p:cNvCxnSpPr>
            <p:nvPr/>
          </p:nvCxnSpPr>
          <p:spPr>
            <a:xfrm>
              <a:off x="6229978" y="3192136"/>
              <a:ext cx="0" cy="1972717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89407A-769D-7CC4-19A1-06C550A30BA3}"/>
                </a:ext>
              </a:extLst>
            </p:cNvPr>
            <p:cNvSpPr txBox="1"/>
            <p:nvPr/>
          </p:nvSpPr>
          <p:spPr>
            <a:xfrm>
              <a:off x="6380703" y="3928905"/>
              <a:ext cx="1075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B0F0"/>
                  </a:solidFill>
                </a:rPr>
                <a:t>treino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9AE240-656F-7BDD-79EE-4F24DC8D62CC}"/>
                </a:ext>
              </a:extLst>
            </p:cNvPr>
            <p:cNvSpPr txBox="1"/>
            <p:nvPr/>
          </p:nvSpPr>
          <p:spPr>
            <a:xfrm>
              <a:off x="6363957" y="2638921"/>
              <a:ext cx="1075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teste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861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4635A8-9AAC-A8AD-BA4F-C162D27DA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282DA29-8D47-E7A0-16EE-444BC08B9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F71A2-671E-BF45-998A-0F5CEE4DF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pt-BR" sz="6600" dirty="0"/>
              <a:t>2. Aplicação na análise de mercado: valor gerado no meio-espaço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0DC3C5B-F208-FE05-017B-F3346E54B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82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847</TotalTime>
  <Words>677</Words>
  <Application>Microsoft Macintosh PowerPoint</Application>
  <PresentationFormat>Widescreen</PresentationFormat>
  <Paragraphs>126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Cambria Math</vt:lpstr>
      <vt:lpstr>Office Theme</vt:lpstr>
      <vt:lpstr>Uso de dados no futebol profissional</vt:lpstr>
      <vt:lpstr>AGENDA</vt:lpstr>
      <vt:lpstr>1. Dados de evento e avaliação de ações</vt:lpstr>
      <vt:lpstr>Dados de evento</vt:lpstr>
      <vt:lpstr>Avaliando Ações</vt:lpstr>
      <vt:lpstr>Avaliando Ações</vt:lpstr>
      <vt:lpstr>Avaliando Ações</vt:lpstr>
      <vt:lpstr>Avaliando Ações</vt:lpstr>
      <vt:lpstr>2. Aplicação na análise de mercado: valor gerado no meio-espaço</vt:lpstr>
      <vt:lpstr>Contexto </vt:lpstr>
      <vt:lpstr>Análise </vt:lpstr>
      <vt:lpstr>Análise </vt:lpstr>
      <vt:lpstr>Análise </vt:lpstr>
      <vt:lpstr>Limitações</vt:lpstr>
      <vt:lpstr>3. Aplicação na análise de adversários: clusterizando passes</vt:lpstr>
      <vt:lpstr>Análise Pré-Jogo</vt:lpstr>
      <vt:lpstr>Tentativa #1</vt:lpstr>
      <vt:lpstr>K-means</vt:lpstr>
      <vt:lpstr>K-means</vt:lpstr>
      <vt:lpstr>Tentativa #2</vt:lpstr>
      <vt:lpstr>Agglomerative Clustering</vt:lpstr>
      <vt:lpstr>Tentativa #3</vt:lpstr>
      <vt:lpstr>Comparação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Leo Martins de Sá Freire</cp:lastModifiedBy>
  <cp:revision>8</cp:revision>
  <dcterms:created xsi:type="dcterms:W3CDTF">2024-02-14T19:04:18Z</dcterms:created>
  <dcterms:modified xsi:type="dcterms:W3CDTF">2025-06-03T15:54:40Z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