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62" r:id="rId3"/>
    <p:sldId id="264" r:id="rId4"/>
    <p:sldId id="265" r:id="rId5"/>
    <p:sldId id="257" r:id="rId6"/>
    <p:sldId id="267" r:id="rId7"/>
    <p:sldId id="270" r:id="rId8"/>
    <p:sldId id="271" r:id="rId9"/>
    <p:sldId id="275" r:id="rId10"/>
    <p:sldId id="277" r:id="rId11"/>
    <p:sldId id="276" r:id="rId12"/>
    <p:sldId id="258" r:id="rId13"/>
    <p:sldId id="259" r:id="rId14"/>
    <p:sldId id="272" r:id="rId15"/>
    <p:sldId id="283" r:id="rId16"/>
    <p:sldId id="273" r:id="rId17"/>
    <p:sldId id="289" r:id="rId18"/>
    <p:sldId id="290" r:id="rId19"/>
    <p:sldId id="291" r:id="rId20"/>
    <p:sldId id="286" r:id="rId21"/>
    <p:sldId id="280" r:id="rId22"/>
    <p:sldId id="285" r:id="rId23"/>
    <p:sldId id="284" r:id="rId24"/>
    <p:sldId id="281" r:id="rId25"/>
    <p:sldId id="288" r:id="rId26"/>
    <p:sldId id="263" r:id="rId27"/>
    <p:sldId id="274" r:id="rId28"/>
    <p:sldId id="261" r:id="rId29"/>
    <p:sldId id="266" r:id="rId30"/>
    <p:sldId id="278" r:id="rId31"/>
    <p:sldId id="279" r:id="rId32"/>
    <p:sldId id="282" r:id="rId33"/>
    <p:sldId id="287" r:id="rId34"/>
    <p:sldId id="268" r:id="rId35"/>
    <p:sldId id="26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0" autoAdjust="0"/>
    <p:restoredTop sz="60989" autoAdjust="0"/>
  </p:normalViewPr>
  <p:slideViewPr>
    <p:cSldViewPr>
      <p:cViewPr>
        <p:scale>
          <a:sx n="50" d="100"/>
          <a:sy n="50" d="100"/>
        </p:scale>
        <p:origin x="-1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89808E-188E-4D7C-B0BD-B84462E57800}" type="datetimeFigureOut">
              <a:rPr lang="en-US" smtClean="0"/>
              <a:pPr/>
              <a:t>2/25/2014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353B8A-AC7F-4183-B3E9-32A96072192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2353B8A-AC7F-4183-B3E9-32A96072192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a:t>
            </a:r>
            <a:r>
              <a:rPr lang="en-US" baseline="0" dirty="0" smtClean="0"/>
              <a:t> dose is on the table, but it’s not really recommended.  They would not be used initially according to the new guidelines.  They would only be used if a patient had adverse effects on higher dose statins.  The guidelines say that lower-intensity statins still do reduce ASCVD risk, although to a lesser degree.  </a:t>
            </a:r>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clinicians use LDL</a:t>
            </a:r>
            <a:r>
              <a:rPr lang="en-US" baseline="0" dirty="0" smtClean="0"/>
              <a:t> goals of &lt;70 or &lt;100 for secondary or primary prevention.</a:t>
            </a:r>
          </a:p>
          <a:p>
            <a:endParaRPr lang="en-US" baseline="0" dirty="0" smtClean="0"/>
          </a:p>
          <a:p>
            <a:r>
              <a:rPr lang="en-US" baseline="0" dirty="0" smtClean="0"/>
              <a:t>However, one trial, AIM-show, shows no benefit from treating to specific goal.</a:t>
            </a:r>
          </a:p>
          <a:p>
            <a:endParaRPr lang="en-US" baseline="0" dirty="0" smtClean="0"/>
          </a:p>
          <a:p>
            <a:r>
              <a:rPr lang="en-US" baseline="0" dirty="0" smtClean="0"/>
              <a:t>Under-treatment: pts that got to a goal number then wouldn’t benefit from use of a stronger statin</a:t>
            </a:r>
            <a:endParaRPr lang="en-US" dirty="0" smtClean="0"/>
          </a:p>
          <a:p>
            <a:endParaRPr lang="en-US" dirty="0" smtClean="0"/>
          </a:p>
          <a:p>
            <a:r>
              <a:rPr lang="en-US" dirty="0" smtClean="0"/>
              <a:t>But one sentence in the guideline, just</a:t>
            </a:r>
            <a:r>
              <a:rPr lang="en-US" baseline="0" dirty="0" smtClean="0"/>
              <a:t> this little mention, notes that most patients receiving high-intensity statins reached an LDL goal of &lt;100 mg/</a:t>
            </a:r>
            <a:r>
              <a:rPr lang="en-US" baseline="0" dirty="0" err="1" smtClean="0"/>
              <a:t>dL</a:t>
            </a:r>
            <a:r>
              <a:rPr lang="en-US" baseline="0" dirty="0" smtClean="0"/>
              <a:t>.</a:t>
            </a:r>
          </a:p>
          <a:p>
            <a:r>
              <a:rPr lang="en-US" baseline="0" dirty="0" smtClean="0"/>
              <a:t>HOWEVER, here’s the reason behind no goal: if a person gets to LDL &lt;100 on a moderate dose statin, evidence suggests that a higher-intensity statin results in a greater reduction in ASCVD events.  Also if a patient is already on a high-intensity statin and is not at goal, some practitioners may add on something like niacin to help reach the goal.  This may result in down-titration of the statin in an effort to improve safety.  No evidence was found that titration or a combination of drugs to achieve a specific LDL or non-HDL goal improved ASCVD outcomes.</a:t>
            </a:r>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AIM-HIGH:</a:t>
            </a:r>
            <a:r>
              <a:rPr lang="en-US" baseline="0" dirty="0" smtClean="0"/>
              <a:t> niacin was </a:t>
            </a:r>
            <a:r>
              <a:rPr lang="en-US" baseline="0" dirty="0" err="1" smtClean="0"/>
              <a:t>usde</a:t>
            </a:r>
            <a:r>
              <a:rPr lang="en-US" baseline="0" dirty="0" smtClean="0"/>
              <a:t> in individuals with low HDL and high TG</a:t>
            </a:r>
          </a:p>
          <a:p>
            <a:r>
              <a:rPr lang="en-US" baseline="0" dirty="0" smtClean="0"/>
              <a:t>ACCORD: </a:t>
            </a:r>
            <a:r>
              <a:rPr lang="en-US" baseline="0" dirty="0" err="1" smtClean="0"/>
              <a:t>fenofibrate</a:t>
            </a:r>
            <a:r>
              <a:rPr lang="en-US" baseline="0" dirty="0" smtClean="0"/>
              <a:t> was added in patients with diabetes.</a:t>
            </a:r>
          </a:p>
          <a:p>
            <a:endParaRPr lang="en-US" baseline="0" dirty="0" smtClean="0"/>
          </a:p>
          <a:p>
            <a:r>
              <a:rPr lang="en-US" baseline="0" dirty="0" smtClean="0"/>
              <a:t>Pts LDL &lt; 190: despite getting high-intensity statin therapy, pts won’t reach a goal of &lt;100, but data still shows they have reduced their ASCVD risk.</a:t>
            </a:r>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r>
              <a:rPr lang="en-US" baseline="30000" dirty="0" smtClean="0"/>
              <a:t>st</a:t>
            </a:r>
            <a:r>
              <a:rPr lang="en-US" dirty="0" smtClean="0"/>
              <a:t> major CV event: CV death, stroke, MI, hospitalization</a:t>
            </a:r>
            <a:r>
              <a:rPr lang="en-US" baseline="0" dirty="0" smtClean="0"/>
              <a:t> for unstable angina, or arterial revascularization</a:t>
            </a:r>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Adverse muscle events: personal or family </a:t>
            </a:r>
            <a:r>
              <a:rPr lang="en-US" dirty="0" err="1" smtClean="0"/>
              <a:t>hx</a:t>
            </a:r>
            <a:r>
              <a:rPr lang="en-US" dirty="0" smtClean="0"/>
              <a:t> of muscle disease or statin intolerance, concomitant drug therapy that might increase</a:t>
            </a:r>
            <a:r>
              <a:rPr lang="en-US" baseline="0" dirty="0" smtClean="0"/>
              <a:t> the risk for </a:t>
            </a:r>
            <a:r>
              <a:rPr lang="en-US" baseline="0" dirty="0" err="1" smtClean="0"/>
              <a:t>myopathy</a:t>
            </a:r>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Fasting is only to determine a patient’s adherence.</a:t>
            </a:r>
            <a:r>
              <a:rPr lang="en-US" baseline="0" dirty="0" smtClean="0"/>
              <a:t> There is really no other reason.</a:t>
            </a:r>
            <a:endParaRPr lang="en-US" dirty="0" smtClean="0"/>
          </a:p>
          <a:p>
            <a:r>
              <a:rPr lang="en-US" dirty="0" smtClean="0"/>
              <a:t>CK (and </a:t>
            </a:r>
            <a:r>
              <a:rPr lang="en-US" dirty="0" err="1" smtClean="0"/>
              <a:t>SCr</a:t>
            </a:r>
            <a:r>
              <a:rPr lang="en-US" dirty="0" smtClean="0"/>
              <a:t> and urinalysis – for </a:t>
            </a:r>
            <a:r>
              <a:rPr lang="en-US" dirty="0" err="1" smtClean="0"/>
              <a:t>myoglobinuria</a:t>
            </a:r>
            <a:r>
              <a:rPr lang="en-US" dirty="0" smtClean="0"/>
              <a:t>) only in individuals with muscle symptoms (pain, tenderness, stiffness, cramping, weakness, generalized fatigue)</a:t>
            </a:r>
          </a:p>
          <a:p>
            <a:r>
              <a:rPr lang="en-US" dirty="0" smtClean="0"/>
              <a:t>Hepatic function only if </a:t>
            </a:r>
            <a:r>
              <a:rPr lang="en-US" dirty="0" err="1" smtClean="0"/>
              <a:t>hepatoxicity</a:t>
            </a:r>
            <a:r>
              <a:rPr lang="en-US" dirty="0" smtClean="0"/>
              <a:t> symptoms arise (unusual fatigue or weakness, loss of appetite, abdominal pain, dark-colored urine or yellowing of the skin or sclera)</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ALT only at baseline – RCTs show no difference </a:t>
            </a:r>
            <a:r>
              <a:rPr lang="en-US" dirty="0" err="1" smtClean="0"/>
              <a:t>bw</a:t>
            </a:r>
            <a:r>
              <a:rPr lang="en-US" dirty="0" smtClean="0"/>
              <a:t> placebo and statin groups in rates of ALT elevations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Statins mainly </a:t>
            </a:r>
            <a:r>
              <a:rPr lang="en-US" dirty="0" err="1" smtClean="0"/>
              <a:t>hepatically</a:t>
            </a:r>
            <a:r>
              <a:rPr lang="en-US" baseline="0" dirty="0" smtClean="0"/>
              <a:t> </a:t>
            </a:r>
            <a:r>
              <a:rPr lang="en-US" baseline="0" dirty="0" err="1" smtClean="0"/>
              <a:t>metab</a:t>
            </a:r>
            <a:r>
              <a:rPr lang="en-US" baseline="0" dirty="0" smtClean="0"/>
              <a:t>.  </a:t>
            </a:r>
            <a:r>
              <a:rPr lang="en-US" baseline="0" dirty="0" err="1" smtClean="0"/>
              <a:t>Prava</a:t>
            </a:r>
            <a:r>
              <a:rPr lang="en-US" baseline="0" dirty="0" smtClean="0"/>
              <a:t> is not.</a:t>
            </a:r>
          </a:p>
          <a:p>
            <a:endParaRPr lang="en-US" baseline="0" dirty="0" smtClean="0"/>
          </a:p>
          <a:p>
            <a:r>
              <a:rPr lang="en-US" baseline="0" dirty="0" err="1" smtClean="0"/>
              <a:t>Cyp</a:t>
            </a:r>
            <a:r>
              <a:rPr lang="en-US" baseline="0" dirty="0" smtClean="0"/>
              <a:t> inhibitors: </a:t>
            </a:r>
            <a:r>
              <a:rPr lang="en-US" baseline="0" dirty="0" err="1" smtClean="0"/>
              <a:t>Azole</a:t>
            </a:r>
            <a:r>
              <a:rPr lang="en-US" baseline="0" dirty="0" smtClean="0"/>
              <a:t> </a:t>
            </a:r>
            <a:r>
              <a:rPr lang="en-US" baseline="0" dirty="0" err="1" smtClean="0"/>
              <a:t>antifungals</a:t>
            </a:r>
            <a:r>
              <a:rPr lang="en-US" baseline="0" dirty="0" smtClean="0"/>
              <a:t>, cyclosporine, grapefruit juice, macrolides, protease inhibitors</a:t>
            </a:r>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High risk is defined</a:t>
            </a:r>
            <a:r>
              <a:rPr lang="en-US" baseline="0" dirty="0" smtClean="0"/>
              <a:t> as the first 3 benefit groups: so clinical ASCVD, DM, LDL&gt;190.</a:t>
            </a:r>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add in slide of drug industry ties.</a:t>
            </a:r>
          </a:p>
          <a:p>
            <a:endParaRPr lang="en-US" dirty="0" smtClean="0"/>
          </a:p>
          <a:p>
            <a:r>
              <a:rPr lang="en-US" dirty="0" smtClean="0"/>
              <a:t>LDL of &lt;100 – in the past considered “optimal”</a:t>
            </a:r>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the authors</a:t>
            </a:r>
            <a:r>
              <a:rPr lang="en-US" baseline="0" dirty="0" smtClean="0"/>
              <a:t> are trying to say look, it’s not that bad.  The calculator actually includes less people than were included in RCTs</a:t>
            </a:r>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This guideline was published online 1 month ago to the day on November 12</a:t>
            </a:r>
            <a:r>
              <a:rPr lang="en-US" baseline="30000" dirty="0" smtClean="0"/>
              <a:t>th</a:t>
            </a:r>
            <a:r>
              <a:rPr lang="en-US" baseline="0" dirty="0" smtClean="0"/>
              <a:t>.</a:t>
            </a:r>
          </a:p>
        </p:txBody>
      </p:sp>
      <p:sp>
        <p:nvSpPr>
          <p:cNvPr id="4" name="Slide Number Placeholder 3"/>
          <p:cNvSpPr>
            <a:spLocks noGrp="1"/>
          </p:cNvSpPr>
          <p:nvPr>
            <p:ph type="sldNum" sz="quarter" idx="10"/>
          </p:nvPr>
        </p:nvSpPr>
        <p:spPr/>
        <p:txBody>
          <a:bodyPr/>
          <a:lstStyle/>
          <a:p>
            <a:fld id="{F2353B8A-AC7F-4183-B3E9-32A96072192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writers</a:t>
            </a:r>
            <a:r>
              <a:rPr lang="en-US" baseline="0" dirty="0" smtClean="0"/>
              <a:t> admit that there are several evidence gaps and certain areas need high quality research.</a:t>
            </a:r>
          </a:p>
          <a:p>
            <a:r>
              <a:rPr lang="en-US" baseline="0" dirty="0" smtClean="0"/>
              <a:t>B2: maybe a HQ trial that titrated statins to a specific LDL goal.</a:t>
            </a:r>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LDL &lt;40 – this is only recommended</a:t>
            </a:r>
            <a:r>
              <a:rPr lang="en-US" baseline="0" dirty="0" smtClean="0"/>
              <a:t> </a:t>
            </a:r>
            <a:r>
              <a:rPr lang="en-US" baseline="0" dirty="0" err="1" smtClean="0"/>
              <a:t>bc</a:t>
            </a:r>
            <a:r>
              <a:rPr lang="en-US" baseline="0" dirty="0" smtClean="0"/>
              <a:t> this was done in 2 RCTs. No data actually suggests that there are more adverse effects when LDL was below this level.</a:t>
            </a:r>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31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TG/5 + HDL + LDL</a:t>
            </a:r>
            <a:r>
              <a:rPr lang="en-US" baseline="0" dirty="0" smtClean="0"/>
              <a:t> = 54 + 38 + 91 = 183 total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32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r>
              <a:rPr lang="en-US" baseline="30000" dirty="0" smtClean="0"/>
              <a:t>st</a:t>
            </a:r>
            <a:r>
              <a:rPr lang="en-US" baseline="0" dirty="0" smtClean="0"/>
              <a:t> risk is AHA site</a:t>
            </a:r>
          </a:p>
          <a:p>
            <a:r>
              <a:rPr lang="en-US" baseline="0" dirty="0" smtClean="0"/>
              <a:t>2</a:t>
            </a:r>
            <a:r>
              <a:rPr lang="en-US" baseline="30000" dirty="0" smtClean="0"/>
              <a:t>nd</a:t>
            </a:r>
            <a:r>
              <a:rPr lang="en-US" baseline="0" dirty="0" smtClean="0"/>
              <a:t> is ACC site</a:t>
            </a:r>
          </a:p>
          <a:p>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TG/5 + HDL + LDL</a:t>
            </a:r>
            <a:r>
              <a:rPr lang="en-US" baseline="0" dirty="0" smtClean="0"/>
              <a:t> = 54 + 38 + 91 = 183 total</a:t>
            </a:r>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 not saying that no trials exist concerning</a:t>
            </a:r>
            <a:r>
              <a:rPr lang="en-US" baseline="0" dirty="0" smtClean="0"/>
              <a:t> areas not covered by the new guidelines.  It’s just that no GOOD, Randomized Controlled Trials exist.  When the guidelines say there is no evidence for X, what the writers mean is there is no solid, high level evidence.  The RCTs included were graded by an independent contractor so that only the highest level information was included.</a:t>
            </a:r>
          </a:p>
          <a:p>
            <a:endParaRPr lang="en-US" baseline="0" dirty="0" smtClean="0"/>
          </a:p>
          <a:p>
            <a:r>
              <a:rPr lang="en-US" baseline="0" dirty="0" smtClean="0"/>
              <a:t>Note that 2 new meta-analyses published after July 2013 show that statins reduce total mortality in primary prevention (12, 13)</a:t>
            </a:r>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Group 4: note all the way down</a:t>
            </a:r>
            <a:r>
              <a:rPr lang="en-US" baseline="0" dirty="0" smtClean="0"/>
              <a:t> to LDL &gt; 70.  So a patient with LDL 78, a level that has historically been considered healthy, may now qualify for statin use.  Note that the authors say that statin use reduces ASCVD events across the spectrum of baseline LDL levels &gt; 70.</a:t>
            </a:r>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NHLBI: </a:t>
            </a:r>
            <a:r>
              <a:rPr lang="en-US" sz="1200" b="0" i="1" kern="1200" dirty="0" smtClean="0">
                <a:solidFill>
                  <a:schemeClr val="tx1"/>
                </a:solidFill>
                <a:latin typeface="+mn-lt"/>
                <a:ea typeface="+mn-ea"/>
                <a:cs typeface="+mn-cs"/>
              </a:rPr>
              <a:t>National Heart, Lung, and Blood Institute</a:t>
            </a:r>
            <a:r>
              <a:rPr lang="en-US" sz="1200" b="0" kern="1200" dirty="0" smtClean="0">
                <a:solidFill>
                  <a:schemeClr val="tx1"/>
                </a:solidFill>
                <a:latin typeface="+mn-lt"/>
                <a:ea typeface="+mn-ea"/>
                <a:cs typeface="+mn-cs"/>
              </a:rPr>
              <a:t> (</a:t>
            </a:r>
            <a:r>
              <a:rPr lang="en-US" sz="1200" b="0" i="1" kern="1200" dirty="0" smtClean="0">
                <a:solidFill>
                  <a:schemeClr val="tx1"/>
                </a:solidFill>
                <a:latin typeface="+mn-lt"/>
                <a:ea typeface="+mn-ea"/>
                <a:cs typeface="+mn-cs"/>
              </a:rPr>
              <a:t>NHLBI</a:t>
            </a:r>
            <a:r>
              <a:rPr lang="en-US" sz="1200" b="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so called EXPERT PANEL takes</a:t>
            </a:r>
            <a:r>
              <a:rPr lang="en-US" baseline="0" dirty="0" smtClean="0"/>
              <a:t> the easy way out and makes no recommendation for use of non-use of statins in HF and HD.</a:t>
            </a:r>
            <a:endParaRPr lang="en-US" dirty="0"/>
          </a:p>
        </p:txBody>
      </p:sp>
      <p:sp>
        <p:nvSpPr>
          <p:cNvPr id="4" name="Slide Number Placeholder 3"/>
          <p:cNvSpPr>
            <a:spLocks noGrp="1"/>
          </p:cNvSpPr>
          <p:nvPr>
            <p:ph type="sldNum" sz="quarter" idx="10"/>
          </p:nvPr>
        </p:nvSpPr>
        <p:spPr/>
        <p:txBody>
          <a:bodyPr/>
          <a:lstStyle/>
          <a:p>
            <a:fld id="{F2353B8A-AC7F-4183-B3E9-32A960721924}"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298942C-287C-4549-BA79-09F8453DCAFC}" type="datetimeFigureOut">
              <a:rPr lang="en-US" smtClean="0"/>
              <a:pPr/>
              <a:t>2/25/2014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6D1A8B1-D64E-42AC-B5D1-20F7B3B8246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98942C-287C-4549-BA79-09F8453DCAFC}" type="datetimeFigureOut">
              <a:rPr lang="en-US" smtClean="0"/>
              <a:pPr/>
              <a:t>2/25/2014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1A8B1-D64E-42AC-B5D1-20F7B3B824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98942C-287C-4549-BA79-09F8453DCAFC}" type="datetimeFigureOut">
              <a:rPr lang="en-US" smtClean="0"/>
              <a:pPr/>
              <a:t>2/25/2014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1A8B1-D64E-42AC-B5D1-20F7B3B824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98942C-287C-4549-BA79-09F8453DCAFC}" type="datetimeFigureOut">
              <a:rPr lang="en-US" smtClean="0"/>
              <a:pPr/>
              <a:t>2/25/2014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1A8B1-D64E-42AC-B5D1-20F7B3B824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98942C-287C-4549-BA79-09F8453DCAFC}" type="datetimeFigureOut">
              <a:rPr lang="en-US" smtClean="0"/>
              <a:pPr/>
              <a:t>2/25/2014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1A8B1-D64E-42AC-B5D1-20F7B3B8246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98942C-287C-4549-BA79-09F8453DCAFC}" type="datetimeFigureOut">
              <a:rPr lang="en-US" smtClean="0"/>
              <a:pPr/>
              <a:t>2/25/2014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1A8B1-D64E-42AC-B5D1-20F7B3B824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298942C-287C-4549-BA79-09F8453DCAFC}" type="datetimeFigureOut">
              <a:rPr lang="en-US" smtClean="0"/>
              <a:pPr/>
              <a:t>2/25/2014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D1A8B1-D64E-42AC-B5D1-20F7B3B824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298942C-287C-4549-BA79-09F8453DCAFC}" type="datetimeFigureOut">
              <a:rPr lang="en-US" smtClean="0"/>
              <a:pPr/>
              <a:t>2/25/2014</a:t>
            </a:fld>
            <a:endParaRPr lang="en-US"/>
          </a:p>
        </p:txBody>
      </p:sp>
      <p:sp>
        <p:nvSpPr>
          <p:cNvPr id="8" name="Slide Number Placeholder 7"/>
          <p:cNvSpPr>
            <a:spLocks noGrp="1"/>
          </p:cNvSpPr>
          <p:nvPr>
            <p:ph type="sldNum" sz="quarter" idx="11"/>
          </p:nvPr>
        </p:nvSpPr>
        <p:spPr/>
        <p:txBody>
          <a:bodyPr/>
          <a:lstStyle/>
          <a:p>
            <a:fld id="{06D1A8B1-D64E-42AC-B5D1-20F7B3B8246E}"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8942C-287C-4549-BA79-09F8453DCAFC}" type="datetimeFigureOut">
              <a:rPr lang="en-US" smtClean="0"/>
              <a:pPr/>
              <a:t>2/25/2014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D1A8B1-D64E-42AC-B5D1-20F7B3B824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98942C-287C-4549-BA79-09F8453DCAFC}" type="datetimeFigureOut">
              <a:rPr lang="en-US" smtClean="0"/>
              <a:pPr/>
              <a:t>2/25/2014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06D1A8B1-D64E-42AC-B5D1-20F7B3B824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298942C-287C-4549-BA79-09F8453DCAFC}" type="datetimeFigureOut">
              <a:rPr lang="en-US" smtClean="0"/>
              <a:pPr/>
              <a:t>2/25/2014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1A8B1-D64E-42AC-B5D1-20F7B3B824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298942C-287C-4549-BA79-09F8453DCAFC}" type="datetimeFigureOut">
              <a:rPr lang="en-US" smtClean="0"/>
              <a:pPr/>
              <a:t>2/25/2014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6D1A8B1-D64E-42AC-B5D1-20F7B3B8246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cardiosource.org/science-and-quality/practice-guidelines-and-quality-standards/2013-prevention-guideline-tools.aspx" TargetMode="External"/><Relationship Id="rId2" Type="http://schemas.openxmlformats.org/officeDocument/2006/relationships/hyperlink" Target="http://my.americanheart.org/professional/StatementsGuidelines/PreventionGuidelines/Prevention-Guidelines_UCM_457698_SubHomePage.j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my.americanheart.org/professional/StatementsGuidelines/PreventionGuidelines/Prevention-Guidelines_UCM_457698_SubHomePage.jsp"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www.cardiosource.org/~/media/Files/Science%20and%20Quality/Guidelines/Clinical_Documents/Prevention%20Guidelines%20Clinical%20Vignettes.pdf" TargetMode="External"/><Relationship Id="rId4" Type="http://schemas.openxmlformats.org/officeDocument/2006/relationships/hyperlink" Target="http://www.cardiosource.org/science-and-quality/practice-guidelines-and-quality-standards/2013-prevention-guideline-tools.aspx"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my.americanheart.org/professional/StatementsGuidelines/PreventionGuidelines/Prevention-Guidelines_UCM_457698_SubHomePage.jsp" TargetMode="External"/><Relationship Id="rId2" Type="http://schemas.openxmlformats.org/officeDocument/2006/relationships/hyperlink" Target="http://www.cnn.com/2013/11/12/health/cholesterol-guidelines/" TargetMode="External"/><Relationship Id="rId1" Type="http://schemas.openxmlformats.org/officeDocument/2006/relationships/slideLayout" Target="../slideLayouts/slideLayout2.xml"/><Relationship Id="rId4" Type="http://schemas.openxmlformats.org/officeDocument/2006/relationships/hyperlink" Target="http://www.cardiosource.org/~/media/Files/Science%20and%20Quality/Guidelines/Clinical_Documents/Prevention%20Guidelines%20Clinical%20Vignettes.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Summary of the 2013 ACC/AHA Cholesterol Guideline</a:t>
            </a:r>
            <a:endParaRPr lang="en-US" dirty="0"/>
          </a:p>
        </p:txBody>
      </p:sp>
      <p:sp>
        <p:nvSpPr>
          <p:cNvPr id="3" name="Subtitle 2"/>
          <p:cNvSpPr>
            <a:spLocks noGrp="1"/>
          </p:cNvSpPr>
          <p:nvPr>
            <p:ph type="subTitle" idx="1"/>
          </p:nvPr>
        </p:nvSpPr>
        <p:spPr/>
        <p:txBody>
          <a:bodyPr/>
          <a:lstStyle/>
          <a:p>
            <a:r>
              <a:rPr lang="en-US" dirty="0" smtClean="0"/>
              <a:t>Steve Orlando, PharmD candidate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“Minor” Benefit Groups</a:t>
            </a:r>
            <a:endParaRPr lang="en-US" dirty="0"/>
          </a:p>
        </p:txBody>
      </p:sp>
      <p:sp>
        <p:nvSpPr>
          <p:cNvPr id="3" name="Content Placeholder 2"/>
          <p:cNvSpPr>
            <a:spLocks noGrp="1"/>
          </p:cNvSpPr>
          <p:nvPr>
            <p:ph idx="1"/>
          </p:nvPr>
        </p:nvSpPr>
        <p:spPr>
          <a:xfrm>
            <a:off x="457200" y="1600200"/>
            <a:ext cx="8229600" cy="5257800"/>
          </a:xfrm>
        </p:spPr>
        <p:txBody>
          <a:bodyPr>
            <a:normAutofit fontScale="92500"/>
          </a:bodyPr>
          <a:lstStyle/>
          <a:p>
            <a:r>
              <a:rPr lang="en-US" dirty="0"/>
              <a:t>Without clinical ASCVD or DM with LDL 70-189 mg/</a:t>
            </a:r>
            <a:r>
              <a:rPr lang="en-US" dirty="0" err="1"/>
              <a:t>dL</a:t>
            </a:r>
            <a:r>
              <a:rPr lang="en-US" dirty="0"/>
              <a:t> and estimated 10-year ASCVD risk 5%-</a:t>
            </a:r>
            <a:r>
              <a:rPr lang="en-US" dirty="0" smtClean="0"/>
              <a:t>7.5%</a:t>
            </a:r>
          </a:p>
          <a:p>
            <a:pPr lvl="1"/>
            <a:r>
              <a:rPr lang="en-US" dirty="0" smtClean="0"/>
              <a:t>it is reasonable to offer moderate-intensity (risk may outweigh benefits for high-intensity)</a:t>
            </a:r>
          </a:p>
          <a:p>
            <a:pPr lvl="1"/>
            <a:r>
              <a:rPr lang="en-US" dirty="0" smtClean="0"/>
              <a:t>Note: this is given a “weak” NHLBI grade</a:t>
            </a:r>
          </a:p>
          <a:p>
            <a:pPr lvl="0"/>
            <a:r>
              <a:rPr lang="en-US" dirty="0"/>
              <a:t>With LDL &lt;190 mg/</a:t>
            </a:r>
            <a:r>
              <a:rPr lang="en-US" dirty="0" err="1"/>
              <a:t>dL</a:t>
            </a:r>
            <a:r>
              <a:rPr lang="en-US" dirty="0"/>
              <a:t> who do not fit any of the above groups consider additional risk </a:t>
            </a:r>
            <a:r>
              <a:rPr lang="en-US" dirty="0" smtClean="0"/>
              <a:t>factors.</a:t>
            </a:r>
            <a:endParaRPr lang="en-US" sz="4000" dirty="0"/>
          </a:p>
          <a:p>
            <a:pPr lvl="1"/>
            <a:r>
              <a:rPr lang="en-US" dirty="0"/>
              <a:t>Statin therapy may be considered after evaluating ASCVD risk reduction benefits, adverse effects, drug-drug interactions, and patient </a:t>
            </a:r>
            <a:r>
              <a:rPr lang="en-US" dirty="0" smtClean="0"/>
              <a:t>preferences.</a:t>
            </a:r>
          </a:p>
          <a:p>
            <a:pPr lvl="1"/>
            <a:r>
              <a:rPr lang="en-US" dirty="0" smtClean="0"/>
              <a:t>Note: this is only an “expert opinion” NHLBI grade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Heart Failure and </a:t>
            </a:r>
            <a:r>
              <a:rPr lang="en-US" dirty="0" err="1" smtClean="0"/>
              <a:t>Hemodialysis</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No recommendation for initiation or discontinuation of statins</a:t>
            </a:r>
          </a:p>
          <a:p>
            <a:pPr lvl="1"/>
            <a:r>
              <a:rPr lang="en-US" dirty="0" smtClean="0"/>
              <a:t>NYHA classes II-IV</a:t>
            </a:r>
          </a:p>
          <a:p>
            <a:pPr lvl="2"/>
            <a:r>
              <a:rPr lang="en-US" dirty="0" smtClean="0"/>
              <a:t>CORONA: initiation of a statin did not change the absolute or RR for CVD compared with placebo</a:t>
            </a:r>
          </a:p>
          <a:p>
            <a:pPr lvl="1"/>
            <a:r>
              <a:rPr lang="en-US" dirty="0" smtClean="0"/>
              <a:t>Maintenance </a:t>
            </a:r>
            <a:r>
              <a:rPr lang="en-US" dirty="0" err="1" smtClean="0"/>
              <a:t>hemodialysis</a:t>
            </a:r>
            <a:endParaRPr lang="en-US" dirty="0" smtClean="0"/>
          </a:p>
          <a:p>
            <a:pPr lvl="2"/>
            <a:r>
              <a:rPr lang="en-US" dirty="0" smtClean="0"/>
              <a:t>4D, AURORA, and SHARP: initiation of a statin did not change the relative or absolute risk for CVD compared with placebo</a:t>
            </a:r>
          </a:p>
          <a:p>
            <a:r>
              <a:rPr lang="en-US" dirty="0" smtClean="0"/>
              <a:t>Consider ASCVD risk reduction benefit, adverse effects, D-D interactions in these patients</a:t>
            </a:r>
          </a:p>
          <a:p>
            <a:pPr lvl="1"/>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Statin Intensity</a:t>
            </a:r>
            <a:endParaRPr lang="en-US" dirty="0"/>
          </a:p>
        </p:txBody>
      </p:sp>
      <p:graphicFrame>
        <p:nvGraphicFramePr>
          <p:cNvPr id="4" name="Content Placeholder 3"/>
          <p:cNvGraphicFramePr>
            <a:graphicFrameLocks noGrp="1"/>
          </p:cNvGraphicFramePr>
          <p:nvPr>
            <p:ph idx="1"/>
          </p:nvPr>
        </p:nvGraphicFramePr>
        <p:xfrm>
          <a:off x="457200" y="1600200"/>
          <a:ext cx="7467600" cy="3785616"/>
        </p:xfrm>
        <a:graphic>
          <a:graphicData uri="http://schemas.openxmlformats.org/drawingml/2006/table">
            <a:tbl>
              <a:tblPr firstRow="1" bandRow="1">
                <a:tableStyleId>{5C22544A-7EE6-4342-B048-85BDC9FD1C3A}</a:tableStyleId>
              </a:tblPr>
              <a:tblGrid>
                <a:gridCol w="2489200"/>
                <a:gridCol w="2489200"/>
                <a:gridCol w="2489200"/>
              </a:tblGrid>
              <a:tr h="370840">
                <a:tc>
                  <a:txBody>
                    <a:bodyPr/>
                    <a:lstStyle/>
                    <a:p>
                      <a:pPr marL="0" marR="0">
                        <a:lnSpc>
                          <a:spcPct val="115000"/>
                        </a:lnSpc>
                        <a:spcBef>
                          <a:spcPts val="0"/>
                        </a:spcBef>
                        <a:spcAft>
                          <a:spcPts val="0"/>
                        </a:spcAft>
                      </a:pPr>
                      <a:r>
                        <a:rPr lang="en-US" sz="1800" b="1" dirty="0">
                          <a:latin typeface="+mj-lt"/>
                          <a:ea typeface="Calibri"/>
                          <a:cs typeface="Times New Roman"/>
                        </a:rPr>
                        <a:t>High-Intensity Statins</a:t>
                      </a:r>
                      <a:endParaRPr lang="en-US" sz="1800" dirty="0">
                        <a:latin typeface="+mj-lt"/>
                        <a:ea typeface="Calibri"/>
                        <a:cs typeface="Times New Roman"/>
                      </a:endParaRPr>
                    </a:p>
                  </a:txBody>
                  <a:tcPr marL="62230" marR="62230" marT="0" marB="0"/>
                </a:tc>
                <a:tc>
                  <a:txBody>
                    <a:bodyPr/>
                    <a:lstStyle/>
                    <a:p>
                      <a:pPr marL="0" marR="0">
                        <a:lnSpc>
                          <a:spcPct val="115000"/>
                        </a:lnSpc>
                        <a:spcBef>
                          <a:spcPts val="0"/>
                        </a:spcBef>
                        <a:spcAft>
                          <a:spcPts val="0"/>
                        </a:spcAft>
                      </a:pPr>
                      <a:r>
                        <a:rPr lang="en-US" sz="1800" b="1">
                          <a:latin typeface="+mj-lt"/>
                          <a:ea typeface="Calibri"/>
                          <a:cs typeface="Times New Roman"/>
                        </a:rPr>
                        <a:t>Moderate-Intensity Statins</a:t>
                      </a:r>
                      <a:endParaRPr lang="en-US" sz="1800">
                        <a:latin typeface="+mj-lt"/>
                        <a:ea typeface="Calibri"/>
                        <a:cs typeface="Times New Roman"/>
                      </a:endParaRPr>
                    </a:p>
                  </a:txBody>
                  <a:tcPr marL="62230" marR="62230" marT="0" marB="0"/>
                </a:tc>
                <a:tc>
                  <a:txBody>
                    <a:bodyPr/>
                    <a:lstStyle/>
                    <a:p>
                      <a:pPr marL="0" marR="0">
                        <a:lnSpc>
                          <a:spcPct val="115000"/>
                        </a:lnSpc>
                        <a:spcBef>
                          <a:spcPts val="0"/>
                        </a:spcBef>
                        <a:spcAft>
                          <a:spcPts val="0"/>
                        </a:spcAft>
                      </a:pPr>
                      <a:r>
                        <a:rPr lang="en-US" sz="1800" b="1">
                          <a:latin typeface="+mj-lt"/>
                          <a:ea typeface="Calibri"/>
                          <a:cs typeface="Times New Roman"/>
                        </a:rPr>
                        <a:t>Low-Intensity Statins</a:t>
                      </a:r>
                      <a:endParaRPr lang="en-US" sz="1800">
                        <a:latin typeface="+mj-lt"/>
                        <a:ea typeface="Calibri"/>
                        <a:cs typeface="Times New Roman"/>
                      </a:endParaRPr>
                    </a:p>
                  </a:txBody>
                  <a:tcPr marL="62230" marR="62230" marT="0" marB="0"/>
                </a:tc>
              </a:tr>
              <a:tr h="370840">
                <a:tc>
                  <a:txBody>
                    <a:bodyPr/>
                    <a:lstStyle/>
                    <a:p>
                      <a:pPr marL="0" marR="0">
                        <a:lnSpc>
                          <a:spcPct val="115000"/>
                        </a:lnSpc>
                        <a:spcBef>
                          <a:spcPts val="0"/>
                        </a:spcBef>
                        <a:spcAft>
                          <a:spcPts val="0"/>
                        </a:spcAft>
                      </a:pPr>
                      <a:r>
                        <a:rPr lang="en-US" sz="1800">
                          <a:latin typeface="+mj-lt"/>
                          <a:ea typeface="Calibri"/>
                          <a:cs typeface="Times New Roman"/>
                        </a:rPr>
                        <a:t>LDL lowering ≥ 50%</a:t>
                      </a:r>
                    </a:p>
                  </a:txBody>
                  <a:tcPr marL="62230" marR="62230" marT="0" marB="0"/>
                </a:tc>
                <a:tc>
                  <a:txBody>
                    <a:bodyPr/>
                    <a:lstStyle/>
                    <a:p>
                      <a:pPr marL="0" marR="0">
                        <a:lnSpc>
                          <a:spcPct val="115000"/>
                        </a:lnSpc>
                        <a:spcBef>
                          <a:spcPts val="0"/>
                        </a:spcBef>
                        <a:spcAft>
                          <a:spcPts val="0"/>
                        </a:spcAft>
                      </a:pPr>
                      <a:r>
                        <a:rPr lang="en-US" sz="1800">
                          <a:latin typeface="+mj-lt"/>
                          <a:ea typeface="Calibri"/>
                          <a:cs typeface="Times New Roman"/>
                        </a:rPr>
                        <a:t>LDL lowering 30% - 50%</a:t>
                      </a:r>
                    </a:p>
                  </a:txBody>
                  <a:tcPr marL="62230" marR="62230" marT="0" marB="0"/>
                </a:tc>
                <a:tc>
                  <a:txBody>
                    <a:bodyPr/>
                    <a:lstStyle/>
                    <a:p>
                      <a:pPr marL="0" marR="0">
                        <a:lnSpc>
                          <a:spcPct val="115000"/>
                        </a:lnSpc>
                        <a:spcBef>
                          <a:spcPts val="0"/>
                        </a:spcBef>
                        <a:spcAft>
                          <a:spcPts val="0"/>
                        </a:spcAft>
                      </a:pPr>
                      <a:r>
                        <a:rPr lang="en-US" sz="1800">
                          <a:latin typeface="+mj-lt"/>
                          <a:ea typeface="Calibri"/>
                          <a:cs typeface="Times New Roman"/>
                        </a:rPr>
                        <a:t>LDL lowering &lt; 30%</a:t>
                      </a:r>
                    </a:p>
                  </a:txBody>
                  <a:tcPr marL="62230" marR="62230" marT="0" marB="0"/>
                </a:tc>
              </a:tr>
              <a:tr h="370840">
                <a:tc>
                  <a:txBody>
                    <a:bodyPr/>
                    <a:lstStyle/>
                    <a:p>
                      <a:pPr marL="0" marR="0">
                        <a:lnSpc>
                          <a:spcPct val="115000"/>
                        </a:lnSpc>
                        <a:spcBef>
                          <a:spcPts val="0"/>
                        </a:spcBef>
                        <a:spcAft>
                          <a:spcPts val="0"/>
                        </a:spcAft>
                      </a:pPr>
                      <a:r>
                        <a:rPr lang="en-US" sz="1800">
                          <a:latin typeface="+mj-lt"/>
                          <a:ea typeface="Calibri"/>
                          <a:cs typeface="Times New Roman"/>
                        </a:rPr>
                        <a:t>Atorvastatin 40, 80 mg</a:t>
                      </a:r>
                    </a:p>
                    <a:p>
                      <a:pPr marL="0" marR="0">
                        <a:lnSpc>
                          <a:spcPct val="115000"/>
                        </a:lnSpc>
                        <a:spcBef>
                          <a:spcPts val="0"/>
                        </a:spcBef>
                        <a:spcAft>
                          <a:spcPts val="0"/>
                        </a:spcAft>
                      </a:pPr>
                      <a:r>
                        <a:rPr lang="en-US" sz="1800">
                          <a:latin typeface="+mj-lt"/>
                          <a:ea typeface="Calibri"/>
                          <a:cs typeface="Times New Roman"/>
                        </a:rPr>
                        <a:t>Rosuvastatin 20, 40 mg</a:t>
                      </a:r>
                    </a:p>
                  </a:txBody>
                  <a:tcPr marL="62230" marR="62230" marT="0" marB="0"/>
                </a:tc>
                <a:tc>
                  <a:txBody>
                    <a:bodyPr/>
                    <a:lstStyle/>
                    <a:p>
                      <a:pPr marL="0" marR="0">
                        <a:lnSpc>
                          <a:spcPct val="115000"/>
                        </a:lnSpc>
                        <a:spcBef>
                          <a:spcPts val="0"/>
                        </a:spcBef>
                        <a:spcAft>
                          <a:spcPts val="0"/>
                        </a:spcAft>
                      </a:pPr>
                      <a:r>
                        <a:rPr lang="en-US" sz="1800" dirty="0" err="1">
                          <a:latin typeface="+mj-lt"/>
                          <a:ea typeface="Calibri"/>
                          <a:cs typeface="Times New Roman"/>
                        </a:rPr>
                        <a:t>Atorvastatin</a:t>
                      </a:r>
                      <a:r>
                        <a:rPr lang="en-US" sz="1800" dirty="0">
                          <a:latin typeface="+mj-lt"/>
                          <a:ea typeface="Calibri"/>
                          <a:cs typeface="Times New Roman"/>
                        </a:rPr>
                        <a:t> 10, 20 mg</a:t>
                      </a:r>
                    </a:p>
                    <a:p>
                      <a:pPr marL="0" marR="0">
                        <a:lnSpc>
                          <a:spcPct val="115000"/>
                        </a:lnSpc>
                        <a:spcBef>
                          <a:spcPts val="0"/>
                        </a:spcBef>
                        <a:spcAft>
                          <a:spcPts val="0"/>
                        </a:spcAft>
                      </a:pPr>
                      <a:r>
                        <a:rPr lang="en-US" sz="1800" dirty="0" err="1">
                          <a:latin typeface="+mj-lt"/>
                          <a:ea typeface="Calibri"/>
                          <a:cs typeface="Times New Roman"/>
                        </a:rPr>
                        <a:t>Rosuvastatin</a:t>
                      </a:r>
                      <a:r>
                        <a:rPr lang="en-US" sz="1800" dirty="0">
                          <a:latin typeface="+mj-lt"/>
                          <a:ea typeface="Calibri"/>
                          <a:cs typeface="Times New Roman"/>
                        </a:rPr>
                        <a:t> 5, 10 mg</a:t>
                      </a:r>
                    </a:p>
                    <a:p>
                      <a:pPr marL="0" marR="0">
                        <a:lnSpc>
                          <a:spcPct val="115000"/>
                        </a:lnSpc>
                        <a:spcBef>
                          <a:spcPts val="0"/>
                        </a:spcBef>
                        <a:spcAft>
                          <a:spcPts val="0"/>
                        </a:spcAft>
                      </a:pPr>
                      <a:r>
                        <a:rPr lang="en-US" sz="1800" dirty="0" err="1">
                          <a:latin typeface="+mj-lt"/>
                          <a:ea typeface="Calibri"/>
                          <a:cs typeface="Times New Roman"/>
                        </a:rPr>
                        <a:t>Simvastatin</a:t>
                      </a:r>
                      <a:r>
                        <a:rPr lang="en-US" sz="1800" dirty="0">
                          <a:latin typeface="+mj-lt"/>
                          <a:ea typeface="Calibri"/>
                          <a:cs typeface="Times New Roman"/>
                        </a:rPr>
                        <a:t> 20, 40 mg†</a:t>
                      </a:r>
                    </a:p>
                    <a:p>
                      <a:pPr marL="0" marR="0">
                        <a:lnSpc>
                          <a:spcPct val="115000"/>
                        </a:lnSpc>
                        <a:spcBef>
                          <a:spcPts val="0"/>
                        </a:spcBef>
                        <a:spcAft>
                          <a:spcPts val="0"/>
                        </a:spcAft>
                      </a:pPr>
                      <a:r>
                        <a:rPr lang="en-US" sz="1800" dirty="0" err="1">
                          <a:latin typeface="+mj-lt"/>
                          <a:ea typeface="Calibri"/>
                          <a:cs typeface="Times New Roman"/>
                        </a:rPr>
                        <a:t>Pravastatin</a:t>
                      </a:r>
                      <a:r>
                        <a:rPr lang="en-US" sz="1800" dirty="0">
                          <a:latin typeface="+mj-lt"/>
                          <a:ea typeface="Calibri"/>
                          <a:cs typeface="Times New Roman"/>
                        </a:rPr>
                        <a:t> 40, 80 mg</a:t>
                      </a:r>
                    </a:p>
                    <a:p>
                      <a:pPr marL="0" marR="0">
                        <a:lnSpc>
                          <a:spcPct val="115000"/>
                        </a:lnSpc>
                        <a:spcBef>
                          <a:spcPts val="0"/>
                        </a:spcBef>
                        <a:spcAft>
                          <a:spcPts val="0"/>
                        </a:spcAft>
                      </a:pPr>
                      <a:r>
                        <a:rPr lang="en-US" sz="1800" dirty="0" err="1">
                          <a:latin typeface="+mj-lt"/>
                          <a:ea typeface="Calibri"/>
                          <a:cs typeface="Times New Roman"/>
                        </a:rPr>
                        <a:t>Lovastatin</a:t>
                      </a:r>
                      <a:r>
                        <a:rPr lang="en-US" sz="1800" dirty="0">
                          <a:latin typeface="+mj-lt"/>
                          <a:ea typeface="Calibri"/>
                          <a:cs typeface="Times New Roman"/>
                        </a:rPr>
                        <a:t> 40 mg</a:t>
                      </a:r>
                    </a:p>
                    <a:p>
                      <a:pPr marL="0" marR="0">
                        <a:lnSpc>
                          <a:spcPct val="115000"/>
                        </a:lnSpc>
                        <a:spcBef>
                          <a:spcPts val="0"/>
                        </a:spcBef>
                        <a:spcAft>
                          <a:spcPts val="0"/>
                        </a:spcAft>
                      </a:pPr>
                      <a:r>
                        <a:rPr lang="en-US" sz="1800" dirty="0" err="1">
                          <a:latin typeface="+mj-lt"/>
                          <a:ea typeface="Calibri"/>
                          <a:cs typeface="Times New Roman"/>
                        </a:rPr>
                        <a:t>Fluvastatin</a:t>
                      </a:r>
                      <a:r>
                        <a:rPr lang="en-US" sz="1800" dirty="0">
                          <a:latin typeface="+mj-lt"/>
                          <a:ea typeface="Calibri"/>
                          <a:cs typeface="Times New Roman"/>
                        </a:rPr>
                        <a:t> XL 80 mg</a:t>
                      </a:r>
                    </a:p>
                    <a:p>
                      <a:pPr marL="0" marR="0">
                        <a:lnSpc>
                          <a:spcPct val="115000"/>
                        </a:lnSpc>
                        <a:spcBef>
                          <a:spcPts val="0"/>
                        </a:spcBef>
                        <a:spcAft>
                          <a:spcPts val="0"/>
                        </a:spcAft>
                      </a:pPr>
                      <a:r>
                        <a:rPr lang="en-US" sz="1800" dirty="0" err="1">
                          <a:latin typeface="+mj-lt"/>
                          <a:ea typeface="Calibri"/>
                          <a:cs typeface="Times New Roman"/>
                        </a:rPr>
                        <a:t>Fluvastatin</a:t>
                      </a:r>
                      <a:r>
                        <a:rPr lang="en-US" sz="1800" dirty="0">
                          <a:latin typeface="+mj-lt"/>
                          <a:ea typeface="Calibri"/>
                          <a:cs typeface="Times New Roman"/>
                        </a:rPr>
                        <a:t> 40 mg BID</a:t>
                      </a:r>
                    </a:p>
                    <a:p>
                      <a:pPr marL="0" marR="0">
                        <a:lnSpc>
                          <a:spcPct val="115000"/>
                        </a:lnSpc>
                        <a:spcBef>
                          <a:spcPts val="0"/>
                        </a:spcBef>
                        <a:spcAft>
                          <a:spcPts val="0"/>
                        </a:spcAft>
                      </a:pPr>
                      <a:r>
                        <a:rPr lang="en-US" sz="1800" dirty="0" err="1">
                          <a:latin typeface="+mj-lt"/>
                          <a:ea typeface="Calibri"/>
                          <a:cs typeface="Times New Roman"/>
                        </a:rPr>
                        <a:t>Pitavastatin</a:t>
                      </a:r>
                      <a:r>
                        <a:rPr lang="en-US" sz="1800" dirty="0">
                          <a:latin typeface="+mj-lt"/>
                          <a:ea typeface="Calibri"/>
                          <a:cs typeface="Times New Roman"/>
                        </a:rPr>
                        <a:t> 2, 4 mg</a:t>
                      </a:r>
                    </a:p>
                  </a:txBody>
                  <a:tcPr marL="62230" marR="62230" marT="0" marB="0"/>
                </a:tc>
                <a:tc>
                  <a:txBody>
                    <a:bodyPr/>
                    <a:lstStyle/>
                    <a:p>
                      <a:pPr marL="0" marR="0">
                        <a:lnSpc>
                          <a:spcPct val="115000"/>
                        </a:lnSpc>
                        <a:spcBef>
                          <a:spcPts val="0"/>
                        </a:spcBef>
                        <a:spcAft>
                          <a:spcPts val="0"/>
                        </a:spcAft>
                      </a:pPr>
                      <a:r>
                        <a:rPr lang="en-US" sz="1800" dirty="0" err="1">
                          <a:latin typeface="+mj-lt"/>
                          <a:ea typeface="Calibri"/>
                          <a:cs typeface="Times New Roman"/>
                        </a:rPr>
                        <a:t>Simvastatin</a:t>
                      </a:r>
                      <a:r>
                        <a:rPr lang="en-US" sz="1800" dirty="0">
                          <a:latin typeface="+mj-lt"/>
                          <a:ea typeface="Calibri"/>
                          <a:cs typeface="Times New Roman"/>
                        </a:rPr>
                        <a:t> 10 mg</a:t>
                      </a:r>
                    </a:p>
                    <a:p>
                      <a:pPr marL="0" marR="0">
                        <a:lnSpc>
                          <a:spcPct val="115000"/>
                        </a:lnSpc>
                        <a:spcBef>
                          <a:spcPts val="0"/>
                        </a:spcBef>
                        <a:spcAft>
                          <a:spcPts val="0"/>
                        </a:spcAft>
                      </a:pPr>
                      <a:r>
                        <a:rPr lang="en-US" sz="1800" dirty="0" err="1">
                          <a:latin typeface="+mj-lt"/>
                          <a:ea typeface="Calibri"/>
                          <a:cs typeface="Times New Roman"/>
                        </a:rPr>
                        <a:t>Pravastatin</a:t>
                      </a:r>
                      <a:r>
                        <a:rPr lang="en-US" sz="1800" dirty="0">
                          <a:latin typeface="+mj-lt"/>
                          <a:ea typeface="Calibri"/>
                          <a:cs typeface="Times New Roman"/>
                        </a:rPr>
                        <a:t> 10, 20 mg</a:t>
                      </a:r>
                    </a:p>
                    <a:p>
                      <a:pPr marL="0" marR="0">
                        <a:lnSpc>
                          <a:spcPct val="115000"/>
                        </a:lnSpc>
                        <a:spcBef>
                          <a:spcPts val="0"/>
                        </a:spcBef>
                        <a:spcAft>
                          <a:spcPts val="0"/>
                        </a:spcAft>
                      </a:pPr>
                      <a:r>
                        <a:rPr lang="en-US" sz="1800" dirty="0" err="1">
                          <a:latin typeface="+mj-lt"/>
                          <a:ea typeface="Calibri"/>
                          <a:cs typeface="Times New Roman"/>
                        </a:rPr>
                        <a:t>Lovastatin</a:t>
                      </a:r>
                      <a:r>
                        <a:rPr lang="en-US" sz="1800" dirty="0">
                          <a:latin typeface="+mj-lt"/>
                          <a:ea typeface="Calibri"/>
                          <a:cs typeface="Times New Roman"/>
                        </a:rPr>
                        <a:t> 20 mg</a:t>
                      </a:r>
                    </a:p>
                    <a:p>
                      <a:pPr marL="0" marR="0">
                        <a:lnSpc>
                          <a:spcPct val="115000"/>
                        </a:lnSpc>
                        <a:spcBef>
                          <a:spcPts val="0"/>
                        </a:spcBef>
                        <a:spcAft>
                          <a:spcPts val="0"/>
                        </a:spcAft>
                      </a:pPr>
                      <a:r>
                        <a:rPr lang="en-US" sz="1800" dirty="0" err="1">
                          <a:latin typeface="+mj-lt"/>
                          <a:ea typeface="Calibri"/>
                          <a:cs typeface="Times New Roman"/>
                        </a:rPr>
                        <a:t>Fluvastatin</a:t>
                      </a:r>
                      <a:r>
                        <a:rPr lang="en-US" sz="1800" dirty="0">
                          <a:latin typeface="+mj-lt"/>
                          <a:ea typeface="Calibri"/>
                          <a:cs typeface="Times New Roman"/>
                        </a:rPr>
                        <a:t> 20 mg</a:t>
                      </a:r>
                    </a:p>
                    <a:p>
                      <a:pPr marL="0" marR="0">
                        <a:lnSpc>
                          <a:spcPct val="115000"/>
                        </a:lnSpc>
                        <a:spcBef>
                          <a:spcPts val="0"/>
                        </a:spcBef>
                        <a:spcAft>
                          <a:spcPts val="0"/>
                        </a:spcAft>
                      </a:pPr>
                      <a:r>
                        <a:rPr lang="en-US" sz="1800" dirty="0" err="1">
                          <a:latin typeface="+mj-lt"/>
                          <a:ea typeface="Calibri"/>
                          <a:cs typeface="Times New Roman"/>
                        </a:rPr>
                        <a:t>Pitavastatin</a:t>
                      </a:r>
                      <a:r>
                        <a:rPr lang="en-US" sz="1800" dirty="0">
                          <a:latin typeface="+mj-lt"/>
                          <a:ea typeface="Calibri"/>
                          <a:cs typeface="Times New Roman"/>
                        </a:rPr>
                        <a:t> 1 mg</a:t>
                      </a:r>
                    </a:p>
                  </a:txBody>
                  <a:tcPr marL="62230" marR="62230" marT="0" marB="0"/>
                </a:tc>
              </a:tr>
            </a:tbl>
          </a:graphicData>
        </a:graphic>
      </p:graphicFrame>
      <p:sp>
        <p:nvSpPr>
          <p:cNvPr id="5" name="TextBox 4"/>
          <p:cNvSpPr txBox="1"/>
          <p:nvPr/>
        </p:nvSpPr>
        <p:spPr>
          <a:xfrm>
            <a:off x="533400" y="5638800"/>
            <a:ext cx="7010400" cy="369332"/>
          </a:xfrm>
          <a:prstGeom prst="rect">
            <a:avLst/>
          </a:prstGeom>
          <a:noFill/>
        </p:spPr>
        <p:txBody>
          <a:bodyPr wrap="square" rtlCol="0">
            <a:spAutoFit/>
          </a:bodyPr>
          <a:lstStyle/>
          <a:p>
            <a:r>
              <a:rPr lang="en-US" dirty="0" smtClean="0">
                <a:latin typeface="+mj-lt"/>
                <a:ea typeface="Calibri"/>
                <a:cs typeface="Times New Roman"/>
              </a:rPr>
              <a:t>† initiation or titration to </a:t>
            </a:r>
            <a:r>
              <a:rPr lang="en-US" dirty="0" err="1" smtClean="0">
                <a:latin typeface="+mj-lt"/>
                <a:ea typeface="Calibri"/>
                <a:cs typeface="Times New Roman"/>
              </a:rPr>
              <a:t>simvastatin</a:t>
            </a:r>
            <a:r>
              <a:rPr lang="en-US" dirty="0" smtClean="0">
                <a:latin typeface="+mj-lt"/>
                <a:ea typeface="Calibri"/>
                <a:cs typeface="Times New Roman"/>
              </a:rPr>
              <a:t> 80 mg not recommended </a:t>
            </a:r>
            <a:endParaRPr lang="en-US" dirty="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 LDL or non-HDL goals?</a:t>
            </a:r>
            <a:endParaRPr lang="en-US" dirty="0"/>
          </a:p>
        </p:txBody>
      </p:sp>
      <p:sp>
        <p:nvSpPr>
          <p:cNvPr id="3" name="Content Placeholder 2"/>
          <p:cNvSpPr>
            <a:spLocks noGrp="1"/>
          </p:cNvSpPr>
          <p:nvPr>
            <p:ph idx="1"/>
          </p:nvPr>
        </p:nvSpPr>
        <p:spPr/>
        <p:txBody>
          <a:bodyPr>
            <a:normAutofit lnSpcReduction="10000"/>
          </a:bodyPr>
          <a:lstStyle/>
          <a:p>
            <a:r>
              <a:rPr lang="en-US" dirty="0" smtClean="0"/>
              <a:t>No RCTs were identified that titrated drug therapy to specific LDL or non-HDL goals to improve ASCVD outcomes.</a:t>
            </a:r>
          </a:p>
          <a:p>
            <a:pPr lvl="1"/>
            <a:r>
              <a:rPr lang="en-US" dirty="0" smtClean="0"/>
              <a:t>AIM-HIGH showed no benefit from statin + niacin to reach LDL 40-80 mg/</a:t>
            </a:r>
            <a:r>
              <a:rPr lang="en-US" dirty="0" err="1" smtClean="0"/>
              <a:t>dL</a:t>
            </a:r>
            <a:endParaRPr lang="en-US" dirty="0" smtClean="0"/>
          </a:p>
          <a:p>
            <a:r>
              <a:rPr lang="en-US" dirty="0" smtClean="0"/>
              <a:t>RCTs show that ASCVD events are reduced by using the maximum tolerated statin intensity.</a:t>
            </a:r>
          </a:p>
          <a:p>
            <a:r>
              <a:rPr lang="en-US" dirty="0" smtClean="0"/>
              <a:t>Use of LDL goal may result in under-treatment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 LDL or non-HDL goals?</a:t>
            </a:r>
            <a:endParaRPr lang="en-US" dirty="0"/>
          </a:p>
        </p:txBody>
      </p:sp>
      <p:sp>
        <p:nvSpPr>
          <p:cNvPr id="3" name="Content Placeholder 2"/>
          <p:cNvSpPr>
            <a:spLocks noGrp="1"/>
          </p:cNvSpPr>
          <p:nvPr>
            <p:ph idx="1"/>
          </p:nvPr>
        </p:nvSpPr>
        <p:spPr/>
        <p:txBody>
          <a:bodyPr/>
          <a:lstStyle/>
          <a:p>
            <a:r>
              <a:rPr lang="en-US" dirty="0" smtClean="0"/>
              <a:t>Adding a </a:t>
            </a:r>
            <a:r>
              <a:rPr lang="en-US" dirty="0" err="1" smtClean="0"/>
              <a:t>nonstatin</a:t>
            </a:r>
            <a:r>
              <a:rPr lang="en-US" dirty="0" smtClean="0"/>
              <a:t> drug to high-intensity statin therapy has not shown ASCVD risk reduction.</a:t>
            </a:r>
          </a:p>
          <a:p>
            <a:pPr lvl="1"/>
            <a:r>
              <a:rPr lang="en-US" dirty="0" smtClean="0"/>
              <a:t>AIM-HIGH: niacin</a:t>
            </a:r>
          </a:p>
          <a:p>
            <a:pPr lvl="1"/>
            <a:r>
              <a:rPr lang="en-US" dirty="0" smtClean="0"/>
              <a:t>ACCORD: </a:t>
            </a:r>
            <a:r>
              <a:rPr lang="en-US" dirty="0" err="1" smtClean="0"/>
              <a:t>fenofibrate</a:t>
            </a:r>
            <a:endParaRPr lang="en-US" dirty="0" smtClean="0"/>
          </a:p>
          <a:p>
            <a:r>
              <a:rPr lang="en-US" dirty="0" smtClean="0"/>
              <a:t>Patients with baseline LDL &gt; 190 often won’t reach LDL &lt;100 with treatment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Calculator</a:t>
            </a:r>
            <a:endParaRPr lang="en-US" dirty="0"/>
          </a:p>
        </p:txBody>
      </p:sp>
      <p:sp>
        <p:nvSpPr>
          <p:cNvPr id="3" name="Content Placeholder 2"/>
          <p:cNvSpPr>
            <a:spLocks noGrp="1"/>
          </p:cNvSpPr>
          <p:nvPr>
            <p:ph idx="1"/>
          </p:nvPr>
        </p:nvSpPr>
        <p:spPr>
          <a:xfrm>
            <a:off x="457200" y="1600200"/>
            <a:ext cx="4876800" cy="4525963"/>
          </a:xfrm>
        </p:spPr>
        <p:txBody>
          <a:bodyPr>
            <a:normAutofit/>
          </a:bodyPr>
          <a:lstStyle/>
          <a:p>
            <a:r>
              <a:rPr lang="en-US" dirty="0" smtClean="0"/>
              <a:t>Estimates 10-year and lifetime risks for ASCVD, defined as coronary death or nonfatal MI, or fatal or nonfatal stroke</a:t>
            </a:r>
          </a:p>
          <a:p>
            <a:r>
              <a:rPr lang="en-US" dirty="0" smtClean="0"/>
              <a:t>Based on the Pooled Cohort Equations and the work of Lloyd-Jones, et al.</a:t>
            </a:r>
          </a:p>
        </p:txBody>
      </p:sp>
      <p:sp>
        <p:nvSpPr>
          <p:cNvPr id="4" name="TextBox 3"/>
          <p:cNvSpPr txBox="1"/>
          <p:nvPr/>
        </p:nvSpPr>
        <p:spPr>
          <a:xfrm>
            <a:off x="5410200" y="1600200"/>
            <a:ext cx="3200400" cy="4893647"/>
          </a:xfrm>
          <a:prstGeom prst="rect">
            <a:avLst/>
          </a:prstGeom>
          <a:noFill/>
        </p:spPr>
        <p:txBody>
          <a:bodyPr wrap="square" rtlCol="0">
            <a:spAutoFit/>
          </a:bodyPr>
          <a:lstStyle/>
          <a:p>
            <a:r>
              <a:rPr lang="en-US" sz="2400" dirty="0" smtClean="0"/>
              <a:t>Information required:</a:t>
            </a:r>
          </a:p>
          <a:p>
            <a:pPr lvl="1">
              <a:buFont typeface="Arial" pitchFamily="34" charset="0"/>
              <a:buChar char="•"/>
            </a:pPr>
            <a:r>
              <a:rPr lang="en-US" sz="2400" dirty="0" smtClean="0"/>
              <a:t> age</a:t>
            </a:r>
          </a:p>
          <a:p>
            <a:pPr lvl="1">
              <a:buFont typeface="Arial" pitchFamily="34" charset="0"/>
              <a:buChar char="•"/>
            </a:pPr>
            <a:r>
              <a:rPr lang="en-US" sz="2400" dirty="0" smtClean="0"/>
              <a:t> sex</a:t>
            </a:r>
          </a:p>
          <a:p>
            <a:pPr lvl="1">
              <a:buFont typeface="Arial" pitchFamily="34" charset="0"/>
              <a:buChar char="•"/>
            </a:pPr>
            <a:r>
              <a:rPr lang="en-US" sz="2400" dirty="0" smtClean="0"/>
              <a:t> race</a:t>
            </a:r>
          </a:p>
          <a:p>
            <a:pPr lvl="1">
              <a:buFont typeface="Arial" pitchFamily="34" charset="0"/>
              <a:buChar char="•"/>
            </a:pPr>
            <a:r>
              <a:rPr lang="en-US" sz="2400" dirty="0" smtClean="0"/>
              <a:t> total cholesterol</a:t>
            </a:r>
          </a:p>
          <a:p>
            <a:pPr lvl="1">
              <a:buFont typeface="Arial" pitchFamily="34" charset="0"/>
              <a:buChar char="•"/>
            </a:pPr>
            <a:r>
              <a:rPr lang="en-US" sz="2400" dirty="0" smtClean="0"/>
              <a:t> HDL cholesterol</a:t>
            </a:r>
          </a:p>
          <a:p>
            <a:pPr lvl="1">
              <a:buFont typeface="Arial" pitchFamily="34" charset="0"/>
              <a:buChar char="•"/>
            </a:pPr>
            <a:r>
              <a:rPr lang="en-US" sz="2400" dirty="0" smtClean="0"/>
              <a:t> systolic blood pressure</a:t>
            </a:r>
          </a:p>
          <a:p>
            <a:pPr lvl="1">
              <a:buFont typeface="Arial" pitchFamily="34" charset="0"/>
              <a:buChar char="•"/>
            </a:pPr>
            <a:r>
              <a:rPr lang="en-US" sz="2400" dirty="0" smtClean="0"/>
              <a:t> blood pressure lowering medication use</a:t>
            </a:r>
          </a:p>
          <a:p>
            <a:pPr lvl="1">
              <a:buFont typeface="Arial" pitchFamily="34" charset="0"/>
              <a:buChar char="•"/>
            </a:pPr>
            <a:r>
              <a:rPr lang="en-US" sz="2400" dirty="0" smtClean="0"/>
              <a:t> diabetes status</a:t>
            </a:r>
          </a:p>
          <a:p>
            <a:pPr lvl="1">
              <a:buFont typeface="Arial" pitchFamily="34" charset="0"/>
              <a:buChar char="•"/>
            </a:pPr>
            <a:r>
              <a:rPr lang="en-US" sz="2400" dirty="0"/>
              <a:t> </a:t>
            </a:r>
            <a:r>
              <a:rPr lang="en-US" sz="2400" dirty="0" smtClean="0"/>
              <a:t>smoking status</a:t>
            </a:r>
            <a:endParaRPr lang="en-US" sz="2400" dirty="0"/>
          </a:p>
        </p:txBody>
      </p:sp>
      <p:sp>
        <p:nvSpPr>
          <p:cNvPr id="5" name="TextBox 4"/>
          <p:cNvSpPr txBox="1"/>
          <p:nvPr/>
        </p:nvSpPr>
        <p:spPr>
          <a:xfrm>
            <a:off x="0" y="6096000"/>
            <a:ext cx="5791200" cy="461665"/>
          </a:xfrm>
          <a:prstGeom prst="rect">
            <a:avLst/>
          </a:prstGeom>
          <a:noFill/>
        </p:spPr>
        <p:txBody>
          <a:bodyPr wrap="square" rtlCol="0">
            <a:spAutoFit/>
          </a:bodyPr>
          <a:lstStyle/>
          <a:p>
            <a:r>
              <a:rPr lang="en-US" sz="1200" dirty="0" smtClean="0"/>
              <a:t>http://my.americanheart.org/professional/StatementsGuidelines/PreventionGuidelines/Prevention-Guidelines_UCM_457698_SubHomePage.jsp</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Calculator</a:t>
            </a:r>
            <a:endParaRPr lang="en-US" dirty="0"/>
          </a:p>
        </p:txBody>
      </p:sp>
      <p:sp>
        <p:nvSpPr>
          <p:cNvPr id="3" name="Content Placeholder 2"/>
          <p:cNvSpPr>
            <a:spLocks noGrp="1"/>
          </p:cNvSpPr>
          <p:nvPr>
            <p:ph idx="1"/>
          </p:nvPr>
        </p:nvSpPr>
        <p:spPr/>
        <p:txBody>
          <a:bodyPr/>
          <a:lstStyle/>
          <a:p>
            <a:r>
              <a:rPr lang="en-US" dirty="0" smtClean="0"/>
              <a:t>Risk Calculator:</a:t>
            </a:r>
          </a:p>
          <a:p>
            <a:pPr lvl="1"/>
            <a:r>
              <a:rPr lang="en-US" dirty="0" smtClean="0">
                <a:hlinkClick r:id="rId2"/>
              </a:rPr>
              <a:t>http://my.americanheart.org/professional/StatementsGuidelines/PreventionGuidelines/Prevention-Guidelines_UCM_457698_SubHomePage.jsp</a:t>
            </a:r>
            <a:endParaRPr lang="en-US" dirty="0" smtClean="0"/>
          </a:p>
          <a:p>
            <a:pPr lvl="1"/>
            <a:r>
              <a:rPr lang="en-US" dirty="0" smtClean="0">
                <a:hlinkClick r:id="rId3"/>
              </a:rPr>
              <a:t>http://www.cardiosource.org/science-and-quality/practice-guidelines-and-quality-standards/2013-prevention-guideline-tools.aspx</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Trial: AIM-HIGH</a:t>
            </a:r>
            <a:endParaRPr lang="en-US" dirty="0"/>
          </a:p>
        </p:txBody>
      </p:sp>
      <p:sp>
        <p:nvSpPr>
          <p:cNvPr id="3" name="Content Placeholder 2"/>
          <p:cNvSpPr>
            <a:spLocks noGrp="1"/>
          </p:cNvSpPr>
          <p:nvPr>
            <p:ph idx="1"/>
          </p:nvPr>
        </p:nvSpPr>
        <p:spPr/>
        <p:txBody>
          <a:bodyPr/>
          <a:lstStyle/>
          <a:p>
            <a:r>
              <a:rPr lang="en-US" dirty="0" err="1" smtClean="0"/>
              <a:t>Simvastatin</a:t>
            </a:r>
            <a:r>
              <a:rPr lang="en-US" dirty="0" smtClean="0"/>
              <a:t> 40-80 mg QD + 1500-2000 mg extended-release niacin QD vs. </a:t>
            </a:r>
            <a:r>
              <a:rPr lang="en-US" dirty="0" err="1" smtClean="0"/>
              <a:t>simvastatin</a:t>
            </a:r>
            <a:r>
              <a:rPr lang="en-US" dirty="0" smtClean="0"/>
              <a:t> 40-80 mg QD and placebo</a:t>
            </a:r>
          </a:p>
          <a:p>
            <a:r>
              <a:rPr lang="en-US" dirty="0" smtClean="0"/>
              <a:t>Primary outcome: composite of </a:t>
            </a:r>
          </a:p>
          <a:p>
            <a:pPr lvl="1"/>
            <a:r>
              <a:rPr lang="en-US" dirty="0" smtClean="0"/>
              <a:t>death from coronary heart disease</a:t>
            </a:r>
          </a:p>
          <a:p>
            <a:pPr lvl="1"/>
            <a:r>
              <a:rPr lang="en-US" dirty="0" smtClean="0"/>
              <a:t>nonfatal MI</a:t>
            </a:r>
          </a:p>
          <a:p>
            <a:pPr lvl="1"/>
            <a:r>
              <a:rPr lang="en-US" dirty="0" smtClean="0"/>
              <a:t>ischemic stroke</a:t>
            </a:r>
          </a:p>
          <a:p>
            <a:pPr lvl="1"/>
            <a:r>
              <a:rPr lang="en-US" dirty="0" smtClean="0"/>
              <a:t>hospitalization for acute coronary syndrome</a:t>
            </a:r>
          </a:p>
          <a:p>
            <a:pPr lvl="1"/>
            <a:r>
              <a:rPr lang="en-US" dirty="0" smtClean="0"/>
              <a:t>coronary  or cerebral revascularization</a:t>
            </a:r>
            <a:endParaRPr lang="en-US" dirty="0"/>
          </a:p>
        </p:txBody>
      </p:sp>
      <p:sp>
        <p:nvSpPr>
          <p:cNvPr id="4" name="TextBox 3"/>
          <p:cNvSpPr txBox="1"/>
          <p:nvPr/>
        </p:nvSpPr>
        <p:spPr>
          <a:xfrm>
            <a:off x="304800" y="6096000"/>
            <a:ext cx="8077200" cy="800219"/>
          </a:xfrm>
          <a:prstGeom prst="rect">
            <a:avLst/>
          </a:prstGeom>
          <a:noFill/>
        </p:spPr>
        <p:txBody>
          <a:bodyPr wrap="square" rtlCol="0">
            <a:spAutoFit/>
          </a:bodyPr>
          <a:lstStyle/>
          <a:p>
            <a:r>
              <a:rPr lang="en-US" sz="1400" dirty="0" smtClean="0"/>
              <a:t>AIM-HIGH Investigators. Niacin in patients with low HDL cholesterol levels receiving intensive statin therapy. N </a:t>
            </a:r>
            <a:r>
              <a:rPr lang="en-US" sz="1400" dirty="0" err="1" smtClean="0"/>
              <a:t>Engl</a:t>
            </a:r>
            <a:r>
              <a:rPr lang="en-US" sz="1400" dirty="0" smtClean="0"/>
              <a:t> J Med 2011;365:2255–2267.</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Trial: AIM-HIGH</a:t>
            </a:r>
            <a:endParaRPr lang="en-US" dirty="0"/>
          </a:p>
        </p:txBody>
      </p:sp>
      <p:sp>
        <p:nvSpPr>
          <p:cNvPr id="3" name="Content Placeholder 2"/>
          <p:cNvSpPr>
            <a:spLocks noGrp="1"/>
          </p:cNvSpPr>
          <p:nvPr>
            <p:ph idx="1"/>
          </p:nvPr>
        </p:nvSpPr>
        <p:spPr/>
        <p:txBody>
          <a:bodyPr/>
          <a:lstStyle/>
          <a:p>
            <a:r>
              <a:rPr lang="en-US" dirty="0" smtClean="0"/>
              <a:t>Results: </a:t>
            </a:r>
          </a:p>
          <a:p>
            <a:pPr lvl="1"/>
            <a:r>
              <a:rPr lang="en-US" dirty="0" err="1" smtClean="0"/>
              <a:t>Simva</a:t>
            </a:r>
            <a:r>
              <a:rPr lang="en-US" dirty="0" smtClean="0"/>
              <a:t> + niacin had 282 events (16.4%)</a:t>
            </a:r>
          </a:p>
          <a:p>
            <a:pPr lvl="1"/>
            <a:r>
              <a:rPr lang="en-US" dirty="0" err="1" smtClean="0"/>
              <a:t>Simva</a:t>
            </a:r>
            <a:r>
              <a:rPr lang="en-US" dirty="0" smtClean="0"/>
              <a:t> + placebo had 274 events (16.2%)</a:t>
            </a:r>
          </a:p>
          <a:p>
            <a:pPr lvl="1"/>
            <a:r>
              <a:rPr lang="en-US" dirty="0" smtClean="0"/>
              <a:t>RR (95% CI): 1.02 (0.87 - 1.21) p = 0.80</a:t>
            </a:r>
          </a:p>
          <a:p>
            <a:pPr lvl="1"/>
            <a:r>
              <a:rPr lang="en-US" dirty="0" smtClean="0"/>
              <a:t>At 3 years, </a:t>
            </a:r>
            <a:r>
              <a:rPr lang="en-US" dirty="0" err="1" smtClean="0"/>
              <a:t>simva</a:t>
            </a:r>
            <a:r>
              <a:rPr lang="en-US" dirty="0" smtClean="0"/>
              <a:t> + niacin had a greater decrease in LDL (median (IQR) 62 (51-74) vs. 67 (56-78)</a:t>
            </a:r>
          </a:p>
          <a:p>
            <a:pPr lvl="1"/>
            <a:endParaRPr lang="en-US" dirty="0"/>
          </a:p>
        </p:txBody>
      </p:sp>
      <p:sp>
        <p:nvSpPr>
          <p:cNvPr id="4" name="TextBox 3"/>
          <p:cNvSpPr txBox="1"/>
          <p:nvPr/>
        </p:nvSpPr>
        <p:spPr>
          <a:xfrm>
            <a:off x="304800" y="6096000"/>
            <a:ext cx="8077200" cy="800219"/>
          </a:xfrm>
          <a:prstGeom prst="rect">
            <a:avLst/>
          </a:prstGeom>
          <a:noFill/>
        </p:spPr>
        <p:txBody>
          <a:bodyPr wrap="square" rtlCol="0">
            <a:spAutoFit/>
          </a:bodyPr>
          <a:lstStyle/>
          <a:p>
            <a:r>
              <a:rPr lang="en-US" sz="1400" dirty="0" smtClean="0"/>
              <a:t>AIM-HIGH Investigators. Niacin in patients with low HDL cholesterol levels receiving intensive statin therapy. N </a:t>
            </a:r>
            <a:r>
              <a:rPr lang="en-US" sz="1400" dirty="0" err="1" smtClean="0"/>
              <a:t>Engl</a:t>
            </a:r>
            <a:r>
              <a:rPr lang="en-US" sz="1400" dirty="0" smtClean="0"/>
              <a:t> J Med 2011;365:2255–2267.</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Trial: AURORA</a:t>
            </a:r>
            <a:endParaRPr lang="en-US" dirty="0"/>
          </a:p>
        </p:txBody>
      </p:sp>
      <p:sp>
        <p:nvSpPr>
          <p:cNvPr id="3" name="Content Placeholder 2"/>
          <p:cNvSpPr>
            <a:spLocks noGrp="1"/>
          </p:cNvSpPr>
          <p:nvPr>
            <p:ph idx="1"/>
          </p:nvPr>
        </p:nvSpPr>
        <p:spPr/>
        <p:txBody>
          <a:bodyPr>
            <a:normAutofit lnSpcReduction="10000"/>
          </a:bodyPr>
          <a:lstStyle/>
          <a:p>
            <a:r>
              <a:rPr lang="en-US" dirty="0" smtClean="0"/>
              <a:t>Included pts with ESRD receiving HD or </a:t>
            </a:r>
            <a:r>
              <a:rPr lang="en-US" dirty="0" err="1" smtClean="0"/>
              <a:t>hemofiltration</a:t>
            </a:r>
            <a:r>
              <a:rPr lang="en-US" dirty="0" smtClean="0"/>
              <a:t> for ≥ 3 months</a:t>
            </a:r>
          </a:p>
          <a:p>
            <a:r>
              <a:rPr lang="en-US" dirty="0" err="1" smtClean="0"/>
              <a:t>Rosuvastatin</a:t>
            </a:r>
            <a:r>
              <a:rPr lang="en-US" dirty="0" smtClean="0"/>
              <a:t> 10 mg daily </a:t>
            </a:r>
            <a:r>
              <a:rPr lang="en-US" dirty="0" err="1" smtClean="0"/>
              <a:t>vs</a:t>
            </a:r>
            <a:r>
              <a:rPr lang="en-US" dirty="0" smtClean="0"/>
              <a:t> placebo</a:t>
            </a:r>
          </a:p>
          <a:p>
            <a:r>
              <a:rPr lang="en-US" dirty="0" smtClean="0"/>
              <a:t>Primary outcome: 1</a:t>
            </a:r>
            <a:r>
              <a:rPr lang="en-US" baseline="30000" dirty="0" smtClean="0"/>
              <a:t>st</a:t>
            </a:r>
            <a:r>
              <a:rPr lang="en-US" dirty="0" smtClean="0"/>
              <a:t> major CV event</a:t>
            </a:r>
          </a:p>
          <a:p>
            <a:r>
              <a:rPr lang="en-US" dirty="0" smtClean="0"/>
              <a:t>Baseline LDL 100 </a:t>
            </a:r>
            <a:r>
              <a:rPr lang="en-US" dirty="0" err="1" smtClean="0"/>
              <a:t>vs</a:t>
            </a:r>
            <a:r>
              <a:rPr lang="en-US" dirty="0" smtClean="0"/>
              <a:t> 99</a:t>
            </a:r>
          </a:p>
          <a:p>
            <a:r>
              <a:rPr lang="en-US" dirty="0" smtClean="0"/>
              <a:t>After treatment: LDL 58 </a:t>
            </a:r>
            <a:r>
              <a:rPr lang="en-US" dirty="0" err="1" smtClean="0"/>
              <a:t>vs</a:t>
            </a:r>
            <a:r>
              <a:rPr lang="en-US" dirty="0" smtClean="0"/>
              <a:t> 97, P &lt; 0.001</a:t>
            </a:r>
          </a:p>
          <a:p>
            <a:r>
              <a:rPr lang="en-US" dirty="0" smtClean="0"/>
              <a:t>Results: </a:t>
            </a:r>
          </a:p>
          <a:p>
            <a:pPr lvl="1"/>
            <a:r>
              <a:rPr lang="en-US" dirty="0" err="1" smtClean="0"/>
              <a:t>rosuvastatin</a:t>
            </a:r>
            <a:r>
              <a:rPr lang="en-US" dirty="0" smtClean="0"/>
              <a:t> 192 events (6.9%)</a:t>
            </a:r>
          </a:p>
          <a:p>
            <a:pPr lvl="1"/>
            <a:r>
              <a:rPr lang="en-US" dirty="0" smtClean="0"/>
              <a:t>Placebo 189 events (7.0%)   P=0.87</a:t>
            </a:r>
          </a:p>
        </p:txBody>
      </p:sp>
      <p:sp>
        <p:nvSpPr>
          <p:cNvPr id="4" name="TextBox 3"/>
          <p:cNvSpPr txBox="1"/>
          <p:nvPr/>
        </p:nvSpPr>
        <p:spPr>
          <a:xfrm>
            <a:off x="304800" y="6172200"/>
            <a:ext cx="8382000" cy="923330"/>
          </a:xfrm>
          <a:prstGeom prst="rect">
            <a:avLst/>
          </a:prstGeom>
          <a:noFill/>
        </p:spPr>
        <p:txBody>
          <a:bodyPr wrap="square" rtlCol="0">
            <a:spAutoFit/>
          </a:bodyPr>
          <a:lstStyle/>
          <a:p>
            <a:r>
              <a:rPr lang="en-US" dirty="0" err="1" smtClean="0"/>
              <a:t>Fellström</a:t>
            </a:r>
            <a:r>
              <a:rPr lang="en-US" dirty="0" smtClean="0"/>
              <a:t> BC, </a:t>
            </a:r>
            <a:r>
              <a:rPr lang="en-US" dirty="0" err="1" smtClean="0"/>
              <a:t>Jardine</a:t>
            </a:r>
            <a:r>
              <a:rPr lang="en-US" dirty="0" smtClean="0"/>
              <a:t> AG, </a:t>
            </a:r>
            <a:r>
              <a:rPr lang="en-US" dirty="0" err="1" smtClean="0"/>
              <a:t>Schmieder</a:t>
            </a:r>
            <a:r>
              <a:rPr lang="en-US" dirty="0" smtClean="0"/>
              <a:t> RE et al. </a:t>
            </a:r>
            <a:r>
              <a:rPr lang="en-US" dirty="0" err="1" smtClean="0"/>
              <a:t>Rosuvastatin</a:t>
            </a:r>
            <a:r>
              <a:rPr lang="en-US" dirty="0" smtClean="0"/>
              <a:t> and cardiovascular events in patients undergoing </a:t>
            </a:r>
            <a:r>
              <a:rPr lang="en-US" dirty="0" err="1" smtClean="0"/>
              <a:t>hemodialysis</a:t>
            </a:r>
            <a:r>
              <a:rPr lang="en-US" dirty="0" smtClean="0"/>
              <a:t>. N </a:t>
            </a:r>
            <a:r>
              <a:rPr lang="en-US" dirty="0" err="1" smtClean="0"/>
              <a:t>Engl</a:t>
            </a:r>
            <a:r>
              <a:rPr lang="en-US" dirty="0" smtClean="0"/>
              <a:t> J Med 2009;360:1395–407.</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improve is to change; to be perfect is to change often.”</a:t>
            </a:r>
          </a:p>
          <a:p>
            <a:pPr lvl="3"/>
            <a:r>
              <a:rPr lang="en-US" dirty="0" smtClean="0"/>
              <a:t>Winston Churchill</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Trials</a:t>
            </a:r>
            <a:endParaRPr lang="en-US" dirty="0"/>
          </a:p>
        </p:txBody>
      </p:sp>
      <p:graphicFrame>
        <p:nvGraphicFramePr>
          <p:cNvPr id="4" name="Content Placeholder 3"/>
          <p:cNvGraphicFramePr>
            <a:graphicFrameLocks noGrp="1"/>
          </p:cNvGraphicFramePr>
          <p:nvPr>
            <p:ph idx="1"/>
          </p:nvPr>
        </p:nvGraphicFramePr>
        <p:xfrm>
          <a:off x="457200" y="1600200"/>
          <a:ext cx="7467600" cy="2123440"/>
        </p:xfrm>
        <a:graphic>
          <a:graphicData uri="http://schemas.openxmlformats.org/drawingml/2006/table">
            <a:tbl>
              <a:tblPr firstRow="1" bandRow="1">
                <a:tableStyleId>{5C22544A-7EE6-4342-B048-85BDC9FD1C3A}</a:tableStyleId>
              </a:tblPr>
              <a:tblGrid>
                <a:gridCol w="2489200"/>
                <a:gridCol w="2489200"/>
                <a:gridCol w="2489200"/>
              </a:tblGrid>
              <a:tr h="370840">
                <a:tc>
                  <a:txBody>
                    <a:bodyPr/>
                    <a:lstStyle/>
                    <a:p>
                      <a:r>
                        <a:rPr lang="en-US" dirty="0" smtClean="0"/>
                        <a:t>Trial</a:t>
                      </a:r>
                      <a:endParaRPr lang="en-US" dirty="0"/>
                    </a:p>
                  </a:txBody>
                  <a:tcPr marL="82973" marR="82973"/>
                </a:tc>
                <a:tc>
                  <a:txBody>
                    <a:bodyPr/>
                    <a:lstStyle/>
                    <a:p>
                      <a:r>
                        <a:rPr lang="en-US" dirty="0" smtClean="0"/>
                        <a:t>10-year</a:t>
                      </a:r>
                      <a:r>
                        <a:rPr lang="en-US" baseline="0" dirty="0" smtClean="0"/>
                        <a:t> </a:t>
                      </a:r>
                      <a:r>
                        <a:rPr lang="en-US" dirty="0" smtClean="0"/>
                        <a:t>NNT to prevent 1 CVD event</a:t>
                      </a:r>
                      <a:endParaRPr lang="en-US" dirty="0"/>
                    </a:p>
                  </a:txBody>
                  <a:tcPr marL="82973" marR="82973"/>
                </a:tc>
                <a:tc>
                  <a:txBody>
                    <a:bodyPr/>
                    <a:lstStyle/>
                    <a:p>
                      <a:r>
                        <a:rPr lang="en-US" dirty="0" smtClean="0"/>
                        <a:t>RRR</a:t>
                      </a:r>
                      <a:endParaRPr lang="en-US" dirty="0"/>
                    </a:p>
                  </a:txBody>
                  <a:tcPr marL="82973" marR="82973"/>
                </a:tc>
              </a:tr>
              <a:tr h="370840">
                <a:tc>
                  <a:txBody>
                    <a:bodyPr/>
                    <a:lstStyle/>
                    <a:p>
                      <a:r>
                        <a:rPr lang="en-US" dirty="0" smtClean="0"/>
                        <a:t>MEGA</a:t>
                      </a:r>
                      <a:endParaRPr lang="en-US" dirty="0"/>
                    </a:p>
                  </a:txBody>
                  <a:tcPr marL="82973" marR="82973"/>
                </a:tc>
                <a:tc>
                  <a:txBody>
                    <a:bodyPr/>
                    <a:lstStyle/>
                    <a:p>
                      <a:r>
                        <a:rPr lang="en-US" dirty="0" smtClean="0"/>
                        <a:t>82</a:t>
                      </a:r>
                      <a:endParaRPr lang="en-US" dirty="0"/>
                    </a:p>
                  </a:txBody>
                  <a:tcPr marL="82973" marR="82973"/>
                </a:tc>
                <a:tc>
                  <a:txBody>
                    <a:bodyPr/>
                    <a:lstStyle/>
                    <a:p>
                      <a:r>
                        <a:rPr lang="en-US" dirty="0" smtClean="0"/>
                        <a:t>24%</a:t>
                      </a:r>
                      <a:endParaRPr lang="en-US" dirty="0"/>
                    </a:p>
                  </a:txBody>
                  <a:tcPr marL="82973" marR="82973"/>
                </a:tc>
              </a:tr>
              <a:tr h="370840">
                <a:tc>
                  <a:txBody>
                    <a:bodyPr/>
                    <a:lstStyle/>
                    <a:p>
                      <a:r>
                        <a:rPr lang="en-US" dirty="0" smtClean="0"/>
                        <a:t>AFCAPS</a:t>
                      </a:r>
                      <a:endParaRPr lang="en-US" dirty="0"/>
                    </a:p>
                  </a:txBody>
                  <a:tcPr marL="82973" marR="82973"/>
                </a:tc>
                <a:tc>
                  <a:txBody>
                    <a:bodyPr/>
                    <a:lstStyle/>
                    <a:p>
                      <a:r>
                        <a:rPr lang="en-US" dirty="0" smtClean="0"/>
                        <a:t>56</a:t>
                      </a:r>
                      <a:endParaRPr lang="en-US" dirty="0"/>
                    </a:p>
                  </a:txBody>
                  <a:tcPr marL="82973" marR="82973"/>
                </a:tc>
                <a:tc>
                  <a:txBody>
                    <a:bodyPr/>
                    <a:lstStyle/>
                    <a:p>
                      <a:r>
                        <a:rPr lang="en-US" dirty="0" smtClean="0"/>
                        <a:t>26%</a:t>
                      </a:r>
                      <a:endParaRPr lang="en-US" dirty="0"/>
                    </a:p>
                  </a:txBody>
                  <a:tcPr marL="82973" marR="82973"/>
                </a:tc>
              </a:tr>
              <a:tr h="370840">
                <a:tc>
                  <a:txBody>
                    <a:bodyPr/>
                    <a:lstStyle/>
                    <a:p>
                      <a:r>
                        <a:rPr lang="en-US" dirty="0" smtClean="0"/>
                        <a:t>JUPITER</a:t>
                      </a:r>
                      <a:endParaRPr lang="en-US" dirty="0"/>
                    </a:p>
                  </a:txBody>
                  <a:tcPr marL="82973" marR="82973"/>
                </a:tc>
                <a:tc>
                  <a:txBody>
                    <a:bodyPr/>
                    <a:lstStyle/>
                    <a:p>
                      <a:r>
                        <a:rPr lang="en-US" dirty="0" smtClean="0"/>
                        <a:t>30</a:t>
                      </a:r>
                      <a:endParaRPr lang="en-US" dirty="0"/>
                    </a:p>
                  </a:txBody>
                  <a:tcPr marL="82973" marR="82973"/>
                </a:tc>
                <a:tc>
                  <a:txBody>
                    <a:bodyPr/>
                    <a:lstStyle/>
                    <a:p>
                      <a:r>
                        <a:rPr lang="en-US" dirty="0" smtClean="0"/>
                        <a:t>44%</a:t>
                      </a:r>
                      <a:endParaRPr lang="en-US" dirty="0"/>
                    </a:p>
                  </a:txBody>
                  <a:tcPr marL="82973" marR="82973"/>
                </a:tc>
              </a:tr>
              <a:tr h="370840">
                <a:tc>
                  <a:txBody>
                    <a:bodyPr/>
                    <a:lstStyle/>
                    <a:p>
                      <a:r>
                        <a:rPr lang="en-US" dirty="0" smtClean="0"/>
                        <a:t>CARDS</a:t>
                      </a:r>
                      <a:endParaRPr lang="en-US" dirty="0"/>
                    </a:p>
                  </a:txBody>
                  <a:tcPr marL="82973" marR="82973"/>
                </a:tc>
                <a:tc>
                  <a:txBody>
                    <a:bodyPr/>
                    <a:lstStyle/>
                    <a:p>
                      <a:r>
                        <a:rPr lang="en-US" dirty="0" smtClean="0"/>
                        <a:t>15</a:t>
                      </a:r>
                      <a:endParaRPr lang="en-US" dirty="0"/>
                    </a:p>
                  </a:txBody>
                  <a:tcPr marL="82973" marR="82973"/>
                </a:tc>
                <a:tc>
                  <a:txBody>
                    <a:bodyPr/>
                    <a:lstStyle/>
                    <a:p>
                      <a:r>
                        <a:rPr lang="en-US" dirty="0" smtClean="0"/>
                        <a:t>37%</a:t>
                      </a:r>
                      <a:endParaRPr lang="en-US" dirty="0"/>
                    </a:p>
                  </a:txBody>
                  <a:tcPr marL="82973" marR="82973"/>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Monitoring</a:t>
            </a:r>
            <a:endParaRPr lang="en-US" dirty="0"/>
          </a:p>
        </p:txBody>
      </p:sp>
      <p:sp>
        <p:nvSpPr>
          <p:cNvPr id="3" name="Content Placeholder 2"/>
          <p:cNvSpPr>
            <a:spLocks noGrp="1"/>
          </p:cNvSpPr>
          <p:nvPr>
            <p:ph idx="1"/>
          </p:nvPr>
        </p:nvSpPr>
        <p:spPr/>
        <p:txBody>
          <a:bodyPr/>
          <a:lstStyle/>
          <a:p>
            <a:r>
              <a:rPr lang="en-US" dirty="0" smtClean="0"/>
              <a:t>Baseline, prior to statin initiation</a:t>
            </a:r>
          </a:p>
          <a:p>
            <a:pPr lvl="1"/>
            <a:r>
              <a:rPr lang="en-US" dirty="0" smtClean="0"/>
              <a:t>Fasting lipid panel*</a:t>
            </a:r>
          </a:p>
          <a:p>
            <a:pPr lvl="1"/>
            <a:r>
              <a:rPr lang="en-US" dirty="0" smtClean="0"/>
              <a:t>ALT</a:t>
            </a:r>
          </a:p>
          <a:p>
            <a:pPr lvl="1"/>
            <a:r>
              <a:rPr lang="en-US" dirty="0" smtClean="0"/>
              <a:t>CK (only in individuals at increased risk for adverse muscle events)</a:t>
            </a:r>
          </a:p>
          <a:p>
            <a:pPr lvl="1"/>
            <a:r>
              <a:rPr lang="en-US" dirty="0" smtClean="0"/>
              <a:t>Evaluation for other secondary causes of </a:t>
            </a:r>
            <a:r>
              <a:rPr lang="en-US" dirty="0" err="1" smtClean="0"/>
              <a:t>hyperlipidemia</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Fasting lipid panel 4-12 weeks after initiation and every 3-12 months thereafter*</a:t>
            </a:r>
          </a:p>
          <a:p>
            <a:r>
              <a:rPr lang="en-US" dirty="0" smtClean="0"/>
              <a:t>CK (and </a:t>
            </a:r>
            <a:r>
              <a:rPr lang="en-US" dirty="0" err="1" smtClean="0"/>
              <a:t>SCr</a:t>
            </a:r>
            <a:r>
              <a:rPr lang="en-US" dirty="0" smtClean="0"/>
              <a:t> and urinalysis) only in individuals with severe muscle symptoms</a:t>
            </a:r>
          </a:p>
          <a:p>
            <a:r>
              <a:rPr lang="en-US" dirty="0" smtClean="0"/>
              <a:t>In mild-moderate muscle symptoms, DC and wait 2 months to evaluate resolution.</a:t>
            </a:r>
          </a:p>
          <a:p>
            <a:r>
              <a:rPr lang="en-US" dirty="0" smtClean="0"/>
              <a:t>Hepatic function only if </a:t>
            </a:r>
            <a:r>
              <a:rPr lang="en-US" dirty="0" err="1" smtClean="0"/>
              <a:t>hepatoxicity</a:t>
            </a:r>
            <a:r>
              <a:rPr lang="en-US" dirty="0" smtClean="0"/>
              <a:t> symptoms arise</a:t>
            </a:r>
          </a:p>
          <a:p>
            <a:pPr lvl="1"/>
            <a:r>
              <a:rPr lang="en-US" dirty="0" smtClean="0"/>
              <a:t>ALT only at baseline</a:t>
            </a:r>
          </a:p>
          <a:p>
            <a:r>
              <a:rPr lang="en-US" dirty="0" smtClean="0"/>
              <a:t>BG and A1c for new onset DM</a:t>
            </a:r>
          </a:p>
          <a:p>
            <a:pPr lvl="1"/>
            <a:r>
              <a:rPr lang="en-US" dirty="0" smtClean="0"/>
              <a:t>If DM develops, continue statin therapy</a:t>
            </a:r>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a:t>
            </a:r>
            <a:endParaRPr lang="en-US" dirty="0"/>
          </a:p>
        </p:txBody>
      </p:sp>
      <p:sp>
        <p:nvSpPr>
          <p:cNvPr id="3" name="Content Placeholder 2"/>
          <p:cNvSpPr>
            <a:spLocks noGrp="1"/>
          </p:cNvSpPr>
          <p:nvPr>
            <p:ph idx="1"/>
          </p:nvPr>
        </p:nvSpPr>
        <p:spPr/>
        <p:txBody>
          <a:bodyPr/>
          <a:lstStyle/>
          <a:p>
            <a:r>
              <a:rPr lang="en-US" dirty="0" smtClean="0"/>
              <a:t>Characteristics predisposing individuals to statin adverse effects:</a:t>
            </a:r>
          </a:p>
          <a:p>
            <a:pPr lvl="1"/>
            <a:r>
              <a:rPr lang="en-US" dirty="0" smtClean="0"/>
              <a:t>Renal or hepatic dysfunction</a:t>
            </a:r>
          </a:p>
          <a:p>
            <a:pPr lvl="1"/>
            <a:r>
              <a:rPr lang="en-US" dirty="0" err="1" smtClean="0"/>
              <a:t>Hx</a:t>
            </a:r>
            <a:r>
              <a:rPr lang="en-US" dirty="0" smtClean="0"/>
              <a:t> of statin intolerance or muscle disorders</a:t>
            </a:r>
          </a:p>
          <a:p>
            <a:pPr lvl="1"/>
            <a:r>
              <a:rPr lang="en-US" dirty="0" smtClean="0"/>
              <a:t>ALT elevations &gt; 3 times ULN</a:t>
            </a:r>
          </a:p>
          <a:p>
            <a:pPr lvl="1"/>
            <a:r>
              <a:rPr lang="en-US" dirty="0" smtClean="0"/>
              <a:t>Concomitant use of drugs affecting statin metabolism</a:t>
            </a:r>
          </a:p>
          <a:p>
            <a:pPr lvl="1"/>
            <a:r>
              <a:rPr lang="en-US" dirty="0" smtClean="0"/>
              <a:t>&gt;75 years of age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a:t>
            </a:r>
            <a:endParaRPr lang="en-US" dirty="0"/>
          </a:p>
        </p:txBody>
      </p:sp>
      <p:sp>
        <p:nvSpPr>
          <p:cNvPr id="3" name="Content Placeholder 2"/>
          <p:cNvSpPr>
            <a:spLocks noGrp="1"/>
          </p:cNvSpPr>
          <p:nvPr>
            <p:ph idx="1"/>
          </p:nvPr>
        </p:nvSpPr>
        <p:spPr/>
        <p:txBody>
          <a:bodyPr/>
          <a:lstStyle/>
          <a:p>
            <a:r>
              <a:rPr lang="en-US" dirty="0" smtClean="0"/>
              <a:t>The rate of DM varies by intensity</a:t>
            </a:r>
          </a:p>
          <a:p>
            <a:pPr lvl="1"/>
            <a:r>
              <a:rPr lang="en-US" dirty="0" smtClean="0"/>
              <a:t>Moderate-intensity: 0.1 excess case of DM per 100 statin-treated individuals per year</a:t>
            </a:r>
          </a:p>
          <a:p>
            <a:pPr lvl="1"/>
            <a:r>
              <a:rPr lang="en-US" dirty="0" smtClean="0"/>
              <a:t>High-intensity: 0.3 excess case of DM per 100 statin-treated individuals per year</a:t>
            </a:r>
          </a:p>
          <a:p>
            <a:r>
              <a:rPr lang="en-US" dirty="0" err="1" smtClean="0"/>
              <a:t>Myopathy</a:t>
            </a:r>
            <a:r>
              <a:rPr lang="en-US" dirty="0" smtClean="0"/>
              <a:t>: about 0.01 excess case per 100</a:t>
            </a:r>
          </a:p>
          <a:p>
            <a:r>
              <a:rPr lang="en-US" dirty="0" smtClean="0"/>
              <a:t>Hemorrhagic stroke: about 0.01 excess case per 100</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agents</a:t>
            </a:r>
            <a:endParaRPr lang="en-US" dirty="0"/>
          </a:p>
        </p:txBody>
      </p:sp>
      <p:sp>
        <p:nvSpPr>
          <p:cNvPr id="3" name="Content Placeholder 2"/>
          <p:cNvSpPr>
            <a:spLocks noGrp="1"/>
          </p:cNvSpPr>
          <p:nvPr>
            <p:ph idx="1"/>
          </p:nvPr>
        </p:nvSpPr>
        <p:spPr/>
        <p:txBody>
          <a:bodyPr/>
          <a:lstStyle/>
          <a:p>
            <a:r>
              <a:rPr lang="en-US" dirty="0" smtClean="0"/>
              <a:t>In patients who have a less-than-anticipated therapeutic response, addition of a </a:t>
            </a:r>
            <a:r>
              <a:rPr lang="en-US" dirty="0" err="1" smtClean="0"/>
              <a:t>nonstatin</a:t>
            </a:r>
            <a:r>
              <a:rPr lang="en-US" dirty="0" smtClean="0"/>
              <a:t> cholesterol lowering drug may be considered</a:t>
            </a:r>
          </a:p>
          <a:p>
            <a:pPr lvl="1"/>
            <a:r>
              <a:rPr lang="en-US" dirty="0" smtClean="0"/>
              <a:t>This is in “high risk” individuals</a:t>
            </a:r>
          </a:p>
          <a:p>
            <a:pPr lvl="1"/>
            <a:r>
              <a:rPr lang="en-US" dirty="0" smtClean="0"/>
              <a:t>This is only “expert opinion”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Controversy</a:t>
            </a:r>
            <a:endParaRPr lang="en-US" dirty="0"/>
          </a:p>
        </p:txBody>
      </p:sp>
      <p:sp>
        <p:nvSpPr>
          <p:cNvPr id="3" name="Content Placeholder 2"/>
          <p:cNvSpPr>
            <a:spLocks noGrp="1"/>
          </p:cNvSpPr>
          <p:nvPr>
            <p:ph idx="1"/>
          </p:nvPr>
        </p:nvSpPr>
        <p:spPr>
          <a:xfrm>
            <a:off x="457200" y="1600200"/>
            <a:ext cx="4114800" cy="4525963"/>
          </a:xfrm>
        </p:spPr>
        <p:txBody>
          <a:bodyPr/>
          <a:lstStyle/>
          <a:p>
            <a:r>
              <a:rPr lang="en-US" dirty="0" smtClean="0"/>
              <a:t>The risk calculator overestimates need for statin use</a:t>
            </a:r>
          </a:p>
          <a:p>
            <a:r>
              <a:rPr lang="en-US" dirty="0" smtClean="0"/>
              <a:t>Authors have ties to the drug industry</a:t>
            </a:r>
          </a:p>
          <a:p>
            <a:pPr lvl="1"/>
            <a:r>
              <a:rPr lang="en-US" dirty="0" smtClean="0"/>
              <a:t>See pages 51 – 57 in guideline</a:t>
            </a:r>
          </a:p>
          <a:p>
            <a:r>
              <a:rPr lang="en-US" dirty="0" smtClean="0"/>
              <a:t>LDL of 70 - 100 may now get treatment</a:t>
            </a:r>
            <a:endParaRPr lang="en-US" dirty="0"/>
          </a:p>
        </p:txBody>
      </p:sp>
      <p:pic>
        <p:nvPicPr>
          <p:cNvPr id="5121" name="Picture 1"/>
          <p:cNvPicPr>
            <a:picLocks noChangeAspect="1" noChangeArrowheads="1"/>
          </p:cNvPicPr>
          <p:nvPr/>
        </p:nvPicPr>
        <p:blipFill>
          <a:blip r:embed="rId3" cstate="print"/>
          <a:srcRect/>
          <a:stretch>
            <a:fillRect/>
          </a:stretch>
        </p:blipFill>
        <p:spPr bwMode="auto">
          <a:xfrm>
            <a:off x="4495800" y="1600200"/>
            <a:ext cx="4407804" cy="4114800"/>
          </a:xfrm>
          <a:prstGeom prst="rect">
            <a:avLst/>
          </a:prstGeom>
          <a:noFill/>
          <a:ln w="9525">
            <a:noFill/>
            <a:miter lim="800000"/>
            <a:headEnd/>
            <a:tailEnd/>
          </a:ln>
        </p:spPr>
      </p:pic>
      <p:sp>
        <p:nvSpPr>
          <p:cNvPr id="5" name="TextBox 4"/>
          <p:cNvSpPr txBox="1"/>
          <p:nvPr/>
        </p:nvSpPr>
        <p:spPr>
          <a:xfrm>
            <a:off x="4876800" y="5943600"/>
            <a:ext cx="3733800" cy="646331"/>
          </a:xfrm>
          <a:prstGeom prst="rect">
            <a:avLst/>
          </a:prstGeom>
          <a:noFill/>
        </p:spPr>
        <p:txBody>
          <a:bodyPr wrap="square" rtlCol="0">
            <a:spAutoFit/>
          </a:bodyPr>
          <a:lstStyle/>
          <a:p>
            <a:r>
              <a:rPr lang="en-US" smtClean="0"/>
              <a:t>http://www.cnn.com/2013/11/12/health/cholesterol-guidelines/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Overuse Based on Calculator?</a:t>
            </a:r>
            <a:endParaRPr lang="en-US" dirty="0"/>
          </a:p>
        </p:txBody>
      </p:sp>
      <p:sp>
        <p:nvSpPr>
          <p:cNvPr id="3" name="Content Placeholder 2"/>
          <p:cNvSpPr>
            <a:spLocks noGrp="1"/>
          </p:cNvSpPr>
          <p:nvPr>
            <p:ph idx="1"/>
          </p:nvPr>
        </p:nvSpPr>
        <p:spPr/>
        <p:txBody>
          <a:bodyPr/>
          <a:lstStyle/>
          <a:p>
            <a:r>
              <a:rPr lang="en-US" dirty="0" smtClean="0"/>
              <a:t>Use of RCT inclusion criteria rather than risk calculator would result in:</a:t>
            </a:r>
          </a:p>
          <a:p>
            <a:pPr lvl="1"/>
            <a:r>
              <a:rPr lang="en-US" dirty="0" smtClean="0"/>
              <a:t>Treatment of 16% of those with &lt;2.5% 10-year risk</a:t>
            </a:r>
          </a:p>
          <a:p>
            <a:pPr lvl="1"/>
            <a:r>
              <a:rPr lang="en-US" dirty="0" smtClean="0"/>
              <a:t>Treatment of 45% of those with 2.5% - 5% 10-year risk</a:t>
            </a:r>
          </a:p>
          <a:p>
            <a:pPr lvl="1"/>
            <a:r>
              <a:rPr lang="en-US" dirty="0" smtClean="0"/>
              <a:t>Non-treatment of 38% of those with ≥7.5% 10-year risk.</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Research</a:t>
            </a:r>
            <a:endParaRPr lang="en-US" dirty="0"/>
          </a:p>
        </p:txBody>
      </p:sp>
      <p:sp>
        <p:nvSpPr>
          <p:cNvPr id="3" name="Content Placeholder 2"/>
          <p:cNvSpPr>
            <a:spLocks noGrp="1"/>
          </p:cNvSpPr>
          <p:nvPr>
            <p:ph idx="1"/>
          </p:nvPr>
        </p:nvSpPr>
        <p:spPr/>
        <p:txBody>
          <a:bodyPr/>
          <a:lstStyle/>
          <a:p>
            <a:r>
              <a:rPr lang="en-US" dirty="0" smtClean="0"/>
              <a:t>Adults &gt;75 years old</a:t>
            </a:r>
          </a:p>
          <a:p>
            <a:r>
              <a:rPr lang="en-US" dirty="0" smtClean="0"/>
              <a:t>Alternate strategies for ASCVD risk reduction other than fixed-dose statins.</a:t>
            </a:r>
          </a:p>
          <a:p>
            <a:r>
              <a:rPr lang="en-US" dirty="0" smtClean="0"/>
              <a:t>If combination therapies of </a:t>
            </a:r>
            <a:r>
              <a:rPr lang="en-US" dirty="0" err="1" smtClean="0"/>
              <a:t>nonstatin</a:t>
            </a:r>
            <a:r>
              <a:rPr lang="en-US" dirty="0" smtClean="0"/>
              <a:t> with statin therapy reduces ASCVD risk.</a:t>
            </a:r>
          </a:p>
          <a:p>
            <a:r>
              <a:rPr lang="en-US" dirty="0" smtClean="0"/>
              <a:t>Evaluation of incidence, </a:t>
            </a:r>
            <a:r>
              <a:rPr lang="en-US" dirty="0" err="1" smtClean="0"/>
              <a:t>pathophysiology</a:t>
            </a:r>
            <a:r>
              <a:rPr lang="en-US" dirty="0" smtClean="0"/>
              <a:t>, clinical course, and clinical outcomes of new-onset DM associated with statin use</a:t>
            </a:r>
          </a:p>
          <a:p>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RCT evidence is insufficient in patient groups that are often excluded.</a:t>
            </a:r>
          </a:p>
          <a:p>
            <a:pPr lvl="1"/>
            <a:r>
              <a:rPr lang="en-US" dirty="0" smtClean="0"/>
              <a:t>HIV, rheumatologic or inflammatory diseases, solid organ transplant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Statin MOA</a:t>
            </a:r>
            <a:endParaRPr lang="en-US" dirty="0"/>
          </a:p>
        </p:txBody>
      </p:sp>
      <p:sp>
        <p:nvSpPr>
          <p:cNvPr id="3" name="Content Placeholder 2"/>
          <p:cNvSpPr>
            <a:spLocks noGrp="1"/>
          </p:cNvSpPr>
          <p:nvPr>
            <p:ph idx="1"/>
          </p:nvPr>
        </p:nvSpPr>
        <p:spPr>
          <a:xfrm>
            <a:off x="457200" y="1600201"/>
            <a:ext cx="8229600" cy="1143000"/>
          </a:xfrm>
        </p:spPr>
        <p:txBody>
          <a:bodyPr/>
          <a:lstStyle/>
          <a:p>
            <a:r>
              <a:rPr lang="en-US" dirty="0"/>
              <a:t>3-hydroxy-3-methylglutaryl-coenzyme A </a:t>
            </a:r>
            <a:r>
              <a:rPr lang="en-US" dirty="0" smtClean="0"/>
              <a:t>(HMG-</a:t>
            </a:r>
            <a:r>
              <a:rPr lang="en-US" dirty="0" err="1" smtClean="0"/>
              <a:t>CoA</a:t>
            </a:r>
            <a:r>
              <a:rPr lang="en-US" dirty="0" smtClean="0"/>
              <a:t>) </a:t>
            </a:r>
            <a:r>
              <a:rPr lang="en-US" dirty="0" err="1" smtClean="0"/>
              <a:t>reductase</a:t>
            </a:r>
            <a:r>
              <a:rPr lang="en-US" dirty="0" smtClean="0"/>
              <a:t> inhibitors</a:t>
            </a:r>
            <a:endParaRPr lang="en-US" dirty="0"/>
          </a:p>
        </p:txBody>
      </p:sp>
      <p:sp>
        <p:nvSpPr>
          <p:cNvPr id="5" name="TextBox 4"/>
          <p:cNvSpPr txBox="1"/>
          <p:nvPr/>
        </p:nvSpPr>
        <p:spPr>
          <a:xfrm>
            <a:off x="1752600" y="2743200"/>
            <a:ext cx="5715000" cy="954107"/>
          </a:xfrm>
          <a:prstGeom prst="rect">
            <a:avLst/>
          </a:prstGeom>
          <a:noFill/>
        </p:spPr>
        <p:txBody>
          <a:bodyPr wrap="square" rtlCol="0">
            <a:spAutoFit/>
          </a:bodyPr>
          <a:lstStyle/>
          <a:p>
            <a:r>
              <a:rPr lang="en-US" sz="2800" dirty="0" smtClean="0"/>
              <a:t>3-hydroxy-3-methylglutaryl-CoA</a:t>
            </a:r>
          </a:p>
          <a:p>
            <a:pPr algn="ctr"/>
            <a:r>
              <a:rPr lang="en-US" sz="2800" dirty="0" smtClean="0"/>
              <a:t>(HMG-</a:t>
            </a:r>
            <a:r>
              <a:rPr lang="en-US" sz="2800" dirty="0" err="1" smtClean="0"/>
              <a:t>CoA</a:t>
            </a:r>
            <a:r>
              <a:rPr lang="en-US" sz="2800" dirty="0" smtClean="0"/>
              <a:t>)</a:t>
            </a:r>
            <a:endParaRPr lang="en-US" sz="2800" dirty="0"/>
          </a:p>
        </p:txBody>
      </p:sp>
      <p:sp>
        <p:nvSpPr>
          <p:cNvPr id="6" name="TextBox 5"/>
          <p:cNvSpPr txBox="1"/>
          <p:nvPr/>
        </p:nvSpPr>
        <p:spPr>
          <a:xfrm>
            <a:off x="3200400" y="4191000"/>
            <a:ext cx="3200400" cy="523220"/>
          </a:xfrm>
          <a:prstGeom prst="rect">
            <a:avLst/>
          </a:prstGeom>
          <a:noFill/>
        </p:spPr>
        <p:txBody>
          <a:bodyPr wrap="square" rtlCol="0">
            <a:spAutoFit/>
          </a:bodyPr>
          <a:lstStyle/>
          <a:p>
            <a:r>
              <a:rPr lang="en-US" sz="2800" dirty="0" err="1" smtClean="0"/>
              <a:t>Mevalonic</a:t>
            </a:r>
            <a:r>
              <a:rPr lang="en-US" sz="2800" dirty="0" smtClean="0"/>
              <a:t> acid</a:t>
            </a:r>
            <a:endParaRPr lang="en-US" sz="2800" dirty="0"/>
          </a:p>
        </p:txBody>
      </p:sp>
      <p:sp>
        <p:nvSpPr>
          <p:cNvPr id="7" name="TextBox 6"/>
          <p:cNvSpPr txBox="1"/>
          <p:nvPr/>
        </p:nvSpPr>
        <p:spPr>
          <a:xfrm>
            <a:off x="3429000" y="5486400"/>
            <a:ext cx="2362200" cy="523220"/>
          </a:xfrm>
          <a:prstGeom prst="rect">
            <a:avLst/>
          </a:prstGeom>
          <a:noFill/>
        </p:spPr>
        <p:txBody>
          <a:bodyPr wrap="square" rtlCol="0">
            <a:spAutoFit/>
          </a:bodyPr>
          <a:lstStyle/>
          <a:p>
            <a:r>
              <a:rPr lang="en-US" sz="2800" dirty="0" smtClean="0"/>
              <a:t>Cholesterol</a:t>
            </a:r>
            <a:endParaRPr lang="en-US" sz="2800" dirty="0"/>
          </a:p>
        </p:txBody>
      </p:sp>
      <p:sp>
        <p:nvSpPr>
          <p:cNvPr id="8" name="TextBox 7"/>
          <p:cNvSpPr txBox="1"/>
          <p:nvPr/>
        </p:nvSpPr>
        <p:spPr>
          <a:xfrm>
            <a:off x="4876800" y="3733800"/>
            <a:ext cx="2971800" cy="369332"/>
          </a:xfrm>
          <a:prstGeom prst="rect">
            <a:avLst/>
          </a:prstGeom>
          <a:noFill/>
        </p:spPr>
        <p:txBody>
          <a:bodyPr wrap="square" rtlCol="0">
            <a:spAutoFit/>
          </a:bodyPr>
          <a:lstStyle/>
          <a:p>
            <a:r>
              <a:rPr lang="en-US" dirty="0" smtClean="0"/>
              <a:t>HMG-</a:t>
            </a:r>
            <a:r>
              <a:rPr lang="en-US" dirty="0" err="1" smtClean="0"/>
              <a:t>CoA</a:t>
            </a:r>
            <a:r>
              <a:rPr lang="en-US" dirty="0" smtClean="0"/>
              <a:t> </a:t>
            </a:r>
            <a:r>
              <a:rPr lang="en-US" dirty="0" err="1" smtClean="0"/>
              <a:t>reductase</a:t>
            </a:r>
            <a:endParaRPr lang="en-US" dirty="0"/>
          </a:p>
        </p:txBody>
      </p:sp>
      <p:cxnSp>
        <p:nvCxnSpPr>
          <p:cNvPr id="10" name="Straight Arrow Connector 9"/>
          <p:cNvCxnSpPr/>
          <p:nvPr/>
        </p:nvCxnSpPr>
        <p:spPr>
          <a:xfrm>
            <a:off x="4343400" y="37338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343400" y="4572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343400" y="5029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6" name="Picture 4" descr="http://static.comicvine.com/uploads/original/5/54353/3289634-superman+-+symbol_iconic_color_7x-lrg.jpg"/>
          <p:cNvPicPr>
            <a:picLocks noChangeAspect="1" noChangeArrowheads="1"/>
          </p:cNvPicPr>
          <p:nvPr/>
        </p:nvPicPr>
        <p:blipFill>
          <a:blip r:embed="rId3" cstate="print"/>
          <a:srcRect/>
          <a:stretch>
            <a:fillRect/>
          </a:stretch>
        </p:blipFill>
        <p:spPr bwMode="auto">
          <a:xfrm>
            <a:off x="685800" y="3276600"/>
            <a:ext cx="2345267" cy="1758950"/>
          </a:xfrm>
          <a:prstGeom prst="rect">
            <a:avLst/>
          </a:prstGeom>
          <a:noFill/>
        </p:spPr>
      </p:pic>
      <p:sp>
        <p:nvSpPr>
          <p:cNvPr id="13" name="TextBox 12"/>
          <p:cNvSpPr txBox="1"/>
          <p:nvPr/>
        </p:nvSpPr>
        <p:spPr>
          <a:xfrm>
            <a:off x="1219200" y="4572000"/>
            <a:ext cx="1600200" cy="584775"/>
          </a:xfrm>
          <a:prstGeom prst="rect">
            <a:avLst/>
          </a:prstGeom>
          <a:noFill/>
        </p:spPr>
        <p:txBody>
          <a:bodyPr wrap="square" rtlCol="0">
            <a:spAutoFit/>
          </a:bodyPr>
          <a:lstStyle/>
          <a:p>
            <a:r>
              <a:rPr lang="en-US" sz="3200" dirty="0" smtClean="0"/>
              <a:t>Statins</a:t>
            </a:r>
            <a:endParaRPr lang="en-US" sz="3200" dirty="0"/>
          </a:p>
        </p:txBody>
      </p:sp>
      <p:cxnSp>
        <p:nvCxnSpPr>
          <p:cNvPr id="17" name="Straight Arrow Connector 16"/>
          <p:cNvCxnSpPr/>
          <p:nvPr/>
        </p:nvCxnSpPr>
        <p:spPr>
          <a:xfrm>
            <a:off x="2895600" y="38862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4114800" y="3810000"/>
            <a:ext cx="4572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114800" y="3810000"/>
            <a:ext cx="3810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50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100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150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200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250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50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100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Questions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What if my patient has had been tolerating a low- or moderate-intensity statin with past history of ASCVD?</a:t>
            </a:r>
          </a:p>
          <a:p>
            <a:pPr lvl="1"/>
            <a:r>
              <a:rPr lang="en-US" dirty="0" smtClean="0"/>
              <a:t>Answer: intensity should be increased unless they have a history of intolerance to high-intensity or other characteristics that influence safety</a:t>
            </a:r>
          </a:p>
          <a:p>
            <a:r>
              <a:rPr lang="en-US" dirty="0" smtClean="0"/>
              <a:t>Should a patient on </a:t>
            </a:r>
            <a:r>
              <a:rPr lang="en-US" dirty="0" err="1" smtClean="0"/>
              <a:t>atorvastatin</a:t>
            </a:r>
            <a:r>
              <a:rPr lang="en-US" dirty="0" smtClean="0"/>
              <a:t> 40 mg be </a:t>
            </a:r>
            <a:r>
              <a:rPr lang="en-US" dirty="0" err="1" smtClean="0"/>
              <a:t>uptitrated</a:t>
            </a:r>
            <a:r>
              <a:rPr lang="en-US" dirty="0" smtClean="0"/>
              <a:t> to 80 mg?</a:t>
            </a:r>
          </a:p>
          <a:p>
            <a:pPr lvl="1"/>
            <a:r>
              <a:rPr lang="en-US" dirty="0" smtClean="0"/>
              <a:t>Answer: decision is based on the potential for an ASCVD risk reduction benefit and the potential for adverse effects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Questions</a:t>
            </a:r>
            <a:endParaRPr lang="en-US" dirty="0"/>
          </a:p>
        </p:txBody>
      </p:sp>
      <p:sp>
        <p:nvSpPr>
          <p:cNvPr id="3" name="Content Placeholder 2"/>
          <p:cNvSpPr>
            <a:spLocks noGrp="1"/>
          </p:cNvSpPr>
          <p:nvPr>
            <p:ph idx="1"/>
          </p:nvPr>
        </p:nvSpPr>
        <p:spPr/>
        <p:txBody>
          <a:bodyPr/>
          <a:lstStyle/>
          <a:p>
            <a:r>
              <a:rPr lang="en-US" dirty="0" smtClean="0"/>
              <a:t>What should a patient in whom high-intensity statin therapy is preferred be prescribed if high-intensity statin therapy is CI or pt has </a:t>
            </a:r>
            <a:r>
              <a:rPr lang="en-US" dirty="0" err="1" smtClean="0"/>
              <a:t>hx</a:t>
            </a:r>
            <a:r>
              <a:rPr lang="en-US" dirty="0" smtClean="0"/>
              <a:t> of adverse effects?</a:t>
            </a:r>
          </a:p>
          <a:p>
            <a:pPr lvl="1"/>
            <a:r>
              <a:rPr lang="en-US" dirty="0" smtClean="0"/>
              <a:t>Answer: moderate-intensity should be used as a second option</a:t>
            </a:r>
          </a:p>
          <a:p>
            <a:r>
              <a:rPr lang="en-US" dirty="0" smtClean="0"/>
              <a:t>Is there a limit to how low to let LDL go?</a:t>
            </a:r>
          </a:p>
          <a:p>
            <a:pPr lvl="1"/>
            <a:r>
              <a:rPr lang="en-US" dirty="0" smtClean="0"/>
              <a:t>Answer: decrease statin dose if LDL is &lt;40 on 2 consecutive values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smtClean="0"/>
              <a:t>DW is a 55 </a:t>
            </a:r>
            <a:r>
              <a:rPr lang="en-US" dirty="0" err="1" smtClean="0"/>
              <a:t>yo</a:t>
            </a:r>
            <a:r>
              <a:rPr lang="en-US" dirty="0" smtClean="0"/>
              <a:t> AAM who presents to your clinic for evaluation of his cholesterol.</a:t>
            </a:r>
          </a:p>
          <a:p>
            <a:r>
              <a:rPr lang="en-US" dirty="0" smtClean="0"/>
              <a:t>PMH: DM, HTN</a:t>
            </a:r>
          </a:p>
          <a:p>
            <a:r>
              <a:rPr lang="en-US" dirty="0" smtClean="0"/>
              <a:t>Meds: </a:t>
            </a:r>
            <a:r>
              <a:rPr lang="en-US" dirty="0" err="1" smtClean="0"/>
              <a:t>metformin</a:t>
            </a:r>
            <a:r>
              <a:rPr lang="en-US" dirty="0" smtClean="0"/>
              <a:t> 1000 mg BID, </a:t>
            </a:r>
            <a:r>
              <a:rPr lang="en-US" dirty="0" err="1" smtClean="0"/>
              <a:t>lisinopril</a:t>
            </a:r>
            <a:r>
              <a:rPr lang="en-US" dirty="0" smtClean="0"/>
              <a:t> 10 mg daily, HCTZ 25 mg daily</a:t>
            </a:r>
          </a:p>
          <a:p>
            <a:r>
              <a:rPr lang="en-US" dirty="0" smtClean="0"/>
              <a:t>SH: (-) tobacco</a:t>
            </a:r>
          </a:p>
          <a:p>
            <a:r>
              <a:rPr lang="en-US" dirty="0" smtClean="0"/>
              <a:t>Labs: LDL 91     TG 270    HDL 38</a:t>
            </a:r>
          </a:p>
          <a:p>
            <a:r>
              <a:rPr lang="en-US" dirty="0" smtClean="0"/>
              <a:t>Vitals: BP 127/78     P 78     RR 18</a:t>
            </a:r>
          </a:p>
          <a:p>
            <a:endParaRPr lang="en-US" dirty="0"/>
          </a:p>
          <a:p>
            <a:r>
              <a:rPr lang="en-US" dirty="0" smtClean="0"/>
              <a:t>What is DW’s LDL goal?  Should she be treated with a statin (If yes, provide dose and monitoring parameters)?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Answer</a:t>
            </a:r>
            <a:endParaRPr lang="en-US" dirty="0"/>
          </a:p>
        </p:txBody>
      </p:sp>
      <p:sp>
        <p:nvSpPr>
          <p:cNvPr id="3" name="Content Placeholder 2"/>
          <p:cNvSpPr>
            <a:spLocks noGrp="1"/>
          </p:cNvSpPr>
          <p:nvPr>
            <p:ph idx="1"/>
          </p:nvPr>
        </p:nvSpPr>
        <p:spPr>
          <a:xfrm>
            <a:off x="457200" y="1600200"/>
            <a:ext cx="7924800" cy="5257800"/>
          </a:xfrm>
        </p:spPr>
        <p:txBody>
          <a:bodyPr>
            <a:normAutofit fontScale="92500" lnSpcReduction="10000"/>
          </a:bodyPr>
          <a:lstStyle/>
          <a:p>
            <a:r>
              <a:rPr lang="en-US" dirty="0" smtClean="0"/>
              <a:t>Pt fits into group 3 of the 4 main statin benefit groups (DM group)</a:t>
            </a:r>
          </a:p>
          <a:p>
            <a:pPr lvl="1"/>
            <a:r>
              <a:rPr lang="en-US" dirty="0" smtClean="0"/>
              <a:t>Calculate 10 year ASCVD risk to determine statin intensity</a:t>
            </a:r>
          </a:p>
          <a:p>
            <a:pPr lvl="2"/>
            <a:r>
              <a:rPr lang="en-US" dirty="0" smtClean="0"/>
              <a:t>DW’s 10-year ASCVD risk is 20.6%</a:t>
            </a:r>
          </a:p>
          <a:p>
            <a:r>
              <a:rPr lang="en-US" dirty="0" smtClean="0"/>
              <a:t>Initiate a high-intensity statin</a:t>
            </a:r>
          </a:p>
          <a:p>
            <a:pPr lvl="1"/>
            <a:r>
              <a:rPr lang="en-US" dirty="0" err="1" smtClean="0"/>
              <a:t>Atorvastatin</a:t>
            </a:r>
            <a:r>
              <a:rPr lang="en-US" dirty="0" smtClean="0"/>
              <a:t> 40 or 80 mg PO daily</a:t>
            </a:r>
          </a:p>
          <a:p>
            <a:pPr lvl="1"/>
            <a:r>
              <a:rPr lang="en-US" dirty="0" err="1" smtClean="0"/>
              <a:t>Rosuvastatin</a:t>
            </a:r>
            <a:r>
              <a:rPr lang="en-US" dirty="0" smtClean="0"/>
              <a:t> 20 or 40 mg PO daily</a:t>
            </a:r>
          </a:p>
          <a:p>
            <a:r>
              <a:rPr lang="en-US" dirty="0" smtClean="0"/>
              <a:t>Monitor at baseline: Fasting lipid panel, ALT</a:t>
            </a:r>
          </a:p>
          <a:p>
            <a:r>
              <a:rPr lang="en-US" dirty="0" smtClean="0"/>
              <a:t>Monitor during therapy: Fasting lipid panel 4-12 weeks after initiation and every 3-12 months thereafter; S/S of DM</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Resources</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smtClean="0"/>
              <a:t>Full Report:</a:t>
            </a:r>
          </a:p>
          <a:p>
            <a:pPr lvl="1"/>
            <a:r>
              <a:rPr lang="en-US" dirty="0" smtClean="0"/>
              <a:t>http://jaccjacc.cardiosource.com/acc_documents/2013_FPR_S5_Blood_Cholesterol.pdf</a:t>
            </a:r>
          </a:p>
          <a:p>
            <a:r>
              <a:rPr lang="en-US" dirty="0" smtClean="0"/>
              <a:t>Healthy lifestyle recommendations: </a:t>
            </a:r>
          </a:p>
          <a:p>
            <a:pPr lvl="1"/>
            <a:r>
              <a:rPr lang="en-US" dirty="0" err="1" smtClean="0"/>
              <a:t>Eckel</a:t>
            </a:r>
            <a:r>
              <a:rPr lang="en-US" dirty="0" smtClean="0"/>
              <a:t> </a:t>
            </a:r>
            <a:r>
              <a:rPr lang="en-US" dirty="0"/>
              <a:t>R, </a:t>
            </a:r>
            <a:r>
              <a:rPr lang="en-US" dirty="0" err="1"/>
              <a:t>Jakicic</a:t>
            </a:r>
            <a:r>
              <a:rPr lang="en-US" dirty="0"/>
              <a:t> J, </a:t>
            </a:r>
            <a:r>
              <a:rPr lang="en-US" dirty="0" err="1"/>
              <a:t>Ard</a:t>
            </a:r>
            <a:r>
              <a:rPr lang="en-US" dirty="0"/>
              <a:t> J, et al. 2013 AHA/ACC Guideline on Lifestyle Management to </a:t>
            </a:r>
            <a:r>
              <a:rPr lang="en-US" dirty="0" smtClean="0"/>
              <a:t>Reduce Cardiovascular </a:t>
            </a:r>
            <a:r>
              <a:rPr lang="en-US" dirty="0"/>
              <a:t>Risk. In Press. J Am </a:t>
            </a:r>
            <a:r>
              <a:rPr lang="en-US" dirty="0" err="1" smtClean="0"/>
              <a:t>Coll</a:t>
            </a:r>
            <a:r>
              <a:rPr lang="en-US" dirty="0" smtClean="0"/>
              <a:t> </a:t>
            </a:r>
            <a:r>
              <a:rPr lang="en-US" dirty="0" err="1" smtClean="0"/>
              <a:t>Cardiol</a:t>
            </a:r>
            <a:r>
              <a:rPr lang="en-US" dirty="0" smtClean="0"/>
              <a:t>, 2013</a:t>
            </a:r>
          </a:p>
          <a:p>
            <a:r>
              <a:rPr lang="en-US" dirty="0" smtClean="0"/>
              <a:t>Risk Calculator:</a:t>
            </a:r>
          </a:p>
          <a:p>
            <a:pPr lvl="1"/>
            <a:r>
              <a:rPr lang="en-US" dirty="0" smtClean="0">
                <a:hlinkClick r:id="rId3"/>
              </a:rPr>
              <a:t>http://my.americanheart.org/professional/StatementsGuidelines/PreventionGuidelines/Prevention-Guidelines_UCM_457698_SubHomePage.jsp</a:t>
            </a:r>
            <a:endParaRPr lang="en-US" dirty="0" smtClean="0"/>
          </a:p>
          <a:p>
            <a:pPr lvl="1"/>
            <a:r>
              <a:rPr lang="en-US" dirty="0" smtClean="0">
                <a:hlinkClick r:id="rId4"/>
              </a:rPr>
              <a:t>http://www.cardiosource.org/science-and-quality/practice-guidelines-and-quality-standards/2013-prevention-guideline-tools.aspx</a:t>
            </a:r>
            <a:endParaRPr lang="en-US" dirty="0" smtClean="0"/>
          </a:p>
          <a:p>
            <a:r>
              <a:rPr lang="en-US" dirty="0" smtClean="0"/>
              <a:t>9 clinical cases:</a:t>
            </a:r>
          </a:p>
          <a:p>
            <a:pPr lvl="1"/>
            <a:r>
              <a:rPr lang="en-US" dirty="0" smtClean="0">
                <a:hlinkClick r:id="rId5"/>
              </a:rPr>
              <a:t>http://www.cardiosource.org//~/media/Files/Science%20and%20Quality/Guidelines/Clinical_Documents/Prevention%20Guidelines%20Clinical%20Vignettes.pdf</a:t>
            </a:r>
            <a:r>
              <a:rPr lang="en-US" dirty="0" smtClean="0"/>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Stone et al. 2013 ACC/AHA Guideline on the Treatment of Blood Cholesterol to Reduce Atherosclerotic Cardiovascular Risk in Adults.  Journal of the American College of Cardiology (2013), </a:t>
            </a:r>
            <a:r>
              <a:rPr lang="en-US" dirty="0" err="1" smtClean="0"/>
              <a:t>doi</a:t>
            </a:r>
            <a:r>
              <a:rPr lang="en-US" dirty="0" smtClean="0"/>
              <a:t>: 10.1016/JACC.2013.11.002.</a:t>
            </a:r>
          </a:p>
          <a:p>
            <a:r>
              <a:rPr lang="en-US" dirty="0" smtClean="0"/>
              <a:t>AIM-HIGH Investigators. Niacin in patients with low HDL cholesterol levels receiving intensive statin therapy. N </a:t>
            </a:r>
            <a:r>
              <a:rPr lang="en-US" dirty="0" err="1" smtClean="0"/>
              <a:t>Engl</a:t>
            </a:r>
            <a:r>
              <a:rPr lang="en-US" dirty="0" smtClean="0"/>
              <a:t> J Med 2011;365:2255–2267.</a:t>
            </a:r>
          </a:p>
          <a:p>
            <a:r>
              <a:rPr lang="en-US" dirty="0" err="1" smtClean="0"/>
              <a:t>Fellström</a:t>
            </a:r>
            <a:r>
              <a:rPr lang="en-US" dirty="0" smtClean="0"/>
              <a:t> BC, </a:t>
            </a:r>
            <a:r>
              <a:rPr lang="en-US" dirty="0" err="1" smtClean="0"/>
              <a:t>Jardine</a:t>
            </a:r>
            <a:r>
              <a:rPr lang="en-US" dirty="0" smtClean="0"/>
              <a:t> AG, </a:t>
            </a:r>
            <a:r>
              <a:rPr lang="en-US" dirty="0" err="1" smtClean="0"/>
              <a:t>Schmieder</a:t>
            </a:r>
            <a:r>
              <a:rPr lang="en-US" dirty="0" smtClean="0"/>
              <a:t> RE et al. </a:t>
            </a:r>
            <a:r>
              <a:rPr lang="en-US" dirty="0" err="1" smtClean="0"/>
              <a:t>Rosuvastatin</a:t>
            </a:r>
            <a:r>
              <a:rPr lang="en-US" dirty="0" smtClean="0"/>
              <a:t> and cardiovascular events in patients undergoing </a:t>
            </a:r>
            <a:r>
              <a:rPr lang="en-US" dirty="0" err="1" smtClean="0"/>
              <a:t>hemodialysis</a:t>
            </a:r>
            <a:r>
              <a:rPr lang="en-US" dirty="0" smtClean="0"/>
              <a:t>. N </a:t>
            </a:r>
            <a:r>
              <a:rPr lang="en-US" dirty="0" err="1" smtClean="0"/>
              <a:t>Engl</a:t>
            </a:r>
            <a:r>
              <a:rPr lang="en-US" dirty="0" smtClean="0"/>
              <a:t> J Med 2009;360:1395–407.</a:t>
            </a:r>
          </a:p>
          <a:p>
            <a:r>
              <a:rPr lang="en-US" dirty="0" smtClean="0">
                <a:hlinkClick r:id="rId2"/>
              </a:rPr>
              <a:t>http://www.cnn.com/2013/11/12/health/cholesterol-guidelines/</a:t>
            </a:r>
            <a:endParaRPr lang="en-US" dirty="0" smtClean="0"/>
          </a:p>
          <a:p>
            <a:pPr marL="420624" lvl="1" indent="-384048">
              <a:buSzPct val="80000"/>
              <a:buFont typeface="Wingdings 2"/>
              <a:buChar char=""/>
            </a:pPr>
            <a:r>
              <a:rPr lang="en-US" dirty="0" smtClean="0">
                <a:hlinkClick r:id="rId3"/>
              </a:rPr>
              <a:t>http://my.americanheart.org/professional/StatementsGuidelines/PreventionGuidelines/Prevention-Guidelines_UCM_457698_SubHomePage.jsp</a:t>
            </a:r>
            <a:endParaRPr lang="en-US" dirty="0" smtClean="0"/>
          </a:p>
          <a:p>
            <a:pPr marL="420624" lvl="1" indent="-384048">
              <a:buSzPct val="80000"/>
              <a:buFont typeface="Wingdings 2"/>
              <a:buChar char=""/>
            </a:pPr>
            <a:r>
              <a:rPr lang="en-US" dirty="0" smtClean="0">
                <a:hlinkClick r:id="rId4"/>
              </a:rPr>
              <a:t>http://www.cardiosource.org//~/media/Files/Science%20and%20Quality/Guidelines/Clinical_Documents/Prevention%20Guidelines%20Clinical%20Vignettes.pdf</a:t>
            </a:r>
            <a:r>
              <a:rPr lang="en-US" dirty="0" smtClean="0"/>
              <a:t> </a:t>
            </a:r>
          </a:p>
          <a:p>
            <a:pPr marL="420624" lvl="1" indent="-384048">
              <a:buSzPct val="80000"/>
              <a:buFont typeface="Wingdings 2"/>
              <a:buChar char=""/>
            </a:pP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DW is a 55 </a:t>
            </a:r>
            <a:r>
              <a:rPr lang="en-US" dirty="0" err="1" smtClean="0"/>
              <a:t>yo</a:t>
            </a:r>
            <a:r>
              <a:rPr lang="en-US" dirty="0" smtClean="0"/>
              <a:t> AAM who presents to your clinic for evaluation of his cholesterol.</a:t>
            </a:r>
          </a:p>
          <a:p>
            <a:r>
              <a:rPr lang="en-US" dirty="0" smtClean="0"/>
              <a:t>PMH: DM, HTN</a:t>
            </a:r>
          </a:p>
          <a:p>
            <a:r>
              <a:rPr lang="en-US" dirty="0" smtClean="0"/>
              <a:t>Meds: </a:t>
            </a:r>
            <a:r>
              <a:rPr lang="en-US" dirty="0" err="1" smtClean="0"/>
              <a:t>metformin</a:t>
            </a:r>
            <a:r>
              <a:rPr lang="en-US" dirty="0" smtClean="0"/>
              <a:t> 1000 mg BID, </a:t>
            </a:r>
            <a:r>
              <a:rPr lang="en-US" dirty="0" err="1" smtClean="0"/>
              <a:t>lisinopril</a:t>
            </a:r>
            <a:r>
              <a:rPr lang="en-US" dirty="0" smtClean="0"/>
              <a:t> 10 mg daily, HCTZ 25 mg daily</a:t>
            </a:r>
          </a:p>
          <a:p>
            <a:r>
              <a:rPr lang="en-US" dirty="0" smtClean="0"/>
              <a:t>SH: (-) tobacco</a:t>
            </a:r>
          </a:p>
          <a:p>
            <a:r>
              <a:rPr lang="en-US" dirty="0" smtClean="0"/>
              <a:t>Labs: LDL 91     TG 270    HDL 38</a:t>
            </a:r>
          </a:p>
          <a:p>
            <a:r>
              <a:rPr lang="en-US" dirty="0" smtClean="0"/>
              <a:t>Vitals: BP 127/78     P 78     RR 18</a:t>
            </a:r>
          </a:p>
          <a:p>
            <a:endParaRPr lang="en-US" dirty="0"/>
          </a:p>
          <a:p>
            <a:r>
              <a:rPr lang="en-US" dirty="0" smtClean="0"/>
              <a:t>What is DW’s LDL goal and should she be treated with a statin?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Trials Evaluated</a:t>
            </a:r>
            <a:endParaRPr lang="en-US" dirty="0"/>
          </a:p>
        </p:txBody>
      </p:sp>
      <p:sp>
        <p:nvSpPr>
          <p:cNvPr id="3" name="Content Placeholder 2"/>
          <p:cNvSpPr>
            <a:spLocks noGrp="1"/>
          </p:cNvSpPr>
          <p:nvPr>
            <p:ph idx="1"/>
          </p:nvPr>
        </p:nvSpPr>
        <p:spPr/>
        <p:txBody>
          <a:bodyPr>
            <a:normAutofit/>
          </a:bodyPr>
          <a:lstStyle/>
          <a:p>
            <a:r>
              <a:rPr lang="en-US" dirty="0" smtClean="0"/>
              <a:t>Evaluated (trials through July 2013):</a:t>
            </a:r>
          </a:p>
          <a:p>
            <a:pPr lvl="1"/>
            <a:r>
              <a:rPr lang="en-US" dirty="0" smtClean="0"/>
              <a:t>RCTs with ASCVD outcomes</a:t>
            </a:r>
          </a:p>
          <a:p>
            <a:pPr lvl="1"/>
            <a:r>
              <a:rPr lang="en-US" dirty="0" smtClean="0"/>
              <a:t>Reviews and meta-analyses of RCTs with ASCVD outcomes</a:t>
            </a:r>
          </a:p>
          <a:p>
            <a:r>
              <a:rPr lang="en-US" dirty="0" smtClean="0"/>
              <a:t>Did not evaluate </a:t>
            </a:r>
          </a:p>
          <a:p>
            <a:pPr lvl="1"/>
            <a:r>
              <a:rPr lang="en-US" dirty="0" smtClean="0"/>
              <a:t>post-hoc analyses of included RCTs</a:t>
            </a:r>
          </a:p>
          <a:p>
            <a:pPr lvl="1"/>
            <a:r>
              <a:rPr lang="en-US" dirty="0" smtClean="0"/>
              <a:t>poor quality RCTs</a:t>
            </a:r>
          </a:p>
          <a:p>
            <a:pPr lvl="1"/>
            <a:r>
              <a:rPr lang="en-US" dirty="0"/>
              <a:t>o</a:t>
            </a:r>
            <a:r>
              <a:rPr lang="en-US" dirty="0" smtClean="0"/>
              <a:t>bservational studies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Major Statin Benefit Groups </a:t>
            </a:r>
            <a:endParaRPr lang="en-US" dirty="0"/>
          </a:p>
        </p:txBody>
      </p:sp>
      <p:sp>
        <p:nvSpPr>
          <p:cNvPr id="3" name="Content Placeholder 2"/>
          <p:cNvSpPr>
            <a:spLocks noGrp="1"/>
          </p:cNvSpPr>
          <p:nvPr>
            <p:ph idx="1"/>
          </p:nvPr>
        </p:nvSpPr>
        <p:spPr/>
        <p:txBody>
          <a:bodyPr>
            <a:normAutofit/>
          </a:bodyPr>
          <a:lstStyle/>
          <a:p>
            <a:pPr marL="514350" lvl="0" indent="-514350">
              <a:buAutoNum type="arabicPeriod"/>
            </a:pPr>
            <a:r>
              <a:rPr lang="en-US" dirty="0" smtClean="0"/>
              <a:t>Clinical atherosclerotic cardiovascular disease (ASCVD)</a:t>
            </a:r>
          </a:p>
          <a:p>
            <a:pPr marL="514350" lvl="0" indent="-514350">
              <a:buAutoNum type="arabicPeriod"/>
            </a:pPr>
            <a:r>
              <a:rPr lang="en-US" dirty="0" smtClean="0"/>
              <a:t>LDL </a:t>
            </a:r>
            <a:r>
              <a:rPr lang="en-US" dirty="0"/>
              <a:t>≥ 190 </a:t>
            </a:r>
            <a:r>
              <a:rPr lang="en-US" dirty="0" smtClean="0"/>
              <a:t>mg/</a:t>
            </a:r>
            <a:r>
              <a:rPr lang="en-US" dirty="0" err="1" smtClean="0"/>
              <a:t>dL</a:t>
            </a:r>
            <a:endParaRPr lang="en-US" dirty="0" smtClean="0"/>
          </a:p>
          <a:p>
            <a:pPr marL="514350" lvl="0" indent="-514350">
              <a:buAutoNum type="arabicPeriod"/>
            </a:pPr>
            <a:r>
              <a:rPr lang="en-US" dirty="0" smtClean="0"/>
              <a:t>DM </a:t>
            </a:r>
            <a:r>
              <a:rPr lang="en-US" dirty="0"/>
              <a:t>aged </a:t>
            </a:r>
            <a:r>
              <a:rPr lang="en-US" dirty="0" smtClean="0"/>
              <a:t>40-75</a:t>
            </a:r>
          </a:p>
          <a:p>
            <a:pPr marL="514350" lvl="0" indent="-514350">
              <a:buAutoNum type="arabicPeriod"/>
            </a:pPr>
            <a:r>
              <a:rPr lang="en-US" dirty="0" smtClean="0"/>
              <a:t>Without </a:t>
            </a:r>
            <a:r>
              <a:rPr lang="en-US" dirty="0"/>
              <a:t>clinical ASCVD or DM with LDL 70-189 mg/</a:t>
            </a:r>
            <a:r>
              <a:rPr lang="en-US" dirty="0" err="1"/>
              <a:t>dL</a:t>
            </a:r>
            <a:r>
              <a:rPr lang="en-US" dirty="0"/>
              <a:t> and estimated 10-year ASCVD risk ≥7.5</a:t>
            </a:r>
            <a:r>
              <a:rPr lang="en-US" dirty="0" smtClean="0"/>
              <a:t>%</a:t>
            </a:r>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Major Statin Benefit Groups </a:t>
            </a:r>
            <a:endParaRPr lang="en-US" dirty="0"/>
          </a:p>
        </p:txBody>
      </p:sp>
      <p:sp>
        <p:nvSpPr>
          <p:cNvPr id="3" name="Content Placeholder 2"/>
          <p:cNvSpPr>
            <a:spLocks noGrp="1"/>
          </p:cNvSpPr>
          <p:nvPr>
            <p:ph idx="1"/>
          </p:nvPr>
        </p:nvSpPr>
        <p:spPr/>
        <p:txBody>
          <a:bodyPr>
            <a:normAutofit fontScale="92500" lnSpcReduction="10000"/>
          </a:bodyPr>
          <a:lstStyle/>
          <a:p>
            <a:pPr lvl="0">
              <a:buNone/>
            </a:pPr>
            <a:r>
              <a:rPr lang="en-US" dirty="0" smtClean="0"/>
              <a:t>1. Clinical </a:t>
            </a:r>
            <a:r>
              <a:rPr lang="en-US" dirty="0"/>
              <a:t>ASCVD ((secondary prevention) acute coronary syndromes, history of MI, stable or unstable angina, coronary or other arterial revascularization, stroke, TIA, or peripheral arterial disease presumed to be of atherosclerotic origin)</a:t>
            </a:r>
          </a:p>
          <a:p>
            <a:pPr lvl="1"/>
            <a:r>
              <a:rPr lang="en-US" dirty="0"/>
              <a:t>Age ≤ 75 – start high-intensity statin (moderate-intensity if not a candidate for high-intensity)</a:t>
            </a:r>
          </a:p>
          <a:p>
            <a:pPr lvl="1"/>
            <a:r>
              <a:rPr lang="en-US" dirty="0"/>
              <a:t>Age &gt; 75 – start moderate-intensity statin (or continuation of high-dose if patient has been tolerating</a:t>
            </a:r>
            <a:r>
              <a:rPr lang="en-US" dirty="0" smtClean="0"/>
              <a:t>)</a:t>
            </a:r>
            <a:endParaRPr lang="en-US"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Major Statin Benefit Groups </a:t>
            </a:r>
            <a:endParaRPr lang="en-US" dirty="0"/>
          </a:p>
        </p:txBody>
      </p:sp>
      <p:sp>
        <p:nvSpPr>
          <p:cNvPr id="3" name="Content Placeholder 2"/>
          <p:cNvSpPr>
            <a:spLocks noGrp="1"/>
          </p:cNvSpPr>
          <p:nvPr>
            <p:ph idx="1"/>
          </p:nvPr>
        </p:nvSpPr>
        <p:spPr>
          <a:xfrm>
            <a:off x="304800" y="1600200"/>
            <a:ext cx="8610600" cy="5257800"/>
          </a:xfrm>
        </p:spPr>
        <p:txBody>
          <a:bodyPr>
            <a:normAutofit fontScale="92500" lnSpcReduction="10000"/>
          </a:bodyPr>
          <a:lstStyle/>
          <a:p>
            <a:pPr marL="514350" lvl="0" indent="-514350">
              <a:buNone/>
            </a:pPr>
            <a:r>
              <a:rPr lang="en-US" dirty="0" smtClean="0"/>
              <a:t> 2. LDL </a:t>
            </a:r>
            <a:r>
              <a:rPr lang="en-US" dirty="0"/>
              <a:t>≥ 190 </a:t>
            </a:r>
            <a:r>
              <a:rPr lang="en-US" dirty="0" smtClean="0"/>
              <a:t>mg/</a:t>
            </a:r>
            <a:r>
              <a:rPr lang="en-US" dirty="0" err="1" smtClean="0"/>
              <a:t>dL</a:t>
            </a:r>
            <a:r>
              <a:rPr lang="en-US" dirty="0" smtClean="0"/>
              <a:t> and ≥21 years of age</a:t>
            </a:r>
          </a:p>
          <a:p>
            <a:pPr lvl="1"/>
            <a:r>
              <a:rPr lang="en-US" dirty="0"/>
              <a:t>Evaluate for secondary causes of </a:t>
            </a:r>
            <a:r>
              <a:rPr lang="en-US" dirty="0" err="1"/>
              <a:t>hyperlipidemia</a:t>
            </a:r>
            <a:endParaRPr lang="en-US" dirty="0"/>
          </a:p>
          <a:p>
            <a:pPr lvl="1"/>
            <a:r>
              <a:rPr lang="en-US" dirty="0"/>
              <a:t>High-intensity statin (moderate-intensity if not a candidate for high-intensity)</a:t>
            </a:r>
          </a:p>
          <a:p>
            <a:pPr lvl="0">
              <a:buNone/>
            </a:pPr>
            <a:r>
              <a:rPr lang="en-US" dirty="0" smtClean="0"/>
              <a:t>3. DM </a:t>
            </a:r>
            <a:r>
              <a:rPr lang="en-US" dirty="0"/>
              <a:t>aged 40-75 with LDL 70-189 mg/</a:t>
            </a:r>
            <a:r>
              <a:rPr lang="en-US" dirty="0" err="1"/>
              <a:t>dL</a:t>
            </a:r>
            <a:r>
              <a:rPr lang="en-US" dirty="0"/>
              <a:t> and without ASCVD (use 10 year risk to guide intensity)</a:t>
            </a:r>
          </a:p>
          <a:p>
            <a:pPr lvl="1"/>
            <a:r>
              <a:rPr lang="en-US" dirty="0"/>
              <a:t>10 year ASCVD risk ≥7.5% - high-intensity statin</a:t>
            </a:r>
          </a:p>
          <a:p>
            <a:pPr lvl="1"/>
            <a:r>
              <a:rPr lang="en-US" dirty="0"/>
              <a:t>10 year ASCVD risk &lt;7.5% - moderate-intensity </a:t>
            </a:r>
            <a:r>
              <a:rPr lang="en-US" dirty="0" smtClean="0"/>
              <a:t>statin</a:t>
            </a:r>
          </a:p>
          <a:p>
            <a:pPr>
              <a:buNone/>
            </a:pPr>
            <a:r>
              <a:rPr lang="en-US" dirty="0" smtClean="0"/>
              <a:t>4. </a:t>
            </a:r>
            <a:r>
              <a:rPr lang="en-US" dirty="0"/>
              <a:t>A</a:t>
            </a:r>
            <a:r>
              <a:rPr lang="en-US" dirty="0" smtClean="0"/>
              <a:t>ged 40-75 without </a:t>
            </a:r>
            <a:r>
              <a:rPr lang="en-US" dirty="0"/>
              <a:t>clinical ASCVD or DM with LDL 70-189 mg/</a:t>
            </a:r>
            <a:r>
              <a:rPr lang="en-US" dirty="0" err="1"/>
              <a:t>dL</a:t>
            </a:r>
            <a:r>
              <a:rPr lang="en-US" dirty="0"/>
              <a:t> and estimated 10-year ASCVD risk ≥7.5% (use 10 year risk to guide initiation.)</a:t>
            </a:r>
          </a:p>
          <a:p>
            <a:pPr lvl="1"/>
            <a:r>
              <a:rPr lang="en-US" dirty="0"/>
              <a:t>Moderate-to-high intensity </a:t>
            </a:r>
            <a:r>
              <a:rPr lang="en-US" dirty="0" smtClean="0"/>
              <a:t>statin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rmAutofit fontScale="90000"/>
          </a:bodyPr>
          <a:lstStyle/>
          <a:p>
            <a:r>
              <a:rPr lang="en-US" dirty="0" smtClean="0"/>
              <a:t>Secondary Causes of </a:t>
            </a:r>
            <a:r>
              <a:rPr lang="en-US" dirty="0" err="1" smtClean="0"/>
              <a:t>Hyperlipidemia</a:t>
            </a:r>
            <a:endParaRPr lang="en-US" dirty="0"/>
          </a:p>
        </p:txBody>
      </p:sp>
      <p:graphicFrame>
        <p:nvGraphicFramePr>
          <p:cNvPr id="4" name="Content Placeholder 3"/>
          <p:cNvGraphicFramePr>
            <a:graphicFrameLocks noGrp="1"/>
          </p:cNvGraphicFramePr>
          <p:nvPr>
            <p:ph idx="1"/>
          </p:nvPr>
        </p:nvGraphicFramePr>
        <p:xfrm>
          <a:off x="228599" y="909320"/>
          <a:ext cx="8686802" cy="5943600"/>
        </p:xfrm>
        <a:graphic>
          <a:graphicData uri="http://schemas.openxmlformats.org/drawingml/2006/table">
            <a:tbl>
              <a:tblPr firstRow="1" bandRow="1">
                <a:tableStyleId>{5C22544A-7EE6-4342-B048-85BDC9FD1C3A}</a:tableStyleId>
              </a:tblPr>
              <a:tblGrid>
                <a:gridCol w="2010834"/>
                <a:gridCol w="2789767"/>
                <a:gridCol w="3886201"/>
              </a:tblGrid>
              <a:tr h="370840">
                <a:tc>
                  <a:txBody>
                    <a:bodyPr/>
                    <a:lstStyle/>
                    <a:p>
                      <a:r>
                        <a:rPr lang="en-US" sz="2000" dirty="0" smtClean="0"/>
                        <a:t>Secondary Cause</a:t>
                      </a:r>
                      <a:endParaRPr lang="en-US" sz="2000" dirty="0"/>
                    </a:p>
                  </a:txBody>
                  <a:tcPr/>
                </a:tc>
                <a:tc>
                  <a:txBody>
                    <a:bodyPr/>
                    <a:lstStyle/>
                    <a:p>
                      <a:r>
                        <a:rPr lang="en-US" sz="2000" b="1" kern="1200" baseline="0" dirty="0" smtClean="0">
                          <a:solidFill>
                            <a:schemeClr val="lt1"/>
                          </a:solidFill>
                          <a:latin typeface="+mn-lt"/>
                          <a:ea typeface="+mn-ea"/>
                          <a:cs typeface="+mn-cs"/>
                        </a:rPr>
                        <a:t>Elevated LDL–C</a:t>
                      </a:r>
                      <a:endParaRPr lang="en-US" sz="2000" dirty="0"/>
                    </a:p>
                  </a:txBody>
                  <a:tcPr/>
                </a:tc>
                <a:tc>
                  <a:txBody>
                    <a:bodyPr/>
                    <a:lstStyle/>
                    <a:p>
                      <a:r>
                        <a:rPr lang="en-US" sz="2000" b="1" kern="1200" baseline="0" dirty="0" smtClean="0">
                          <a:solidFill>
                            <a:schemeClr val="lt1"/>
                          </a:solidFill>
                          <a:latin typeface="+mn-lt"/>
                          <a:ea typeface="+mn-ea"/>
                          <a:cs typeface="+mn-cs"/>
                        </a:rPr>
                        <a:t>Elevated Triglycerides</a:t>
                      </a:r>
                      <a:endParaRPr lang="en-US" sz="2000" dirty="0"/>
                    </a:p>
                  </a:txBody>
                  <a:tcPr/>
                </a:tc>
              </a:tr>
              <a:tr h="370840">
                <a:tc>
                  <a:txBody>
                    <a:bodyPr/>
                    <a:lstStyle/>
                    <a:p>
                      <a:r>
                        <a:rPr lang="en-US" sz="2000" dirty="0" smtClean="0"/>
                        <a:t>Diet</a:t>
                      </a:r>
                      <a:endParaRPr lang="en-US" sz="2000" dirty="0"/>
                    </a:p>
                  </a:txBody>
                  <a:tcPr/>
                </a:tc>
                <a:tc>
                  <a:txBody>
                    <a:bodyPr/>
                    <a:lstStyle/>
                    <a:p>
                      <a:r>
                        <a:rPr lang="en-US" sz="2000" kern="1200" baseline="0" dirty="0" smtClean="0">
                          <a:solidFill>
                            <a:schemeClr val="dk1"/>
                          </a:solidFill>
                          <a:latin typeface="+mn-lt"/>
                          <a:ea typeface="+mn-ea"/>
                          <a:cs typeface="+mn-cs"/>
                        </a:rPr>
                        <a:t>Saturated or </a:t>
                      </a:r>
                      <a:r>
                        <a:rPr lang="en-US" sz="2000" i="1" kern="1200" baseline="0" dirty="0" smtClean="0">
                          <a:solidFill>
                            <a:schemeClr val="dk1"/>
                          </a:solidFill>
                          <a:latin typeface="+mn-lt"/>
                          <a:ea typeface="+mn-ea"/>
                          <a:cs typeface="+mn-cs"/>
                        </a:rPr>
                        <a:t>trans fats, weight </a:t>
                      </a:r>
                      <a:r>
                        <a:rPr lang="en-US" sz="2000" kern="1200" baseline="0" dirty="0" smtClean="0">
                          <a:solidFill>
                            <a:schemeClr val="dk1"/>
                          </a:solidFill>
                          <a:latin typeface="+mn-lt"/>
                          <a:ea typeface="+mn-ea"/>
                          <a:cs typeface="+mn-cs"/>
                        </a:rPr>
                        <a:t>gain, anorexia</a:t>
                      </a:r>
                      <a:endParaRPr lang="en-US" sz="2000" dirty="0"/>
                    </a:p>
                  </a:txBody>
                  <a:tcPr/>
                </a:tc>
                <a:tc>
                  <a:txBody>
                    <a:bodyPr/>
                    <a:lstStyle/>
                    <a:p>
                      <a:r>
                        <a:rPr lang="en-US" sz="2000" kern="1200" baseline="0" dirty="0" smtClean="0">
                          <a:solidFill>
                            <a:schemeClr val="dk1"/>
                          </a:solidFill>
                          <a:latin typeface="+mn-lt"/>
                          <a:ea typeface="+mn-ea"/>
                          <a:cs typeface="+mn-cs"/>
                        </a:rPr>
                        <a:t>Weight gain, very low-fat diets, high intake of refined carbohydrates, excessive alcohol intake</a:t>
                      </a:r>
                      <a:endParaRPr lang="en-US" sz="2000" dirty="0"/>
                    </a:p>
                  </a:txBody>
                  <a:tcPr/>
                </a:tc>
              </a:tr>
              <a:tr h="370840">
                <a:tc>
                  <a:txBody>
                    <a:bodyPr/>
                    <a:lstStyle/>
                    <a:p>
                      <a:r>
                        <a:rPr lang="en-US" sz="2000" dirty="0" smtClean="0"/>
                        <a:t>Drugs</a:t>
                      </a:r>
                      <a:endParaRPr lang="en-US" sz="2000" dirty="0"/>
                    </a:p>
                  </a:txBody>
                  <a:tcPr/>
                </a:tc>
                <a:tc>
                  <a:txBody>
                    <a:bodyPr/>
                    <a:lstStyle/>
                    <a:p>
                      <a:r>
                        <a:rPr lang="en-US" sz="2000" kern="1200" baseline="0" dirty="0" smtClean="0">
                          <a:solidFill>
                            <a:schemeClr val="dk1"/>
                          </a:solidFill>
                          <a:latin typeface="+mn-lt"/>
                          <a:ea typeface="+mn-ea"/>
                          <a:cs typeface="+mn-cs"/>
                        </a:rPr>
                        <a:t>Diuretics, cyclosporine,</a:t>
                      </a:r>
                    </a:p>
                    <a:p>
                      <a:r>
                        <a:rPr lang="en-US" sz="2000" kern="1200" baseline="0" dirty="0" err="1" smtClean="0">
                          <a:solidFill>
                            <a:schemeClr val="dk1"/>
                          </a:solidFill>
                          <a:latin typeface="+mn-lt"/>
                          <a:ea typeface="+mn-ea"/>
                          <a:cs typeface="+mn-cs"/>
                        </a:rPr>
                        <a:t>glucocorticoids</a:t>
                      </a:r>
                      <a:r>
                        <a:rPr lang="en-US" sz="2000" kern="1200" baseline="0" dirty="0" smtClean="0">
                          <a:solidFill>
                            <a:schemeClr val="dk1"/>
                          </a:solidFill>
                          <a:latin typeface="+mn-lt"/>
                          <a:ea typeface="+mn-ea"/>
                          <a:cs typeface="+mn-cs"/>
                        </a:rPr>
                        <a:t>,  </a:t>
                      </a:r>
                      <a:r>
                        <a:rPr lang="en-US" sz="2000" kern="1200" baseline="0" dirty="0" err="1" smtClean="0">
                          <a:solidFill>
                            <a:schemeClr val="dk1"/>
                          </a:solidFill>
                          <a:latin typeface="+mn-lt"/>
                          <a:ea typeface="+mn-ea"/>
                          <a:cs typeface="+mn-cs"/>
                        </a:rPr>
                        <a:t>miodarone</a:t>
                      </a:r>
                      <a:endParaRPr lang="en-US" sz="2000" dirty="0"/>
                    </a:p>
                  </a:txBody>
                  <a:tcPr/>
                </a:tc>
                <a:tc>
                  <a:txBody>
                    <a:bodyPr/>
                    <a:lstStyle/>
                    <a:p>
                      <a:r>
                        <a:rPr lang="pt-BR" sz="2000" kern="1200" baseline="0" dirty="0" smtClean="0">
                          <a:solidFill>
                            <a:schemeClr val="dk1"/>
                          </a:solidFill>
                          <a:latin typeface="+mn-lt"/>
                          <a:ea typeface="+mn-ea"/>
                          <a:cs typeface="+mn-cs"/>
                        </a:rPr>
                        <a:t>Oral estrogens, glucocorticoids, bile acid </a:t>
                      </a:r>
                      <a:r>
                        <a:rPr lang="en-US" sz="2000" kern="1200" baseline="0" dirty="0" err="1" smtClean="0">
                          <a:solidFill>
                            <a:schemeClr val="dk1"/>
                          </a:solidFill>
                          <a:latin typeface="+mn-lt"/>
                          <a:ea typeface="+mn-ea"/>
                          <a:cs typeface="+mn-cs"/>
                        </a:rPr>
                        <a:t>sequestrants</a:t>
                      </a:r>
                      <a:r>
                        <a:rPr lang="en-US" sz="2000" kern="1200" baseline="0" dirty="0" smtClean="0">
                          <a:solidFill>
                            <a:schemeClr val="dk1"/>
                          </a:solidFill>
                          <a:latin typeface="+mn-lt"/>
                          <a:ea typeface="+mn-ea"/>
                          <a:cs typeface="+mn-cs"/>
                        </a:rPr>
                        <a:t>, protease inhibitors, retinoic acid, anabolic steroids, </a:t>
                      </a:r>
                      <a:r>
                        <a:rPr lang="en-US" sz="2000" kern="1200" baseline="0" dirty="0" err="1" smtClean="0">
                          <a:solidFill>
                            <a:schemeClr val="dk1"/>
                          </a:solidFill>
                          <a:latin typeface="+mn-lt"/>
                          <a:ea typeface="+mn-ea"/>
                          <a:cs typeface="+mn-cs"/>
                        </a:rPr>
                        <a:t>sirolimus</a:t>
                      </a:r>
                      <a:r>
                        <a:rPr lang="en-US" sz="2000" kern="1200" baseline="0" dirty="0" smtClean="0">
                          <a:solidFill>
                            <a:schemeClr val="dk1"/>
                          </a:solidFill>
                          <a:latin typeface="+mn-lt"/>
                          <a:ea typeface="+mn-ea"/>
                          <a:cs typeface="+mn-cs"/>
                        </a:rPr>
                        <a:t>, </a:t>
                      </a:r>
                      <a:r>
                        <a:rPr lang="en-US" sz="2000" kern="1200" baseline="0" dirty="0" err="1" smtClean="0">
                          <a:solidFill>
                            <a:schemeClr val="dk1"/>
                          </a:solidFill>
                          <a:latin typeface="+mn-lt"/>
                          <a:ea typeface="+mn-ea"/>
                          <a:cs typeface="+mn-cs"/>
                        </a:rPr>
                        <a:t>raloxifene</a:t>
                      </a:r>
                      <a:r>
                        <a:rPr lang="en-US" sz="2000" kern="1200" baseline="0" dirty="0" smtClean="0">
                          <a:solidFill>
                            <a:schemeClr val="dk1"/>
                          </a:solidFill>
                          <a:latin typeface="+mn-lt"/>
                          <a:ea typeface="+mn-ea"/>
                          <a:cs typeface="+mn-cs"/>
                        </a:rPr>
                        <a:t>, </a:t>
                      </a:r>
                      <a:r>
                        <a:rPr lang="en-US" sz="2000" kern="1200" baseline="0" dirty="0" err="1" smtClean="0">
                          <a:solidFill>
                            <a:schemeClr val="dk1"/>
                          </a:solidFill>
                          <a:latin typeface="+mn-lt"/>
                          <a:ea typeface="+mn-ea"/>
                          <a:cs typeface="+mn-cs"/>
                        </a:rPr>
                        <a:t>tamoxifen</a:t>
                      </a:r>
                      <a:r>
                        <a:rPr lang="en-US" sz="2000" kern="1200" baseline="0" dirty="0" smtClean="0">
                          <a:solidFill>
                            <a:schemeClr val="dk1"/>
                          </a:solidFill>
                          <a:latin typeface="+mn-lt"/>
                          <a:ea typeface="+mn-ea"/>
                          <a:cs typeface="+mn-cs"/>
                        </a:rPr>
                        <a:t>, beta blockers (not </a:t>
                      </a:r>
                      <a:r>
                        <a:rPr lang="en-US" sz="2000" kern="1200" baseline="0" dirty="0" err="1" smtClean="0">
                          <a:solidFill>
                            <a:schemeClr val="dk1"/>
                          </a:solidFill>
                          <a:latin typeface="+mn-lt"/>
                          <a:ea typeface="+mn-ea"/>
                          <a:cs typeface="+mn-cs"/>
                        </a:rPr>
                        <a:t>carvedilol</a:t>
                      </a:r>
                      <a:r>
                        <a:rPr lang="en-US" sz="2000" kern="1200" baseline="0" dirty="0" smtClean="0">
                          <a:solidFill>
                            <a:schemeClr val="dk1"/>
                          </a:solidFill>
                          <a:latin typeface="+mn-lt"/>
                          <a:ea typeface="+mn-ea"/>
                          <a:cs typeface="+mn-cs"/>
                        </a:rPr>
                        <a:t>), </a:t>
                      </a:r>
                      <a:r>
                        <a:rPr lang="en-US" sz="2000" kern="1200" baseline="0" dirty="0" err="1" smtClean="0">
                          <a:solidFill>
                            <a:schemeClr val="dk1"/>
                          </a:solidFill>
                          <a:latin typeface="+mn-lt"/>
                          <a:ea typeface="+mn-ea"/>
                          <a:cs typeface="+mn-cs"/>
                        </a:rPr>
                        <a:t>thiazides</a:t>
                      </a:r>
                      <a:endParaRPr lang="en-US" sz="2000" dirty="0"/>
                    </a:p>
                  </a:txBody>
                  <a:tcPr/>
                </a:tc>
              </a:tr>
              <a:tr h="370840">
                <a:tc>
                  <a:txBody>
                    <a:bodyPr/>
                    <a:lstStyle/>
                    <a:p>
                      <a:r>
                        <a:rPr lang="en-US" sz="2000" dirty="0" smtClean="0"/>
                        <a:t>Diseases</a:t>
                      </a:r>
                      <a:endParaRPr lang="en-US" sz="2000" dirty="0"/>
                    </a:p>
                  </a:txBody>
                  <a:tcPr/>
                </a:tc>
                <a:tc>
                  <a:txBody>
                    <a:bodyPr/>
                    <a:lstStyle/>
                    <a:p>
                      <a:r>
                        <a:rPr lang="en-US" sz="2000" kern="1200" baseline="0" dirty="0" err="1" smtClean="0">
                          <a:solidFill>
                            <a:schemeClr val="dk1"/>
                          </a:solidFill>
                          <a:latin typeface="+mn-lt"/>
                          <a:ea typeface="+mn-ea"/>
                          <a:cs typeface="+mn-cs"/>
                        </a:rPr>
                        <a:t>Biliary</a:t>
                      </a:r>
                      <a:r>
                        <a:rPr lang="en-US" sz="2000" kern="1200" baseline="0" dirty="0" smtClean="0">
                          <a:solidFill>
                            <a:schemeClr val="dk1"/>
                          </a:solidFill>
                          <a:latin typeface="+mn-lt"/>
                          <a:ea typeface="+mn-ea"/>
                          <a:cs typeface="+mn-cs"/>
                        </a:rPr>
                        <a:t> obstruction, </a:t>
                      </a:r>
                      <a:r>
                        <a:rPr lang="en-US" sz="2000" kern="1200" baseline="0" dirty="0" err="1" smtClean="0">
                          <a:solidFill>
                            <a:schemeClr val="dk1"/>
                          </a:solidFill>
                          <a:latin typeface="+mn-lt"/>
                          <a:ea typeface="+mn-ea"/>
                          <a:cs typeface="+mn-cs"/>
                        </a:rPr>
                        <a:t>nephrotic</a:t>
                      </a:r>
                      <a:r>
                        <a:rPr lang="en-US" sz="2000" kern="1200" baseline="0" dirty="0" smtClean="0">
                          <a:solidFill>
                            <a:schemeClr val="dk1"/>
                          </a:solidFill>
                          <a:latin typeface="+mn-lt"/>
                          <a:ea typeface="+mn-ea"/>
                          <a:cs typeface="+mn-cs"/>
                        </a:rPr>
                        <a:t> syndrome</a:t>
                      </a:r>
                      <a:endParaRPr lang="en-US" sz="2000" dirty="0"/>
                    </a:p>
                  </a:txBody>
                  <a:tcPr/>
                </a:tc>
                <a:tc>
                  <a:txBody>
                    <a:bodyPr/>
                    <a:lstStyle/>
                    <a:p>
                      <a:r>
                        <a:rPr lang="en-US" sz="2000" kern="1200" baseline="0" dirty="0" err="1" smtClean="0">
                          <a:solidFill>
                            <a:schemeClr val="dk1"/>
                          </a:solidFill>
                          <a:latin typeface="+mn-lt"/>
                          <a:ea typeface="+mn-ea"/>
                          <a:cs typeface="+mn-cs"/>
                        </a:rPr>
                        <a:t>Nephrotic</a:t>
                      </a:r>
                      <a:r>
                        <a:rPr lang="en-US" sz="2000" kern="1200" baseline="0" dirty="0" smtClean="0">
                          <a:solidFill>
                            <a:schemeClr val="dk1"/>
                          </a:solidFill>
                          <a:latin typeface="+mn-lt"/>
                          <a:ea typeface="+mn-ea"/>
                          <a:cs typeface="+mn-cs"/>
                        </a:rPr>
                        <a:t> syndrome, chronic renal failure, </a:t>
                      </a:r>
                      <a:r>
                        <a:rPr lang="en-US" sz="2000" kern="1200" baseline="0" dirty="0" err="1" smtClean="0">
                          <a:solidFill>
                            <a:schemeClr val="dk1"/>
                          </a:solidFill>
                          <a:latin typeface="+mn-lt"/>
                          <a:ea typeface="+mn-ea"/>
                          <a:cs typeface="+mn-cs"/>
                        </a:rPr>
                        <a:t>lipodystrophies</a:t>
                      </a:r>
                      <a:endParaRPr lang="en-US" sz="2000" dirty="0"/>
                    </a:p>
                  </a:txBody>
                  <a:tcPr/>
                </a:tc>
              </a:tr>
              <a:tr h="370840">
                <a:tc>
                  <a:txBody>
                    <a:bodyPr/>
                    <a:lstStyle/>
                    <a:p>
                      <a:r>
                        <a:rPr lang="en-US" sz="2000" kern="1200" baseline="0" dirty="0" smtClean="0">
                          <a:solidFill>
                            <a:schemeClr val="dk1"/>
                          </a:solidFill>
                          <a:latin typeface="+mn-lt"/>
                          <a:ea typeface="+mn-ea"/>
                          <a:cs typeface="+mn-cs"/>
                        </a:rPr>
                        <a:t>Disorders and altered</a:t>
                      </a:r>
                    </a:p>
                    <a:p>
                      <a:r>
                        <a:rPr lang="en-US" sz="2000" kern="1200" baseline="0" dirty="0" smtClean="0">
                          <a:solidFill>
                            <a:schemeClr val="dk1"/>
                          </a:solidFill>
                          <a:latin typeface="+mn-lt"/>
                          <a:ea typeface="+mn-ea"/>
                          <a:cs typeface="+mn-cs"/>
                        </a:rPr>
                        <a:t>states of metabolism</a:t>
                      </a:r>
                      <a:endParaRPr lang="en-US" sz="2000" dirty="0"/>
                    </a:p>
                  </a:txBody>
                  <a:tcPr/>
                </a:tc>
                <a:tc>
                  <a:txBody>
                    <a:bodyPr/>
                    <a:lstStyle/>
                    <a:p>
                      <a:r>
                        <a:rPr lang="en-US" sz="2000" kern="1200" baseline="0" dirty="0" smtClean="0">
                          <a:solidFill>
                            <a:schemeClr val="dk1"/>
                          </a:solidFill>
                          <a:latin typeface="+mn-lt"/>
                          <a:ea typeface="+mn-ea"/>
                          <a:cs typeface="+mn-cs"/>
                        </a:rPr>
                        <a:t>Hypothyroidism, obesity,</a:t>
                      </a:r>
                    </a:p>
                    <a:p>
                      <a:r>
                        <a:rPr lang="en-US" sz="2000" kern="1200" baseline="0" dirty="0" smtClean="0">
                          <a:solidFill>
                            <a:schemeClr val="dk1"/>
                          </a:solidFill>
                          <a:latin typeface="+mn-lt"/>
                          <a:ea typeface="+mn-ea"/>
                          <a:cs typeface="+mn-cs"/>
                        </a:rPr>
                        <a:t>pregnancy</a:t>
                      </a:r>
                      <a:endParaRPr lang="en-US" sz="2000" dirty="0"/>
                    </a:p>
                  </a:txBody>
                  <a:tcPr/>
                </a:tc>
                <a:tc>
                  <a:txBody>
                    <a:bodyPr/>
                    <a:lstStyle/>
                    <a:p>
                      <a:r>
                        <a:rPr lang="en-US" sz="2000" kern="1200" baseline="0" dirty="0" smtClean="0">
                          <a:solidFill>
                            <a:schemeClr val="dk1"/>
                          </a:solidFill>
                          <a:latin typeface="+mn-lt"/>
                          <a:ea typeface="+mn-ea"/>
                          <a:cs typeface="+mn-cs"/>
                        </a:rPr>
                        <a:t>Diabetes (poorly controlled),  hypothyroidism, obesity; pregnancy</a:t>
                      </a:r>
                      <a:endParaRPr lang="en-US" sz="20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ustom 1">
      <a:majorFont>
        <a:latin typeface="Calisto MT"/>
        <a:ea typeface=""/>
        <a:cs typeface=""/>
      </a:majorFont>
      <a:minorFont>
        <a:latin typeface="Constantia"/>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626</TotalTime>
  <Words>2909</Words>
  <Application>Microsoft Office PowerPoint</Application>
  <PresentationFormat>On-screen Show (4:3)</PresentationFormat>
  <Paragraphs>333</Paragraphs>
  <Slides>35</Slides>
  <Notes>23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Technic</vt:lpstr>
      <vt:lpstr>Summary of the 2013 ACC/AHA Cholesterol Guideline</vt:lpstr>
      <vt:lpstr>Slide 2</vt:lpstr>
      <vt:lpstr>Statin MOA</vt:lpstr>
      <vt:lpstr>Case</vt:lpstr>
      <vt:lpstr>Trials Evaluated</vt:lpstr>
      <vt:lpstr>Four Major Statin Benefit Groups </vt:lpstr>
      <vt:lpstr>Four Major Statin Benefit Groups </vt:lpstr>
      <vt:lpstr>Four Major Statin Benefit Groups </vt:lpstr>
      <vt:lpstr>Secondary Causes of Hyperlipidemia</vt:lpstr>
      <vt:lpstr>Two “Minor” Benefit Groups</vt:lpstr>
      <vt:lpstr>Heart Failure and Hemodialysis</vt:lpstr>
      <vt:lpstr>Statin Intensity</vt:lpstr>
      <vt:lpstr>Why no LDL or non-HDL goals?</vt:lpstr>
      <vt:lpstr>Why no LDL or non-HDL goals?</vt:lpstr>
      <vt:lpstr>Risk Calculator</vt:lpstr>
      <vt:lpstr>Risk Calculator</vt:lpstr>
      <vt:lpstr>Selected Trial: AIM-HIGH</vt:lpstr>
      <vt:lpstr>Selected Trial: AIM-HIGH</vt:lpstr>
      <vt:lpstr>Selected Trial: AURORA</vt:lpstr>
      <vt:lpstr>Selected Trials</vt:lpstr>
      <vt:lpstr>Baseline Monitoring</vt:lpstr>
      <vt:lpstr>Monitoring</vt:lpstr>
      <vt:lpstr>Safety</vt:lpstr>
      <vt:lpstr>Safety</vt:lpstr>
      <vt:lpstr>Other agents</vt:lpstr>
      <vt:lpstr>Controversy</vt:lpstr>
      <vt:lpstr>Overuse Based on Calculator?</vt:lpstr>
      <vt:lpstr>Future Research</vt:lpstr>
      <vt:lpstr>Limitations</vt:lpstr>
      <vt:lpstr>Clinical Questions</vt:lpstr>
      <vt:lpstr>Clinical Questions</vt:lpstr>
      <vt:lpstr>Case</vt:lpstr>
      <vt:lpstr>Case Answer</vt:lpstr>
      <vt:lpstr>Useful Resources</vt:lpstr>
      <vt:lpstr>References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 O</dc:creator>
  <cp:lastModifiedBy>Steve O</cp:lastModifiedBy>
  <cp:revision>55</cp:revision>
  <dcterms:created xsi:type="dcterms:W3CDTF">2013-12-11T21:11:03Z</dcterms:created>
  <dcterms:modified xsi:type="dcterms:W3CDTF">2014-02-25T21:41:17Z</dcterms:modified>
</cp:coreProperties>
</file>