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7" r:id="rId5"/>
    <p:sldId id="268" r:id="rId6"/>
    <p:sldId id="258" r:id="rId7"/>
    <p:sldId id="260" r:id="rId8"/>
    <p:sldId id="261" r:id="rId9"/>
    <p:sldId id="263" r:id="rId10"/>
    <p:sldId id="265" r:id="rId11"/>
    <p:sldId id="266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75F9F-3A1B-5843-AAFE-79937E5EF0FE}">
          <p14:sldIdLst>
            <p14:sldId id="256"/>
            <p14:sldId id="257"/>
            <p14:sldId id="264"/>
            <p14:sldId id="267"/>
            <p14:sldId id="268"/>
          </p14:sldIdLst>
        </p14:section>
        <p14:section name="Cause" id="{A4DA6A0B-E738-9946-AAA6-35D7D4027F4C}">
          <p14:sldIdLst>
            <p14:sldId id="258"/>
            <p14:sldId id="260"/>
            <p14:sldId id="261"/>
            <p14:sldId id="263"/>
            <p14:sldId id="265"/>
            <p14:sldId id="266"/>
          </p14:sldIdLst>
        </p14:section>
        <p14:section name="Drugs" id="{8AA44141-073A-0A4F-9F3F-9B2FE3C202EF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75874" autoAdjust="0"/>
  </p:normalViewPr>
  <p:slideViewPr>
    <p:cSldViewPr snapToGrid="0" snapToObjects="1">
      <p:cViewPr varScale="1">
        <p:scale>
          <a:sx n="66" d="100"/>
          <a:sy n="66" d="100"/>
        </p:scale>
        <p:origin x="-12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209F8-4333-6E4D-93F7-7B5E31B8FC9D}" type="datetimeFigureOut">
              <a:rPr lang="en-US" smtClean="0"/>
              <a:t>3/30/12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C4418-04B2-6A42-892D-893659C1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C4418-04B2-6A42-892D-893659C1AC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7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6EDA-A794-FB4A-8620-3EC9694EEC33}" type="datetimeFigureOut">
              <a:rPr lang="en-US" smtClean="0"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5AB73-A9E5-F541-94B0-32BAFE6B6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923" y="175846"/>
            <a:ext cx="853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Heart Failure</a:t>
            </a:r>
            <a:r>
              <a:rPr lang="en-US" dirty="0" smtClean="0"/>
              <a:t>: Problem with the ventricle to fill or eject blood</a:t>
            </a:r>
          </a:p>
          <a:p>
            <a:r>
              <a:rPr lang="en-US" dirty="0" smtClean="0"/>
              <a:t>ACC/AHA definition: A complex clinical syndrome that can result from any structural or functional cardiac disorder that impairs the ability of the ventricle to fill with or eject blood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0" y="1191509"/>
            <a:ext cx="140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 Failure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2308" y="2310557"/>
            <a:ext cx="153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Right sided</a:t>
            </a:r>
          </a:p>
          <a:p>
            <a:r>
              <a:rPr lang="en-US" dirty="0" smtClean="0"/>
              <a:t>Right atria</a:t>
            </a:r>
          </a:p>
          <a:p>
            <a:r>
              <a:rPr lang="en-US" dirty="0" smtClean="0"/>
              <a:t>Right ventricle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2871" y="2310557"/>
            <a:ext cx="140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Left sided </a:t>
            </a:r>
          </a:p>
          <a:p>
            <a:r>
              <a:rPr lang="en-US" dirty="0" smtClean="0"/>
              <a:t>Left atria</a:t>
            </a:r>
          </a:p>
          <a:p>
            <a:r>
              <a:rPr lang="en-US" dirty="0" smtClean="0"/>
              <a:t>Left ventricle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0340" y="4246422"/>
            <a:ext cx="2133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Diastolic dysfunction</a:t>
            </a:r>
          </a:p>
          <a:p>
            <a:r>
              <a:rPr lang="en-US" dirty="0" smtClean="0"/>
              <a:t>Problem with filling</a:t>
            </a:r>
          </a:p>
          <a:p>
            <a:r>
              <a:rPr lang="en-US" dirty="0" smtClean="0"/>
              <a:t>EF &gt; 40%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11311" y="4282211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Systolic dysfunction</a:t>
            </a:r>
          </a:p>
          <a:p>
            <a:r>
              <a:rPr lang="en-US" b="1" dirty="0" smtClean="0"/>
              <a:t>Problem with ejecting</a:t>
            </a:r>
          </a:p>
          <a:p>
            <a:r>
              <a:rPr lang="en-US" b="1" dirty="0" smtClean="0"/>
              <a:t>EF &lt; 40%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5426606" y="3233887"/>
            <a:ext cx="1770511" cy="1012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8" idx="0"/>
          </p:cNvCxnSpPr>
          <p:nvPr/>
        </p:nvCxnSpPr>
        <p:spPr>
          <a:xfrm>
            <a:off x="3749537" y="1560841"/>
            <a:ext cx="1677069" cy="74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 flipH="1">
            <a:off x="3861626" y="3233887"/>
            <a:ext cx="1564980" cy="104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7" idx="0"/>
          </p:cNvCxnSpPr>
          <p:nvPr/>
        </p:nvCxnSpPr>
        <p:spPr>
          <a:xfrm flipH="1">
            <a:off x="1941810" y="1560841"/>
            <a:ext cx="1807727" cy="749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5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709" y="357768"/>
            <a:ext cx="84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Cause of </a:t>
            </a:r>
            <a:r>
              <a:rPr lang="en-US" dirty="0" smtClean="0">
                <a:solidFill>
                  <a:srgbClr val="000000"/>
                </a:solidFill>
              </a:rPr>
              <a:t>HF: Drugs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39137"/>
              </p:ext>
            </p:extLst>
          </p:nvPr>
        </p:nvGraphicFramePr>
        <p:xfrm>
          <a:off x="230883" y="886629"/>
          <a:ext cx="8696661" cy="4963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9983"/>
                <a:gridCol w="5656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Drug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Mechanism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NSAIDs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Promote Na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and water retention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Corticosteroids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Promotes</a:t>
                      </a:r>
                      <a:r>
                        <a:rPr lang="en-US" baseline="0" dirty="0" smtClean="0"/>
                        <a:t> Na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 and water retention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Antiarrhythmics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Negative inotropic effects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Amiodarone and dofetilide (class III) are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safe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Non-dihydropyridine CCB</a:t>
                      </a:r>
                    </a:p>
                    <a:p>
                      <a:r>
                        <a:rPr lang="en-US" dirty="0" smtClean="0"/>
                        <a:t>(verapamil and diltiazem)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Negative inotropic effects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Contraindicated in systolic dysfunction b/c decrease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HR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Thiazolidinediones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(Actos and Avandia)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Fluid retention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Contraindicated in class 3 and 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Metformin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Increased risk of lactic acidosis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can use if patient is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stable and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can use if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CrCl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1.5 in men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        can use if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CrCl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1.4 in women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Cilostazol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Inhibition of PDE-3,</a:t>
                      </a:r>
                      <a:r>
                        <a:rPr lang="en-US" baseline="0" dirty="0" smtClean="0"/>
                        <a:t> increases ventricular arrhythmias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Pregabalin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Lower extremity edema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93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709" y="357768"/>
            <a:ext cx="84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Cause of </a:t>
            </a:r>
            <a:r>
              <a:rPr lang="en-US" dirty="0" smtClean="0">
                <a:solidFill>
                  <a:srgbClr val="000000"/>
                </a:solidFill>
              </a:rPr>
              <a:t>HF: </a:t>
            </a:r>
            <a:r>
              <a:rPr lang="en-US" dirty="0"/>
              <a:t>that increase hospitalizations for </a:t>
            </a:r>
            <a:r>
              <a:rPr lang="en-US" dirty="0" smtClean="0"/>
              <a:t>HF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48342"/>
              </p:ext>
            </p:extLst>
          </p:nvPr>
        </p:nvGraphicFramePr>
        <p:xfrm>
          <a:off x="173164" y="1397000"/>
          <a:ext cx="8658180" cy="3548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357"/>
                <a:gridCol w="4329823"/>
              </a:tblGrid>
              <a:tr h="5914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Factors</a:t>
                      </a:r>
                      <a:r>
                        <a:rPr lang="en-US" baseline="0" dirty="0" smtClean="0"/>
                        <a:t> that increase hospitalizations for HF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5914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Acute 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O2 = less energy to eject blood</a:t>
                      </a:r>
                      <a:endParaRPr lang="en-US" dirty="0"/>
                    </a:p>
                  </a:txBody>
                  <a:tcPr/>
                </a:tc>
              </a:tr>
              <a:tr h="5914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Noncompliance with meds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5914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Uncorrected</a:t>
                      </a:r>
                      <a:r>
                        <a:rPr lang="en-US" baseline="0" dirty="0" smtClean="0"/>
                        <a:t> 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HTN </a:t>
                      </a:r>
                      <a:r>
                        <a:rPr lang="en-US" dirty="0" smtClean="0">
                          <a:sym typeface="Wingdings"/>
                        </a:rPr>
                        <a:t>to V. hypertrophy to remodeling to MI</a:t>
                      </a:r>
                      <a:endParaRPr lang="en-US" dirty="0" smtClean="0"/>
                    </a:p>
                  </a:txBody>
                  <a:tcPr/>
                </a:tc>
              </a:tr>
              <a:tr h="5914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Pulmonary embolism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Heart</a:t>
                      </a:r>
                      <a:r>
                        <a:rPr lang="en-US" baseline="0" dirty="0" smtClean="0"/>
                        <a:t> can’t pump</a:t>
                      </a:r>
                      <a:endParaRPr lang="en-US" dirty="0"/>
                    </a:p>
                  </a:txBody>
                  <a:tcPr/>
                </a:tc>
              </a:tr>
              <a:tr h="5914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Excessive Ethanol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Maybe malnutrition?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9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13098"/>
              </p:ext>
            </p:extLst>
          </p:nvPr>
        </p:nvGraphicFramePr>
        <p:xfrm>
          <a:off x="421052" y="666261"/>
          <a:ext cx="8293102" cy="4323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026"/>
                <a:gridCol w="3020743"/>
                <a:gridCol w="2135685"/>
                <a:gridCol w="171064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Class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DRUG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AFTERLOAD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PRELOAD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Vasodilate &amp;</a:t>
                      </a:r>
                    </a:p>
                    <a:p>
                      <a:pPr algn="l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Arteriole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Reduce fluid &amp;</a:t>
                      </a:r>
                    </a:p>
                    <a:p>
                      <a:pPr algn="l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Venous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ACE-I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Lisinopril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ACE-I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Valsartan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Diuretic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Furosemide</a:t>
                      </a:r>
                      <a:r>
                        <a:rPr lang="en-US" baseline="0" dirty="0"/>
                        <a:t>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Diuretic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Sprinorolactone/Eplerenone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Nitrate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Isosorbide DN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b/c dilate venous </a:t>
                      </a:r>
                    </a:p>
                    <a:p>
                      <a:r>
                        <a:rPr lang="en-US" baseline="0" dirty="0" smtClean="0"/>
                        <a:t>(return to heart)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Arteriole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Vasodilator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Hydralazine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 b/c dilate</a:t>
                      </a:r>
                      <a:r>
                        <a:rPr lang="en-US" baseline="0" dirty="0" smtClean="0"/>
                        <a:t> arteriole </a:t>
                      </a:r>
                    </a:p>
                    <a:p>
                      <a:r>
                        <a:rPr lang="en-US" baseline="0" dirty="0" smtClean="0"/>
                        <a:t>(leave heart)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8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1" y="438329"/>
            <a:ext cx="435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Systolic Dysfunction </a:t>
            </a:r>
            <a:r>
              <a:rPr lang="en-US" dirty="0" err="1" smtClean="0"/>
              <a:t>Vs</a:t>
            </a:r>
            <a:r>
              <a:rPr lang="en-US" dirty="0" smtClean="0"/>
              <a:t> Diastolic Dysfunction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87595"/>
              </p:ext>
            </p:extLst>
          </p:nvPr>
        </p:nvGraphicFramePr>
        <p:xfrm>
          <a:off x="214067" y="1059375"/>
          <a:ext cx="8635999" cy="5483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0793"/>
                <a:gridCol w="2851316"/>
                <a:gridCol w="3753890"/>
              </a:tblGrid>
              <a:tr h="4035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Systolic</a:t>
                      </a:r>
                      <a:r>
                        <a:rPr lang="en-US" baseline="0" dirty="0" smtClean="0"/>
                        <a:t> Dysfunction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Diastolic Dysfunction</a:t>
                      </a:r>
                      <a:endParaRPr lang="en-US" dirty="0"/>
                    </a:p>
                  </a:txBody>
                  <a:tcPr/>
                </a:tc>
              </a:tr>
              <a:tr h="403524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Ejecting (</a:t>
                      </a:r>
                      <a:r>
                        <a:rPr lang="en-US" dirty="0" err="1" smtClean="0"/>
                        <a:t>contracility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Filling</a:t>
                      </a:r>
                      <a:endParaRPr lang="en-US" dirty="0"/>
                    </a:p>
                  </a:txBody>
                  <a:tcPr/>
                </a:tc>
              </a:tr>
              <a:tr h="1293489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CAD</a:t>
                      </a:r>
                    </a:p>
                    <a:p>
                      <a:r>
                        <a:rPr lang="en-US" dirty="0" smtClean="0"/>
                        <a:t>Reduced</a:t>
                      </a:r>
                      <a:r>
                        <a:rPr lang="en-US" baseline="0" dirty="0" smtClean="0"/>
                        <a:t> muscle mass</a:t>
                      </a:r>
                    </a:p>
                    <a:p>
                      <a:r>
                        <a:rPr lang="en-US" baseline="0" dirty="0" err="1" smtClean="0"/>
                        <a:t>Aoritic</a:t>
                      </a:r>
                      <a:r>
                        <a:rPr lang="en-US" baseline="0" dirty="0" smtClean="0"/>
                        <a:t> stent</a:t>
                      </a:r>
                    </a:p>
                    <a:p>
                      <a:r>
                        <a:rPr lang="en-US" baseline="0" dirty="0" smtClean="0"/>
                        <a:t>Ischemia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Ventricular stiffness</a:t>
                      </a:r>
                    </a:p>
                    <a:p>
                      <a:r>
                        <a:rPr lang="en-US" dirty="0" smtClean="0"/>
                        <a:t>Ventricular hypertrophy (due to HTN)</a:t>
                      </a:r>
                    </a:p>
                    <a:p>
                      <a:r>
                        <a:rPr lang="en-US" dirty="0" smtClean="0"/>
                        <a:t>Mitral</a:t>
                      </a:r>
                      <a:r>
                        <a:rPr lang="en-US" baseline="0" dirty="0" smtClean="0"/>
                        <a:t> or tricuspid valve stent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382970">
                <a:tc>
                  <a:txBody>
                    <a:bodyPr/>
                    <a:lstStyle/>
                    <a:p>
                      <a:r>
                        <a:rPr lang="en-US" dirty="0" smtClean="0"/>
                        <a:t>Remodeling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Caused by:</a:t>
                      </a:r>
                    </a:p>
                    <a:p>
                      <a:r>
                        <a:rPr lang="en-US" dirty="0" smtClean="0"/>
                        <a:t>  Angiotensin II</a:t>
                      </a:r>
                    </a:p>
                    <a:p>
                      <a:r>
                        <a:rPr lang="en-US" dirty="0" smtClean="0"/>
                        <a:t>  NE</a:t>
                      </a:r>
                    </a:p>
                    <a:p>
                      <a:r>
                        <a:rPr lang="en-US" dirty="0" smtClean="0"/>
                        <a:t>  Aldosterone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May led to 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diastol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47" y="3483243"/>
            <a:ext cx="2971919" cy="2489079"/>
          </a:xfrm>
          <a:prstGeom prst="rect">
            <a:avLst/>
          </a:prstGeom>
        </p:spPr>
      </p:pic>
      <p:pic>
        <p:nvPicPr>
          <p:cNvPr id="7" name="Picture 6" descr="systol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07" y="3483243"/>
            <a:ext cx="2632593" cy="26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250" y="134703"/>
            <a:ext cx="736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Diagnosis of HF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267"/>
              </p:ext>
            </p:extLst>
          </p:nvPr>
        </p:nvGraphicFramePr>
        <p:xfrm>
          <a:off x="500250" y="581009"/>
          <a:ext cx="8196411" cy="3537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6570"/>
                <a:gridCol w="2616694"/>
                <a:gridCol w="3213147"/>
              </a:tblGrid>
              <a:tr h="769745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45963">
                <a:tc>
                  <a:txBody>
                    <a:bodyPr/>
                    <a:lstStyle/>
                    <a:p>
                      <a:r>
                        <a:rPr lang="en-US" dirty="0" smtClean="0"/>
                        <a:t>Systolic</a:t>
                      </a:r>
                      <a:r>
                        <a:rPr lang="en-US" baseline="0" dirty="0" smtClean="0"/>
                        <a:t> Dysfunction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Ejection Fraction (EF)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 &lt; 40%</a:t>
                      </a:r>
                      <a:endParaRPr lang="en-US" dirty="0"/>
                    </a:p>
                  </a:txBody>
                  <a:tcPr/>
                </a:tc>
              </a:tr>
              <a:tr h="445963">
                <a:tc>
                  <a:txBody>
                    <a:bodyPr/>
                    <a:lstStyle/>
                    <a:p>
                      <a:r>
                        <a:rPr lang="en-US" dirty="0" smtClean="0"/>
                        <a:t>Diastolic Dysfunction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Ejection Fraction (EF)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 &gt;</a:t>
                      </a:r>
                      <a:r>
                        <a:rPr lang="en-US" baseline="0" dirty="0" smtClean="0"/>
                        <a:t> 40%</a:t>
                      </a:r>
                      <a:endParaRPr lang="en-US" dirty="0"/>
                    </a:p>
                  </a:txBody>
                  <a:tcPr/>
                </a:tc>
              </a:tr>
              <a:tr h="1429525">
                <a:tc>
                  <a:txBody>
                    <a:bodyPr/>
                    <a:lstStyle/>
                    <a:p>
                      <a:r>
                        <a:rPr lang="en-US" dirty="0" smtClean="0"/>
                        <a:t>Heart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Natriuretic peptide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Atrial Natriuretic peptide</a:t>
                      </a:r>
                    </a:p>
                    <a:p>
                      <a:r>
                        <a:rPr lang="en-US" dirty="0" smtClean="0"/>
                        <a:t>High BNP</a:t>
                      </a:r>
                    </a:p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C-type natruretic peptide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45963">
                <a:tc>
                  <a:txBody>
                    <a:bodyPr/>
                    <a:lstStyle/>
                    <a:p>
                      <a:r>
                        <a:rPr lang="en-US" dirty="0" smtClean="0"/>
                        <a:t>Heart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Brain natriuretic peptide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BNP</a:t>
                      </a:r>
                      <a:r>
                        <a:rPr lang="en-US" baseline="0" dirty="0" smtClean="0"/>
                        <a:t> &gt; 100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607" y="4118168"/>
            <a:ext cx="8619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Natriuretic peptides: </a:t>
            </a:r>
            <a:r>
              <a:rPr lang="en-US" dirty="0"/>
              <a:t>a powerful vasodilator, and a protein (polypeptide) hormone secreted by heart muscle cells. It is released by muscle cells in the upper chambers (atria) of the heart (atrial myocytes) in response to high blood pressure.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Brain natriuretic peptide</a:t>
            </a:r>
            <a:r>
              <a:rPr lang="en-US" dirty="0"/>
              <a:t>: secreted by the ventricles of the heart in response to excessive stretching of heart muscle cells (cardiomyocytes) net effect of BNP </a:t>
            </a:r>
            <a:r>
              <a:rPr lang="en-US" dirty="0" smtClean="0"/>
              <a:t>is </a:t>
            </a:r>
            <a:r>
              <a:rPr lang="en-US" dirty="0"/>
              <a:t>a decrease in blood volume which lowers systemic blood pressure and afterload, yielding an increase in cardiac output, partly due to a higher ejection fraction.</a:t>
            </a:r>
          </a:p>
        </p:txBody>
      </p:sp>
    </p:spTree>
    <p:extLst>
      <p:ext uri="{BB962C8B-B14F-4D97-AF65-F5344CB8AC3E}">
        <p14:creationId xmlns:p14="http://schemas.microsoft.com/office/powerpoint/2010/main" val="155993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250" y="134703"/>
            <a:ext cx="736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Diagnosis of HF: Signs and Symptoms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980" y="1039163"/>
            <a:ext cx="211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Signs and Symptoms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1302" y="249799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9803" y="2440258"/>
            <a:ext cx="71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9790" y="2386968"/>
            <a:ext cx="115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>
          <a:xfrm flipH="1">
            <a:off x="1167761" y="1408495"/>
            <a:ext cx="2477894" cy="1089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9" idx="0"/>
          </p:cNvCxnSpPr>
          <p:nvPr/>
        </p:nvCxnSpPr>
        <p:spPr>
          <a:xfrm>
            <a:off x="3645655" y="1408495"/>
            <a:ext cx="0" cy="1031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>
            <a:off x="3645655" y="1408495"/>
            <a:ext cx="3350957" cy="978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36179" y="3321030"/>
            <a:ext cx="2818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S3 gallop (</a:t>
            </a:r>
            <a:r>
              <a:rPr lang="en-US" dirty="0" err="1" smtClean="0"/>
              <a:t>lub</a:t>
            </a:r>
            <a:r>
              <a:rPr lang="en-US" dirty="0" smtClean="0"/>
              <a:t>, dub, Slosh)</a:t>
            </a:r>
          </a:p>
          <a:p>
            <a:r>
              <a:rPr lang="en-US" dirty="0" smtClean="0"/>
              <a:t>2. Chest X-ray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896" y="3332502"/>
            <a:ext cx="1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rales/crackles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7707" y="3328987"/>
            <a:ext cx="33178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Peripheral edema</a:t>
            </a:r>
          </a:p>
          <a:p>
            <a:r>
              <a:rPr lang="en-US" dirty="0" smtClean="0"/>
              <a:t>2. Jugulo venous distention (JVD)</a:t>
            </a:r>
          </a:p>
          <a:p>
            <a:r>
              <a:rPr lang="en-US" dirty="0" smtClean="0"/>
              <a:t>   Vein pops out of neck</a:t>
            </a:r>
          </a:p>
          <a:p>
            <a:r>
              <a:rPr lang="en-US" dirty="0"/>
              <a:t>3</a:t>
            </a:r>
            <a:r>
              <a:rPr lang="en-US" dirty="0" smtClean="0"/>
              <a:t>. Hepatojugular reflex (HJR)</a:t>
            </a:r>
          </a:p>
          <a:p>
            <a:r>
              <a:rPr lang="en-US" dirty="0"/>
              <a:t> </a:t>
            </a:r>
            <a:r>
              <a:rPr lang="en-US" dirty="0" smtClean="0"/>
              <a:t>  press on liver = see fluid in neck</a:t>
            </a:r>
          </a:p>
          <a:p>
            <a:r>
              <a:rPr lang="en-US" dirty="0" smtClean="0"/>
              <a:t>4. Weight gain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5" name="Straight Arrow Connector 24"/>
          <p:cNvCxnSpPr>
            <a:stCxn id="10" idx="2"/>
            <a:endCxn id="23" idx="0"/>
          </p:cNvCxnSpPr>
          <p:nvPr/>
        </p:nvCxnSpPr>
        <p:spPr>
          <a:xfrm>
            <a:off x="6996612" y="2756300"/>
            <a:ext cx="0" cy="572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21" idx="0"/>
          </p:cNvCxnSpPr>
          <p:nvPr/>
        </p:nvCxnSpPr>
        <p:spPr>
          <a:xfrm>
            <a:off x="3645655" y="2809590"/>
            <a:ext cx="0" cy="511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2" idx="0"/>
          </p:cNvCxnSpPr>
          <p:nvPr/>
        </p:nvCxnSpPr>
        <p:spPr>
          <a:xfrm>
            <a:off x="1167761" y="2867322"/>
            <a:ext cx="0" cy="465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250" y="-19249"/>
            <a:ext cx="81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Diagnosis of HF: Classification and Staging</a:t>
            </a:r>
            <a:r>
              <a:rPr lang="en-US" dirty="0" smtClean="0"/>
              <a:t>	(don’t have to classify)</a:t>
            </a:r>
          </a:p>
        </p:txBody>
      </p:sp>
      <p:graphicFrame>
        <p:nvGraphicFramePr>
          <p:cNvPr id="6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91661"/>
              </p:ext>
            </p:extLst>
          </p:nvPr>
        </p:nvGraphicFramePr>
        <p:xfrm>
          <a:off x="250125" y="445571"/>
          <a:ext cx="8554191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466"/>
                <a:gridCol w="4752328"/>
                <a:gridCol w="2851397"/>
              </a:tblGrid>
              <a:tr h="32371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AHA/ACC Heart Failure Staging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323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Stage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5055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High risk for heart failure,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but no structural heart disease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 or symptoms of heart failure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CAD, obesity, diabetes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mellitus, PVD, CVA, family history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5055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Structural heart disease is present but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without signs and symptoms 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of heart failure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Prior MI, ↓ LVEF, asymptomatic valvular disease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7183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Structural heart disease is present with </a:t>
                      </a:r>
                      <a:r>
                        <a:rPr lang="en-US" sz="1600" u="sng" dirty="0" smtClean="0">
                          <a:solidFill>
                            <a:srgbClr val="FF0000"/>
                          </a:solidFill>
                        </a:rPr>
                        <a:t>prior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or current symptoms of heart failure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Known structural heart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disease and dyspnea, ↓ exercise tolerance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7183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Refractory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heart failure 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requiring interventions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. (Transplant)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Marked symptoms at rest despite maximal therapy and recurrent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hospitalizations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591274"/>
              </p:ext>
            </p:extLst>
          </p:nvPr>
        </p:nvGraphicFramePr>
        <p:xfrm>
          <a:off x="250124" y="4100577"/>
          <a:ext cx="8554191" cy="2433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1262"/>
                <a:gridCol w="757292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NYHA Classification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of HF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Symptoms</a:t>
                      </a:r>
                      <a:r>
                        <a:rPr lang="en-US" sz="1600" baseline="0" dirty="0" smtClean="0"/>
                        <a:t> only upon levels of exertion that would limit normal individuals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Symptoms of HF</a:t>
                      </a:r>
                      <a:r>
                        <a:rPr lang="en-US" sz="1600" baseline="0" dirty="0" smtClean="0"/>
                        <a:t> with ordinary level of exertion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Marked limitations in physical activity on less</a:t>
                      </a:r>
                      <a:r>
                        <a:rPr lang="en-US" sz="1600" baseline="0" dirty="0" smtClean="0"/>
                        <a:t> than ordinary exertion (SOB putting on clothes)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Symptoms of HF at rest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1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78" y="1250462"/>
            <a:ext cx="8518768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 = HR * SV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CO 	= Cardiac Output	</a:t>
            </a:r>
          </a:p>
          <a:p>
            <a:r>
              <a:rPr lang="en-US" dirty="0" smtClean="0"/>
              <a:t>HR 	= Heart Rate		</a:t>
            </a:r>
          </a:p>
          <a:p>
            <a:r>
              <a:rPr lang="en-US" dirty="0"/>
              <a:t>	</a:t>
            </a:r>
            <a:r>
              <a:rPr lang="en-US" dirty="0" smtClean="0"/>
              <a:t>	Sympathetic Nervous system affects HR	</a:t>
            </a:r>
          </a:p>
          <a:p>
            <a:r>
              <a:rPr lang="en-US" dirty="0" smtClean="0"/>
              <a:t>SV 	= </a:t>
            </a:r>
            <a:r>
              <a:rPr lang="en-US" dirty="0"/>
              <a:t>S</a:t>
            </a:r>
            <a:r>
              <a:rPr lang="en-US" dirty="0" smtClean="0"/>
              <a:t>troke Volume contains Preload, afterload and contractility</a:t>
            </a:r>
          </a:p>
          <a:p>
            <a:r>
              <a:rPr lang="en-US" dirty="0"/>
              <a:t>	</a:t>
            </a:r>
            <a:r>
              <a:rPr lang="en-US" dirty="0" smtClean="0"/>
              <a:t>	Preload: Volume of blood before the heart (that the heart will take in)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treat preload: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iuretic to reduce fluid </a:t>
            </a:r>
            <a:r>
              <a:rPr lang="en-US" dirty="0" smtClean="0"/>
              <a:t>so little volume enters heart</a:t>
            </a:r>
          </a:p>
          <a:p>
            <a:r>
              <a:rPr lang="en-US" dirty="0" smtClean="0"/>
              <a:t>		After Load: Volume after the Heart (that the heart has to pump out)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treat afterload: Vasodilate </a:t>
            </a:r>
            <a:r>
              <a:rPr lang="en-US" dirty="0" smtClean="0"/>
              <a:t>so there’s more room to pump out</a:t>
            </a:r>
          </a:p>
          <a:p>
            <a:r>
              <a:rPr lang="en-US" dirty="0" smtClean="0"/>
              <a:t>		Contractility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7980" y="2303640"/>
            <a:ext cx="13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Sympathetic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76769" y="1074615"/>
            <a:ext cx="582246" cy="488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769" y="1563077"/>
            <a:ext cx="5822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76769" y="1563077"/>
            <a:ext cx="582246" cy="468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2208" y="889949"/>
            <a:ext cx="90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Preload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12208" y="1378411"/>
            <a:ext cx="106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Afterload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2208" y="1847334"/>
            <a:ext cx="133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Contractility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1543537" y="1847334"/>
            <a:ext cx="0" cy="45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1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27246" y="230553"/>
            <a:ext cx="6677025" cy="359508"/>
          </a:xfrm>
        </p:spPr>
        <p:txBody>
          <a:bodyPr>
            <a:normAutofit fontScale="90000"/>
          </a:bodyPr>
          <a:lstStyle/>
          <a:p>
            <a:pPr algn="l"/>
            <a:r>
              <a:rPr lang="en-US" sz="1400" dirty="0">
                <a:solidFill>
                  <a:srgbClr val="000000"/>
                </a:solidFill>
              </a:rPr>
              <a:t>Cause of </a:t>
            </a:r>
            <a:r>
              <a:rPr lang="en-US" sz="1400" dirty="0" smtClean="0">
                <a:solidFill>
                  <a:srgbClr val="000000"/>
                </a:solidFill>
              </a:rPr>
              <a:t>HF</a:t>
            </a:r>
            <a:r>
              <a:rPr lang="en-US" sz="1400" u="sng" dirty="0" smtClean="0">
                <a:solidFill>
                  <a:srgbClr val="000000"/>
                </a:solidFill>
              </a:rPr>
              <a:t/>
            </a:r>
            <a:br>
              <a:rPr lang="en-US" sz="1400" u="sng" dirty="0" smtClean="0">
                <a:solidFill>
                  <a:srgbClr val="000000"/>
                </a:solidFill>
              </a:rPr>
            </a:br>
            <a:r>
              <a:rPr lang="en-US" sz="1400" u="sng" dirty="0" smtClean="0">
                <a:solidFill>
                  <a:srgbClr val="000000"/>
                </a:solidFill>
              </a:rPr>
              <a:t>How </a:t>
            </a:r>
            <a:r>
              <a:rPr lang="en-US" sz="1400" u="sng" dirty="0" smtClean="0">
                <a:solidFill>
                  <a:srgbClr val="000000"/>
                </a:solidFill>
              </a:rPr>
              <a:t>the heart compensates after HF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7 CuadroTexto"/>
          <p:cNvSpPr txBox="1"/>
          <p:nvPr/>
        </p:nvSpPr>
        <p:spPr>
          <a:xfrm>
            <a:off x="-78152" y="1240692"/>
            <a:ext cx="1028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Decreased CO</a:t>
            </a: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9 Conector recto de flecha"/>
          <p:cNvCxnSpPr/>
          <p:nvPr/>
        </p:nvCxnSpPr>
        <p:spPr>
          <a:xfrm flipH="1">
            <a:off x="1893523" y="1628346"/>
            <a:ext cx="3173612" cy="457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1 Conector recto de flecha"/>
          <p:cNvCxnSpPr/>
          <p:nvPr/>
        </p:nvCxnSpPr>
        <p:spPr>
          <a:xfrm>
            <a:off x="5065348" y="1621692"/>
            <a:ext cx="3140806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3 Conector recto de flecha"/>
          <p:cNvCxnSpPr/>
          <p:nvPr/>
        </p:nvCxnSpPr>
        <p:spPr>
          <a:xfrm rot="5400000">
            <a:off x="4722448" y="1964493"/>
            <a:ext cx="6858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5 CuadroTexto"/>
          <p:cNvSpPr txBox="1"/>
          <p:nvPr/>
        </p:nvSpPr>
        <p:spPr>
          <a:xfrm>
            <a:off x="179023" y="2307492"/>
            <a:ext cx="985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1. Cardiac </a:t>
            </a:r>
            <a:r>
              <a:rPr lang="en-US" sz="1400" dirty="0" smtClean="0">
                <a:solidFill>
                  <a:srgbClr val="000000"/>
                </a:solidFill>
              </a:rPr>
              <a:t>hypertrophy	</a:t>
            </a:r>
            <a:r>
              <a:rPr lang="en-US" sz="1400" dirty="0" smtClean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			</a:t>
            </a:r>
            <a:r>
              <a:rPr lang="en-US" sz="1400" dirty="0" smtClean="0">
                <a:solidFill>
                  <a:srgbClr val="000000"/>
                </a:solidFill>
              </a:rPr>
              <a:t>2. Activation </a:t>
            </a:r>
            <a:r>
              <a:rPr lang="en-US" sz="1400" dirty="0" smtClean="0">
                <a:solidFill>
                  <a:srgbClr val="000000"/>
                </a:solidFill>
              </a:rPr>
              <a:t>of SNS		</a:t>
            </a: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smtClean="0">
                <a:solidFill>
                  <a:srgbClr val="000000"/>
                </a:solidFill>
              </a:rPr>
              <a:t>    </a:t>
            </a:r>
            <a:r>
              <a:rPr lang="en-US" sz="1400" dirty="0" smtClean="0">
                <a:solidFill>
                  <a:srgbClr val="000000"/>
                </a:solidFill>
              </a:rPr>
              <a:t>3. </a:t>
            </a:r>
            <a:r>
              <a:rPr lang="en-US" sz="1400" dirty="0" smtClean="0">
                <a:solidFill>
                  <a:srgbClr val="000000"/>
                </a:solidFill>
              </a:rPr>
              <a:t>↓ Renal blood flow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17 Conector recto de flecha"/>
          <p:cNvCxnSpPr/>
          <p:nvPr/>
        </p:nvCxnSpPr>
        <p:spPr>
          <a:xfrm rot="5400000">
            <a:off x="1331548" y="3069393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8 CuadroTexto"/>
          <p:cNvSpPr txBox="1"/>
          <p:nvPr/>
        </p:nvSpPr>
        <p:spPr>
          <a:xfrm>
            <a:off x="557818" y="3450492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↑ Cardiac Contractility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2" name="19 Conector recto de flecha"/>
          <p:cNvCxnSpPr/>
          <p:nvPr/>
        </p:nvCxnSpPr>
        <p:spPr>
          <a:xfrm rot="5400000">
            <a:off x="1332441" y="4211599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20 CuadroTexto"/>
          <p:cNvSpPr txBox="1"/>
          <p:nvPr/>
        </p:nvSpPr>
        <p:spPr>
          <a:xfrm>
            <a:off x="557818" y="4593493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↑ O2 demand, ↑ workload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↑ preload, ↑ arrhythmia risk,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↑ myocardial ischemia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4" name="21 Conector recto de flecha"/>
          <p:cNvCxnSpPr/>
          <p:nvPr/>
        </p:nvCxnSpPr>
        <p:spPr>
          <a:xfrm rot="5400000">
            <a:off x="4761441" y="3068599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2 CuadroTexto"/>
          <p:cNvSpPr txBox="1"/>
          <p:nvPr/>
        </p:nvSpPr>
        <p:spPr>
          <a:xfrm>
            <a:off x="3265123" y="3450493"/>
            <a:ext cx="394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↑ HR, vasoconstriction, shunting  of blood to vital organs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23 Conector recto de flecha"/>
          <p:cNvCxnSpPr/>
          <p:nvPr/>
        </p:nvCxnSpPr>
        <p:spPr>
          <a:xfrm rot="5400000">
            <a:off x="4761441" y="4363999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4 CuadroTexto"/>
          <p:cNvSpPr txBox="1"/>
          <p:nvPr/>
        </p:nvSpPr>
        <p:spPr>
          <a:xfrm>
            <a:off x="3693748" y="4669692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↑ O2 demand,↑ cardiac workload, </a:t>
            </a:r>
          </a:p>
          <a:p>
            <a:r>
              <a:rPr lang="el-GR" sz="1400" dirty="0" smtClean="0">
                <a:solidFill>
                  <a:srgbClr val="000000"/>
                </a:solidFill>
              </a:rPr>
              <a:t>β</a:t>
            </a:r>
            <a:r>
              <a:rPr lang="en-US" sz="1400" dirty="0" smtClean="0">
                <a:solidFill>
                  <a:srgbClr val="000000"/>
                </a:solidFill>
              </a:rPr>
              <a:t>1 down regulation, ↓  renal blood flow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8" name="25 Conector recto de flecha"/>
          <p:cNvCxnSpPr/>
          <p:nvPr/>
        </p:nvCxnSpPr>
        <p:spPr>
          <a:xfrm rot="5400000">
            <a:off x="7932055" y="3068599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7 CuadroTexto"/>
          <p:cNvSpPr txBox="1"/>
          <p:nvPr/>
        </p:nvSpPr>
        <p:spPr>
          <a:xfrm>
            <a:off x="6864362" y="3450492"/>
            <a:ext cx="257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RAAS-</a:t>
            </a:r>
            <a:r>
              <a:rPr lang="en-US" sz="1400" dirty="0" smtClean="0">
                <a:solidFill>
                  <a:srgbClr val="000000"/>
                </a:solidFill>
              </a:rPr>
              <a:t>Activation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0" name="28 Conector recto de flecha"/>
          <p:cNvCxnSpPr/>
          <p:nvPr/>
        </p:nvCxnSpPr>
        <p:spPr>
          <a:xfrm rot="5400000">
            <a:off x="7932055" y="4211599"/>
            <a:ext cx="609600" cy="1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9 CuadroTexto"/>
          <p:cNvSpPr txBox="1"/>
          <p:nvPr/>
        </p:nvSpPr>
        <p:spPr>
          <a:xfrm>
            <a:off x="6521462" y="4745893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Angiotensin II - ↑ afterload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    	  Aldosterone - ↑ preload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368" y="217866"/>
            <a:ext cx="8499231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Cause of </a:t>
            </a:r>
            <a:r>
              <a:rPr lang="en-US" sz="1400" dirty="0" smtClean="0">
                <a:solidFill>
                  <a:srgbClr val="000000"/>
                </a:solidFill>
              </a:rPr>
              <a:t>HF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Cardiac Hypertrophy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Activation of SNS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Decrease Renal Blood flow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 RAAS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1600" u="sng" dirty="0" smtClean="0"/>
              <a:t>Cardiac </a:t>
            </a:r>
            <a:r>
              <a:rPr lang="en-US" sz="1600" u="sng" dirty="0" err="1" smtClean="0"/>
              <a:t>Hypertorphy</a:t>
            </a:r>
            <a:endParaRPr lang="en-US" sz="1600" u="sng" dirty="0"/>
          </a:p>
          <a:p>
            <a:r>
              <a:rPr lang="en-US" sz="1600" dirty="0" smtClean="0"/>
              <a:t>Chemicals associated with Cardiac hypertrophy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1. Aldosterone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Angiotensin II</a:t>
            </a:r>
          </a:p>
          <a:p>
            <a:r>
              <a:rPr lang="en-US" sz="1600" dirty="0"/>
              <a:t>	3</a:t>
            </a:r>
            <a:r>
              <a:rPr lang="en-US" sz="1600" dirty="0" smtClean="0"/>
              <a:t>. NE</a:t>
            </a:r>
            <a:endParaRPr lang="en-US" sz="1600" dirty="0"/>
          </a:p>
          <a:p>
            <a:r>
              <a:rPr lang="en-US" sz="1600" dirty="0" smtClean="0"/>
              <a:t>Chemicals lead to HTN</a:t>
            </a:r>
          </a:p>
          <a:p>
            <a:r>
              <a:rPr lang="en-US" sz="1600" dirty="0" smtClean="0"/>
              <a:t>HTN leads to Ventricular Hypertrophy b/c heart has to pump more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Ventricular Hypertrophy: increase in ventricular muscle mass</a:t>
            </a:r>
          </a:p>
          <a:p>
            <a:r>
              <a:rPr lang="en-US" sz="1600" dirty="0" smtClean="0"/>
              <a:t>Ventricular remodeling: change in size, shape, structure and function of heart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Ventricular remodeling can lead to MI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43247" y="4988875"/>
            <a:ext cx="58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1289" y="4999594"/>
            <a:ext cx="244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Ventricular hypertrophy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1936" y="4999594"/>
            <a:ext cx="235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Ventricular remodeling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8457" y="5047491"/>
            <a:ext cx="44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33222" y="5173541"/>
            <a:ext cx="500358" cy="1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61578" y="5201898"/>
            <a:ext cx="500358" cy="1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18099" y="5207257"/>
            <a:ext cx="500358" cy="1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94" y="4756311"/>
            <a:ext cx="1469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Angiotensin II</a:t>
            </a:r>
          </a:p>
          <a:p>
            <a:pPr algn="ctr"/>
            <a:r>
              <a:rPr lang="en-US" dirty="0" smtClean="0"/>
              <a:t>NE</a:t>
            </a:r>
          </a:p>
          <a:p>
            <a:pPr algn="ctr"/>
            <a:r>
              <a:rPr lang="en-US" dirty="0" smtClean="0"/>
              <a:t>Aldosterone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42029" y="5191179"/>
            <a:ext cx="500358" cy="1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allaboutim.webs.com/Systolic%20VS%20Diastolic%20Heart%20Fail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9389" y="217866"/>
            <a:ext cx="4053925" cy="2187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368" y="217866"/>
            <a:ext cx="86698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Cause of HF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rgbClr val="7F7F7F"/>
                </a:solidFill>
              </a:rPr>
              <a:t>Cardiac Hypertrophy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Activation of SNS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Decrease Renal Blood flow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 RAAS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sz="1600" u="sng" dirty="0" smtClean="0"/>
              <a:t>Activation of SNS </a:t>
            </a:r>
            <a:r>
              <a:rPr lang="en-US" sz="1600" u="sng" dirty="0" smtClean="0">
                <a:sym typeface="Wingdings"/>
              </a:rPr>
              <a:t> vasoconstriction and increased afterload</a:t>
            </a:r>
            <a:endParaRPr lang="en-US" sz="1600" u="sng" dirty="0" smtClean="0"/>
          </a:p>
          <a:p>
            <a:r>
              <a:rPr lang="en-US" sz="1600" dirty="0" smtClean="0"/>
              <a:t>Neurohormones: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1. </a:t>
            </a:r>
            <a:r>
              <a:rPr lang="en-US" sz="1600" dirty="0" smtClean="0">
                <a:solidFill>
                  <a:srgbClr val="FF0000"/>
                </a:solidFill>
              </a:rPr>
              <a:t>Arginine Vasopressin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Angiotensin </a:t>
            </a:r>
            <a:r>
              <a:rPr lang="en-US" sz="1600" dirty="0"/>
              <a:t>II</a:t>
            </a:r>
          </a:p>
          <a:p>
            <a:r>
              <a:rPr lang="en-US" sz="1600" dirty="0"/>
              <a:t>	3</a:t>
            </a:r>
            <a:r>
              <a:rPr lang="en-US" sz="1600" dirty="0" smtClean="0"/>
              <a:t>. NE </a:t>
            </a:r>
          </a:p>
          <a:p>
            <a:r>
              <a:rPr lang="en-US" sz="1600" dirty="0" smtClean="0"/>
              <a:t>Neurohormones vasoconstrictions, redistributing blood flow to coronary and cerebral circulations (important organs)</a:t>
            </a:r>
          </a:p>
          <a:p>
            <a:r>
              <a:rPr lang="en-US" sz="1600" dirty="0" smtClean="0"/>
              <a:t>Neurohormones also increase heart rate, increasing myocardial O2 demand</a:t>
            </a:r>
          </a:p>
          <a:p>
            <a:r>
              <a:rPr lang="en-US" sz="1600" dirty="0" smtClean="0"/>
              <a:t>Increasing O2 demand induces ischemia and worsens diastolic and systolic functions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9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875</Words>
  <Application>Microsoft Macintosh PowerPoint</Application>
  <PresentationFormat>On-screen Show (4:3)</PresentationFormat>
  <Paragraphs>254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 of HF How the heart compensates after HF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89</cp:revision>
  <dcterms:created xsi:type="dcterms:W3CDTF">2012-03-30T12:02:38Z</dcterms:created>
  <dcterms:modified xsi:type="dcterms:W3CDTF">2012-03-30T22:48:29Z</dcterms:modified>
</cp:coreProperties>
</file>