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61" r:id="rId4"/>
    <p:sldId id="266" r:id="rId5"/>
    <p:sldId id="259" r:id="rId6"/>
    <p:sldId id="258" r:id="rId7"/>
    <p:sldId id="260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26E455-45AD-6647-8968-5C24E6AACB8D}">
          <p14:sldIdLst>
            <p14:sldId id="257"/>
            <p14:sldId id="271"/>
            <p14:sldId id="261"/>
            <p14:sldId id="266"/>
          </p14:sldIdLst>
        </p14:section>
        <p14:section name="ACE-I" id="{FF0611F4-40F9-7F45-8421-4E7D9C0D7CAD}">
          <p14:sldIdLst>
            <p14:sldId id="259"/>
            <p14:sldId id="258"/>
          </p14:sldIdLst>
        </p14:section>
        <p14:section name="Beta Blockers" id="{0DE1438A-DCD2-C34E-A503-A70995ED8186}">
          <p14:sldIdLst>
            <p14:sldId id="260"/>
          </p14:sldIdLst>
        </p14:section>
        <p14:section name="Diuretic" id="{5EB278E8-2A91-6A4D-BA56-B17F274B6B8E}">
          <p14:sldIdLst>
            <p14:sldId id="262"/>
            <p14:sldId id="263"/>
            <p14:sldId id="264"/>
          </p14:sldIdLst>
        </p14:section>
        <p14:section name="Aldosterone" id="{5D594EE0-E2AD-FA43-B4B9-74B61FCDE9BC}">
          <p14:sldIdLst>
            <p14:sldId id="265"/>
          </p14:sldIdLst>
        </p14:section>
        <p14:section name="Digoxin" id="{C3D7AD2B-4390-864C-AFCD-B9EA467F610C}">
          <p14:sldIdLst>
            <p14:sldId id="267"/>
            <p14:sldId id="268"/>
            <p14:sldId id="269"/>
          </p14:sldIdLst>
        </p14:section>
        <p14:section name="Hydralazine" id="{76B31CC6-B4FA-2F4C-BEF5-DBB94BBF2A44}">
          <p14:sldIdLst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43" autoAdjust="0"/>
  </p:normalViewPr>
  <p:slideViewPr>
    <p:cSldViewPr snapToGrid="0" snapToObjects="1">
      <p:cViewPr varScale="1">
        <p:scale>
          <a:sx n="64" d="100"/>
          <a:sy n="64" d="100"/>
        </p:scale>
        <p:origin x="-128" y="-6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ED11A-9B89-A744-94B8-20FB41154BA1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E0FF7-65F5-3D4A-879A-F9532588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8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Metolazone</a:t>
            </a:r>
          </a:p>
          <a:p>
            <a:endParaRPr lang="en-US" dirty="0" smtClean="0"/>
          </a:p>
          <a:p>
            <a:r>
              <a:rPr lang="en-US" dirty="0" smtClean="0"/>
              <a:t>Note: BB will INCREASE</a:t>
            </a:r>
            <a:r>
              <a:rPr lang="en-US" baseline="0" dirty="0" smtClean="0"/>
              <a:t> heart contraction b/c of down regulation</a:t>
            </a:r>
          </a:p>
          <a:p>
            <a:r>
              <a:rPr lang="en-US" baseline="0" dirty="0" smtClean="0"/>
              <a:t>So</a:t>
            </a:r>
          </a:p>
          <a:p>
            <a:r>
              <a:rPr lang="en-US" baseline="0" dirty="0" smtClean="0"/>
              <a:t>Non-dihydropyridine CCB is CONTRAINDICAETD in pts with systolic HF b/c negative inotropic effect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0FF7-65F5-3D4A-879A-F9532588FE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4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hyPOkalemia</a:t>
            </a:r>
            <a:r>
              <a:rPr lang="en-US" dirty="0" smtClean="0"/>
              <a:t> can cause digoxin</a:t>
            </a:r>
            <a:r>
              <a:rPr lang="en-US" baseline="0" dirty="0" smtClean="0"/>
              <a:t> toxicity: K and digoxin compete for ATP pump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0FF7-65F5-3D4A-879A-F9532588FE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Causes fibrotic actions </a:t>
            </a:r>
          </a:p>
          <a:p>
            <a:r>
              <a:rPr lang="en-US" dirty="0" smtClean="0"/>
              <a:t>Destroys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integrety</a:t>
            </a:r>
            <a:r>
              <a:rPr lang="en-US" baseline="0" dirty="0" smtClean="0"/>
              <a:t> of muscle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0FF7-65F5-3D4A-879A-F9532588FE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0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Hydralazine = arteriole dilation </a:t>
            </a:r>
          </a:p>
          <a:p>
            <a:r>
              <a:rPr lang="en-US" dirty="0" smtClean="0"/>
              <a:t>Isosorbide = venous dilation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0FF7-65F5-3D4A-879A-F9532588FE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1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Lisinopril:</a:t>
            </a:r>
            <a:r>
              <a:rPr lang="en-US" baseline="0" dirty="0" smtClean="0"/>
              <a:t> talk to the hand (5)	target is talk to my hand and foot (20)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C4418-04B2-6A42-892D-893659C1AC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Metoprolol 12.5 mg		200 mg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Carvedilol is non-selective: blocks beta1 beta 2 and alpha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0FF7-65F5-3D4A-879A-F9532588FE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 increase risk of HF b/c loop removes,</a:t>
            </a:r>
            <a:r>
              <a:rPr lang="en-US" baseline="0" dirty="0" smtClean="0"/>
              <a:t> water </a:t>
            </a:r>
            <a:r>
              <a:rPr lang="en-US" baseline="0" dirty="0" smtClean="0">
                <a:sym typeface="Wingdings"/>
              </a:rPr>
              <a:t> kidneys react by increasing RAAS system  may cause HF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err="1" smtClean="0">
                <a:sym typeface="Wingdings"/>
              </a:rPr>
              <a:t>Furo</a:t>
            </a:r>
            <a:r>
              <a:rPr lang="en-US" baseline="0" smtClean="0">
                <a:sym typeface="Wingdings"/>
              </a:rPr>
              <a:t> 40,400</a:t>
            </a:r>
            <a:endParaRPr lang="en-US" baseline="0" dirty="0" smtClean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0FF7-65F5-3D4A-879A-F9532588FE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52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mg IV = 10 mg PO </a:t>
            </a:r>
          </a:p>
          <a:p>
            <a:r>
              <a:rPr lang="en-US" dirty="0" smtClean="0"/>
              <a:t>IV*2 = 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0FF7-65F5-3D4A-879A-F9532588FE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9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Metolazone every other</a:t>
            </a:r>
            <a:r>
              <a:rPr lang="en-US" baseline="0" dirty="0" smtClean="0"/>
              <a:t> day</a:t>
            </a:r>
            <a:r>
              <a:rPr lang="en-US" dirty="0" smtClean="0"/>
              <a:t> (or 3</a:t>
            </a:r>
            <a:r>
              <a:rPr lang="en-US" baseline="0" dirty="0" smtClean="0"/>
              <a:t> times a week)</a:t>
            </a:r>
            <a:endParaRPr lang="en-US" dirty="0" smtClean="0"/>
          </a:p>
          <a:p>
            <a:r>
              <a:rPr lang="en-US" dirty="0" smtClean="0"/>
              <a:t>Loop daily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0FF7-65F5-3D4A-879A-F9532588FE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2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Know: Reduction in mortality in Class IV only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New York Heart Association Functional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E0FF7-65F5-3D4A-879A-F9532588FE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4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3716-B979-7447-8C5A-D6A20BE3B6AB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00E-3C8C-564C-B215-60202642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3716-B979-7447-8C5A-D6A20BE3B6AB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00E-3C8C-564C-B215-60202642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9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3716-B979-7447-8C5A-D6A20BE3B6AB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00E-3C8C-564C-B215-60202642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3716-B979-7447-8C5A-D6A20BE3B6AB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00E-3C8C-564C-B215-60202642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3716-B979-7447-8C5A-D6A20BE3B6AB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00E-3C8C-564C-B215-60202642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3716-B979-7447-8C5A-D6A20BE3B6AB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00E-3C8C-564C-B215-60202642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3716-B979-7447-8C5A-D6A20BE3B6AB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00E-3C8C-564C-B215-60202642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3716-B979-7447-8C5A-D6A20BE3B6AB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00E-3C8C-564C-B215-60202642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3716-B979-7447-8C5A-D6A20BE3B6AB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00E-3C8C-564C-B215-60202642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3716-B979-7447-8C5A-D6A20BE3B6AB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00E-3C8C-564C-B215-60202642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6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A3716-B979-7447-8C5A-D6A20BE3B6AB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CB00E-3C8C-564C-B215-60202642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A3716-B979-7447-8C5A-D6A20BE3B6AB}" type="datetimeFigureOut">
              <a:rPr lang="en-US" smtClean="0"/>
              <a:t>11/27/13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B00E-3C8C-564C-B215-602026423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554905"/>
              </p:ext>
            </p:extLst>
          </p:nvPr>
        </p:nvGraphicFramePr>
        <p:xfrm>
          <a:off x="250125" y="758448"/>
          <a:ext cx="8554191" cy="5229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857"/>
                <a:gridCol w="4913937"/>
                <a:gridCol w="2851397"/>
              </a:tblGrid>
              <a:tr h="323719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AHA/ACC Heart Failure Staging</a:t>
                      </a:r>
                      <a:endParaRPr lang="en-US" sz="1600" b="1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</a:tr>
              <a:tr h="3237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Stage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Drugs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</a:tr>
              <a:tr h="5055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HF w/o Structural heart disease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ACE-I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Beta Blocker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</a:tr>
              <a:tr h="5055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Structural Heart disease </a:t>
                      </a:r>
                    </a:p>
                    <a:p>
                      <a:r>
                        <a:rPr lang="en-US" sz="1600" dirty="0" smtClean="0"/>
                        <a:t>+ </a:t>
                      </a:r>
                    </a:p>
                    <a:p>
                      <a:r>
                        <a:rPr lang="en-US" sz="1600" dirty="0" smtClean="0"/>
                        <a:t>No symptoms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ACE-I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+ </a:t>
                      </a:r>
                    </a:p>
                    <a:p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Beta Blocker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</a:tr>
              <a:tr h="7183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Structural heart disease </a:t>
                      </a:r>
                    </a:p>
                    <a:p>
                      <a:r>
                        <a:rPr lang="en-US" sz="1600" dirty="0" smtClean="0"/>
                        <a:t>+ </a:t>
                      </a:r>
                    </a:p>
                    <a:p>
                      <a:r>
                        <a:rPr lang="en-US" sz="1600" u="sng" dirty="0" smtClean="0"/>
                        <a:t>prior</a:t>
                      </a:r>
                      <a:r>
                        <a:rPr lang="en-US" sz="1600" dirty="0" smtClean="0"/>
                        <a:t> or current symptoms</a:t>
                      </a:r>
                    </a:p>
                    <a:p>
                      <a:endParaRPr lang="en-US" sz="1600" dirty="0" smtClean="0"/>
                    </a:p>
                    <a:p>
                      <a:r>
                        <a:rPr lang="en-US" sz="1600" dirty="0" smtClean="0"/>
                        <a:t>Symptoms</a:t>
                      </a:r>
                      <a:r>
                        <a:rPr lang="en-US" sz="1600" baseline="0" dirty="0" smtClean="0"/>
                        <a:t> such as edema can be treated with diuretics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ACE-I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+ </a:t>
                      </a:r>
                    </a:p>
                    <a:p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Beta Blocker</a:t>
                      </a:r>
                    </a:p>
                    <a:p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  <a:p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Diuretics (if edema)</a:t>
                      </a:r>
                    </a:p>
                    <a:p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+ </a:t>
                      </a:r>
                    </a:p>
                    <a:p>
                      <a:r>
                        <a:rPr lang="en-US" b="1" baseline="0" smtClean="0">
                          <a:solidFill>
                            <a:srgbClr val="FF0000"/>
                          </a:solidFill>
                        </a:rPr>
                        <a:t>Aldosterone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(if edema)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</a:tr>
              <a:tr h="7183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heart failure requiring interventions. 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Heart Transplant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7007" y="128832"/>
            <a:ext cx="119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Systolic HF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7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2481" y="165638"/>
            <a:ext cx="8670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Thiazide Diuretics for edema (when resistant </a:t>
            </a:r>
            <a:r>
              <a:rPr lang="en-US" u="sng" smtClean="0"/>
              <a:t>to loops)</a:t>
            </a:r>
            <a:endParaRPr lang="en-US" u="sng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NO reduction in mortality</a:t>
            </a:r>
          </a:p>
          <a:p>
            <a:endParaRPr lang="en-US" dirty="0"/>
          </a:p>
          <a:p>
            <a:r>
              <a:rPr lang="en-US" b="1" dirty="0" smtClean="0"/>
              <a:t>Who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Patients resistant to Loop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764992"/>
              </p:ext>
            </p:extLst>
          </p:nvPr>
        </p:nvGraphicFramePr>
        <p:xfrm>
          <a:off x="202479" y="1502100"/>
          <a:ext cx="8670004" cy="3114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7501"/>
                <a:gridCol w="2167501"/>
                <a:gridCol w="2167501"/>
                <a:gridCol w="21675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Drug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CrCl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Metolazone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Good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if </a:t>
                      </a:r>
                    </a:p>
                    <a:p>
                      <a:pPr algn="ctr"/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CrCl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&lt; 30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2.5 mg daily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</a:rPr>
                        <a:t>Every other day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20 mg daily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Hydrochlorothiazide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Contra if </a:t>
                      </a:r>
                    </a:p>
                    <a:p>
                      <a:pPr algn="ctr"/>
                      <a:r>
                        <a:rPr lang="en-US" dirty="0" err="1" smtClean="0"/>
                        <a:t>CrCl</a:t>
                      </a:r>
                      <a:r>
                        <a:rPr lang="en-US" dirty="0" smtClean="0"/>
                        <a:t> &lt; 30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 mg daily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Or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Every other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 mg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Chlorthalidone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12.5 – 25 mg daily 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Or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Every other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 mg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8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485" y="276068"/>
            <a:ext cx="63818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Aldosterone Antagonist</a:t>
            </a:r>
          </a:p>
          <a:p>
            <a:endParaRPr lang="en-US" dirty="0"/>
          </a:p>
          <a:p>
            <a:r>
              <a:rPr lang="en-US" b="1" dirty="0" smtClean="0"/>
              <a:t>Who</a:t>
            </a:r>
            <a:r>
              <a:rPr lang="en-US" dirty="0" smtClean="0"/>
              <a:t>: NYHA </a:t>
            </a:r>
            <a:r>
              <a:rPr lang="en-US" dirty="0" smtClean="0">
                <a:solidFill>
                  <a:srgbClr val="FF0000"/>
                </a:solidFill>
              </a:rPr>
              <a:t>Class III and IV</a:t>
            </a:r>
            <a:r>
              <a:rPr lang="en-US" dirty="0" smtClean="0"/>
              <a:t>, taking ACE-I, Beta blocker and diuretic</a:t>
            </a:r>
          </a:p>
          <a:p>
            <a:r>
              <a:rPr lang="en-US" dirty="0"/>
              <a:t>	</a:t>
            </a:r>
            <a:r>
              <a:rPr lang="en-US" dirty="0" smtClean="0"/>
              <a:t>		or</a:t>
            </a:r>
          </a:p>
          <a:p>
            <a:r>
              <a:rPr lang="en-US" dirty="0"/>
              <a:t>	</a:t>
            </a:r>
            <a:r>
              <a:rPr lang="en-US" dirty="0" smtClean="0"/>
              <a:t>  Acute MI + LVEF &lt; 40%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+ DM</a:t>
            </a:r>
          </a:p>
          <a:p>
            <a:r>
              <a:rPr lang="en-US" b="1" dirty="0" smtClean="0"/>
              <a:t>Why</a:t>
            </a:r>
            <a:r>
              <a:rPr lang="en-US" dirty="0" smtClean="0"/>
              <a:t>: </a:t>
            </a:r>
            <a:r>
              <a:rPr lang="en-US" dirty="0">
                <a:solidFill>
                  <a:srgbClr val="FF0000"/>
                </a:solidFill>
              </a:rPr>
              <a:t>Reduction in mortality in Class IV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decrease hospitalizations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increae</a:t>
            </a:r>
            <a:r>
              <a:rPr lang="en-US" dirty="0" smtClean="0">
                <a:solidFill>
                  <a:srgbClr val="000000"/>
                </a:solidFill>
              </a:rPr>
              <a:t> K and Mg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0513"/>
              </p:ext>
            </p:extLst>
          </p:nvPr>
        </p:nvGraphicFramePr>
        <p:xfrm>
          <a:off x="202485" y="2714803"/>
          <a:ext cx="805815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4538"/>
                <a:gridCol w="2014538"/>
                <a:gridCol w="2014538"/>
                <a:gridCol w="2014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Drug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Spironolactone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Cheaper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12.5 – 25 mg daily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 mg daily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Eplerenone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No gynecomastia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25 mg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mg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485" y="4159846"/>
            <a:ext cx="8375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Eplerenone D-D interaction (CYP3A4): </a:t>
            </a:r>
          </a:p>
          <a:p>
            <a:r>
              <a:rPr lang="en-US" dirty="0"/>
              <a:t>	</a:t>
            </a:r>
            <a:r>
              <a:rPr lang="en-US" dirty="0" smtClean="0"/>
              <a:t>Caution with Verapamil and Fluconazole</a:t>
            </a:r>
          </a:p>
          <a:p>
            <a:r>
              <a:rPr lang="en-US" dirty="0"/>
              <a:t>	</a:t>
            </a:r>
            <a:r>
              <a:rPr lang="en-US" dirty="0" smtClean="0"/>
              <a:t>Contraindicated with Clarithromycin or Ketoconazole</a:t>
            </a:r>
          </a:p>
          <a:p>
            <a:endParaRPr lang="en-US" dirty="0"/>
          </a:p>
          <a:p>
            <a:r>
              <a:rPr lang="en-US" b="1" dirty="0" smtClean="0"/>
              <a:t>Monitor: </a:t>
            </a:r>
            <a:r>
              <a:rPr lang="en-US" dirty="0" err="1"/>
              <a:t>qweek</a:t>
            </a:r>
            <a:r>
              <a:rPr lang="en-US" dirty="0"/>
              <a:t>, monthly for 3 months then </a:t>
            </a:r>
            <a:r>
              <a:rPr lang="en-US" dirty="0" smtClean="0"/>
              <a:t>quarterly</a:t>
            </a:r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Avoid of </a:t>
            </a:r>
            <a:r>
              <a:rPr lang="en-US" b="1" dirty="0" err="1" smtClean="0">
                <a:solidFill>
                  <a:srgbClr val="FF0000"/>
                </a:solidFill>
              </a:rPr>
              <a:t>SCr</a:t>
            </a:r>
            <a:r>
              <a:rPr lang="en-US" b="1" dirty="0" smtClean="0">
                <a:solidFill>
                  <a:srgbClr val="FF0000"/>
                </a:solidFill>
              </a:rPr>
              <a:t> &gt; 2.5 mg/</a:t>
            </a:r>
            <a:r>
              <a:rPr lang="en-US" b="1" dirty="0" err="1" smtClean="0">
                <a:solidFill>
                  <a:srgbClr val="FF0000"/>
                </a:solidFill>
              </a:rPr>
              <a:t>dL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Normal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0.6</a:t>
            </a:r>
            <a:r>
              <a:rPr lang="en-US" dirty="0"/>
              <a:t>-</a:t>
            </a:r>
            <a:r>
              <a:rPr lang="en-US" dirty="0" smtClean="0"/>
              <a:t>1.2 mEq/L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Avoid of K &gt; 5 mEq/L</a:t>
            </a:r>
            <a:r>
              <a:rPr lang="en-US" dirty="0" smtClean="0"/>
              <a:t>		Normal 3.5 – 5 mEq/L</a:t>
            </a:r>
          </a:p>
        </p:txBody>
      </p:sp>
    </p:spTree>
    <p:extLst>
      <p:ext uri="{BB962C8B-B14F-4D97-AF65-F5344CB8AC3E}">
        <p14:creationId xmlns:p14="http://schemas.microsoft.com/office/powerpoint/2010/main" val="101092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930" y="55208"/>
            <a:ext cx="820981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Digoxin</a:t>
            </a:r>
          </a:p>
          <a:p>
            <a:r>
              <a:rPr lang="en-US" dirty="0" smtClean="0"/>
              <a:t>No effect on mortality</a:t>
            </a:r>
          </a:p>
          <a:p>
            <a:endParaRPr lang="en-US" dirty="0"/>
          </a:p>
          <a:p>
            <a:r>
              <a:rPr lang="en-US" b="1" dirty="0" smtClean="0"/>
              <a:t>Who</a:t>
            </a:r>
            <a:r>
              <a:rPr lang="en-US" dirty="0" smtClean="0"/>
              <a:t>: To decrease hospitalizations</a:t>
            </a:r>
          </a:p>
          <a:p>
            <a:r>
              <a:rPr lang="en-US" b="1" dirty="0" smtClean="0"/>
              <a:t>MOA</a:t>
            </a:r>
            <a:r>
              <a:rPr lang="en-US" dirty="0" smtClean="0"/>
              <a:t>: Na/K ATPase pump inhibitor</a:t>
            </a:r>
          </a:p>
          <a:p>
            <a:endParaRPr lang="en-US" dirty="0"/>
          </a:p>
          <a:p>
            <a:r>
              <a:rPr lang="en-US" dirty="0" smtClean="0"/>
              <a:t>Two uses for Digoxin</a:t>
            </a:r>
          </a:p>
          <a:p>
            <a:pPr marL="342900" indent="-342900">
              <a:buAutoNum type="arabicPeriod"/>
            </a:pPr>
            <a:r>
              <a:rPr lang="en-US" dirty="0" smtClean="0"/>
              <a:t>Used to treat </a:t>
            </a:r>
            <a:r>
              <a:rPr lang="en-US" dirty="0" err="1" smtClean="0"/>
              <a:t>A.fib</a:t>
            </a:r>
            <a:r>
              <a:rPr lang="en-US" dirty="0" smtClean="0"/>
              <a:t>	rate control</a:t>
            </a:r>
          </a:p>
          <a:p>
            <a:pPr marL="342900" indent="-342900">
              <a:buAutoNum type="arabicPeriod"/>
            </a:pPr>
            <a:r>
              <a:rPr lang="en-US" dirty="0" smtClean="0"/>
              <a:t>Used to treat HF: 	decrease sympathetic outflow by sensitizing baroreceptors</a:t>
            </a:r>
          </a:p>
          <a:p>
            <a:pPr lvl="4"/>
            <a:r>
              <a:rPr lang="en-US" dirty="0"/>
              <a:t>	</a:t>
            </a:r>
            <a:r>
              <a:rPr lang="en-US" dirty="0" smtClean="0"/>
              <a:t>Digoxin brings baroreceptor back to normal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45948"/>
              </p:ext>
            </p:extLst>
          </p:nvPr>
        </p:nvGraphicFramePr>
        <p:xfrm>
          <a:off x="312930" y="3044617"/>
          <a:ext cx="7878473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6943"/>
                <a:gridCol w="2172103"/>
                <a:gridCol w="43994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Digoxin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0.125 mg PO daily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For HF (low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b/c it’s for baroreceptor)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Digoxin levels: 0.5 – 1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ng/mL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Anything else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(low b/c it’s for heart)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Digoxin 0.8 – 2 ng/mL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1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931" y="349693"/>
            <a:ext cx="214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Monitor</a:t>
            </a:r>
          </a:p>
          <a:p>
            <a:r>
              <a:rPr lang="en-US" dirty="0" smtClean="0"/>
              <a:t>BUN/</a:t>
            </a:r>
            <a:r>
              <a:rPr lang="en-US" dirty="0" err="1" smtClean="0"/>
              <a:t>SCr</a:t>
            </a:r>
            <a:endParaRPr lang="en-US" dirty="0" smtClean="0"/>
          </a:p>
          <a:p>
            <a:r>
              <a:rPr lang="en-US" dirty="0" smtClean="0"/>
              <a:t>K and Mg</a:t>
            </a:r>
          </a:p>
          <a:p>
            <a:r>
              <a:rPr lang="en-US" dirty="0" smtClean="0"/>
              <a:t>Digoxin Levels 0.5 - 1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931" y="1766844"/>
            <a:ext cx="52461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Digoxin Toxicity</a:t>
            </a:r>
            <a:r>
              <a:rPr lang="en-US" dirty="0" smtClean="0"/>
              <a:t>: will result if pt is </a:t>
            </a:r>
            <a:r>
              <a:rPr lang="en-US" dirty="0" err="1" smtClean="0"/>
              <a:t>hyPOkalemic</a:t>
            </a:r>
            <a:endParaRPr lang="en-US" dirty="0" smtClean="0"/>
          </a:p>
          <a:p>
            <a:r>
              <a:rPr lang="en-US" dirty="0" smtClean="0"/>
              <a:t>	K </a:t>
            </a:r>
            <a:r>
              <a:rPr lang="en-US" dirty="0"/>
              <a:t>and digoxin compete for ATP </a:t>
            </a:r>
            <a:r>
              <a:rPr lang="en-US" dirty="0" smtClean="0"/>
              <a:t>pump</a:t>
            </a:r>
          </a:p>
          <a:p>
            <a:r>
              <a:rPr lang="en-US" dirty="0"/>
              <a:t>	</a:t>
            </a:r>
            <a:r>
              <a:rPr lang="en-US" dirty="0" smtClean="0"/>
              <a:t>if low K, then digoxin takes over</a:t>
            </a:r>
          </a:p>
          <a:p>
            <a:r>
              <a:rPr lang="en-US" dirty="0" smtClean="0"/>
              <a:t>Side Effects</a:t>
            </a:r>
          </a:p>
          <a:p>
            <a:r>
              <a:rPr lang="en-US" dirty="0"/>
              <a:t>	</a:t>
            </a:r>
            <a:r>
              <a:rPr lang="en-US" dirty="0" smtClean="0"/>
              <a:t>Cardiac: 1,2,3 AV block, </a:t>
            </a:r>
            <a:r>
              <a:rPr lang="en-US" dirty="0" err="1" smtClean="0"/>
              <a:t>A.fib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Non-cardiac: visual disturbances (see green)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931" y="3883363"/>
            <a:ext cx="48275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Therapeutic Drug Monitoring: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Must wait until steady state is </a:t>
            </a:r>
            <a:r>
              <a:rPr lang="en-US" dirty="0" smtClean="0">
                <a:solidFill>
                  <a:srgbClr val="000000"/>
                </a:solidFill>
              </a:rPr>
              <a:t>reached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5 – 7 days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Must </a:t>
            </a:r>
            <a:r>
              <a:rPr lang="en-US" dirty="0">
                <a:solidFill>
                  <a:srgbClr val="000000"/>
                </a:solidFill>
              </a:rPr>
              <a:t>wait until distribution phase is reached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8 hours after PO dose administered</a:t>
            </a:r>
          </a:p>
        </p:txBody>
      </p:sp>
    </p:spTree>
    <p:extLst>
      <p:ext uri="{BB962C8B-B14F-4D97-AF65-F5344CB8AC3E}">
        <p14:creationId xmlns:p14="http://schemas.microsoft.com/office/powerpoint/2010/main" val="145605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513704"/>
              </p:ext>
            </p:extLst>
          </p:nvPr>
        </p:nvGraphicFramePr>
        <p:xfrm>
          <a:off x="239300" y="688670"/>
          <a:ext cx="8577964" cy="443329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8864"/>
                <a:gridCol w="3619779"/>
                <a:gridCol w="2859321"/>
              </a:tblGrid>
              <a:tr h="333513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↑ Digoxin [</a:t>
                      </a:r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   ]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Mechanism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Clinical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Intervention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671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Amiodarone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Inhibits renal clearance by inhibiting P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– g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lycoprotein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↓ dose  of digoxin by 50%</a:t>
                      </a: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If digoxin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is at it’s lowest dose, take digoxin ever other day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66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Diuretics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Risk of toxicity</a:t>
                      </a:r>
                      <a:r>
                        <a:rPr lang="en-US" sz="1600" baseline="0" dirty="0" smtClean="0"/>
                        <a:t> due to hypokalemia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 and replace electrolytes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6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Erythromycin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Increases</a:t>
                      </a:r>
                      <a:r>
                        <a:rPr lang="en-US" sz="1600" baseline="0" dirty="0" smtClean="0"/>
                        <a:t> bioavailability by ↑ gut flora. May inhibit P-glycoprotein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Monitor, consider</a:t>
                      </a:r>
                      <a:r>
                        <a:rPr lang="en-US" sz="1600" baseline="0" dirty="0" smtClean="0"/>
                        <a:t> ↓ dose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6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Ketoconazole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Inhibits renal clearance by inhibiting</a:t>
                      </a:r>
                      <a:r>
                        <a:rPr lang="en-US" sz="1600" baseline="0" dirty="0" smtClean="0"/>
                        <a:t> P – glycoprotein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↓ dose by 50%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668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Spironolactone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↓ renal clearance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Monitor, consider ↓ dose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6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Verapamil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Inhibits renal</a:t>
                      </a:r>
                      <a:r>
                        <a:rPr lang="en-US" sz="1600" baseline="0" dirty="0" smtClean="0"/>
                        <a:t> clearance by inhibiting P – glycoprotein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↓ dose by 50%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691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Quinidine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Inhibits renal clearance by inhibiting P – glycoprotein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↓ dose by 50%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9300" y="20183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D-D interactions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265102"/>
              </p:ext>
            </p:extLst>
          </p:nvPr>
        </p:nvGraphicFramePr>
        <p:xfrm>
          <a:off x="239301" y="5449846"/>
          <a:ext cx="8481525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90509"/>
                <a:gridCol w="3607899"/>
                <a:gridCol w="2683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↓ Digoxin  [  ]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Mechanism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Clinical Intervention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Antacids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↓ bioavailability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Space dose 2 hours apart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Cholestyramine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Binds</a:t>
                      </a:r>
                      <a:r>
                        <a:rPr lang="en-US" sz="1600" baseline="0" dirty="0" smtClean="0"/>
                        <a:t> to digoxin in gut, ↓ bioavailability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Space dose 2 hours apart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60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67" y="239259"/>
            <a:ext cx="8596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Hydralazine + Isosorbide</a:t>
            </a:r>
          </a:p>
          <a:p>
            <a:endParaRPr lang="en-US" dirty="0"/>
          </a:p>
          <a:p>
            <a:r>
              <a:rPr lang="en-US" b="1" dirty="0" smtClean="0"/>
              <a:t>Who</a:t>
            </a:r>
            <a:r>
              <a:rPr lang="en-US" dirty="0" smtClean="0"/>
              <a:t>: African American + Class III-IV + ACE-I + BB + diuretic + needs improvement</a:t>
            </a:r>
          </a:p>
          <a:p>
            <a:r>
              <a:rPr lang="en-US" b="1" dirty="0" smtClean="0"/>
              <a:t>Why</a:t>
            </a:r>
            <a:r>
              <a:rPr lang="en-US" dirty="0" smtClean="0"/>
              <a:t> AA: ACE-I doesn't work well with AA. AA doesn't work well with ACE-I</a:t>
            </a:r>
          </a:p>
          <a:p>
            <a:r>
              <a:rPr lang="en-US" dirty="0"/>
              <a:t>	</a:t>
            </a:r>
            <a:r>
              <a:rPr lang="en-US" dirty="0" smtClean="0"/>
              <a:t>Decrease mortality in AA patients</a:t>
            </a:r>
            <a:endParaRPr lang="en-US" dirty="0"/>
          </a:p>
        </p:txBody>
      </p:sp>
      <p:graphicFrame>
        <p:nvGraphicFramePr>
          <p:cNvPr id="5" name="8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833688"/>
              </p:ext>
            </p:extLst>
          </p:nvPr>
        </p:nvGraphicFramePr>
        <p:xfrm>
          <a:off x="165667" y="1927739"/>
          <a:ext cx="8596370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19274"/>
                <a:gridCol w="2293595"/>
                <a:gridCol w="1638281"/>
                <a:gridCol w="1656689"/>
                <a:gridCol w="12885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Drug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Starting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Target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Hydralazine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Arteriolar Vasodilator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37.5 mg QID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 mg QID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QID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Isosorbide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Dinitrate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000000"/>
                          </a:solidFill>
                        </a:rPr>
                        <a:t>Venous Vasodilator</a:t>
                      </a: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mg QID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 mg QID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QID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5667" y="3699317"/>
            <a:ext cx="3985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Side Effects</a:t>
            </a:r>
          </a:p>
          <a:p>
            <a:r>
              <a:rPr lang="en-US" dirty="0" smtClean="0"/>
              <a:t>Hydralazine: Lupus Like symptom</a:t>
            </a:r>
          </a:p>
          <a:p>
            <a:r>
              <a:rPr lang="en-US" dirty="0" smtClean="0"/>
              <a:t>Isosorbide: HA, </a:t>
            </a:r>
            <a:r>
              <a:rPr lang="en-US" dirty="0" err="1" smtClean="0"/>
              <a:t>orthostatis</a:t>
            </a:r>
            <a:r>
              <a:rPr lang="en-US" dirty="0" smtClean="0"/>
              <a:t>, </a:t>
            </a:r>
            <a:r>
              <a:rPr lang="en-US" dirty="0" err="1" smtClean="0"/>
              <a:t>hyPOtension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9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596123"/>
              </p:ext>
            </p:extLst>
          </p:nvPr>
        </p:nvGraphicFramePr>
        <p:xfrm>
          <a:off x="230885" y="1995793"/>
          <a:ext cx="8598985" cy="2392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37469"/>
                <a:gridCol w="61615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NYHA Functional Class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Symptoms</a:t>
                      </a:r>
                      <a:r>
                        <a:rPr lang="en-US" baseline="0" dirty="0" smtClean="0"/>
                        <a:t> only upon levels of exertion that would limit normal individuals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Symptoms of HF</a:t>
                      </a:r>
                      <a:r>
                        <a:rPr lang="en-US" baseline="0" dirty="0" smtClean="0"/>
                        <a:t> with ordinary level of exertion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Marked limitations in physical activity on less</a:t>
                      </a:r>
                      <a:r>
                        <a:rPr lang="en-US" baseline="0" dirty="0" smtClean="0"/>
                        <a:t> than ordinary exertion (SOB putting on clothes)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IV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Symptoms of HF at rest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01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7900" y="704075"/>
            <a:ext cx="1846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ACE-I</a:t>
            </a:r>
          </a:p>
          <a:p>
            <a:pPr algn="ctr"/>
            <a:r>
              <a:rPr lang="en-US" sz="1600" dirty="0" smtClean="0"/>
              <a:t>Lisinopril 5 mg</a:t>
            </a:r>
          </a:p>
          <a:p>
            <a:pPr algn="ctr"/>
            <a:r>
              <a:rPr lang="en-US" sz="1600" dirty="0" smtClean="0"/>
              <a:t>+</a:t>
            </a:r>
          </a:p>
          <a:p>
            <a:pPr algn="ctr"/>
            <a:r>
              <a:rPr lang="en-US" sz="1600" dirty="0" smtClean="0"/>
              <a:t>Beta Blocker</a:t>
            </a:r>
          </a:p>
          <a:p>
            <a:pPr algn="ctr"/>
            <a:r>
              <a:rPr lang="en-US" sz="1600" dirty="0" smtClean="0"/>
              <a:t>Metoprolol 12.5 mg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673624" y="55208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 A-C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515109" y="696888"/>
            <a:ext cx="17363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for BB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Asymptomatic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Stable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Dry</a:t>
            </a:r>
          </a:p>
          <a:p>
            <a:r>
              <a:rPr lang="en-US" sz="1600" dirty="0" smtClean="0"/>
              <a:t>then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17452" y="554683"/>
            <a:ext cx="163378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for ACE-I, s/s of</a:t>
            </a:r>
          </a:p>
          <a:p>
            <a:r>
              <a:rPr lang="en-US" sz="1600" dirty="0" smtClean="0"/>
              <a:t>1. Angioedema</a:t>
            </a:r>
          </a:p>
          <a:p>
            <a:r>
              <a:rPr lang="en-US" sz="1600" dirty="0" smtClean="0"/>
              <a:t>      Or</a:t>
            </a:r>
          </a:p>
          <a:p>
            <a:r>
              <a:rPr lang="en-US" sz="1600" dirty="0" smtClean="0"/>
              <a:t>2. Dry cough</a:t>
            </a:r>
          </a:p>
          <a:p>
            <a:r>
              <a:rPr lang="en-US" sz="1600" dirty="0" smtClean="0"/>
              <a:t>Then ARB </a:t>
            </a:r>
          </a:p>
          <a:p>
            <a:r>
              <a:rPr lang="en-US" sz="1600" dirty="0" smtClean="0"/>
              <a:t>Valsartan 40 BID</a:t>
            </a:r>
          </a:p>
          <a:p>
            <a:r>
              <a:rPr lang="en-US" sz="1600" dirty="0" smtClean="0"/>
              <a:t>else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5" idx="2"/>
            <a:endCxn id="4" idx="0"/>
          </p:cNvCxnSpPr>
          <p:nvPr/>
        </p:nvCxnSpPr>
        <p:spPr>
          <a:xfrm flipH="1">
            <a:off x="3140939" y="393762"/>
            <a:ext cx="3327" cy="310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 flipV="1">
            <a:off x="4063978" y="1358608"/>
            <a:ext cx="451131" cy="7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</p:cNvCxnSpPr>
          <p:nvPr/>
        </p:nvCxnSpPr>
        <p:spPr>
          <a:xfrm flipH="1" flipV="1">
            <a:off x="1730320" y="1358608"/>
            <a:ext cx="487580" cy="7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03474" y="3584701"/>
            <a:ext cx="2882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ACE-I: if BP &gt; 100,  then increase</a:t>
            </a:r>
          </a:p>
          <a:p>
            <a:pPr algn="ctr"/>
            <a:r>
              <a:rPr lang="en-US" sz="1600" dirty="0" smtClean="0"/>
              <a:t>BB: if BP &gt; 60 then increase</a:t>
            </a:r>
          </a:p>
          <a:p>
            <a:pPr algn="ctr"/>
            <a:r>
              <a:rPr lang="en-US" sz="1600" dirty="0"/>
              <a:t>Titrate to Max </a:t>
            </a:r>
            <a:r>
              <a:rPr lang="en-US" sz="1600" dirty="0" smtClean="0"/>
              <a:t>dose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3252975" y="4713731"/>
            <a:ext cx="22110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</a:t>
            </a:r>
          </a:p>
          <a:p>
            <a:pPr algn="ctr"/>
            <a:r>
              <a:rPr lang="en-US" sz="1600" dirty="0" smtClean="0"/>
              <a:t>s/s of Edema</a:t>
            </a:r>
          </a:p>
          <a:p>
            <a:pPr algn="ctr"/>
            <a:r>
              <a:rPr lang="en-US" sz="1600" dirty="0" smtClean="0"/>
              <a:t>Then Add</a:t>
            </a:r>
          </a:p>
          <a:p>
            <a:pPr algn="ctr"/>
            <a:r>
              <a:rPr lang="en-US" sz="1600" dirty="0" smtClean="0"/>
              <a:t>Loop: furosemide 20 mg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927820" y="6053632"/>
            <a:ext cx="29698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loop resistance then</a:t>
            </a:r>
          </a:p>
          <a:p>
            <a:pPr algn="ctr"/>
            <a:r>
              <a:rPr lang="en-US" sz="1600" dirty="0" smtClean="0"/>
              <a:t>Add Thiazide</a:t>
            </a:r>
            <a:r>
              <a:rPr lang="en-US" sz="1600" smtClean="0"/>
              <a:t>: Metolazone 2.5 mg</a:t>
            </a:r>
            <a:endParaRPr lang="en-US" sz="1600" dirty="0" smtClean="0"/>
          </a:p>
        </p:txBody>
      </p:sp>
      <p:cxnSp>
        <p:nvCxnSpPr>
          <p:cNvPr id="47" name="Straight Connector 46"/>
          <p:cNvCxnSpPr>
            <a:stCxn id="26" idx="2"/>
            <a:endCxn id="38" idx="0"/>
          </p:cNvCxnSpPr>
          <p:nvPr/>
        </p:nvCxnSpPr>
        <p:spPr>
          <a:xfrm>
            <a:off x="4344534" y="4415698"/>
            <a:ext cx="13972" cy="298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288292" y="24430"/>
            <a:ext cx="1" cy="6858000"/>
          </a:xfrm>
          <a:prstGeom prst="line">
            <a:avLst/>
          </a:prstGeom>
          <a:ln>
            <a:solidFill>
              <a:schemeClr val="accent1">
                <a:alpha val="3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067059" y="24430"/>
            <a:ext cx="606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Total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6529038" y="819999"/>
            <a:ext cx="24033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Everyone w/ HF</a:t>
            </a:r>
          </a:p>
          <a:p>
            <a:r>
              <a:rPr lang="en-US" sz="1600" dirty="0" smtClean="0"/>
              <a:t>Starting dose</a:t>
            </a:r>
          </a:p>
          <a:p>
            <a:r>
              <a:rPr lang="en-US" sz="1600" dirty="0" smtClean="0"/>
              <a:t>ACE-I</a:t>
            </a:r>
            <a:r>
              <a:rPr lang="en-US" sz="1600" dirty="0"/>
              <a:t> </a:t>
            </a:r>
            <a:r>
              <a:rPr lang="en-US" sz="1600" dirty="0" smtClean="0"/>
              <a:t>: Lisinopril 5mg</a:t>
            </a:r>
            <a:endParaRPr lang="en-US" sz="1600" dirty="0"/>
          </a:p>
          <a:p>
            <a:r>
              <a:rPr lang="en-US" sz="1600" dirty="0" smtClean="0"/>
              <a:t>&amp; BB : Metoprolol 12.5 mg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41552" y="4713731"/>
            <a:ext cx="25713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HF + edema:</a:t>
            </a:r>
          </a:p>
          <a:p>
            <a:r>
              <a:rPr lang="en-US" sz="1600" dirty="0" smtClean="0"/>
              <a:t>Max: ACE-I, BB </a:t>
            </a:r>
          </a:p>
          <a:p>
            <a:r>
              <a:rPr lang="en-US" sz="1600" dirty="0" smtClean="0"/>
              <a:t>add Loop: furosemide 20 mg</a:t>
            </a:r>
            <a:endParaRPr lang="en-US" sz="1600" dirty="0"/>
          </a:p>
        </p:txBody>
      </p:sp>
      <p:cxnSp>
        <p:nvCxnSpPr>
          <p:cNvPr id="70" name="Straight Connector 69"/>
          <p:cNvCxnSpPr>
            <a:stCxn id="38" idx="2"/>
            <a:endCxn id="45" idx="0"/>
          </p:cNvCxnSpPr>
          <p:nvPr/>
        </p:nvCxnSpPr>
        <p:spPr>
          <a:xfrm flipH="1">
            <a:off x="2412762" y="5790949"/>
            <a:ext cx="1945744" cy="262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41552" y="3338480"/>
            <a:ext cx="23515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Everyone w/ HF</a:t>
            </a:r>
          </a:p>
          <a:p>
            <a:r>
              <a:rPr lang="en-US" sz="1600" dirty="0" smtClean="0"/>
              <a:t>Max dose</a:t>
            </a:r>
          </a:p>
          <a:p>
            <a:r>
              <a:rPr lang="en-US" sz="1600" dirty="0" smtClean="0"/>
              <a:t>ACE-I: Lisinopril 20 mg</a:t>
            </a:r>
          </a:p>
          <a:p>
            <a:r>
              <a:rPr lang="en-US" sz="1600" dirty="0"/>
              <a:t>&amp;</a:t>
            </a:r>
            <a:r>
              <a:rPr lang="en-US" sz="1600" dirty="0" smtClean="0"/>
              <a:t> BB : Metoprolol 200 mg</a:t>
            </a:r>
            <a:endParaRPr lang="en-US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441552" y="5662114"/>
            <a:ext cx="26694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HF + edema + resistant loop</a:t>
            </a:r>
          </a:p>
          <a:p>
            <a:r>
              <a:rPr lang="en-US" sz="1600" dirty="0" smtClean="0"/>
              <a:t>Max: ACE-I, BB </a:t>
            </a:r>
          </a:p>
          <a:p>
            <a:r>
              <a:rPr lang="en-US" sz="1600" dirty="0" smtClean="0"/>
              <a:t>Loop &amp;</a:t>
            </a:r>
          </a:p>
          <a:p>
            <a:r>
              <a:rPr lang="en-US" sz="1600" dirty="0" smtClean="0"/>
              <a:t>Thiazide</a:t>
            </a:r>
            <a:endParaRPr lang="en-US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-110837" y="2692159"/>
            <a:ext cx="2690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 contraindicated to</a:t>
            </a:r>
          </a:p>
          <a:p>
            <a:pPr algn="ctr"/>
            <a:r>
              <a:rPr lang="en-US" sz="1600" dirty="0" smtClean="0"/>
              <a:t>ACE-I and ARB </a:t>
            </a:r>
            <a:r>
              <a:rPr lang="en-US" sz="1600" smtClean="0"/>
              <a:t>(renal)</a:t>
            </a:r>
            <a:endParaRPr lang="en-US" sz="1600" dirty="0" smtClean="0"/>
          </a:p>
          <a:p>
            <a:pPr algn="ctr"/>
            <a:r>
              <a:rPr lang="en-US" sz="1600" dirty="0" smtClean="0"/>
              <a:t>Then Hydralazine + Isosorbide</a:t>
            </a:r>
            <a:endParaRPr lang="en-US" sz="1600" dirty="0"/>
          </a:p>
        </p:txBody>
      </p:sp>
      <p:cxnSp>
        <p:nvCxnSpPr>
          <p:cNvPr id="79" name="Straight Arrow Connector 78"/>
          <p:cNvCxnSpPr>
            <a:stCxn id="8" idx="2"/>
            <a:endCxn id="77" idx="0"/>
          </p:cNvCxnSpPr>
          <p:nvPr/>
        </p:nvCxnSpPr>
        <p:spPr>
          <a:xfrm>
            <a:off x="1234343" y="2370565"/>
            <a:ext cx="0" cy="3215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26" idx="0"/>
          </p:cNvCxnSpPr>
          <p:nvPr/>
        </p:nvCxnSpPr>
        <p:spPr>
          <a:xfrm flipH="1">
            <a:off x="4344534" y="2020327"/>
            <a:ext cx="1038762" cy="1564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" idx="2"/>
            <a:endCxn id="26" idx="0"/>
          </p:cNvCxnSpPr>
          <p:nvPr/>
        </p:nvCxnSpPr>
        <p:spPr>
          <a:xfrm>
            <a:off x="1234343" y="2370565"/>
            <a:ext cx="3110191" cy="121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101521" y="3595719"/>
            <a:ext cx="598232" cy="169277"/>
          </a:xfrm>
          <a:prstGeom prst="straightConnector1">
            <a:avLst/>
          </a:prstGeom>
          <a:ln>
            <a:solidFill>
              <a:schemeClr val="accent1">
                <a:alpha val="37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49086" y="6069879"/>
            <a:ext cx="18023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Double loop dose if</a:t>
            </a:r>
          </a:p>
          <a:p>
            <a:r>
              <a:rPr lang="en-US" sz="1600" dirty="0" smtClean="0"/>
              <a:t>Already on loop</a:t>
            </a:r>
            <a:endParaRPr lang="en-US" sz="1600" dirty="0"/>
          </a:p>
        </p:txBody>
      </p:sp>
      <p:cxnSp>
        <p:nvCxnSpPr>
          <p:cNvPr id="9" name="Straight Connector 8"/>
          <p:cNvCxnSpPr>
            <a:stCxn id="38" idx="2"/>
            <a:endCxn id="3" idx="0"/>
          </p:cNvCxnSpPr>
          <p:nvPr/>
        </p:nvCxnSpPr>
        <p:spPr>
          <a:xfrm>
            <a:off x="4358506" y="5790949"/>
            <a:ext cx="991778" cy="2789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5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933" y="496923"/>
            <a:ext cx="2762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If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Class III – IV HF with symptoms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then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233068" y="24430"/>
            <a:ext cx="1" cy="6858000"/>
          </a:xfrm>
          <a:prstGeom prst="line">
            <a:avLst/>
          </a:prstGeom>
          <a:ln>
            <a:solidFill>
              <a:schemeClr val="accent1">
                <a:alpha val="3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02037" y="492753"/>
            <a:ext cx="2464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If</a:t>
            </a:r>
          </a:p>
          <a:p>
            <a:pPr algn="ctr"/>
            <a:r>
              <a:rPr lang="en-US" sz="1600" dirty="0" smtClean="0"/>
              <a:t>Acute MI + LEF &lt; 40% </a:t>
            </a:r>
            <a:r>
              <a:rPr lang="en-US" sz="1600" dirty="0" smtClean="0">
                <a:solidFill>
                  <a:srgbClr val="7F7F7F"/>
                </a:solidFill>
              </a:rPr>
              <a:t>+ DM</a:t>
            </a:r>
          </a:p>
          <a:p>
            <a:pPr algn="ctr"/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649" y="1807817"/>
            <a:ext cx="2165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Aldosterone</a:t>
            </a:r>
          </a:p>
          <a:p>
            <a:pPr algn="ctr"/>
            <a:r>
              <a:rPr lang="en-US" sz="1600" dirty="0" smtClean="0"/>
              <a:t>Spironolactone 12.5 mg</a:t>
            </a:r>
          </a:p>
          <a:p>
            <a:pPr algn="ctr"/>
            <a:r>
              <a:rPr lang="en-US" sz="1600" dirty="0" smtClean="0"/>
              <a:t>d/c if K &gt; 5</a:t>
            </a:r>
            <a:endParaRPr lang="en-US" sz="1600" dirty="0"/>
          </a:p>
        </p:txBody>
      </p: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>
            <a:off x="1542081" y="1327920"/>
            <a:ext cx="1689357" cy="479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3231438" y="1323750"/>
            <a:ext cx="1702717" cy="484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57329" y="908251"/>
            <a:ext cx="2205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HF + Class III – IV</a:t>
            </a:r>
          </a:p>
          <a:p>
            <a:r>
              <a:rPr lang="en-US" sz="1600" dirty="0" smtClean="0"/>
              <a:t>Max: ACE-I, BB then add</a:t>
            </a:r>
          </a:p>
          <a:p>
            <a:r>
              <a:rPr lang="en-US" sz="1600" dirty="0" smtClean="0"/>
              <a:t>Aldosterone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476" y="3652672"/>
            <a:ext cx="3047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Keeps getting admitted to hospital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304" y="4567714"/>
            <a:ext cx="2429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 digoxin 0.125 mg daily</a:t>
            </a:r>
          </a:p>
          <a:p>
            <a:r>
              <a:rPr lang="en-US" sz="1600" dirty="0" smtClean="0"/>
              <a:t>Goal: digoxin level 0.5 – 1</a:t>
            </a:r>
          </a:p>
          <a:p>
            <a:r>
              <a:rPr lang="en-US" sz="1600" dirty="0" smtClean="0"/>
              <a:t>Within 5-7 days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>
            <a:off x="1976990" y="3991226"/>
            <a:ext cx="0" cy="576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457329" y="3991226"/>
            <a:ext cx="22052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HF + hospitalizations </a:t>
            </a:r>
          </a:p>
          <a:p>
            <a:r>
              <a:rPr lang="en-US" sz="1600" dirty="0" smtClean="0"/>
              <a:t>Max: ACE-I, BB then add</a:t>
            </a:r>
          </a:p>
          <a:p>
            <a:r>
              <a:rPr lang="en-US" sz="1600" dirty="0" smtClean="0"/>
              <a:t>Digoxin 0.125 mg daily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0" y="3050072"/>
            <a:ext cx="9174589" cy="0"/>
          </a:xfrm>
          <a:prstGeom prst="line">
            <a:avLst/>
          </a:prstGeom>
          <a:ln>
            <a:solidFill>
              <a:schemeClr val="accent1">
                <a:alpha val="38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00504" y="4567929"/>
            <a:ext cx="1653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taking with </a:t>
            </a:r>
          </a:p>
          <a:p>
            <a:r>
              <a:rPr lang="en-US" sz="1600" dirty="0" smtClean="0"/>
              <a:t>Amiodarone</a:t>
            </a:r>
            <a:endParaRPr lang="en-US" sz="1600" dirty="0"/>
          </a:p>
          <a:p>
            <a:r>
              <a:rPr lang="en-US" sz="1600" dirty="0" smtClean="0"/>
              <a:t>Then 50% digoxin</a:t>
            </a:r>
            <a:endParaRPr lang="en-US" sz="1600" dirty="0"/>
          </a:p>
        </p:txBody>
      </p:sp>
      <p:cxnSp>
        <p:nvCxnSpPr>
          <p:cNvPr id="28" name="Straight Connector 27"/>
          <p:cNvCxnSpPr>
            <a:stCxn id="16" idx="3"/>
            <a:endCxn id="26" idx="1"/>
          </p:cNvCxnSpPr>
          <p:nvPr/>
        </p:nvCxnSpPr>
        <p:spPr>
          <a:xfrm>
            <a:off x="3191675" y="4983213"/>
            <a:ext cx="308829" cy="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9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594" y="331281"/>
            <a:ext cx="1308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Class A,B,C?</a:t>
            </a:r>
          </a:p>
          <a:p>
            <a:pPr algn="ctr"/>
            <a:r>
              <a:rPr lang="en-US" dirty="0" smtClean="0"/>
              <a:t>If Yes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8567" y="1858860"/>
            <a:ext cx="1656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ACE-I</a:t>
            </a:r>
          </a:p>
          <a:p>
            <a:pPr algn="ctr"/>
            <a:r>
              <a:rPr lang="en-US" dirty="0" smtClean="0"/>
              <a:t>Lisinopril 5 mg	</a:t>
            </a:r>
          </a:p>
          <a:p>
            <a:pPr algn="ctr"/>
            <a:r>
              <a:rPr lang="en-US" dirty="0" smtClean="0"/>
              <a:t>titrate to 20 mg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993" y="3332776"/>
            <a:ext cx="1549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cough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nd/or</a:t>
            </a:r>
          </a:p>
          <a:p>
            <a:pPr algn="ctr"/>
            <a:r>
              <a:rPr lang="en-US" dirty="0" smtClean="0"/>
              <a:t>If Angioedema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246791" y="977612"/>
            <a:ext cx="1" cy="881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246791" y="2782190"/>
            <a:ext cx="1" cy="5505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8964" y="3315922"/>
            <a:ext cx="2188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ARB</a:t>
            </a:r>
          </a:p>
          <a:p>
            <a:r>
              <a:rPr lang="en-US" dirty="0" smtClean="0"/>
              <a:t>Valsartan 40 mg BID</a:t>
            </a:r>
          </a:p>
          <a:p>
            <a:r>
              <a:rPr lang="en-US" dirty="0" smtClean="0"/>
              <a:t>Titrate to 160 mg BID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3"/>
            <a:endCxn id="14" idx="1"/>
          </p:cNvCxnSpPr>
          <p:nvPr/>
        </p:nvCxnSpPr>
        <p:spPr>
          <a:xfrm flipV="1">
            <a:off x="2021591" y="3777587"/>
            <a:ext cx="1387373" cy="16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075015" y="5121599"/>
            <a:ext cx="136880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smtClean="0"/>
              <a:t>Monitor</a:t>
            </a:r>
          </a:p>
          <a:p>
            <a:r>
              <a:rPr lang="en-US" dirty="0" err="1" smtClean="0"/>
              <a:t>SCr</a:t>
            </a:r>
            <a:endParaRPr lang="en-US" dirty="0" smtClean="0"/>
          </a:p>
          <a:p>
            <a:r>
              <a:rPr lang="en-US" dirty="0" smtClean="0"/>
              <a:t>K, BP, </a:t>
            </a:r>
          </a:p>
          <a:p>
            <a:r>
              <a:rPr lang="en-US" dirty="0" smtClean="0"/>
              <a:t>Cough </a:t>
            </a:r>
          </a:p>
          <a:p>
            <a:r>
              <a:rPr lang="en-US" dirty="0" smtClean="0"/>
              <a:t>Angioedema </a:t>
            </a:r>
          </a:p>
        </p:txBody>
      </p:sp>
      <p:cxnSp>
        <p:nvCxnSpPr>
          <p:cNvPr id="21" name="Straight Arrow Connector 20"/>
          <p:cNvCxnSpPr>
            <a:stCxn id="14" idx="2"/>
            <a:endCxn id="19" idx="0"/>
          </p:cNvCxnSpPr>
          <p:nvPr/>
        </p:nvCxnSpPr>
        <p:spPr>
          <a:xfrm flipH="1">
            <a:off x="2759420" y="4239252"/>
            <a:ext cx="1743654" cy="882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9" idx="0"/>
          </p:cNvCxnSpPr>
          <p:nvPr/>
        </p:nvCxnSpPr>
        <p:spPr>
          <a:xfrm>
            <a:off x="1246792" y="4256106"/>
            <a:ext cx="1512628" cy="865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60555" y="654446"/>
            <a:ext cx="2049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ACE-I for systolic HF</a:t>
            </a:r>
          </a:p>
          <a:p>
            <a:r>
              <a:rPr lang="en-US" dirty="0" smtClean="0"/>
              <a:t>Reduce mortality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05538" y="3425109"/>
            <a:ext cx="61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46792" y="4752267"/>
            <a:ext cx="65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97183" y="3365124"/>
            <a:ext cx="166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contraindicated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4" idx="3"/>
            <a:endCxn id="12" idx="1"/>
          </p:cNvCxnSpPr>
          <p:nvPr/>
        </p:nvCxnSpPr>
        <p:spPr>
          <a:xfrm>
            <a:off x="5597183" y="3777587"/>
            <a:ext cx="1807894" cy="16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05077" y="3471275"/>
            <a:ext cx="145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Hydralazine +</a:t>
            </a:r>
          </a:p>
          <a:p>
            <a:r>
              <a:rPr lang="en-US" dirty="0" smtClean="0"/>
              <a:t>Isosorbide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8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500329"/>
              </p:ext>
            </p:extLst>
          </p:nvPr>
        </p:nvGraphicFramePr>
        <p:xfrm>
          <a:off x="3845343" y="119398"/>
          <a:ext cx="495390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262"/>
                <a:gridCol w="1642342"/>
                <a:gridCol w="16513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Drug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Starting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Lisinopril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5 mg daily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20 mg daily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Captopril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6.25 mg TID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 mg TID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Enalapril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2.5 mg BID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 mg BID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Perindopril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mg</a:t>
                      </a:r>
                      <a:r>
                        <a:rPr lang="en-US" baseline="0" dirty="0" smtClean="0"/>
                        <a:t>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mg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Quinapril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2.5-5 mg BID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mg BID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Fosinopril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5-10 mg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 mg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568" y="133522"/>
            <a:ext cx="2049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ACE-I for systolic HF</a:t>
            </a:r>
          </a:p>
          <a:p>
            <a:r>
              <a:rPr lang="en-US" dirty="0" smtClean="0"/>
              <a:t>Reduce mortality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6327" y="682759"/>
            <a:ext cx="265101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Who: </a:t>
            </a:r>
            <a:r>
              <a:rPr lang="en-US" dirty="0" smtClean="0"/>
              <a:t>AHA Class A,B,C</a:t>
            </a:r>
          </a:p>
          <a:p>
            <a:r>
              <a:rPr lang="en-US" b="1" dirty="0" smtClean="0"/>
              <a:t>Why: </a:t>
            </a:r>
            <a:r>
              <a:rPr lang="en-US" dirty="0" smtClean="0"/>
              <a:t>decrease mortality</a:t>
            </a:r>
          </a:p>
          <a:p>
            <a:r>
              <a:rPr lang="en-US" dirty="0"/>
              <a:t> </a:t>
            </a:r>
            <a:r>
              <a:rPr lang="en-US" dirty="0" smtClean="0"/>
              <a:t> decrease preload</a:t>
            </a:r>
          </a:p>
          <a:p>
            <a:r>
              <a:rPr lang="en-US" dirty="0"/>
              <a:t> </a:t>
            </a:r>
            <a:r>
              <a:rPr lang="en-US" dirty="0" smtClean="0"/>
              <a:t> decrease hospitalizations</a:t>
            </a:r>
          </a:p>
          <a:p>
            <a:r>
              <a:rPr lang="en-US" dirty="0"/>
              <a:t> </a:t>
            </a:r>
            <a:r>
              <a:rPr lang="en-US" dirty="0" smtClean="0"/>
              <a:t> prevents remodeling</a:t>
            </a:r>
          </a:p>
          <a:p>
            <a:r>
              <a:rPr lang="en-US" dirty="0"/>
              <a:t> </a:t>
            </a:r>
            <a:r>
              <a:rPr lang="en-US" dirty="0" smtClean="0"/>
              <a:t> improve symptoms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6327" y="2547516"/>
            <a:ext cx="5015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Dosing: </a:t>
            </a:r>
          </a:p>
          <a:p>
            <a:r>
              <a:rPr lang="en-US" dirty="0" smtClean="0"/>
              <a:t>Starting dose, and </a:t>
            </a:r>
            <a:r>
              <a:rPr lang="en-US" dirty="0" smtClean="0">
                <a:solidFill>
                  <a:srgbClr val="FF0000"/>
                </a:solidFill>
              </a:rPr>
              <a:t>titrate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q2-4 weeks </a:t>
            </a:r>
            <a:r>
              <a:rPr lang="en-US" dirty="0" smtClean="0"/>
              <a:t>to target dose</a:t>
            </a:r>
            <a:endParaRPr lang="en-US" dirty="0"/>
          </a:p>
          <a:p>
            <a:r>
              <a:rPr lang="en-US" u="sng" dirty="0" smtClean="0"/>
              <a:t>Monitor:</a:t>
            </a:r>
          </a:p>
          <a:p>
            <a:r>
              <a:rPr lang="en-US" dirty="0" smtClean="0"/>
              <a:t>Serum Creatinine, K, BP, Cough, </a:t>
            </a:r>
            <a:r>
              <a:rPr lang="en-US" dirty="0" smtClean="0">
                <a:solidFill>
                  <a:srgbClr val="FF0000"/>
                </a:solidFill>
              </a:rPr>
              <a:t>Angioedema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936752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968" y="4169283"/>
            <a:ext cx="49577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ARB for systolic HF</a:t>
            </a:r>
          </a:p>
          <a:p>
            <a:endParaRPr lang="en-US" dirty="0"/>
          </a:p>
          <a:p>
            <a:r>
              <a:rPr lang="en-US" dirty="0" smtClean="0"/>
              <a:t>Who: AHA Class A,B,C</a:t>
            </a:r>
          </a:p>
          <a:p>
            <a:r>
              <a:rPr lang="en-US" dirty="0"/>
              <a:t>	</a:t>
            </a:r>
            <a:r>
              <a:rPr lang="en-US" dirty="0" smtClean="0"/>
              <a:t>with Angioedema or Cough</a:t>
            </a:r>
          </a:p>
          <a:p>
            <a:endParaRPr lang="en-US" dirty="0"/>
          </a:p>
          <a:p>
            <a:r>
              <a:rPr lang="en-US" u="sng" dirty="0" smtClean="0"/>
              <a:t>Dosing:</a:t>
            </a:r>
          </a:p>
          <a:p>
            <a:r>
              <a:rPr lang="en-US" dirty="0" smtClean="0"/>
              <a:t>Starting dose and </a:t>
            </a:r>
            <a:r>
              <a:rPr lang="en-US" dirty="0" smtClean="0">
                <a:solidFill>
                  <a:srgbClr val="FF0000"/>
                </a:solidFill>
              </a:rPr>
              <a:t>titrate q2-4 weeks </a:t>
            </a:r>
            <a:r>
              <a:rPr lang="en-US" dirty="0" smtClean="0"/>
              <a:t>to target dose</a:t>
            </a:r>
          </a:p>
          <a:p>
            <a:r>
              <a:rPr lang="en-US" u="sng" dirty="0" smtClean="0"/>
              <a:t>Monitor</a:t>
            </a:r>
          </a:p>
          <a:p>
            <a:r>
              <a:rPr lang="en-US" dirty="0" smtClean="0"/>
              <a:t>Serum Creatinine, K, BP, Cough, Angioedema</a:t>
            </a: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9" name="6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129449"/>
              </p:ext>
            </p:extLst>
          </p:nvPr>
        </p:nvGraphicFramePr>
        <p:xfrm>
          <a:off x="3845343" y="4298118"/>
          <a:ext cx="495390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1302"/>
                <a:gridCol w="1651302"/>
                <a:gridCol w="165130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Drug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Starting</a:t>
                      </a:r>
                      <a:r>
                        <a:rPr lang="en-US" baseline="0" dirty="0" smtClean="0"/>
                        <a:t>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Target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Valsartan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40 mg BID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160 mg BID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Losartan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12.5 mg daily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 mg daily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Candesartan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4-8 mg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mg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26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36" y="299783"/>
            <a:ext cx="282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Beta Blockers for systolic HF</a:t>
            </a:r>
          </a:p>
          <a:p>
            <a:r>
              <a:rPr lang="en-US" dirty="0" smtClean="0"/>
              <a:t>Reduce mortality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879" y="1046255"/>
            <a:ext cx="8378899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Who: </a:t>
            </a:r>
            <a:r>
              <a:rPr lang="en-US" dirty="0" smtClean="0"/>
              <a:t>AHA Class A,B,C</a:t>
            </a:r>
          </a:p>
          <a:p>
            <a:r>
              <a:rPr lang="en-US" b="1" dirty="0" smtClean="0"/>
              <a:t>Why: </a:t>
            </a:r>
            <a:r>
              <a:rPr lang="en-US" dirty="0" smtClean="0"/>
              <a:t>decrease mortality</a:t>
            </a:r>
          </a:p>
          <a:p>
            <a:r>
              <a:rPr lang="en-US" dirty="0"/>
              <a:t> </a:t>
            </a:r>
            <a:r>
              <a:rPr lang="en-US" dirty="0" smtClean="0"/>
              <a:t> decrease O2 demand</a:t>
            </a:r>
          </a:p>
          <a:p>
            <a:r>
              <a:rPr lang="en-US" dirty="0"/>
              <a:t> </a:t>
            </a:r>
            <a:r>
              <a:rPr lang="en-US" dirty="0" smtClean="0"/>
              <a:t> blocks NE </a:t>
            </a:r>
          </a:p>
          <a:p>
            <a:r>
              <a:rPr lang="en-US" dirty="0"/>
              <a:t> </a:t>
            </a:r>
            <a:r>
              <a:rPr lang="en-US" dirty="0" smtClean="0"/>
              <a:t> improve clinical status</a:t>
            </a:r>
          </a:p>
          <a:p>
            <a:r>
              <a:rPr lang="en-US" b="1" dirty="0" smtClean="0"/>
              <a:t>MOA: </a:t>
            </a:r>
            <a:r>
              <a:rPr lang="en-US" dirty="0" smtClean="0"/>
              <a:t>Normally during HF, patient has increase in sympathetic tone (NE).</a:t>
            </a:r>
          </a:p>
          <a:p>
            <a:r>
              <a:rPr lang="en-US" dirty="0" smtClean="0"/>
              <a:t>Over time it the increase in NE causes receptors to be down regulated = decrease heart contractility</a:t>
            </a:r>
          </a:p>
          <a:p>
            <a:endParaRPr lang="en-US" dirty="0"/>
          </a:p>
          <a:p>
            <a:r>
              <a:rPr lang="en-US" u="sng" dirty="0" smtClean="0"/>
              <a:t>Dosing</a:t>
            </a:r>
            <a:r>
              <a:rPr lang="en-US" dirty="0" smtClean="0"/>
              <a:t>: </a:t>
            </a:r>
          </a:p>
          <a:p>
            <a:r>
              <a:rPr lang="en-US" dirty="0" smtClean="0"/>
              <a:t>Patient must be: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1.Asymptomatic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2. Stable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3. Dry: no fluid retention</a:t>
            </a:r>
          </a:p>
          <a:p>
            <a:pPr marL="0" lvl="1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No weight </a:t>
            </a:r>
            <a:r>
              <a:rPr lang="en-US" dirty="0">
                <a:solidFill>
                  <a:srgbClr val="FF0000"/>
                </a:solidFill>
              </a:rPr>
              <a:t>gain, No crackles and rails, JVD </a:t>
            </a:r>
          </a:p>
          <a:p>
            <a:pPr marL="0" lvl="1"/>
            <a:r>
              <a:rPr lang="en-US" dirty="0" smtClean="0"/>
              <a:t>When symptoms are ok, </a:t>
            </a:r>
            <a:r>
              <a:rPr lang="en-US" dirty="0">
                <a:solidFill>
                  <a:srgbClr val="FF0000"/>
                </a:solidFill>
              </a:rPr>
              <a:t>titrate q2-4 weeks </a:t>
            </a:r>
            <a:r>
              <a:rPr lang="en-US" dirty="0"/>
              <a:t>to target </a:t>
            </a:r>
            <a:r>
              <a:rPr lang="en-US" dirty="0" smtClean="0"/>
              <a:t>dose</a:t>
            </a:r>
          </a:p>
          <a:p>
            <a:pPr marL="0" lvl="1"/>
            <a:endParaRPr lang="en-US" dirty="0"/>
          </a:p>
          <a:p>
            <a:pPr marL="0" lvl="1"/>
            <a:r>
              <a:rPr lang="en-US" u="sng" dirty="0" smtClean="0"/>
              <a:t>Monitoring:</a:t>
            </a:r>
          </a:p>
          <a:p>
            <a:pPr marL="0" lvl="1"/>
            <a:r>
              <a:rPr lang="en-US" dirty="0"/>
              <a:t>Hypotension Systolic BP &lt; 80 mmHg</a:t>
            </a:r>
          </a:p>
          <a:p>
            <a:pPr marL="0" lvl="1"/>
            <a:r>
              <a:rPr lang="en-US" dirty="0" smtClean="0"/>
              <a:t>Bradycardia &lt; 55 bpm</a:t>
            </a:r>
          </a:p>
        </p:txBody>
      </p:sp>
      <p:graphicFrame>
        <p:nvGraphicFramePr>
          <p:cNvPr id="8" name="6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176284"/>
              </p:ext>
            </p:extLst>
          </p:nvPr>
        </p:nvGraphicFramePr>
        <p:xfrm>
          <a:off x="3071928" y="188737"/>
          <a:ext cx="5961624" cy="201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0685"/>
                <a:gridCol w="2354030"/>
                <a:gridCol w="2316909"/>
              </a:tblGrid>
              <a:tr h="151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Drug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Starting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Target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</a:tr>
              <a:tr h="26083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Metoprolol succinate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12.5 mg – 25 mg daily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200 mg daily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</a:tr>
              <a:tr h="48440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Carvedilol</a:t>
                      </a:r>
                      <a:endParaRPr lang="en-US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3.125 mg BID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 mg BID (wt &lt;85 kg)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50 mg BID (wt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u="sng" baseline="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85 kg)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</a:tr>
              <a:tr h="1511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Bisoprolol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1.25 mg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mg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35580" y="3515271"/>
            <a:ext cx="4421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Counsel</a:t>
            </a:r>
            <a:r>
              <a:rPr lang="en-US" dirty="0" smtClean="0"/>
              <a:t>:</a:t>
            </a:r>
          </a:p>
          <a:p>
            <a:r>
              <a:rPr lang="en-US" dirty="0" smtClean="0"/>
              <a:t>Patient might feel bad for the first few weeks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8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481" y="165638"/>
            <a:ext cx="867000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Loop Diuretics for edema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reduction in mortality</a:t>
            </a:r>
          </a:p>
          <a:p>
            <a:endParaRPr lang="en-US" dirty="0"/>
          </a:p>
          <a:p>
            <a:r>
              <a:rPr lang="en-US" b="1" dirty="0" smtClean="0"/>
              <a:t>Who</a:t>
            </a:r>
            <a:r>
              <a:rPr lang="en-US" dirty="0" smtClean="0"/>
              <a:t>: Patients with Fluid Retention</a:t>
            </a:r>
          </a:p>
          <a:p>
            <a:r>
              <a:rPr lang="en-US" dirty="0"/>
              <a:t>	</a:t>
            </a:r>
            <a:r>
              <a:rPr lang="en-US" dirty="0" smtClean="0"/>
              <a:t>congestive heart failure (CHF) = HF + fluid retention</a:t>
            </a:r>
          </a:p>
          <a:p>
            <a:r>
              <a:rPr lang="en-US" b="1" dirty="0"/>
              <a:t>Why: </a:t>
            </a:r>
            <a:r>
              <a:rPr lang="en-US" dirty="0" smtClean="0"/>
              <a:t>decrease daily symptoms</a:t>
            </a:r>
          </a:p>
          <a:p>
            <a:r>
              <a:rPr lang="en-US" dirty="0"/>
              <a:t>	</a:t>
            </a:r>
            <a:r>
              <a:rPr lang="en-US" dirty="0" smtClean="0"/>
              <a:t>decrease edema</a:t>
            </a:r>
          </a:p>
          <a:p>
            <a:r>
              <a:rPr lang="en-US" b="1" dirty="0" smtClean="0"/>
              <a:t>Why not Thiazide diuretics for edema? </a:t>
            </a:r>
            <a:r>
              <a:rPr lang="en-US" dirty="0" smtClean="0"/>
              <a:t>Because loops can be use for renal compromised renal pts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078472"/>
              </p:ext>
            </p:extLst>
          </p:nvPr>
        </p:nvGraphicFramePr>
        <p:xfrm>
          <a:off x="1509428" y="2585004"/>
          <a:ext cx="7013314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8780"/>
                <a:gridCol w="3274323"/>
                <a:gridCol w="2140211"/>
              </a:tblGrid>
              <a:tr h="2647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Drug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 Dose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02870" marR="102870"/>
                </a:tc>
              </a:tr>
              <a:tr h="26477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Furosemide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– 40 mg daily or BID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400 mg daily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102870" marR="102870"/>
                </a:tc>
              </a:tr>
              <a:tr h="2647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Bumetanide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 – 1 mg daily or BID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mg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  <a:tr h="2647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Torsemide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– 20 mg daily or BID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 mg daily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102870" marR="10287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2481" y="4083332"/>
            <a:ext cx="75135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Dosing?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Goal: titrate dose until there is no fluid retention (achieve baseline weight) </a:t>
            </a:r>
          </a:p>
          <a:p>
            <a:r>
              <a:rPr lang="en-US" dirty="0" smtClean="0"/>
              <a:t>If in hospital + IV loop + CHF exacerbation</a:t>
            </a:r>
          </a:p>
          <a:p>
            <a:r>
              <a:rPr lang="en-US" dirty="0"/>
              <a:t>	</a:t>
            </a:r>
            <a:r>
              <a:rPr lang="en-US" dirty="0" smtClean="0"/>
              <a:t>1-2 lb/day</a:t>
            </a:r>
          </a:p>
          <a:p>
            <a:r>
              <a:rPr lang="en-US" dirty="0"/>
              <a:t>	</a:t>
            </a:r>
            <a:r>
              <a:rPr lang="en-US" dirty="0" smtClean="0"/>
              <a:t>pee at least 1 L/day</a:t>
            </a:r>
          </a:p>
          <a:p>
            <a:endParaRPr lang="en-US" dirty="0"/>
          </a:p>
          <a:p>
            <a:r>
              <a:rPr lang="en-US" b="1" dirty="0" smtClean="0"/>
              <a:t>Monitoring</a:t>
            </a:r>
          </a:p>
          <a:p>
            <a:r>
              <a:rPr lang="en-US" dirty="0"/>
              <a:t>	</a:t>
            </a:r>
            <a:r>
              <a:rPr lang="en-US" dirty="0" smtClean="0"/>
              <a:t>Electrolytes (Na and K), Sign of volume depletion (hypotension, dizziness)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BUN/</a:t>
            </a:r>
            <a:r>
              <a:rPr lang="en-US" dirty="0" err="1" smtClean="0">
                <a:solidFill>
                  <a:srgbClr val="FF0000"/>
                </a:solidFill>
              </a:rPr>
              <a:t>SCr</a:t>
            </a:r>
            <a:r>
              <a:rPr lang="en-US" dirty="0" smtClean="0">
                <a:solidFill>
                  <a:srgbClr val="FF0000"/>
                </a:solidFill>
              </a:rPr>
              <a:t> ratio to see if pt is dehydrated &gt; 20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338" y="220234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Loop Diuretic: dosing considerations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2098" y="1122678"/>
            <a:ext cx="419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 comes in with acute HF (other PPT)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1081" y="2242875"/>
            <a:ext cx="230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 never taken diuretic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26601" y="2206066"/>
            <a:ext cx="166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taken diuretic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2212955" y="1492010"/>
            <a:ext cx="1798974" cy="750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011929" y="1492010"/>
            <a:ext cx="1746503" cy="71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28125" y="34048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 mg IV bolus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68504" y="3441653"/>
            <a:ext cx="137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Dose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7" idx="2"/>
            <a:endCxn id="15" idx="0"/>
          </p:cNvCxnSpPr>
          <p:nvPr/>
        </p:nvCxnSpPr>
        <p:spPr>
          <a:xfrm>
            <a:off x="5758432" y="2575398"/>
            <a:ext cx="0" cy="866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4" idx="0"/>
          </p:cNvCxnSpPr>
          <p:nvPr/>
        </p:nvCxnSpPr>
        <p:spPr>
          <a:xfrm>
            <a:off x="2212955" y="2612207"/>
            <a:ext cx="0" cy="792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1329" y="4498829"/>
            <a:ext cx="1097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IV</a:t>
            </a:r>
          </a:p>
          <a:p>
            <a:pPr algn="ctr"/>
            <a:r>
              <a:rPr lang="en-US" dirty="0" smtClean="0"/>
              <a:t>IV*2 = PO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03688" y="4443616"/>
            <a:ext cx="1608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PO</a:t>
            </a:r>
          </a:p>
          <a:p>
            <a:pPr algn="ctr"/>
            <a:r>
              <a:rPr lang="en-US" dirty="0" smtClean="0"/>
              <a:t>PO*2= New PO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5" idx="2"/>
            <a:endCxn id="23" idx="0"/>
          </p:cNvCxnSpPr>
          <p:nvPr/>
        </p:nvCxnSpPr>
        <p:spPr>
          <a:xfrm flipH="1">
            <a:off x="4519917" y="3810985"/>
            <a:ext cx="1238515" cy="687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2"/>
            <a:endCxn id="24" idx="0"/>
          </p:cNvCxnSpPr>
          <p:nvPr/>
        </p:nvCxnSpPr>
        <p:spPr>
          <a:xfrm>
            <a:off x="5758432" y="3810985"/>
            <a:ext cx="1349755" cy="632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35757" y="5547882"/>
            <a:ext cx="1968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if 10 mg PO BID</a:t>
            </a:r>
          </a:p>
          <a:p>
            <a:r>
              <a:rPr lang="en-US" dirty="0" smtClean="0"/>
              <a:t>Then 10 mg IV BID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11760" y="5511072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if 10 mg PO BID</a:t>
            </a:r>
          </a:p>
          <a:p>
            <a:r>
              <a:rPr lang="en-US" dirty="0" smtClean="0"/>
              <a:t>Then 20 mg PO BID</a:t>
            </a:r>
            <a:endParaRPr lang="en-US" dirty="0"/>
          </a:p>
        </p:txBody>
      </p:sp>
      <p:cxnSp>
        <p:nvCxnSpPr>
          <p:cNvPr id="34" name="Straight Connector 33"/>
          <p:cNvCxnSpPr>
            <a:stCxn id="24" idx="2"/>
            <a:endCxn id="32" idx="0"/>
          </p:cNvCxnSpPr>
          <p:nvPr/>
        </p:nvCxnSpPr>
        <p:spPr>
          <a:xfrm>
            <a:off x="7108187" y="5089947"/>
            <a:ext cx="0" cy="421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3" idx="2"/>
            <a:endCxn id="31" idx="0"/>
          </p:cNvCxnSpPr>
          <p:nvPr/>
        </p:nvCxnSpPr>
        <p:spPr>
          <a:xfrm>
            <a:off x="4519917" y="5145160"/>
            <a:ext cx="0" cy="402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2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1529</Words>
  <Application>Microsoft Macintosh PowerPoint</Application>
  <PresentationFormat>On-screen Show (4:3)</PresentationFormat>
  <Paragraphs>447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 SCHOOL OF PHARMACY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Do</dc:creator>
  <cp:lastModifiedBy>Leon Do</cp:lastModifiedBy>
  <cp:revision>151</cp:revision>
  <dcterms:created xsi:type="dcterms:W3CDTF">2012-03-30T22:46:59Z</dcterms:created>
  <dcterms:modified xsi:type="dcterms:W3CDTF">2013-11-28T00:43:56Z</dcterms:modified>
</cp:coreProperties>
</file>