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5" r:id="rId6"/>
    <p:sldId id="266" r:id="rId7"/>
    <p:sldId id="268" r:id="rId8"/>
    <p:sldId id="269" r:id="rId9"/>
    <p:sldId id="263" r:id="rId10"/>
    <p:sldId id="261" r:id="rId11"/>
    <p:sldId id="260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ification" id="{9F141707-E0AF-7D47-8CD6-35EE28F9A5C3}">
          <p14:sldIdLst>
            <p14:sldId id="256"/>
            <p14:sldId id="257"/>
            <p14:sldId id="258"/>
          </p14:sldIdLst>
        </p14:section>
        <p14:section name="Treatment" id="{B2718833-98F5-664A-82AD-AAA21EAB0949}">
          <p14:sldIdLst>
            <p14:sldId id="267"/>
            <p14:sldId id="265"/>
            <p14:sldId id="266"/>
            <p14:sldId id="268"/>
            <p14:sldId id="269"/>
          </p14:sldIdLst>
        </p14:section>
        <p14:section name="Loop" id="{467032CC-8F2A-A840-9171-EB5774AF2D41}">
          <p14:sldIdLst>
            <p14:sldId id="263"/>
            <p14:sldId id="261"/>
            <p14:sldId id="260"/>
          </p14:sldIdLst>
        </p14:section>
        <p14:section name="Vasodilators" id="{7DD3613F-F184-5840-BBBA-081B6A594485}">
          <p14:sldIdLst>
            <p14:sldId id="262"/>
          </p14:sldIdLst>
        </p14:section>
        <p14:section name="Inotrope" id="{A0C8FE1A-0031-9544-AE59-6573861A1779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33" autoAdjust="0"/>
  </p:normalViewPr>
  <p:slideViewPr>
    <p:cSldViewPr snapToGrid="0" snapToObjects="1">
      <p:cViewPr varScale="1">
        <p:scale>
          <a:sx n="66" d="100"/>
          <a:sy n="66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614F7-7E25-E24A-AD01-00E5385D484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4AC60E68-E636-AC4A-80DA-9510B26F6582}">
      <dgm:prSet phldrT="[Text]"/>
      <dgm:spPr>
        <a:solidFill>
          <a:srgbClr val="3365FB"/>
        </a:solidFill>
      </dgm:spPr>
      <dgm:t>
        <a:bodyPr/>
        <a:lstStyle/>
        <a:p>
          <a:r>
            <a:rPr lang="en-US" dirty="0" smtClean="0"/>
            <a:t>Subset I</a:t>
          </a:r>
        </a:p>
        <a:p>
          <a:r>
            <a:rPr lang="en-US" dirty="0" smtClean="0"/>
            <a:t>(warm and dry)</a:t>
          </a:r>
          <a:endParaRPr lang="en-US" dirty="0"/>
        </a:p>
      </dgm:t>
    </dgm:pt>
    <dgm:pt modelId="{6C576E37-9D45-484B-A9C4-F0FE85E90E6F}" type="parTrans" cxnId="{2C5455EB-D37B-2D4E-B4E9-00F03D4B3486}">
      <dgm:prSet/>
      <dgm:spPr/>
      <dgm:t>
        <a:bodyPr/>
        <a:lstStyle/>
        <a:p>
          <a:endParaRPr lang="en-US"/>
        </a:p>
      </dgm:t>
    </dgm:pt>
    <dgm:pt modelId="{2165BE6D-7B7A-EF46-BE96-12E179B6CCC4}" type="sibTrans" cxnId="{2C5455EB-D37B-2D4E-B4E9-00F03D4B3486}">
      <dgm:prSet/>
      <dgm:spPr/>
      <dgm:t>
        <a:bodyPr/>
        <a:lstStyle/>
        <a:p>
          <a:endParaRPr lang="en-US"/>
        </a:p>
      </dgm:t>
    </dgm:pt>
    <dgm:pt modelId="{04B8867C-646E-D347-BE17-9B5C5F19086D}">
      <dgm:prSet phldrT="[Text]"/>
      <dgm:spPr>
        <a:solidFill>
          <a:srgbClr val="3366FF"/>
        </a:solidFill>
      </dgm:spPr>
      <dgm:t>
        <a:bodyPr/>
        <a:lstStyle/>
        <a:p>
          <a:r>
            <a:rPr lang="en-US" dirty="0" smtClean="0"/>
            <a:t>Optimize oral HF medications</a:t>
          </a:r>
          <a:endParaRPr lang="en-US" dirty="0"/>
        </a:p>
      </dgm:t>
    </dgm:pt>
    <dgm:pt modelId="{210266FE-AE79-0847-8898-1243C18EC9EC}" type="parTrans" cxnId="{16DA27CC-7F62-6949-85F1-B80B37A79A09}">
      <dgm:prSet/>
      <dgm:spPr/>
      <dgm:t>
        <a:bodyPr/>
        <a:lstStyle/>
        <a:p>
          <a:endParaRPr lang="en-US"/>
        </a:p>
      </dgm:t>
    </dgm:pt>
    <dgm:pt modelId="{0AF69E90-62B4-6D47-B2C4-0E5ECB891B82}" type="sibTrans" cxnId="{16DA27CC-7F62-6949-85F1-B80B37A79A09}">
      <dgm:prSet/>
      <dgm:spPr/>
      <dgm:t>
        <a:bodyPr/>
        <a:lstStyle/>
        <a:p>
          <a:endParaRPr lang="en-US"/>
        </a:p>
      </dgm:t>
    </dgm:pt>
    <dgm:pt modelId="{CBA6729E-E753-B94F-BC1F-B588FF9107F6}" type="pres">
      <dgm:prSet presAssocID="{DC3614F7-7E25-E24A-AD01-00E5385D4849}" presName="CompostProcess" presStyleCnt="0">
        <dgm:presLayoutVars>
          <dgm:dir/>
          <dgm:resizeHandles val="exact"/>
        </dgm:presLayoutVars>
      </dgm:prSet>
      <dgm:spPr/>
    </dgm:pt>
    <dgm:pt modelId="{9F5D2FDB-8764-164C-BA36-D303ADB00A87}" type="pres">
      <dgm:prSet presAssocID="{DC3614F7-7E25-E24A-AD01-00E5385D4849}" presName="arrow" presStyleLbl="bgShp" presStyleIdx="0" presStyleCnt="1"/>
      <dgm:spPr>
        <a:solidFill>
          <a:srgbClr val="FF0000"/>
        </a:solidFill>
      </dgm:spPr>
    </dgm:pt>
    <dgm:pt modelId="{46BBF9BB-A2EB-D544-A761-2D28D63D1D79}" type="pres">
      <dgm:prSet presAssocID="{DC3614F7-7E25-E24A-AD01-00E5385D4849}" presName="linearProcess" presStyleCnt="0"/>
      <dgm:spPr/>
    </dgm:pt>
    <dgm:pt modelId="{DB675B67-B8B3-BC46-B55D-79AEF441EF36}" type="pres">
      <dgm:prSet presAssocID="{4AC60E68-E636-AC4A-80DA-9510B26F6582}" presName="textNode" presStyleLbl="node1" presStyleIdx="0" presStyleCnt="2" custLinFactX="-1884" custLinFactNeighborX="-100000" custLinFactNeighborY="3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DA3B1-BFEA-4046-842B-09A7AF1B0E43}" type="pres">
      <dgm:prSet presAssocID="{2165BE6D-7B7A-EF46-BE96-12E179B6CCC4}" presName="sibTrans" presStyleCnt="0"/>
      <dgm:spPr/>
    </dgm:pt>
    <dgm:pt modelId="{6422DDE9-4E3C-FE49-97C0-993F02FE3E8B}" type="pres">
      <dgm:prSet presAssocID="{04B8867C-646E-D347-BE17-9B5C5F19086D}" presName="textNode" presStyleLbl="node1" presStyleIdx="1" presStyleCnt="2" custLinFactX="-5491" custLinFactNeighborX="-100000" custLinFactNeighborY="3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E25E5-E9D1-0D4E-A771-11E17943DCE9}" type="presOf" srcId="{DC3614F7-7E25-E24A-AD01-00E5385D4849}" destId="{CBA6729E-E753-B94F-BC1F-B588FF9107F6}" srcOrd="0" destOrd="0" presId="urn:microsoft.com/office/officeart/2005/8/layout/hProcess9"/>
    <dgm:cxn modelId="{2C5455EB-D37B-2D4E-B4E9-00F03D4B3486}" srcId="{DC3614F7-7E25-E24A-AD01-00E5385D4849}" destId="{4AC60E68-E636-AC4A-80DA-9510B26F6582}" srcOrd="0" destOrd="0" parTransId="{6C576E37-9D45-484B-A9C4-F0FE85E90E6F}" sibTransId="{2165BE6D-7B7A-EF46-BE96-12E179B6CCC4}"/>
    <dgm:cxn modelId="{0AA04FC6-23BC-6C4D-BC66-918F018F16CC}" type="presOf" srcId="{4AC60E68-E636-AC4A-80DA-9510B26F6582}" destId="{DB675B67-B8B3-BC46-B55D-79AEF441EF36}" srcOrd="0" destOrd="0" presId="urn:microsoft.com/office/officeart/2005/8/layout/hProcess9"/>
    <dgm:cxn modelId="{58E46B45-3762-3F47-9EB3-AAC8651C3266}" type="presOf" srcId="{04B8867C-646E-D347-BE17-9B5C5F19086D}" destId="{6422DDE9-4E3C-FE49-97C0-993F02FE3E8B}" srcOrd="0" destOrd="0" presId="urn:microsoft.com/office/officeart/2005/8/layout/hProcess9"/>
    <dgm:cxn modelId="{16DA27CC-7F62-6949-85F1-B80B37A79A09}" srcId="{DC3614F7-7E25-E24A-AD01-00E5385D4849}" destId="{04B8867C-646E-D347-BE17-9B5C5F19086D}" srcOrd="1" destOrd="0" parTransId="{210266FE-AE79-0847-8898-1243C18EC9EC}" sibTransId="{0AF69E90-62B4-6D47-B2C4-0E5ECB891B82}"/>
    <dgm:cxn modelId="{68FF75AF-A434-714F-9583-3158AD433821}" type="presParOf" srcId="{CBA6729E-E753-B94F-BC1F-B588FF9107F6}" destId="{9F5D2FDB-8764-164C-BA36-D303ADB00A87}" srcOrd="0" destOrd="0" presId="urn:microsoft.com/office/officeart/2005/8/layout/hProcess9"/>
    <dgm:cxn modelId="{BCB2361B-DD4D-F64F-8593-BA8CD43763B0}" type="presParOf" srcId="{CBA6729E-E753-B94F-BC1F-B588FF9107F6}" destId="{46BBF9BB-A2EB-D544-A761-2D28D63D1D79}" srcOrd="1" destOrd="0" presId="urn:microsoft.com/office/officeart/2005/8/layout/hProcess9"/>
    <dgm:cxn modelId="{B9AFE7C0-387F-604F-9D07-652E5C23F89E}" type="presParOf" srcId="{46BBF9BB-A2EB-D544-A761-2D28D63D1D79}" destId="{DB675B67-B8B3-BC46-B55D-79AEF441EF36}" srcOrd="0" destOrd="0" presId="urn:microsoft.com/office/officeart/2005/8/layout/hProcess9"/>
    <dgm:cxn modelId="{3C85AF2B-42A7-F946-8605-6830D46E26F1}" type="presParOf" srcId="{46BBF9BB-A2EB-D544-A761-2D28D63D1D79}" destId="{0F4DA3B1-BFEA-4046-842B-09A7AF1B0E43}" srcOrd="1" destOrd="0" presId="urn:microsoft.com/office/officeart/2005/8/layout/hProcess9"/>
    <dgm:cxn modelId="{4187B546-ED6D-C140-8B5A-1D23CBA2231E}" type="presParOf" srcId="{46BBF9BB-A2EB-D544-A761-2D28D63D1D79}" destId="{6422DDE9-4E3C-FE49-97C0-993F02FE3E8B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D2FDB-8764-164C-BA36-D303ADB00A87}">
      <dsp:nvSpPr>
        <dsp:cNvPr id="0" name=""/>
        <dsp:cNvSpPr/>
      </dsp:nvSpPr>
      <dsp:spPr>
        <a:xfrm>
          <a:off x="457199" y="0"/>
          <a:ext cx="5181600" cy="2643094"/>
        </a:xfrm>
        <a:prstGeom prst="rightArrow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675B67-B8B3-BC46-B55D-79AEF441EF36}">
      <dsp:nvSpPr>
        <dsp:cNvPr id="0" name=""/>
        <dsp:cNvSpPr/>
      </dsp:nvSpPr>
      <dsp:spPr>
        <a:xfrm>
          <a:off x="544540" y="826252"/>
          <a:ext cx="2228850" cy="1057237"/>
        </a:xfrm>
        <a:prstGeom prst="roundRect">
          <a:avLst/>
        </a:prstGeom>
        <a:solidFill>
          <a:srgbClr val="3365F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Subset 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(warm and dry)</a:t>
          </a:r>
          <a:endParaRPr lang="en-US" sz="2300" kern="1200" dirty="0"/>
        </a:p>
      </dsp:txBody>
      <dsp:txXfrm>
        <a:off x="596150" y="877862"/>
        <a:ext cx="2125630" cy="954017"/>
      </dsp:txXfrm>
    </dsp:sp>
    <dsp:sp modelId="{6422DDE9-4E3C-FE49-97C0-993F02FE3E8B}">
      <dsp:nvSpPr>
        <dsp:cNvPr id="0" name=""/>
        <dsp:cNvSpPr/>
      </dsp:nvSpPr>
      <dsp:spPr>
        <a:xfrm>
          <a:off x="2848074" y="826252"/>
          <a:ext cx="2228850" cy="1057237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Optimize oral HF medications</a:t>
          </a:r>
          <a:endParaRPr lang="en-US" sz="2300" kern="1200" dirty="0"/>
        </a:p>
      </dsp:txBody>
      <dsp:txXfrm>
        <a:off x="2899684" y="877862"/>
        <a:ext cx="2125630" cy="95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215AE-D725-484A-845B-380D460A7D94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5F4AD-FC74-D541-A1F1-7FC324FE3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decompensation is the functional deterioration of a previously working structure or system</a:t>
            </a:r>
          </a:p>
          <a:p>
            <a:endParaRPr lang="en-US" dirty="0" smtClean="0"/>
          </a:p>
          <a:p>
            <a:r>
              <a:rPr lang="en-US" dirty="0" smtClean="0"/>
              <a:t>Cold and wet: hypoperfusion, elevated filling pressure</a:t>
            </a:r>
          </a:p>
          <a:p>
            <a:r>
              <a:rPr lang="en-US" dirty="0" smtClean="0"/>
              <a:t>	cold: hypoperfusion</a:t>
            </a:r>
          </a:p>
          <a:p>
            <a:r>
              <a:rPr lang="en-US" dirty="0" smtClean="0"/>
              <a:t>	wet: elevated filling pressure</a:t>
            </a:r>
          </a:p>
          <a:p>
            <a:endParaRPr lang="en-US" dirty="0" smtClean="0"/>
          </a:p>
          <a:p>
            <a:r>
              <a:rPr lang="en-US" dirty="0" smtClean="0"/>
              <a:t>Warm and wet: good perfusion, elevated filling</a:t>
            </a:r>
          </a:p>
          <a:p>
            <a:r>
              <a:rPr lang="en-US" dirty="0" smtClean="0"/>
              <a:t>	warm: good perfusion</a:t>
            </a:r>
          </a:p>
          <a:p>
            <a:r>
              <a:rPr lang="en-US" dirty="0" smtClean="0"/>
              <a:t>	wet: elevated filling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F4AD-FC74-D541-A1F1-7FC324FE3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ortho = straight, </a:t>
            </a:r>
            <a:r>
              <a:rPr lang="en-US" baseline="0" dirty="0" err="1" smtClean="0"/>
              <a:t>pnea</a:t>
            </a:r>
            <a:r>
              <a:rPr lang="en-US" baseline="0" dirty="0" smtClean="0"/>
              <a:t> = breath</a:t>
            </a:r>
          </a:p>
          <a:p>
            <a:r>
              <a:rPr lang="en-US" dirty="0" smtClean="0"/>
              <a:t>Orthopnea</a:t>
            </a:r>
            <a:r>
              <a:rPr lang="en-US" baseline="0" dirty="0" smtClean="0"/>
              <a:t> = SOB when lying straight</a:t>
            </a:r>
          </a:p>
          <a:p>
            <a:r>
              <a:rPr lang="en-US" dirty="0" smtClean="0"/>
              <a:t>BNP </a:t>
            </a:r>
            <a:r>
              <a:rPr lang="en-US" dirty="0" err="1" smtClean="0"/>
              <a:t>Brain_natriuretic_peptide</a:t>
            </a:r>
            <a:r>
              <a:rPr lang="en-US" dirty="0" smtClean="0"/>
              <a:t>,</a:t>
            </a:r>
            <a:r>
              <a:rPr lang="en-US" baseline="0" dirty="0" smtClean="0"/>
              <a:t> increase in BNP = HF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F4AD-FC74-D541-A1F1-7FC324FE3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C</a:t>
            </a:r>
            <a:r>
              <a:rPr lang="en-US" b="0" baseline="0" dirty="0" smtClean="0"/>
              <a:t>I  	I is </a:t>
            </a:r>
            <a:r>
              <a:rPr lang="en-US" b="0" baseline="0" dirty="0" err="1" smtClean="0"/>
              <a:t>vertacle</a:t>
            </a:r>
            <a:endParaRPr lang="en-US" b="0" baseline="0" dirty="0" smtClean="0"/>
          </a:p>
          <a:p>
            <a:r>
              <a:rPr lang="en-US" b="0" baseline="0" dirty="0" smtClean="0"/>
              <a:t>P	P is side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Wet = diuretic</a:t>
            </a:r>
          </a:p>
          <a:p>
            <a:r>
              <a:rPr lang="en-US" b="0" baseline="0" dirty="0" smtClean="0"/>
              <a:t>Cold = Use Inotrope to pump heart more = more perfuse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F4AD-FC74-D541-A1F1-7FC324FE3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new Furosemide 40 mg IV bolus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taken loop,</a:t>
            </a:r>
            <a:r>
              <a:rPr lang="en-US" baseline="0" dirty="0" smtClean="0"/>
              <a:t> double dose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FURO = </a:t>
            </a:r>
            <a:r>
              <a:rPr lang="en-US" dirty="0" err="1" smtClean="0"/>
              <a:t>FOURty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F4AD-FC74-D541-A1F1-7FC324FE3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Cold: PCWP &lt; 15 meaning not</a:t>
            </a:r>
            <a:r>
              <a:rPr lang="en-US" baseline="0" dirty="0" smtClean="0"/>
              <a:t> enough fluid to be perfuse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dirty="0" smtClean="0"/>
              <a:t>IV NS to get perfuse</a:t>
            </a:r>
          </a:p>
          <a:p>
            <a:r>
              <a:rPr lang="en-US" dirty="0" smtClean="0"/>
              <a:t>Cold: PCWP &gt; 15 meaning has enough fluid.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low BP  </a:t>
            </a:r>
            <a:r>
              <a:rPr lang="en-US" baseline="0" dirty="0" smtClean="0">
                <a:sym typeface="Wingdings"/>
              </a:rPr>
              <a:t> IV inotrope to push blood to periphery</a:t>
            </a:r>
          </a:p>
          <a:p>
            <a:r>
              <a:rPr lang="en-US" baseline="0" dirty="0" smtClean="0">
                <a:sym typeface="Wingdings"/>
              </a:rPr>
              <a:t>	high BP  vasodilate to move blood to periphery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F4AD-FC74-D541-A1F1-7FC324FE3B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mg IV = 10 mg PO </a:t>
            </a:r>
          </a:p>
          <a:p>
            <a:r>
              <a:rPr lang="en-US" dirty="0" smtClean="0"/>
              <a:t>IV*2 = 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 err="1" smtClean="0"/>
              <a:t>metolzaone</a:t>
            </a:r>
            <a:r>
              <a:rPr lang="en-US" dirty="0" smtClean="0"/>
              <a:t> dosing</a:t>
            </a:r>
          </a:p>
          <a:p>
            <a:endParaRPr lang="en-US" dirty="0" smtClean="0"/>
          </a:p>
          <a:p>
            <a:r>
              <a:rPr lang="en-US" dirty="0" smtClean="0"/>
              <a:t>Meta</a:t>
            </a:r>
            <a:r>
              <a:rPr lang="en-US" baseline="0" dirty="0" smtClean="0"/>
              <a:t> (2) + </a:t>
            </a:r>
            <a:r>
              <a:rPr lang="en-US" dirty="0" smtClean="0"/>
              <a:t>zone</a:t>
            </a:r>
            <a:r>
              <a:rPr lang="en-US" baseline="0" dirty="0" smtClean="0"/>
              <a:t> (around)</a:t>
            </a:r>
            <a:r>
              <a:rPr lang="en-US" dirty="0" smtClean="0"/>
              <a:t>: 2.5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F4AD-FC74-D541-A1F1-7FC324FE3B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Vasodilators decrease </a:t>
            </a:r>
            <a:r>
              <a:rPr lang="en-US" dirty="0" err="1" smtClean="0"/>
              <a:t>preoad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Vasodilate to allow perfusion</a:t>
            </a:r>
            <a:r>
              <a:rPr lang="en-US" baseline="0" dirty="0" smtClean="0"/>
              <a:t> (treat the cold)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F4AD-FC74-D541-A1F1-7FC324FE3B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to know </a:t>
            </a:r>
            <a:r>
              <a:rPr lang="en-US" dirty="0" smtClean="0"/>
              <a:t>dosing</a:t>
            </a:r>
          </a:p>
          <a:p>
            <a:endParaRPr lang="en-US" dirty="0" smtClean="0"/>
          </a:p>
          <a:p>
            <a:r>
              <a:rPr lang="en-US" dirty="0" smtClean="0"/>
              <a:t>If Beta blocker then give milrinone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renal problem then </a:t>
            </a:r>
            <a:r>
              <a:rPr lang="en-US" baseline="0" smtClean="0"/>
              <a:t>give dobutamine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5F4AD-FC74-D541-A1F1-7FC324FE3B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5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E1B9-A1E7-4948-AA4A-37B6FDC051FF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2C39-3779-3944-B4DD-E72982CA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076" y="257664"/>
            <a:ext cx="87436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Acute Decompensated HF (ADHF)</a:t>
            </a:r>
          </a:p>
          <a:p>
            <a:r>
              <a:rPr lang="en-US" dirty="0" smtClean="0"/>
              <a:t>ADHF: Patients </a:t>
            </a:r>
            <a:r>
              <a:rPr lang="en-US" dirty="0"/>
              <a:t>with heart failure of sufficient severity to require </a:t>
            </a:r>
            <a:r>
              <a:rPr lang="en-US" dirty="0" smtClean="0"/>
              <a:t>hospitalization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Hemodynamic Parameters</a:t>
            </a:r>
          </a:p>
          <a:p>
            <a:r>
              <a:rPr lang="en-US" dirty="0" smtClean="0"/>
              <a:t>Cardiac Index: measures Cardiac Output (CO) to body SA</a:t>
            </a:r>
          </a:p>
          <a:p>
            <a:r>
              <a:rPr lang="en-US" dirty="0" smtClean="0"/>
              <a:t>Pulmonary Capillary Wedge pressure (PCWP) Measure pressure by putting catheter in heart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89474"/>
              </p:ext>
            </p:extLst>
          </p:nvPr>
        </p:nvGraphicFramePr>
        <p:xfrm>
          <a:off x="184076" y="2104016"/>
          <a:ext cx="874363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909"/>
                <a:gridCol w="2185909"/>
                <a:gridCol w="2185909"/>
                <a:gridCol w="2185909"/>
              </a:tblGrid>
              <a:tr h="33492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Normal Value</a:t>
                      </a:r>
                    </a:p>
                    <a:p>
                      <a:pPr algn="ctr"/>
                      <a:r>
                        <a:rPr lang="en-US" sz="1800" dirty="0" smtClean="0"/>
                        <a:t>(L/min/m</a:t>
                      </a:r>
                      <a:r>
                        <a:rPr lang="en-US" sz="1800" baseline="30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ADHF Value</a:t>
                      </a:r>
                    </a:p>
                    <a:p>
                      <a:pPr algn="ctr"/>
                      <a:r>
                        <a:rPr lang="en-US" sz="1800" dirty="0" smtClean="0"/>
                        <a:t>(mm Hg)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Memorize this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Explained on slide 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</a:tr>
              <a:tr h="1940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Cardiac Index (CI)</a:t>
                      </a:r>
                    </a:p>
                    <a:p>
                      <a:pPr algn="ctr"/>
                      <a:r>
                        <a:rPr lang="en-US" sz="1800" dirty="0" smtClean="0"/>
                        <a:t>(Measures perfusion)</a:t>
                      </a: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2.8-3.6</a:t>
                      </a:r>
                      <a:endParaRPr lang="en-US" sz="18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1.3-2</a:t>
                      </a:r>
                      <a:endParaRPr lang="en-US" sz="18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2.2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</a:tr>
              <a:tr h="1940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PCWP</a:t>
                      </a:r>
                    </a:p>
                    <a:p>
                      <a:pPr algn="ctr"/>
                      <a:r>
                        <a:rPr lang="en-US" sz="1800" b="1" dirty="0" smtClean="0"/>
                        <a:t>(measures fluid)</a:t>
                      </a:r>
                      <a:endParaRPr lang="en-US" sz="18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8-12</a:t>
                      </a:r>
                      <a:endParaRPr lang="en-US" sz="18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18-30</a:t>
                      </a:r>
                      <a:endParaRPr lang="en-US" sz="18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4076" y="4195143"/>
            <a:ext cx="874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Cardiac Index: measures Perfusion</a:t>
            </a:r>
          </a:p>
          <a:p>
            <a:r>
              <a:rPr lang="en-US" dirty="0"/>
              <a:t>	</a:t>
            </a:r>
            <a:r>
              <a:rPr lang="en-US" dirty="0" smtClean="0"/>
              <a:t>if Cardiac Index &lt; 2.2	patient is Cold		hypoperfusion		Treat: inotrope</a:t>
            </a:r>
          </a:p>
          <a:p>
            <a:r>
              <a:rPr lang="en-US" dirty="0"/>
              <a:t>	</a:t>
            </a:r>
            <a:r>
              <a:rPr lang="en-US" dirty="0" smtClean="0"/>
              <a:t>if Cardiac Index &gt; 2.2	patient is Warm	good perfusion</a:t>
            </a:r>
          </a:p>
          <a:p>
            <a:endParaRPr lang="en-US" dirty="0"/>
          </a:p>
          <a:p>
            <a:r>
              <a:rPr lang="en-US" dirty="0" smtClean="0"/>
              <a:t>PCWP: measures Fluid </a:t>
            </a:r>
          </a:p>
          <a:p>
            <a:r>
              <a:rPr lang="en-US" dirty="0"/>
              <a:t>	</a:t>
            </a:r>
            <a:r>
              <a:rPr lang="en-US" dirty="0" smtClean="0"/>
              <a:t>if PCWP &lt; 18			patient is dry		no fluid present</a:t>
            </a:r>
          </a:p>
          <a:p>
            <a:r>
              <a:rPr lang="en-US" dirty="0"/>
              <a:t>	</a:t>
            </a:r>
            <a:r>
              <a:rPr lang="en-US" dirty="0" smtClean="0"/>
              <a:t>if PCWP &gt; 18			patient is wet		fluid present		Treat: Diuretic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5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38" y="220234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Diuretic: dosing considerations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2859" y="799512"/>
            <a:ext cx="308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Patient comes in with acute HF</a:t>
            </a:r>
          </a:p>
          <a:p>
            <a:pPr algn="ctr"/>
            <a:r>
              <a:rPr lang="en-US" dirty="0" smtClean="0"/>
              <a:t>ADHF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1081" y="1877239"/>
            <a:ext cx="230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 never taken diuretic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6601" y="1840430"/>
            <a:ext cx="166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taken diuretic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2212955" y="1445843"/>
            <a:ext cx="1714239" cy="431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3927194" y="1445843"/>
            <a:ext cx="1831238" cy="39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8125" y="269281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Furosemide</a:t>
            </a:r>
          </a:p>
          <a:p>
            <a:r>
              <a:rPr lang="en-US" dirty="0" smtClean="0"/>
              <a:t>40 mg IV bolus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68504" y="2729625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Dose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2"/>
            <a:endCxn id="15" idx="0"/>
          </p:cNvCxnSpPr>
          <p:nvPr/>
        </p:nvCxnSpPr>
        <p:spPr>
          <a:xfrm>
            <a:off x="5758432" y="2209762"/>
            <a:ext cx="0" cy="519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4" idx="0"/>
          </p:cNvCxnSpPr>
          <p:nvPr/>
        </p:nvCxnSpPr>
        <p:spPr>
          <a:xfrm>
            <a:off x="2212955" y="2246571"/>
            <a:ext cx="0" cy="446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7478" y="3536629"/>
            <a:ext cx="288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given IV</a:t>
            </a:r>
          </a:p>
          <a:p>
            <a:pPr algn="ctr"/>
            <a:r>
              <a:rPr lang="en-US" dirty="0" smtClean="0"/>
              <a:t>IV is 2x more potent than 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66493" y="3481416"/>
            <a:ext cx="168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given PO</a:t>
            </a:r>
          </a:p>
          <a:p>
            <a:pPr algn="ctr"/>
            <a:r>
              <a:rPr lang="en-US" dirty="0" smtClean="0"/>
              <a:t>Double PO dose</a:t>
            </a:r>
          </a:p>
        </p:txBody>
      </p:sp>
      <p:cxnSp>
        <p:nvCxnSpPr>
          <p:cNvPr id="26" name="Straight Arrow Connector 25"/>
          <p:cNvCxnSpPr>
            <a:stCxn id="15" idx="2"/>
            <a:endCxn id="23" idx="0"/>
          </p:cNvCxnSpPr>
          <p:nvPr/>
        </p:nvCxnSpPr>
        <p:spPr>
          <a:xfrm flipH="1">
            <a:off x="4519922" y="3098957"/>
            <a:ext cx="1238510" cy="437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24" idx="0"/>
          </p:cNvCxnSpPr>
          <p:nvPr/>
        </p:nvCxnSpPr>
        <p:spPr>
          <a:xfrm>
            <a:off x="5758432" y="3098957"/>
            <a:ext cx="1349754" cy="382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66326" y="4585682"/>
            <a:ext cx="1905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Furosemide</a:t>
            </a:r>
          </a:p>
          <a:p>
            <a:r>
              <a:rPr lang="en-US" dirty="0" smtClean="0"/>
              <a:t>if 10 mg PO BID</a:t>
            </a:r>
          </a:p>
          <a:p>
            <a:r>
              <a:rPr lang="en-US" dirty="0" smtClean="0"/>
              <a:t>Then 10 mg IV BID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11760" y="4548872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Furosemide</a:t>
            </a:r>
          </a:p>
          <a:p>
            <a:r>
              <a:rPr lang="en-US" dirty="0" smtClean="0"/>
              <a:t> if 10 mg PO BID</a:t>
            </a:r>
          </a:p>
          <a:p>
            <a:r>
              <a:rPr lang="en-US" dirty="0" smtClean="0"/>
              <a:t>Then 20 mg PO BID</a:t>
            </a:r>
            <a:endParaRPr lang="en-US" dirty="0"/>
          </a:p>
        </p:txBody>
      </p:sp>
      <p:cxnSp>
        <p:nvCxnSpPr>
          <p:cNvPr id="34" name="Straight Connector 33"/>
          <p:cNvCxnSpPr>
            <a:stCxn id="24" idx="2"/>
            <a:endCxn id="32" idx="0"/>
          </p:cNvCxnSpPr>
          <p:nvPr/>
        </p:nvCxnSpPr>
        <p:spPr>
          <a:xfrm>
            <a:off x="7108186" y="4127747"/>
            <a:ext cx="1" cy="421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2"/>
            <a:endCxn id="31" idx="0"/>
          </p:cNvCxnSpPr>
          <p:nvPr/>
        </p:nvCxnSpPr>
        <p:spPr>
          <a:xfrm flipH="1">
            <a:off x="4518927" y="4182960"/>
            <a:ext cx="995" cy="402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4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7894" y="1054267"/>
            <a:ext cx="28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Patient is Resistant to Loop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8374" y="149998"/>
            <a:ext cx="39877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patient is given 160 mg IV bolus furosemide</a:t>
            </a:r>
          </a:p>
          <a:p>
            <a:pPr algn="ctr"/>
            <a:r>
              <a:rPr lang="en-US" sz="1600" dirty="0" smtClean="0"/>
              <a:t>And is not improving  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4692269" y="734774"/>
            <a:ext cx="1" cy="319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645" y="142477"/>
            <a:ext cx="159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Resistant to loop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307241" y="1839185"/>
            <a:ext cx="151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</a:t>
            </a:r>
            <a:r>
              <a:rPr lang="en-US" sz="1600" dirty="0" err="1" smtClean="0"/>
              <a:t>CrCl</a:t>
            </a:r>
            <a:r>
              <a:rPr lang="en-US" sz="1600" dirty="0" smtClean="0"/>
              <a:t> &gt; 30 then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3092" y="1839185"/>
            <a:ext cx="151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</a:t>
            </a:r>
            <a:r>
              <a:rPr lang="en-US" sz="1600" dirty="0" err="1" smtClean="0"/>
              <a:t>CrCl</a:t>
            </a:r>
            <a:r>
              <a:rPr lang="en-US" sz="1600" dirty="0" smtClean="0"/>
              <a:t> &lt; 30 then</a:t>
            </a:r>
          </a:p>
        </p:txBody>
      </p:sp>
      <p:cxnSp>
        <p:nvCxnSpPr>
          <p:cNvPr id="18" name="Straight Connector 17"/>
          <p:cNvCxnSpPr>
            <a:stCxn id="4" idx="2"/>
            <a:endCxn id="15" idx="0"/>
          </p:cNvCxnSpPr>
          <p:nvPr/>
        </p:nvCxnSpPr>
        <p:spPr>
          <a:xfrm flipH="1">
            <a:off x="3066524" y="1392821"/>
            <a:ext cx="1625746" cy="446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74984" y="2512715"/>
            <a:ext cx="15830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Add</a:t>
            </a:r>
          </a:p>
          <a:p>
            <a:pPr algn="ctr"/>
            <a:r>
              <a:rPr lang="en-US" sz="1600" dirty="0" smtClean="0"/>
              <a:t>HCTZ</a:t>
            </a:r>
          </a:p>
          <a:p>
            <a:pPr algn="ctr"/>
            <a:r>
              <a:rPr lang="en-US" sz="1600" dirty="0" smtClean="0"/>
              <a:t>12.5 mg PO daily</a:t>
            </a:r>
            <a:endParaRPr lang="en-US" sz="1600" dirty="0"/>
          </a:p>
        </p:txBody>
      </p:sp>
      <p:cxnSp>
        <p:nvCxnSpPr>
          <p:cNvPr id="21" name="Straight Connector 20"/>
          <p:cNvCxnSpPr>
            <a:stCxn id="4" idx="2"/>
            <a:endCxn id="16" idx="0"/>
          </p:cNvCxnSpPr>
          <p:nvPr/>
        </p:nvCxnSpPr>
        <p:spPr>
          <a:xfrm>
            <a:off x="4692270" y="1392821"/>
            <a:ext cx="1590105" cy="446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42429" y="2501150"/>
            <a:ext cx="1479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Add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Metolazone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2.5 mg PO daily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>
            <a:off x="6282375" y="2177739"/>
            <a:ext cx="0" cy="323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9" idx="0"/>
          </p:cNvCxnSpPr>
          <p:nvPr/>
        </p:nvCxnSpPr>
        <p:spPr>
          <a:xfrm>
            <a:off x="3066524" y="2177739"/>
            <a:ext cx="3" cy="334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59170"/>
              </p:ext>
            </p:extLst>
          </p:nvPr>
        </p:nvGraphicFramePr>
        <p:xfrm>
          <a:off x="211645" y="4653722"/>
          <a:ext cx="8670004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501"/>
                <a:gridCol w="2167501"/>
                <a:gridCol w="2167501"/>
                <a:gridCol w="21675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Drug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CrCl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Initial Dose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Maximum Dose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Metolazone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Good</a:t>
                      </a:r>
                      <a:r>
                        <a:rPr lang="en-US" sz="1600" baseline="0" dirty="0" smtClean="0"/>
                        <a:t> if </a:t>
                      </a:r>
                    </a:p>
                    <a:p>
                      <a:pPr algn="ctr"/>
                      <a:r>
                        <a:rPr lang="en-US" sz="1600" baseline="0" dirty="0" err="1" smtClean="0"/>
                        <a:t>CrCl</a:t>
                      </a:r>
                      <a:r>
                        <a:rPr lang="en-US" sz="1600" baseline="0" dirty="0" smtClean="0"/>
                        <a:t> &lt; 30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2.5 mg daily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Every other day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 mg daily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Hydrochlorothiazide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Contra if </a:t>
                      </a:r>
                    </a:p>
                    <a:p>
                      <a:pPr algn="ctr"/>
                      <a:r>
                        <a:rPr lang="en-US" sz="1600" dirty="0" err="1" smtClean="0"/>
                        <a:t>CrCl</a:t>
                      </a:r>
                      <a:r>
                        <a:rPr lang="en-US" sz="1600" dirty="0" smtClean="0"/>
                        <a:t> &lt; 30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 mg daily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Or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Every other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 mg daily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1801944" y="3813540"/>
            <a:ext cx="575648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maybe</a:t>
            </a:r>
          </a:p>
          <a:p>
            <a:pPr algn="ctr"/>
            <a:r>
              <a:rPr lang="en-US" sz="1600" dirty="0" smtClean="0"/>
              <a:t>Change furosemide IV bolus to IV continuous infusion</a:t>
            </a:r>
          </a:p>
        </p:txBody>
      </p:sp>
      <p:cxnSp>
        <p:nvCxnSpPr>
          <p:cNvPr id="56" name="Straight Connector 55"/>
          <p:cNvCxnSpPr>
            <a:stCxn id="22" idx="2"/>
            <a:endCxn id="54" idx="0"/>
          </p:cNvCxnSpPr>
          <p:nvPr/>
        </p:nvCxnSpPr>
        <p:spPr>
          <a:xfrm flipH="1">
            <a:off x="4680188" y="3332147"/>
            <a:ext cx="1602187" cy="481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2"/>
            <a:endCxn id="54" idx="0"/>
          </p:cNvCxnSpPr>
          <p:nvPr/>
        </p:nvCxnSpPr>
        <p:spPr>
          <a:xfrm>
            <a:off x="3066527" y="3343712"/>
            <a:ext cx="1613661" cy="469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2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99" y="173194"/>
            <a:ext cx="88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Vasodilators </a:t>
            </a:r>
          </a:p>
          <a:p>
            <a:r>
              <a:rPr lang="en-US" dirty="0" smtClean="0"/>
              <a:t>Who: In addition to diuretic therapy, patients who need rapid improvement of symptoms</a:t>
            </a:r>
          </a:p>
          <a:p>
            <a:r>
              <a:rPr lang="en-US" dirty="0"/>
              <a:t>	</a:t>
            </a:r>
            <a:r>
              <a:rPr lang="en-US" dirty="0" smtClean="0"/>
              <a:t>Warm and wet patients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16200"/>
              </p:ext>
            </p:extLst>
          </p:nvPr>
        </p:nvGraphicFramePr>
        <p:xfrm>
          <a:off x="101600" y="1350936"/>
          <a:ext cx="8873066" cy="5188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2827"/>
                <a:gridCol w="2243802"/>
                <a:gridCol w="2243802"/>
                <a:gridCol w="2572635"/>
              </a:tblGrid>
              <a:tr h="1687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VASODILATORS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IV Nitroglycerin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Na </a:t>
                      </a:r>
                      <a:r>
                        <a:rPr lang="en-US" sz="1600" baseline="30000" dirty="0" smtClean="0"/>
                        <a:t>+</a:t>
                      </a:r>
                      <a:r>
                        <a:rPr lang="en-US" sz="1600" baseline="0" dirty="0" smtClean="0"/>
                        <a:t> Nitroprusside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Nesiritide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</a:tr>
              <a:tr h="4948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Indications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Warm and wet pts</a:t>
                      </a:r>
                      <a:endParaRPr lang="en-US" sz="1600" b="1" dirty="0" smtClean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Warm and wet pts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Warm and wet pts</a:t>
                      </a:r>
                      <a:endParaRPr lang="en-US" sz="1600" b="1" dirty="0"/>
                    </a:p>
                  </a:txBody>
                  <a:tcPr marL="81280" marR="81280"/>
                </a:tc>
              </a:tr>
              <a:tr h="4948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MOA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Mimics nitric oxide’s stimulation of GC and production of cGMP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Nitric oxide-mediated conversion</a:t>
                      </a:r>
                      <a:r>
                        <a:rPr lang="en-US" sz="1600" baseline="0" dirty="0" smtClean="0"/>
                        <a:t> of GTP to cGMP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Recombinant BNP, stimulates production</a:t>
                      </a:r>
                      <a:r>
                        <a:rPr lang="en-US" sz="1600" baseline="0" dirty="0" smtClean="0"/>
                        <a:t> of cGMP, natriuresis</a:t>
                      </a:r>
                      <a:endParaRPr lang="en-US" sz="1600" b="1" dirty="0"/>
                    </a:p>
                  </a:txBody>
                  <a:tcPr marL="81280" marR="81280"/>
                </a:tc>
              </a:tr>
              <a:tr h="472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Clinical effects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Venous vasodilator &gt; arterial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vasodilator (more effective on preload)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Balanced arterial and venous vasodilation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Wingdings"/>
                        </a:rPr>
                        <a:t></a:t>
                      </a:r>
                      <a:r>
                        <a:rPr lang="en-US" sz="1600" kern="1200" dirty="0">
                          <a:sym typeface="Wingdings"/>
                        </a:rPr>
                        <a:t> </a:t>
                      </a:r>
                      <a:r>
                        <a:rPr lang="en-US" sz="1600" kern="1200" dirty="0" smtClean="0">
                          <a:sym typeface="Wingdings"/>
                        </a:rPr>
                        <a:t>PCWP and</a:t>
                      </a:r>
                      <a:r>
                        <a:rPr lang="en-US" sz="1600" kern="1200" baseline="0" dirty="0" smtClean="0">
                          <a:sym typeface="Wingdings"/>
                        </a:rPr>
                        <a:t> SVR</a:t>
                      </a:r>
                      <a:endParaRPr lang="en-US" sz="1600" b="1" dirty="0"/>
                    </a:p>
                  </a:txBody>
                  <a:tcPr marL="81280" marR="81280"/>
                </a:tc>
              </a:tr>
              <a:tr h="581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Dosing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 mcg/min</a:t>
                      </a:r>
                      <a:r>
                        <a:rPr lang="en-US" sz="1600" baseline="0" dirty="0" smtClean="0"/>
                        <a:t> IV, </a:t>
                      </a:r>
                      <a:r>
                        <a:rPr lang="en-US" sz="1600" baseline="0" dirty="0" smtClean="0">
                          <a:sym typeface="Wingdings"/>
                        </a:rPr>
                        <a:t></a:t>
                      </a:r>
                      <a:r>
                        <a:rPr lang="en-US" sz="1600" kern="1200" baseline="0" dirty="0">
                          <a:sym typeface="Wingdings"/>
                        </a:rPr>
                        <a:t> </a:t>
                      </a:r>
                      <a:r>
                        <a:rPr lang="en-US" sz="1600" kern="1200" baseline="0" dirty="0" smtClean="0">
                          <a:sym typeface="Wingdings"/>
                        </a:rPr>
                        <a:t>by 5 mcg/min every 5 min up to 200 mcg/min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0.3-0.5 mcg/kg/min</a:t>
                      </a:r>
                      <a:r>
                        <a:rPr lang="en-US" sz="1600" baseline="0" dirty="0" smtClean="0"/>
                        <a:t> IV, </a:t>
                      </a:r>
                      <a:r>
                        <a:rPr lang="en-US" sz="1600" baseline="0" dirty="0" smtClean="0">
                          <a:sym typeface="Wingdings"/>
                        </a:rPr>
                        <a:t></a:t>
                      </a:r>
                      <a:r>
                        <a:rPr lang="en-US" sz="1600" baseline="0" dirty="0" smtClean="0"/>
                        <a:t> 0.5 mcg/kg/min up to 3 mcg/kg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 mcg/kg IVB, 0.01 mcg/kg/min IV, </a:t>
                      </a:r>
                      <a:r>
                        <a:rPr lang="en-US" sz="1600" dirty="0" smtClean="0">
                          <a:sym typeface="Wingdings"/>
                        </a:rPr>
                        <a:t></a:t>
                      </a:r>
                      <a:r>
                        <a:rPr lang="en-US" sz="1600" kern="1200" dirty="0">
                          <a:sym typeface="Wingdings"/>
                        </a:rPr>
                        <a:t> </a:t>
                      </a:r>
                      <a:r>
                        <a:rPr lang="en-US" sz="1600" kern="1200" dirty="0" smtClean="0">
                          <a:sym typeface="Wingdings"/>
                        </a:rPr>
                        <a:t>by 0.005 mcg/kg/min</a:t>
                      </a:r>
                      <a:r>
                        <a:rPr lang="en-US" sz="1600" kern="1200" baseline="0" dirty="0" smtClean="0">
                          <a:sym typeface="Wingdings"/>
                        </a:rPr>
                        <a:t> up to 0.03 mcg/kg/min</a:t>
                      </a:r>
                      <a:endParaRPr lang="en-US" sz="1600" b="1" dirty="0"/>
                    </a:p>
                  </a:txBody>
                  <a:tcPr marL="81280" marR="81280"/>
                </a:tc>
              </a:tr>
              <a:tr h="364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Elimination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Inactive metabolites in urine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Contains CN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Cyanide: hepatic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Thiocyanate: renal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renal/hepatic adjustment</a:t>
                      </a:r>
                      <a:endParaRPr lang="en-US" sz="1600" b="1" dirty="0"/>
                    </a:p>
                  </a:txBody>
                  <a:tcPr marL="81280" marR="81280"/>
                </a:tc>
              </a:tr>
              <a:tr h="447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Adverse effects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Hypotension, reflex tachycardia, HA, tachyphylaxis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Hypotension, cyanide or thiocyanate toxicity</a:t>
                      </a:r>
                      <a:endParaRPr lang="en-US" sz="1600" b="1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Hypotension and tachycardia</a:t>
                      </a:r>
                      <a:endParaRPr lang="en-US" sz="1600" b="1" dirty="0"/>
                    </a:p>
                  </a:txBody>
                  <a:tcPr marL="81280" marR="812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9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42225"/>
            <a:ext cx="7138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Inotrope</a:t>
            </a:r>
          </a:p>
          <a:p>
            <a:r>
              <a:rPr lang="en-US" dirty="0" smtClean="0"/>
              <a:t>Who: </a:t>
            </a:r>
            <a:r>
              <a:rPr lang="en-US" dirty="0" smtClean="0">
                <a:solidFill>
                  <a:srgbClr val="FF0000"/>
                </a:solidFill>
              </a:rPr>
              <a:t>Cold with PCWP &gt; 15</a:t>
            </a:r>
          </a:p>
          <a:p>
            <a:r>
              <a:rPr lang="en-US" dirty="0"/>
              <a:t>	</a:t>
            </a:r>
            <a:r>
              <a:rPr lang="en-US" dirty="0" smtClean="0"/>
              <a:t>1. patients with low BP 	SBP &lt; 90 mmHg</a:t>
            </a:r>
          </a:p>
          <a:p>
            <a:r>
              <a:rPr lang="en-US" dirty="0"/>
              <a:t>	</a:t>
            </a:r>
            <a:r>
              <a:rPr lang="en-US" dirty="0" smtClean="0"/>
              <a:t>2. End organ dysfunction due to low output syndrome</a:t>
            </a:r>
          </a:p>
          <a:p>
            <a:r>
              <a:rPr lang="en-US" dirty="0"/>
              <a:t>	</a:t>
            </a:r>
            <a:r>
              <a:rPr lang="en-US" dirty="0" smtClean="0"/>
              <a:t>3. Unresponsive to IV loop or IV vasodilators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92793"/>
              </p:ext>
            </p:extLst>
          </p:nvPr>
        </p:nvGraphicFramePr>
        <p:xfrm>
          <a:off x="101600" y="1639423"/>
          <a:ext cx="8873066" cy="5227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477"/>
                <a:gridCol w="3305850"/>
                <a:gridCol w="3612739"/>
              </a:tblGrid>
              <a:tr h="25919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INOTROPES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Dobutamine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Milrinone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</a:tr>
              <a:tr h="79031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Indications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Used in patients</a:t>
                      </a:r>
                      <a:r>
                        <a:rPr lang="en-US" sz="1600" b="0" baseline="0" dirty="0" smtClean="0"/>
                        <a:t> who present with Cold and Wet or Cold and Dry exacerbations (only if the PCWP &gt; 15 mm Hg</a:t>
                      </a:r>
                      <a:endParaRPr lang="en-US" sz="16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Used in patients</a:t>
                      </a:r>
                      <a:r>
                        <a:rPr lang="en-US" sz="1600" b="0" baseline="0" dirty="0" smtClean="0"/>
                        <a:t> who present with Cold and Wet or Cold and Dry exacerbations (only if the PCWP &gt; 15 mm Hg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</a:tr>
              <a:tr h="79031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MOA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0" dirty="0" smtClean="0">
                          <a:solidFill>
                            <a:srgbClr val="FF0000"/>
                          </a:solidFill>
                        </a:rPr>
                        <a:t>β</a:t>
                      </a:r>
                      <a:r>
                        <a:rPr lang="el-GR" sz="16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 – agonist: </a:t>
                      </a:r>
                      <a:r>
                        <a:rPr lang="en-US" sz="1600" b="0" baseline="0" dirty="0" smtClean="0"/>
                        <a:t>Converts ATP into cAMP to </a:t>
                      </a:r>
                      <a:r>
                        <a:rPr lang="en-US" sz="1600" b="0" baseline="0" dirty="0" smtClean="0">
                          <a:sym typeface="Wingdings"/>
                        </a:rPr>
                        <a:t></a:t>
                      </a:r>
                      <a:r>
                        <a:rPr lang="en-US" sz="1600" b="0" kern="1200" baseline="0" dirty="0">
                          <a:sym typeface="Wingdings"/>
                        </a:rPr>
                        <a:t> </a:t>
                      </a:r>
                      <a:r>
                        <a:rPr lang="en-US" sz="1600" b="0" kern="1200" baseline="0" dirty="0" smtClean="0">
                          <a:sym typeface="Wingdings"/>
                        </a:rPr>
                        <a:t>CO; slight peripheral vasodilation</a:t>
                      </a:r>
                      <a:endParaRPr lang="en-US" sz="16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8000"/>
                          </a:solidFill>
                        </a:rPr>
                        <a:t>PDE inhibitor: </a:t>
                      </a:r>
                      <a:r>
                        <a:rPr lang="en-US" sz="1600" b="0" dirty="0" smtClean="0"/>
                        <a:t>Inhibits cAMP breakdown to </a:t>
                      </a:r>
                      <a:r>
                        <a:rPr lang="en-US" sz="1600" b="0" dirty="0" smtClean="0">
                          <a:sym typeface="Wingdings"/>
                        </a:rPr>
                        <a:t></a:t>
                      </a:r>
                      <a:r>
                        <a:rPr lang="en-US" sz="1600" b="0" kern="1200" dirty="0">
                          <a:sym typeface="Wingdings"/>
                        </a:rPr>
                        <a:t> </a:t>
                      </a:r>
                      <a:r>
                        <a:rPr lang="en-US" sz="1600" b="0" kern="1200" dirty="0" smtClean="0">
                          <a:sym typeface="Wingdings"/>
                        </a:rPr>
                        <a:t>CO and in vascular smooth muscle to </a:t>
                      </a:r>
                      <a:r>
                        <a:rPr lang="en-US" sz="1600" b="0" kern="1200" dirty="0">
                          <a:sym typeface="Wingdings"/>
                        </a:rPr>
                        <a:t> </a:t>
                      </a:r>
                      <a:r>
                        <a:rPr lang="en-US" sz="1600" b="0" kern="1200" dirty="0" smtClean="0">
                          <a:sym typeface="Wingdings"/>
                        </a:rPr>
                        <a:t>SVR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</a:tr>
              <a:tr h="430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Clinical effects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8000"/>
                          </a:solidFill>
                        </a:rPr>
                        <a:t>Inotropic and chronotropic</a:t>
                      </a:r>
                      <a:r>
                        <a:rPr lang="en-US" sz="1600" b="0" baseline="0" dirty="0" smtClean="0">
                          <a:solidFill>
                            <a:srgbClr val="008000"/>
                          </a:solidFill>
                        </a:rPr>
                        <a:t> effects</a:t>
                      </a:r>
                      <a:endParaRPr lang="en-US" sz="1600" b="0" dirty="0">
                        <a:solidFill>
                          <a:srgbClr val="008000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Inotropic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 and lusitropic effects, no chronotropic effects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</a:tr>
              <a:tr h="607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Dosing</a:t>
                      </a:r>
                      <a:endParaRPr lang="en-US" sz="1600" b="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2-40</a:t>
                      </a:r>
                      <a:r>
                        <a:rPr lang="en-US" sz="1600" b="0" baseline="0" dirty="0" smtClean="0"/>
                        <a:t> mcg/kg/minute IV, may titrate to max 40 mcg/kg/min</a:t>
                      </a:r>
                      <a:endParaRPr lang="en-US" sz="1600" b="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50 mcg/KG IVB, then 0.375 mcg/kg/min IV; may titrate to max 0.75 mcg/kg/min</a:t>
                      </a:r>
                      <a:endParaRPr lang="en-US" sz="1600" b="0" dirty="0"/>
                    </a:p>
                  </a:txBody>
                  <a:tcPr marL="81280" marR="81280"/>
                </a:tc>
              </a:tr>
              <a:tr h="38424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Elimination</a:t>
                      </a:r>
                      <a:endParaRPr lang="en-US" sz="1600" b="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8000"/>
                          </a:solidFill>
                        </a:rPr>
                        <a:t>Hepatic</a:t>
                      </a:r>
                      <a:r>
                        <a:rPr lang="en-US" sz="1600" b="0" baseline="0" dirty="0" smtClean="0">
                          <a:solidFill>
                            <a:srgbClr val="008000"/>
                          </a:solidFill>
                        </a:rPr>
                        <a:t> and renal</a:t>
                      </a:r>
                      <a:endParaRPr lang="en-US" sz="1600" b="0" dirty="0">
                        <a:solidFill>
                          <a:srgbClr val="008000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 90% renal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/>
                </a:tc>
              </a:tr>
              <a:tr h="6079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Adverse effects</a:t>
                      </a:r>
                      <a:endParaRPr lang="en-US" sz="1600" b="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Proarrhythmia, tachycardia, ischemia, mortality with long term</a:t>
                      </a:r>
                      <a:r>
                        <a:rPr lang="en-US" sz="1600" b="0" baseline="0" dirty="0" smtClean="0"/>
                        <a:t> use</a:t>
                      </a:r>
                      <a:endParaRPr lang="en-US" sz="1600" b="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Proarrhythmia, hypotension, tachycardia, mortality with long term</a:t>
                      </a:r>
                      <a:r>
                        <a:rPr lang="en-US" sz="1600" b="0" baseline="0" dirty="0" smtClean="0"/>
                        <a:t> use</a:t>
                      </a:r>
                      <a:endParaRPr lang="en-US" sz="1600" b="0" dirty="0"/>
                    </a:p>
                  </a:txBody>
                  <a:tcPr marL="81280" marR="81280"/>
                </a:tc>
              </a:tr>
              <a:tr h="5598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Comments</a:t>
                      </a:r>
                      <a:endParaRPr lang="en-US" sz="1600" b="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Suggested if hypotensive</a:t>
                      </a:r>
                      <a:endParaRPr lang="en-US" sz="1600" b="0" i="1" dirty="0">
                        <a:solidFill>
                          <a:srgbClr val="FAFD00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8000"/>
                          </a:solidFill>
                        </a:rPr>
                        <a:t>Suggested if receiving β-blocker b/c if take dobutamine, Agonist + </a:t>
                      </a:r>
                      <a:r>
                        <a:rPr lang="en-US" sz="1600" b="0" dirty="0" err="1" smtClean="0">
                          <a:solidFill>
                            <a:srgbClr val="008000"/>
                          </a:solidFill>
                        </a:rPr>
                        <a:t>antag</a:t>
                      </a:r>
                      <a:r>
                        <a:rPr lang="en-US" sz="1600" b="0" dirty="0" smtClean="0">
                          <a:solidFill>
                            <a:srgbClr val="008000"/>
                          </a:solidFill>
                        </a:rPr>
                        <a:t> cancels out</a:t>
                      </a:r>
                      <a:endParaRPr lang="en-US" sz="1600" b="0" i="1" dirty="0">
                        <a:solidFill>
                          <a:srgbClr val="008000"/>
                        </a:solidFill>
                      </a:endParaRPr>
                    </a:p>
                  </a:txBody>
                  <a:tcPr marL="81280" marR="812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42206"/>
              </p:ext>
            </p:extLst>
          </p:nvPr>
        </p:nvGraphicFramePr>
        <p:xfrm>
          <a:off x="331339" y="2484111"/>
          <a:ext cx="8393887" cy="3972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458"/>
                <a:gridCol w="3718345"/>
                <a:gridCol w="3571084"/>
              </a:tblGrid>
              <a:tr h="83713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Hypoperfusion “Dry”</a:t>
                      </a:r>
                    </a:p>
                    <a:p>
                      <a:r>
                        <a:rPr lang="en-US" sz="1600" dirty="0" smtClean="0"/>
                        <a:t>Low CI (CI &lt;</a:t>
                      </a:r>
                      <a:r>
                        <a:rPr lang="en-US" sz="1600" baseline="0" dirty="0" smtClean="0"/>
                        <a:t> 2.2)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Decrease Blood 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Congestion “Wet”</a:t>
                      </a:r>
                    </a:p>
                    <a:p>
                      <a:r>
                        <a:rPr lang="en-US" sz="1600" dirty="0" smtClean="0"/>
                        <a:t>High PCWP (PCWP &gt; 18)</a:t>
                      </a:r>
                    </a:p>
                    <a:p>
                      <a:r>
                        <a:rPr lang="en-US" sz="1600" dirty="0" smtClean="0"/>
                        <a:t>Bad heart = Buildup of</a:t>
                      </a:r>
                      <a:r>
                        <a:rPr lang="en-US" sz="1600" baseline="0" dirty="0" smtClean="0"/>
                        <a:t> fluid</a:t>
                      </a:r>
                      <a:endParaRPr lang="en-US" sz="1600" dirty="0"/>
                    </a:p>
                  </a:txBody>
                  <a:tcPr/>
                </a:tc>
              </a:tr>
              <a:tr h="8494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Hypoperfusion: decreased blood flow through an organ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Congestion: A weakness of the heart that leads to a buildup of fluid </a:t>
                      </a:r>
                      <a:endParaRPr lang="en-US" sz="1600" dirty="0"/>
                    </a:p>
                  </a:txBody>
                  <a:tcPr/>
                </a:tc>
              </a:tr>
              <a:tr h="8371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Hypotension</a:t>
                      </a:r>
                      <a:r>
                        <a:rPr lang="en-US" sz="1600" baseline="0" dirty="0" smtClean="0"/>
                        <a:t> b/c </a:t>
                      </a:r>
                      <a:r>
                        <a:rPr lang="en-US" sz="1600" dirty="0" smtClean="0"/>
                        <a:t>can’t get blood to organ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Cold</a:t>
                      </a:r>
                      <a:r>
                        <a:rPr lang="en-US" sz="1600" baseline="0" dirty="0" smtClean="0"/>
                        <a:t> Extremities b/c can’t get blood to organ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Worsening renal function </a:t>
                      </a:r>
                      <a:r>
                        <a:rPr lang="en-US" sz="1600" baseline="0" dirty="0" smtClean="0"/>
                        <a:t> b/c can’t get blood to organ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Jugular venous pressure (JVD)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hepatojugular reflux</a:t>
                      </a:r>
                      <a:r>
                        <a:rPr lang="en-US" sz="1600" baseline="0" dirty="0" smtClean="0"/>
                        <a:t> (HJR)</a:t>
                      </a:r>
                      <a:r>
                        <a:rPr lang="en-US" sz="1600" dirty="0" smtClean="0"/>
                        <a:t> fluid in liver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Rales: fluid in</a:t>
                      </a:r>
                      <a:r>
                        <a:rPr lang="en-US" sz="1600" baseline="0" dirty="0" smtClean="0"/>
                        <a:t> lungs</a:t>
                      </a:r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Dyspnea</a:t>
                      </a:r>
                      <a:r>
                        <a:rPr lang="en-US" sz="1600" baseline="0" dirty="0" smtClean="0"/>
                        <a:t> of Exertion (</a:t>
                      </a:r>
                      <a:r>
                        <a:rPr lang="en-US" sz="1600" dirty="0" smtClean="0"/>
                        <a:t>DOE)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Orthopnea: SOB when lying flat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1339" y="202450"/>
            <a:ext cx="4100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Presentation: Dry </a:t>
            </a:r>
            <a:r>
              <a:rPr lang="en-US" dirty="0" err="1" smtClean="0"/>
              <a:t>Vs</a:t>
            </a:r>
            <a:r>
              <a:rPr lang="en-US" dirty="0" smtClean="0"/>
              <a:t> Wet</a:t>
            </a:r>
          </a:p>
          <a:p>
            <a:endParaRPr lang="en-US" dirty="0"/>
          </a:p>
          <a:p>
            <a:r>
              <a:rPr lang="en-US" dirty="0" smtClean="0"/>
              <a:t>Diagnosis: primarily on s/s</a:t>
            </a:r>
          </a:p>
          <a:p>
            <a:r>
              <a:rPr lang="en-US" dirty="0"/>
              <a:t>	</a:t>
            </a:r>
            <a:r>
              <a:rPr lang="en-US" dirty="0" smtClean="0"/>
              <a:t>if diagnosis is uncertain, check BNP</a:t>
            </a:r>
          </a:p>
          <a:p>
            <a:r>
              <a:rPr lang="en-US" dirty="0"/>
              <a:t>	</a:t>
            </a:r>
            <a:r>
              <a:rPr lang="en-US" dirty="0" smtClean="0"/>
              <a:t>(BNP by itself is not be 100% certain)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05" y="92020"/>
            <a:ext cx="1619268" cy="2147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868" y="202450"/>
            <a:ext cx="1537358" cy="20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73155"/>
              </p:ext>
            </p:extLst>
          </p:nvPr>
        </p:nvGraphicFramePr>
        <p:xfrm>
          <a:off x="1453659" y="1736925"/>
          <a:ext cx="7435850" cy="4822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/>
                <a:gridCol w="3717925"/>
              </a:tblGrid>
              <a:tr h="2411306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Subset 1</a:t>
                      </a:r>
                    </a:p>
                    <a:p>
                      <a:pPr algn="ctr"/>
                      <a:r>
                        <a:rPr lang="en-US" sz="1800" dirty="0" smtClean="0"/>
                        <a:t>Warm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&amp;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Dry</a:t>
                      </a:r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Warm = perfuse</a:t>
                      </a:r>
                    </a:p>
                    <a:p>
                      <a:pPr algn="ctr"/>
                      <a:r>
                        <a:rPr lang="en-US" sz="1800" dirty="0" smtClean="0"/>
                        <a:t>Dry</a:t>
                      </a:r>
                      <a:r>
                        <a:rPr lang="en-US" sz="1800" baseline="0" dirty="0" smtClean="0"/>
                        <a:t> = no fluid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Treat: Optimize HF meds</a:t>
                      </a:r>
                      <a:endParaRPr lang="en-US" sz="1800" dirty="0"/>
                    </a:p>
                  </a:txBody>
                  <a:tcPr marL="122813" marR="122813" marT="61407" marB="6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Subset 2</a:t>
                      </a:r>
                    </a:p>
                    <a:p>
                      <a:pPr algn="ctr"/>
                      <a:r>
                        <a:rPr lang="en-US" sz="1800" dirty="0" smtClean="0"/>
                        <a:t>Warm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&amp;</a:t>
                      </a:r>
                      <a:r>
                        <a:rPr lang="en-US" sz="1800" baseline="0" dirty="0" smtClean="0"/>
                        <a:t> Wet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Warm = perfuse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Wet = fluid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Treat: Loop, else vasodilator else inotrope</a:t>
                      </a:r>
                      <a:endParaRPr lang="en-US" sz="1800" dirty="0"/>
                    </a:p>
                  </a:txBody>
                  <a:tcPr marL="122813" marR="122813" marT="61407" marB="61407"/>
                </a:tc>
              </a:tr>
              <a:tr h="2411306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Subset III</a:t>
                      </a:r>
                    </a:p>
                    <a:p>
                      <a:pPr algn="ctr"/>
                      <a:r>
                        <a:rPr lang="en-US" sz="1800" dirty="0" smtClean="0"/>
                        <a:t>Cold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&amp;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Dry</a:t>
                      </a:r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Cold</a:t>
                      </a:r>
                      <a:r>
                        <a:rPr lang="en-US" sz="1800" baseline="0" dirty="0" smtClean="0"/>
                        <a:t> = not perfuse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Dry = no fluid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Treat: if too try, give fluids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Vasodilate to get perfuse</a:t>
                      </a:r>
                    </a:p>
                  </a:txBody>
                  <a:tcPr marL="122813" marR="122813" marT="61407" marB="6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smtClean="0"/>
                        <a:t>Subset IV</a:t>
                      </a:r>
                    </a:p>
                    <a:p>
                      <a:pPr algn="ctr"/>
                      <a:r>
                        <a:rPr lang="en-US" sz="1800" dirty="0" smtClean="0"/>
                        <a:t>Cold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&amp;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Wet</a:t>
                      </a:r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Cold = not</a:t>
                      </a:r>
                      <a:r>
                        <a:rPr lang="en-US" sz="1800" baseline="0" dirty="0" smtClean="0"/>
                        <a:t> perfuse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Dry = fluid</a:t>
                      </a:r>
                    </a:p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Treat: Depends (don</a:t>
                      </a:r>
                      <a:r>
                        <a:rPr lang="fr-FR" sz="1800" baseline="0" dirty="0" smtClean="0"/>
                        <a:t>’</a:t>
                      </a:r>
                      <a:r>
                        <a:rPr lang="en-US" sz="1800" baseline="0" dirty="0" smtClean="0"/>
                        <a:t>t’ have t know)</a:t>
                      </a:r>
                      <a:endParaRPr lang="en-US" sz="1800" dirty="0"/>
                    </a:p>
                  </a:txBody>
                  <a:tcPr marL="122813" marR="122813" marT="61407" marB="61407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170" y="3628712"/>
            <a:ext cx="117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CI = 2.2</a:t>
            </a:r>
          </a:p>
          <a:p>
            <a:pPr algn="ctr"/>
            <a:r>
              <a:rPr lang="en-US" sz="2000" dirty="0" smtClean="0"/>
              <a:t>Perfusion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02911" y="1072133"/>
            <a:ext cx="131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PCWP = 18</a:t>
            </a:r>
          </a:p>
          <a:p>
            <a:pPr algn="ctr"/>
            <a:r>
              <a:rPr lang="en-US" sz="2000" dirty="0" smtClean="0"/>
              <a:t>fluid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5821201" y="1426076"/>
            <a:ext cx="10025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3547172" y="1426076"/>
            <a:ext cx="9557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908370" y="2227482"/>
            <a:ext cx="0" cy="1401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908370" y="4336598"/>
            <a:ext cx="0" cy="1148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818" y="2724405"/>
            <a:ext cx="83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Warm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6530" y="4731123"/>
            <a:ext cx="6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76981" y="1023634"/>
            <a:ext cx="62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41694" y="1023634"/>
            <a:ext cx="54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Dry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4956" y="0"/>
            <a:ext cx="6050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Forrester Hemodynamic Classification</a:t>
            </a:r>
          </a:p>
          <a:p>
            <a:r>
              <a:rPr lang="en-US" dirty="0" smtClean="0"/>
              <a:t>Wet: treat with diuretic to remove fluid</a:t>
            </a:r>
          </a:p>
          <a:p>
            <a:r>
              <a:rPr lang="en-US" dirty="0" smtClean="0"/>
              <a:t>Cold: treat with inotrope for heart to pump blood to periphery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661347"/>
              </p:ext>
            </p:extLst>
          </p:nvPr>
        </p:nvGraphicFramePr>
        <p:xfrm>
          <a:off x="1524000" y="2036936"/>
          <a:ext cx="6096000" cy="264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91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43467" y="609600"/>
            <a:ext cx="1761067" cy="12192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404534" y="1219200"/>
            <a:ext cx="67733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556000" y="211681"/>
            <a:ext cx="3571392" cy="1819737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472268" y="1985253"/>
            <a:ext cx="1089051" cy="6055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778933" y="2590800"/>
            <a:ext cx="1761067" cy="1066800"/>
          </a:xfrm>
          <a:prstGeom prst="ellipse">
            <a:avLst/>
          </a:prstGeom>
          <a:solidFill>
            <a:srgbClr val="33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91467" y="2342956"/>
            <a:ext cx="3115733" cy="19050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12" idx="6"/>
          </p:cNvCxnSpPr>
          <p:nvPr/>
        </p:nvCxnSpPr>
        <p:spPr bwMode="auto">
          <a:xfrm>
            <a:off x="2540000" y="3124200"/>
            <a:ext cx="108373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2"/>
          </p:cNvCxnSpPr>
          <p:nvPr/>
        </p:nvCxnSpPr>
        <p:spPr bwMode="auto">
          <a:xfrm>
            <a:off x="5249333" y="4247956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504267" y="4876800"/>
            <a:ext cx="1625600" cy="1066800"/>
          </a:xfrm>
          <a:prstGeom prst="ellipse">
            <a:avLst/>
          </a:prstGeom>
          <a:solidFill>
            <a:srgbClr val="33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659467" y="3733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29867" y="5562600"/>
            <a:ext cx="541867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097867" y="5562600"/>
            <a:ext cx="474133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807200" y="5867400"/>
            <a:ext cx="2099733" cy="5334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930400" y="5867400"/>
            <a:ext cx="1693333" cy="5334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5733" y="4495800"/>
            <a:ext cx="1625600" cy="7620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200" y="838201"/>
            <a:ext cx="169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Subset II</a:t>
            </a:r>
          </a:p>
          <a:p>
            <a:pPr algn="ctr"/>
            <a:r>
              <a:rPr lang="en-US" b="1" dirty="0" smtClean="0"/>
              <a:t>Warm and </a:t>
            </a:r>
            <a:r>
              <a:rPr lang="en-US" b="1" u="sng" dirty="0" smtClean="0"/>
              <a:t>Wet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561319" y="230926"/>
            <a:ext cx="38077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IV bolus loop diuretic </a:t>
            </a:r>
          </a:p>
          <a:p>
            <a:pPr>
              <a:defRPr/>
            </a:pPr>
            <a:r>
              <a:rPr lang="en-US" b="1" dirty="0"/>
              <a:t>If new </a:t>
            </a:r>
            <a:r>
              <a:rPr lang="en-US" b="1" dirty="0" smtClean="0"/>
              <a:t>to Furosemide </a:t>
            </a:r>
            <a:r>
              <a:rPr lang="en-US" b="1" dirty="0"/>
              <a:t>40 mg IV bolus</a:t>
            </a:r>
          </a:p>
          <a:p>
            <a:pPr>
              <a:defRPr/>
            </a:pPr>
            <a:r>
              <a:rPr lang="en-US" b="1" dirty="0"/>
              <a:t>If taken </a:t>
            </a:r>
            <a:r>
              <a:rPr lang="en-US" b="1" dirty="0" smtClean="0"/>
              <a:t>loop before, </a:t>
            </a:r>
            <a:r>
              <a:rPr lang="en-US" b="1" dirty="0"/>
              <a:t>double dose</a:t>
            </a:r>
          </a:p>
          <a:p>
            <a:pPr algn="ctr"/>
            <a:r>
              <a:rPr lang="en-US" b="1" u="sng" dirty="0" smtClean="0"/>
              <a:t>+</a:t>
            </a:r>
          </a:p>
          <a:p>
            <a:pPr algn="ctr"/>
            <a:r>
              <a:rPr lang="en-US" b="1" dirty="0" smtClean="0"/>
              <a:t> vasodilator for acute symptoms</a:t>
            </a:r>
          </a:p>
          <a:p>
            <a:pPr algn="ctr"/>
            <a:r>
              <a:rPr lang="en-US" b="1" dirty="0" smtClean="0"/>
              <a:t>Nitroglycerin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8934" y="2895600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Symptom relief?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8000" y="3810000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" y="4648200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 subset 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7734" y="3352800"/>
            <a:ext cx="6773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65172" y="2420709"/>
            <a:ext cx="37922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Increase IV loop diuretic dose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Switch to IV continuous infusion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Add HCTZ or metolazone</a:t>
            </a:r>
          </a:p>
          <a:p>
            <a:pPr algn="ctr"/>
            <a:r>
              <a:rPr lang="en-US" dirty="0" smtClean="0"/>
              <a:t>Metolazone 2.5 </a:t>
            </a:r>
            <a:r>
              <a:rPr lang="en-US" dirty="0" err="1" smtClean="0"/>
              <a:t>po</a:t>
            </a:r>
            <a:r>
              <a:rPr lang="en-US" dirty="0" smtClean="0"/>
              <a:t> daily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04267" y="5193268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Symptom relief?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23733" y="525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97600" y="5181600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98134" y="5943600"/>
            <a:ext cx="1490133" cy="369332"/>
          </a:xfrm>
          <a:prstGeom prst="rect">
            <a:avLst/>
          </a:prstGeom>
          <a:solidFill>
            <a:srgbClr val="3365FB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See subset 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74933" y="5943600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IV Inotrope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0" y="658100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Heart Failure Society of America Practice Guidelines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2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43467" y="609600"/>
            <a:ext cx="1761067" cy="12192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404534" y="1219200"/>
            <a:ext cx="67733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3149600" y="990600"/>
            <a:ext cx="2235200" cy="6858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384800" y="1219200"/>
            <a:ext cx="812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1200" y="838201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Subset III</a:t>
            </a:r>
          </a:p>
          <a:p>
            <a:pPr algn="ctr"/>
            <a:r>
              <a:rPr lang="en-US" b="1" dirty="0" smtClean="0"/>
              <a:t>Dry and </a:t>
            </a:r>
            <a:r>
              <a:rPr lang="en-US" b="1" u="sng" dirty="0" smtClean="0"/>
              <a:t>Cold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149600" y="1066800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PCWP </a:t>
            </a:r>
            <a:r>
              <a:rPr lang="en-US" u="sng" dirty="0" smtClean="0"/>
              <a:t>&gt;</a:t>
            </a:r>
            <a:r>
              <a:rPr lang="en-US" dirty="0" smtClean="0"/>
              <a:t> 15 mmHg?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0800" y="381000"/>
            <a:ext cx="2438400" cy="19812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267" y="685800"/>
            <a:ext cx="54186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7" y="609600"/>
            <a:ext cx="2235200" cy="1477328"/>
          </a:xfrm>
          <a:prstGeom prst="rect">
            <a:avLst/>
          </a:prstGeom>
          <a:solidFill>
            <a:srgbClr val="3365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IV NS until PCWP &gt; 15 mmHg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Then estimate CI and PCWP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233333" y="1676400"/>
            <a:ext cx="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368800" y="1828800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801911" y="2667000"/>
            <a:ext cx="2582889" cy="1752600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1912" y="2819400"/>
            <a:ext cx="2515156" cy="1477328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SBP &lt; 90 mmHg, symptomatic hypotension, and/or worsening renal function?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384800" y="3505200"/>
            <a:ext cx="812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20267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400800" y="3200400"/>
            <a:ext cx="2438400" cy="6858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8534" y="3276600"/>
            <a:ext cx="23029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IV Vasodilator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233333" y="4419600"/>
            <a:ext cx="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68800" y="4572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701121" y="5181600"/>
            <a:ext cx="2683679" cy="107573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1911" y="5253376"/>
            <a:ext cx="254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IV Inotrope</a:t>
            </a:r>
          </a:p>
          <a:p>
            <a:pPr algn="ctr"/>
            <a:r>
              <a:rPr lang="en-US" dirty="0" smtClean="0"/>
              <a:t>Milrinone or</a:t>
            </a:r>
          </a:p>
          <a:p>
            <a:pPr algn="ctr"/>
            <a:r>
              <a:rPr lang="en-US" dirty="0" smtClean="0"/>
              <a:t>Dobutamine (B agonist)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687733" y="38862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6400800" y="4572000"/>
            <a:ext cx="2438400" cy="9144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0800" y="4495800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 &gt; 2.2 L/min/m</a:t>
            </a:r>
            <a:r>
              <a:rPr lang="en-US" baseline="30000" dirty="0" smtClean="0"/>
              <a:t>2</a:t>
            </a:r>
            <a:r>
              <a:rPr lang="en-US" dirty="0" smtClean="0"/>
              <a:t> and/or symptom relief?</a:t>
            </a:r>
            <a:endParaRPr lang="en-US" baseline="300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687733" y="55626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823200" y="5562600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6400800" y="6019800"/>
            <a:ext cx="2438400" cy="5334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04000" y="6019800"/>
            <a:ext cx="196426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 subset I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 bwMode="auto">
          <a:xfrm flipH="1">
            <a:off x="5452533" y="5029200"/>
            <a:ext cx="948267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317067" y="4724400"/>
            <a:ext cx="9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add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0" y="658100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Heart Failure Society of America Practice Guidelines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495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43467" y="1600200"/>
            <a:ext cx="1761067" cy="12192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404534" y="1905000"/>
            <a:ext cx="67733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5588000" y="1905000"/>
            <a:ext cx="812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11200" y="1828801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Subset IV</a:t>
            </a:r>
          </a:p>
          <a:p>
            <a:pPr algn="ctr"/>
            <a:r>
              <a:rPr lang="en-US" b="1" dirty="0" smtClean="0"/>
              <a:t>Wet and Cold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68533" y="1524000"/>
            <a:ext cx="2438400" cy="9906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733" y="1295400"/>
            <a:ext cx="54186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4000" y="1752600"/>
            <a:ext cx="2235200" cy="646331"/>
          </a:xfrm>
          <a:prstGeom prst="rect">
            <a:avLst/>
          </a:prstGeom>
          <a:solidFill>
            <a:srgbClr val="3365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IV diuretic </a:t>
            </a:r>
            <a:r>
              <a:rPr lang="en-US" b="1" u="sng" dirty="0" smtClean="0"/>
              <a:t>+</a:t>
            </a:r>
            <a:r>
              <a:rPr lang="en-US" b="1" dirty="0" smtClean="0"/>
              <a:t> vasodilator</a:t>
            </a:r>
            <a:endParaRPr lang="en-US" b="1" u="sng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33333" y="3581400"/>
            <a:ext cx="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368800" y="3733800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217333" y="1600200"/>
            <a:ext cx="2235200" cy="1752600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67" y="1752600"/>
            <a:ext cx="2099733" cy="1477328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SBP &lt; 90 mmHg, symptomatic hypotension, and/or worsening renal function?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081867" y="4419600"/>
            <a:ext cx="2235200" cy="990600"/>
          </a:xfrm>
          <a:prstGeom prst="rect">
            <a:avLst/>
          </a:prstGeom>
          <a:solidFill>
            <a:srgbClr val="3365F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9600" y="4419600"/>
            <a:ext cx="209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IV inotrope + IV diuretics as tolerated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0" y="658100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Heart Failure Society of America Practice Guidelines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81867" y="448236"/>
            <a:ext cx="220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have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0768"/>
              </p:ext>
            </p:extLst>
          </p:nvPr>
        </p:nvGraphicFramePr>
        <p:xfrm>
          <a:off x="403152" y="1578085"/>
          <a:ext cx="8264625" cy="28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26796"/>
                <a:gridCol w="2842224"/>
                <a:gridCol w="1995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Reason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edema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Fluid intake/output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edema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Vital signs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than daily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Edema/ascites/rales/JVD/HJR/orthopnea/PND/cough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Electrolytes (Na</a:t>
                      </a:r>
                      <a:r>
                        <a:rPr lang="en-US" baseline="30000" dirty="0" smtClean="0"/>
                        <a:t> +</a:t>
                      </a:r>
                      <a:r>
                        <a:rPr lang="en-US" dirty="0" smtClean="0"/>
                        <a:t>, K 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, Mg </a:t>
                      </a:r>
                      <a:r>
                        <a:rPr lang="en-US" baseline="30000" dirty="0" smtClean="0"/>
                        <a:t>2+</a:t>
                      </a:r>
                      <a:r>
                        <a:rPr lang="en-US" baseline="0" dirty="0" smtClean="0"/>
                        <a:t>)</a:t>
                      </a:r>
                      <a:endParaRPr lang="en-US" baseline="30000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b/c</a:t>
                      </a:r>
                      <a:r>
                        <a:rPr lang="en-US" baseline="0" dirty="0" smtClean="0"/>
                        <a:t> of loop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Renal function (BUN, SCr)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b/c perfusion</a:t>
                      </a:r>
                      <a:endParaRPr lang="en-US" dirty="0"/>
                    </a:p>
                  </a:txBody>
                  <a:tcPr marL="81280" marR="8128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152" y="403115"/>
            <a:ext cx="121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Monitor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3152" y="4975211"/>
            <a:ext cx="269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Followup clinic every week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6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010" y="461851"/>
            <a:ext cx="9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753" y="1039164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656" y="1901433"/>
            <a:ext cx="113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If fail then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5252" y="2998328"/>
            <a:ext cx="14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IV vasodilator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0656" y="4191442"/>
            <a:ext cx="113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If fail then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1551" y="5403800"/>
            <a:ext cx="100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Inotrope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24975" y="1408496"/>
            <a:ext cx="15346" cy="49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840321" y="2270765"/>
            <a:ext cx="0" cy="727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3840321" y="3367660"/>
            <a:ext cx="0" cy="82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3840321" y="4560774"/>
            <a:ext cx="11972" cy="843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1354</Words>
  <Application>Microsoft Macintosh PowerPoint</Application>
  <PresentationFormat>On-screen Show (4:3)</PresentationFormat>
  <Paragraphs>339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95</cp:revision>
  <dcterms:created xsi:type="dcterms:W3CDTF">2012-03-31T22:25:47Z</dcterms:created>
  <dcterms:modified xsi:type="dcterms:W3CDTF">2012-04-09T18:41:53Z</dcterms:modified>
</cp:coreProperties>
</file>