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56" r:id="rId3"/>
    <p:sldId id="261" r:id="rId4"/>
    <p:sldId id="262" r:id="rId5"/>
    <p:sldId id="260" r:id="rId6"/>
    <p:sldId id="263" r:id="rId7"/>
    <p:sldId id="259" r:id="rId8"/>
    <p:sldId id="264" r:id="rId9"/>
    <p:sldId id="265" r:id="rId10"/>
    <p:sldId id="270" r:id="rId11"/>
    <p:sldId id="273" r:id="rId12"/>
    <p:sldId id="266" r:id="rId13"/>
    <p:sldId id="267" r:id="rId14"/>
    <p:sldId id="268" r:id="rId15"/>
    <p:sldId id="269"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0667BD-2254-6747-8EDC-D93B107C3C3F}">
          <p14:sldIdLst>
            <p14:sldId id="258"/>
            <p14:sldId id="256"/>
          </p14:sldIdLst>
        </p14:section>
        <p14:section name="Diagnosis" id="{0DF06DD4-FF49-CD40-A546-6D386A663D54}">
          <p14:sldIdLst>
            <p14:sldId id="261"/>
            <p14:sldId id="262"/>
            <p14:sldId id="260"/>
            <p14:sldId id="263"/>
            <p14:sldId id="259"/>
          </p14:sldIdLst>
        </p14:section>
        <p14:section name="Treatment" id="{05B78D48-12CC-B146-937C-165E72E7A718}">
          <p14:sldIdLst>
            <p14:sldId id="264"/>
            <p14:sldId id="265"/>
            <p14:sldId id="270"/>
            <p14:sldId id="273"/>
          </p14:sldIdLst>
        </p14:section>
        <p14:section name="Initial" id="{D63AEE20-E806-9945-AF1C-E8B1B73524A6}">
          <p14:sldIdLst>
            <p14:sldId id="266"/>
          </p14:sldIdLst>
        </p14:section>
        <p14:section name="Reperfusion" id="{A0E0E619-529D-184A-8BFE-CA50EEF34A1A}">
          <p14:sldIdLst>
            <p14:sldId id="267"/>
            <p14:sldId id="268"/>
            <p14:sldId id="269"/>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FF00FF"/>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19" autoAdjust="0"/>
  </p:normalViewPr>
  <p:slideViewPr>
    <p:cSldViewPr snapToGrid="0" snapToObjects="1">
      <p:cViewPr varScale="1">
        <p:scale>
          <a:sx n="74" d="100"/>
          <a:sy n="74" d="100"/>
        </p:scale>
        <p:origin x="-192" y="-112"/>
      </p:cViewPr>
      <p:guideLst>
        <p:guide orient="horz" pos="2160"/>
        <p:guide pos="2880"/>
      </p:guideLst>
    </p:cSldViewPr>
  </p:slideViewPr>
  <p:notesTextViewPr>
    <p:cViewPr>
      <p:scale>
        <a:sx n="100" d="100"/>
        <a:sy n="100" d="100"/>
      </p:scale>
      <p:origin x="0" y="20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04274-F355-B641-8A14-F3746F70C6A2}" type="datetimeFigureOut">
              <a:rPr lang="en-US" smtClean="0"/>
              <a:t>4/3/12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6E726C-3617-4340-83C8-8382507696B1}" type="slidenum">
              <a:rPr lang="en-US" smtClean="0"/>
              <a:t>‹#›</a:t>
            </a:fld>
            <a:endParaRPr lang="en-US"/>
          </a:p>
        </p:txBody>
      </p:sp>
    </p:spTree>
    <p:extLst>
      <p:ext uri="{BB962C8B-B14F-4D97-AF65-F5344CB8AC3E}">
        <p14:creationId xmlns:p14="http://schemas.microsoft.com/office/powerpoint/2010/main" val="28552949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javascript:showrefcontent('refrenceslayer');"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www.youtube.com</a:t>
            </a:r>
            <a:r>
              <a:rPr lang="en-US" dirty="0" smtClean="0"/>
              <a:t>/</a:t>
            </a:r>
            <a:r>
              <a:rPr lang="en-US" dirty="0" err="1" smtClean="0"/>
              <a:t>watch?v</a:t>
            </a:r>
            <a:r>
              <a:rPr lang="en-US" dirty="0" smtClean="0"/>
              <a:t>=J_vRlHeW6TI</a:t>
            </a:r>
          </a:p>
          <a:p>
            <a:endParaRPr lang="en-US" dirty="0" smtClean="0"/>
          </a:p>
          <a:p>
            <a:r>
              <a:rPr lang="en-US" dirty="0" smtClean="0"/>
              <a:t>http://</a:t>
            </a:r>
            <a:r>
              <a:rPr lang="en-US" dirty="0" err="1" smtClean="0"/>
              <a:t>www.youtube.com</a:t>
            </a:r>
            <a:r>
              <a:rPr lang="en-US" dirty="0" smtClean="0"/>
              <a:t>/</a:t>
            </a:r>
            <a:r>
              <a:rPr lang="en-US" dirty="0" err="1" smtClean="0"/>
              <a:t>watch?v</a:t>
            </a:r>
            <a:r>
              <a:rPr lang="en-US" dirty="0" smtClean="0"/>
              <a:t>=plomIvk7Kdk</a:t>
            </a:r>
          </a:p>
          <a:p>
            <a:r>
              <a:rPr lang="en-US" sz="1200" kern="1200" dirty="0" smtClean="0">
                <a:solidFill>
                  <a:schemeClr val="tx1"/>
                </a:solidFill>
                <a:latin typeface="+mn-lt"/>
                <a:ea typeface="+mn-ea"/>
                <a:cs typeface="+mn-cs"/>
              </a:rPr>
              <a:t>30:00 Ischemia = weak membrane potential</a:t>
            </a:r>
            <a:r>
              <a:rPr lang="en-US" sz="1200" kern="1200" baseline="0" dirty="0" smtClean="0">
                <a:solidFill>
                  <a:schemeClr val="tx1"/>
                </a:solidFill>
                <a:latin typeface="+mn-lt"/>
                <a:ea typeface="+mn-ea"/>
                <a:cs typeface="+mn-cs"/>
              </a:rPr>
              <a:t> which might have weaker, cations can leak in so cardiac cell isn’t able to rest </a:t>
            </a:r>
            <a:r>
              <a:rPr lang="en-US" sz="1200" kern="1200" baseline="0" dirty="0" smtClean="0">
                <a:solidFill>
                  <a:schemeClr val="tx1"/>
                </a:solidFill>
                <a:latin typeface="+mn-lt"/>
                <a:ea typeface="+mn-ea"/>
                <a:cs typeface="+mn-cs"/>
                <a:sym typeface="Wingdings"/>
              </a:rPr>
              <a:t> triggered </a:t>
            </a:r>
            <a:r>
              <a:rPr lang="en-US" sz="1200" kern="1200" baseline="0" dirty="0" err="1" smtClean="0">
                <a:solidFill>
                  <a:schemeClr val="tx1"/>
                </a:solidFill>
                <a:latin typeface="+mn-lt"/>
                <a:ea typeface="+mn-ea"/>
                <a:cs typeface="+mn-cs"/>
                <a:sym typeface="Wingdings"/>
              </a:rPr>
              <a:t>automaticicity</a:t>
            </a:r>
            <a:r>
              <a:rPr lang="en-US" sz="1200" kern="1200" baseline="0" dirty="0" smtClean="0">
                <a:solidFill>
                  <a:schemeClr val="tx1"/>
                </a:solidFill>
                <a:latin typeface="+mn-lt"/>
                <a:ea typeface="+mn-ea"/>
                <a:cs typeface="+mn-cs"/>
                <a:sym typeface="Wingdings"/>
              </a:rPr>
              <a:t> arrhythmias</a:t>
            </a:r>
          </a:p>
          <a:p>
            <a:r>
              <a:rPr lang="en-US" sz="1200" kern="1200" baseline="0" dirty="0" smtClean="0">
                <a:solidFill>
                  <a:schemeClr val="tx1"/>
                </a:solidFill>
                <a:latin typeface="+mn-lt"/>
                <a:ea typeface="+mn-ea"/>
                <a:cs typeface="+mn-cs"/>
                <a:sym typeface="Wingdings"/>
              </a:rPr>
              <a:t>33:00 Re-entry</a:t>
            </a:r>
          </a:p>
          <a:p>
            <a:endParaRPr lang="en-US" sz="1200" kern="1200" baseline="0" dirty="0" smtClean="0">
              <a:solidFill>
                <a:schemeClr val="tx1"/>
              </a:solidFill>
              <a:latin typeface="+mn-lt"/>
              <a:ea typeface="+mn-ea"/>
              <a:cs typeface="+mn-cs"/>
              <a:sym typeface="Wingdings"/>
            </a:endParaRPr>
          </a:p>
          <a:p>
            <a:r>
              <a:rPr lang="en-US" sz="1200" kern="1200" baseline="0" dirty="0" smtClean="0">
                <a:solidFill>
                  <a:schemeClr val="tx1"/>
                </a:solidFill>
                <a:latin typeface="+mn-lt"/>
                <a:ea typeface="+mn-ea"/>
                <a:cs typeface="+mn-cs"/>
                <a:sym typeface="Wingdings"/>
              </a:rPr>
              <a:t>35:00 EKG</a:t>
            </a:r>
          </a:p>
          <a:p>
            <a:r>
              <a:rPr lang="en-US" sz="1200" kern="1200" baseline="0" dirty="0" smtClean="0">
                <a:solidFill>
                  <a:schemeClr val="tx1"/>
                </a:solidFill>
                <a:latin typeface="+mn-lt"/>
                <a:ea typeface="+mn-ea"/>
                <a:cs typeface="+mn-cs"/>
                <a:sym typeface="Wingdings"/>
              </a:rPr>
              <a:t>Sinus tachycardia (SA node) P waves happen earlier</a:t>
            </a:r>
          </a:p>
          <a:p>
            <a:endParaRPr lang="en-US" sz="1200" kern="1200" baseline="0" dirty="0" smtClean="0">
              <a:solidFill>
                <a:schemeClr val="tx1"/>
              </a:solidFill>
              <a:latin typeface="+mn-lt"/>
              <a:ea typeface="+mn-ea"/>
              <a:cs typeface="+mn-cs"/>
              <a:sym typeface="Wingdings"/>
            </a:endParaRPr>
          </a:p>
          <a:p>
            <a:r>
              <a:rPr lang="en-US" dirty="0" smtClean="0"/>
              <a:t>52:50</a:t>
            </a:r>
            <a:r>
              <a:rPr lang="en-US" baseline="0" dirty="0" smtClean="0"/>
              <a:t> EKG arrhythmia</a:t>
            </a:r>
            <a:endParaRPr lang="en-US" dirty="0"/>
          </a:p>
        </p:txBody>
      </p:sp>
      <p:sp>
        <p:nvSpPr>
          <p:cNvPr id="4" name="Slide Number Placeholder 3"/>
          <p:cNvSpPr>
            <a:spLocks noGrp="1"/>
          </p:cNvSpPr>
          <p:nvPr>
            <p:ph type="sldNum" sz="quarter" idx="10"/>
          </p:nvPr>
        </p:nvSpPr>
        <p:spPr/>
        <p:txBody>
          <a:bodyPr/>
          <a:lstStyle/>
          <a:p>
            <a:fld id="{9060436A-724A-394D-BE76-BE775ED57E2F}" type="slidenum">
              <a:rPr lang="en-US" smtClean="0"/>
              <a:t>1</a:t>
            </a:fld>
            <a:endParaRPr lang="en-US"/>
          </a:p>
        </p:txBody>
      </p:sp>
    </p:spTree>
    <p:extLst>
      <p:ext uri="{BB962C8B-B14F-4D97-AF65-F5344CB8AC3E}">
        <p14:creationId xmlns:p14="http://schemas.microsoft.com/office/powerpoint/2010/main" val="105998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Syndrome: syndrome is the association of several clinically recognizable features, signs (observed by someone other than the patient), symptoms (reported by the patient), phenomena or characteristics that often occur together, so that the presence of one or more features alerts the healthcare provider to the possible presence of the others. In recent decades, the term has been used outside medicine to refer to a combination of phenomena seen in association.</a:t>
            </a:r>
            <a:endParaRPr lang="en-US" dirty="0"/>
          </a:p>
        </p:txBody>
      </p:sp>
      <p:sp>
        <p:nvSpPr>
          <p:cNvPr id="4" name="Slide Number Placeholder 3"/>
          <p:cNvSpPr>
            <a:spLocks noGrp="1"/>
          </p:cNvSpPr>
          <p:nvPr>
            <p:ph type="sldNum" sz="quarter" idx="10"/>
          </p:nvPr>
        </p:nvSpPr>
        <p:spPr/>
        <p:txBody>
          <a:bodyPr/>
          <a:lstStyle/>
          <a:p>
            <a:fld id="{CD6E726C-3617-4340-83C8-8382507696B1}" type="slidenum">
              <a:rPr lang="en-US" smtClean="0"/>
              <a:t>2</a:t>
            </a:fld>
            <a:endParaRPr lang="en-US"/>
          </a:p>
        </p:txBody>
      </p:sp>
    </p:spTree>
    <p:extLst>
      <p:ext uri="{BB962C8B-B14F-4D97-AF65-F5344CB8AC3E}">
        <p14:creationId xmlns:p14="http://schemas.microsoft.com/office/powerpoint/2010/main" val="176266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STEMI has an increase in ST wave b/c during injury, the</a:t>
            </a:r>
            <a:r>
              <a:rPr lang="en-US" baseline="0" dirty="0" smtClean="0"/>
              <a:t> tissue releases a current towards the EKG reader.</a:t>
            </a:r>
            <a:endParaRPr lang="en-US" dirty="0"/>
          </a:p>
        </p:txBody>
      </p:sp>
      <p:sp>
        <p:nvSpPr>
          <p:cNvPr id="4" name="Slide Number Placeholder 3"/>
          <p:cNvSpPr>
            <a:spLocks noGrp="1"/>
          </p:cNvSpPr>
          <p:nvPr>
            <p:ph type="sldNum" sz="quarter" idx="10"/>
          </p:nvPr>
        </p:nvSpPr>
        <p:spPr/>
        <p:txBody>
          <a:bodyPr/>
          <a:lstStyle/>
          <a:p>
            <a:fld id="{CD6E726C-3617-4340-83C8-8382507696B1}" type="slidenum">
              <a:rPr lang="en-US" smtClean="0"/>
              <a:t>5</a:t>
            </a:fld>
            <a:endParaRPr lang="en-US"/>
          </a:p>
        </p:txBody>
      </p:sp>
    </p:spTree>
    <p:extLst>
      <p:ext uri="{BB962C8B-B14F-4D97-AF65-F5344CB8AC3E}">
        <p14:creationId xmlns:p14="http://schemas.microsoft.com/office/powerpoint/2010/main" val="1727969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Clopidogrel is a class I recommendation for patients when an early </a:t>
            </a:r>
            <a:r>
              <a:rPr lang="en-US" sz="1200" kern="1200" dirty="0" err="1" smtClean="0">
                <a:solidFill>
                  <a:schemeClr val="tx1"/>
                </a:solidFill>
                <a:latin typeface="+mn-lt"/>
                <a:ea typeface="+mn-ea"/>
                <a:cs typeface="+mn-cs"/>
              </a:rPr>
              <a:t>noninterventional</a:t>
            </a:r>
            <a:r>
              <a:rPr lang="en-US" sz="1200" kern="1200" dirty="0" smtClean="0">
                <a:solidFill>
                  <a:schemeClr val="tx1"/>
                </a:solidFill>
                <a:latin typeface="+mn-lt"/>
                <a:ea typeface="+mn-ea"/>
                <a:cs typeface="+mn-cs"/>
              </a:rPr>
              <a:t> approach is planned in therapy for at least 1 month and ideally up to 1 year.</a:t>
            </a:r>
            <a:r>
              <a:rPr lang="en-US" sz="1200" kern="1200" dirty="0" smtClean="0">
                <a:solidFill>
                  <a:schemeClr val="tx1"/>
                </a:solidFill>
                <a:latin typeface="+mn-lt"/>
                <a:ea typeface="+mn-ea"/>
                <a:cs typeface="+mn-cs"/>
                <a:hlinkClick r:id="rId3"/>
              </a:rPr>
              <a:t>[58] When percutaneous coronary intervention (PCI) is planned, clopidogrel 300-600 mg should be given as early as possible before or at the time of PCI.[58] Clopidogrel, 75 mg daily, is continued for at least 12 months after PCI, if the patient is not at high risk for bleeding, according to 2011 ACCF/AHA guidelines (class I recommendation).[58] Early discontinuation should be considered if the risk of bleeding-related morbidity outweighs the anticipated benefits.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dirty="0" smtClean="0"/>
              <a:t>http://</a:t>
            </a:r>
            <a:r>
              <a:rPr lang="en-US" dirty="0" err="1" smtClean="0"/>
              <a:t>www.scpcp.org</a:t>
            </a:r>
            <a:r>
              <a:rPr lang="en-US" dirty="0" smtClean="0"/>
              <a:t>/</a:t>
            </a:r>
            <a:r>
              <a:rPr lang="en-US" dirty="0" err="1" smtClean="0"/>
              <a:t>WebDocs</a:t>
            </a:r>
            <a:r>
              <a:rPr lang="en-US" dirty="0" smtClean="0"/>
              <a:t>/KE%202/UA%20and%20NSTEMI%20Algorithm.pdf</a:t>
            </a:r>
          </a:p>
          <a:p>
            <a:r>
              <a:rPr lang="en-US" dirty="0" smtClean="0"/>
              <a:t>http://</a:t>
            </a:r>
            <a:r>
              <a:rPr lang="en-US" dirty="0" err="1" smtClean="0"/>
              <a:t>content.onlinejacc.org</a:t>
            </a:r>
            <a:r>
              <a:rPr lang="en-US" dirty="0" smtClean="0"/>
              <a:t>/content/vol50/issue7/images/large/0700664X.gr8.jpeg</a:t>
            </a:r>
            <a:endParaRPr lang="en-US" dirty="0"/>
          </a:p>
        </p:txBody>
      </p:sp>
      <p:sp>
        <p:nvSpPr>
          <p:cNvPr id="4" name="Slide Number Placeholder 3"/>
          <p:cNvSpPr>
            <a:spLocks noGrp="1"/>
          </p:cNvSpPr>
          <p:nvPr>
            <p:ph type="sldNum" sz="quarter" idx="10"/>
          </p:nvPr>
        </p:nvSpPr>
        <p:spPr/>
        <p:txBody>
          <a:bodyPr/>
          <a:lstStyle/>
          <a:p>
            <a:fld id="{CD6E726C-3617-4340-83C8-8382507696B1}" type="slidenum">
              <a:rPr lang="en-US" smtClean="0"/>
              <a:t>9</a:t>
            </a:fld>
            <a:endParaRPr lang="en-US"/>
          </a:p>
        </p:txBody>
      </p:sp>
    </p:spTree>
    <p:extLst>
      <p:ext uri="{BB962C8B-B14F-4D97-AF65-F5344CB8AC3E}">
        <p14:creationId xmlns:p14="http://schemas.microsoft.com/office/powerpoint/2010/main" val="959183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rPr>
              <a:t>Aspirin inhibits thromboxane A2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1" u="none" strike="noStrike" cap="none" normalizeH="0" baseline="0" dirty="0" smtClean="0">
                <a:ln>
                  <a:noFill/>
                </a:ln>
                <a:solidFill>
                  <a:srgbClr val="000A1E"/>
                </a:solidFill>
                <a:effectLst/>
                <a:latin typeface="Arial" charset="0"/>
                <a:ea typeface="ＭＳ Ｐゴシック" charset="0"/>
              </a:rPr>
              <a:t>Acute:</a:t>
            </a:r>
            <a:r>
              <a:rPr kumimoji="0" lang="en-US" sz="1200" b="0" i="0" u="none" strike="noStrike" cap="none" normalizeH="0" baseline="0" dirty="0" smtClean="0">
                <a:ln>
                  <a:noFill/>
                </a:ln>
                <a:solidFill>
                  <a:srgbClr val="000A1E"/>
                </a:solidFill>
                <a:effectLst/>
                <a:latin typeface="Arial" charset="0"/>
                <a:ea typeface="ＭＳ Ｐゴシック" charset="0"/>
              </a:rPr>
              <a:t> 5 mg slow IV push (over 1-2 min) q 5 min x 3, then 25 – 50 mg </a:t>
            </a:r>
            <a:r>
              <a:rPr kumimoji="0" lang="en-US" sz="1200" b="0" i="0" u="none" strike="noStrike" cap="none" normalizeH="0" baseline="0" dirty="0" err="1" smtClean="0">
                <a:ln>
                  <a:noFill/>
                </a:ln>
                <a:solidFill>
                  <a:srgbClr val="000A1E"/>
                </a:solidFill>
                <a:effectLst/>
                <a:latin typeface="Arial" charset="0"/>
                <a:ea typeface="ＭＳ Ｐゴシック" charset="0"/>
              </a:rPr>
              <a:t>po</a:t>
            </a:r>
            <a:r>
              <a:rPr kumimoji="0" lang="en-US" sz="1200" b="0" i="0" u="none" strike="noStrike" cap="none" normalizeH="0" baseline="0" dirty="0" smtClean="0">
                <a:ln>
                  <a:noFill/>
                </a:ln>
                <a:solidFill>
                  <a:srgbClr val="000A1E"/>
                </a:solidFill>
                <a:effectLst/>
                <a:latin typeface="Arial" charset="0"/>
                <a:ea typeface="ＭＳ Ｐゴシック" charset="0"/>
              </a:rPr>
              <a:t> q6hrs</a:t>
            </a:r>
          </a:p>
          <a:p>
            <a:endParaRPr lang="en-US" dirty="0"/>
          </a:p>
        </p:txBody>
      </p:sp>
      <p:sp>
        <p:nvSpPr>
          <p:cNvPr id="4" name="Slide Number Placeholder 3"/>
          <p:cNvSpPr>
            <a:spLocks noGrp="1"/>
          </p:cNvSpPr>
          <p:nvPr>
            <p:ph type="sldNum" sz="quarter" idx="10"/>
          </p:nvPr>
        </p:nvSpPr>
        <p:spPr/>
        <p:txBody>
          <a:bodyPr/>
          <a:lstStyle/>
          <a:p>
            <a:fld id="{CD6E726C-3617-4340-83C8-8382507696B1}" type="slidenum">
              <a:rPr lang="en-US" smtClean="0"/>
              <a:t>12</a:t>
            </a:fld>
            <a:endParaRPr lang="en-US"/>
          </a:p>
        </p:txBody>
      </p:sp>
    </p:spTree>
    <p:extLst>
      <p:ext uri="{BB962C8B-B14F-4D97-AF65-F5344CB8AC3E}">
        <p14:creationId xmlns:p14="http://schemas.microsoft.com/office/powerpoint/2010/main" val="3483318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rPr>
              <a:t>Know heparin dosing</a:t>
            </a:r>
          </a:p>
          <a:p>
            <a:r>
              <a:rPr lang="en-US" dirty="0" smtClean="0">
                <a:latin typeface="Calibri" charset="0"/>
              </a:rPr>
              <a:t>Know heparin max dose</a:t>
            </a:r>
          </a:p>
          <a:p>
            <a:r>
              <a:rPr lang="en-US" dirty="0" smtClean="0">
                <a:latin typeface="Calibri" charset="0"/>
              </a:rPr>
              <a:t>Know enoxaparin is </a:t>
            </a:r>
            <a:r>
              <a:rPr lang="en-US" dirty="0" err="1" smtClean="0">
                <a:latin typeface="Calibri" charset="0"/>
              </a:rPr>
              <a:t>renally</a:t>
            </a:r>
            <a:r>
              <a:rPr lang="en-US" dirty="0" smtClean="0">
                <a:latin typeface="Calibri" charset="0"/>
              </a:rPr>
              <a:t> cleared</a:t>
            </a:r>
          </a:p>
          <a:p>
            <a:r>
              <a:rPr lang="en-US" dirty="0" smtClean="0">
                <a:latin typeface="Calibri" charset="0"/>
              </a:rPr>
              <a:t>Know Fondaparinux is contraindicated if </a:t>
            </a:r>
            <a:r>
              <a:rPr lang="en-US" dirty="0" err="1" smtClean="0">
                <a:latin typeface="Calibri" charset="0"/>
              </a:rPr>
              <a:t>CrCl</a:t>
            </a:r>
            <a:r>
              <a:rPr lang="en-US" dirty="0" smtClean="0">
                <a:latin typeface="Calibri" charset="0"/>
              </a:rPr>
              <a:t> is </a:t>
            </a:r>
            <a:r>
              <a:rPr lang="en-US" dirty="0" err="1" smtClean="0">
                <a:latin typeface="Calibri" charset="0"/>
              </a:rPr>
              <a:t>renally</a:t>
            </a:r>
            <a:r>
              <a:rPr lang="en-US" dirty="0" smtClean="0">
                <a:latin typeface="Calibri" charset="0"/>
              </a:rPr>
              <a:t> cleared and is ok for pts with HIT</a:t>
            </a:r>
          </a:p>
          <a:p>
            <a:endParaRPr lang="en-US" dirty="0" smtClean="0">
              <a:latin typeface="Calibri" charset="0"/>
            </a:endParaRPr>
          </a:p>
          <a:p>
            <a:r>
              <a:rPr lang="en-US" dirty="0" smtClean="0">
                <a:latin typeface="Calibri" charset="0"/>
              </a:rPr>
              <a:t>If MI w/o fibrinolytic </a:t>
            </a:r>
            <a:r>
              <a:rPr lang="en-US" dirty="0" smtClean="0">
                <a:latin typeface="Calibri" charset="0"/>
                <a:sym typeface="Wingdings" charset="0"/>
              </a:rPr>
              <a:t> 80/18</a:t>
            </a:r>
          </a:p>
          <a:p>
            <a:r>
              <a:rPr lang="en-US" dirty="0" smtClean="0">
                <a:latin typeface="Calibri" charset="0"/>
                <a:sym typeface="Wingdings" charset="0"/>
              </a:rPr>
              <a:t>If MI with fibrinolytic  60/12</a:t>
            </a:r>
            <a:endParaRPr lang="en-US" dirty="0" smtClean="0">
              <a:latin typeface="Calibri" charset="0"/>
            </a:endParaRPr>
          </a:p>
          <a:p>
            <a:endParaRPr lang="en-US" dirty="0"/>
          </a:p>
        </p:txBody>
      </p:sp>
      <p:sp>
        <p:nvSpPr>
          <p:cNvPr id="4" name="Slide Number Placeholder 3"/>
          <p:cNvSpPr>
            <a:spLocks noGrp="1"/>
          </p:cNvSpPr>
          <p:nvPr>
            <p:ph type="sldNum" sz="quarter" idx="10"/>
          </p:nvPr>
        </p:nvSpPr>
        <p:spPr/>
        <p:txBody>
          <a:bodyPr/>
          <a:lstStyle/>
          <a:p>
            <a:fld id="{CD6E726C-3617-4340-83C8-8382507696B1}" type="slidenum">
              <a:rPr lang="en-US" smtClean="0"/>
              <a:t>15</a:t>
            </a:fld>
            <a:endParaRPr lang="en-US"/>
          </a:p>
        </p:txBody>
      </p:sp>
    </p:spTree>
    <p:extLst>
      <p:ext uri="{BB962C8B-B14F-4D97-AF65-F5344CB8AC3E}">
        <p14:creationId xmlns:p14="http://schemas.microsoft.com/office/powerpoint/2010/main" val="4051904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UFH dosing:</a:t>
            </a:r>
          </a:p>
          <a:p>
            <a:r>
              <a:rPr lang="en-US" dirty="0" smtClean="0">
                <a:latin typeface="Calibri" charset="0"/>
              </a:rPr>
              <a:t>If MI w/o fibrinolytic </a:t>
            </a:r>
            <a:r>
              <a:rPr lang="en-US" dirty="0" smtClean="0">
                <a:latin typeface="Calibri" charset="0"/>
                <a:sym typeface="Wingdings" charset="0"/>
              </a:rPr>
              <a:t> 80/18</a:t>
            </a:r>
          </a:p>
          <a:p>
            <a:r>
              <a:rPr lang="en-US" dirty="0" smtClean="0">
                <a:latin typeface="Calibri" charset="0"/>
                <a:sym typeface="Wingdings" charset="0"/>
              </a:rPr>
              <a:t>If MI with fibrinolytic  60/12</a:t>
            </a:r>
            <a:endParaRPr lang="en-US" dirty="0" smtClean="0">
              <a:latin typeface="Calibri" charset="0"/>
            </a:endParaRPr>
          </a:p>
          <a:p>
            <a:endParaRPr lang="en-US" dirty="0"/>
          </a:p>
        </p:txBody>
      </p:sp>
      <p:sp>
        <p:nvSpPr>
          <p:cNvPr id="4" name="Slide Number Placeholder 3"/>
          <p:cNvSpPr>
            <a:spLocks noGrp="1"/>
          </p:cNvSpPr>
          <p:nvPr>
            <p:ph type="sldNum" sz="quarter" idx="10"/>
          </p:nvPr>
        </p:nvSpPr>
        <p:spPr/>
        <p:txBody>
          <a:bodyPr/>
          <a:lstStyle/>
          <a:p>
            <a:fld id="{CD6E726C-3617-4340-83C8-8382507696B1}" type="slidenum">
              <a:rPr lang="en-US" smtClean="0"/>
              <a:t>16</a:t>
            </a:fld>
            <a:endParaRPr lang="en-US"/>
          </a:p>
        </p:txBody>
      </p:sp>
    </p:spTree>
    <p:extLst>
      <p:ext uri="{BB962C8B-B14F-4D97-AF65-F5344CB8AC3E}">
        <p14:creationId xmlns:p14="http://schemas.microsoft.com/office/powerpoint/2010/main" val="357414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fibrinolytic, clopidogrel</a:t>
            </a:r>
            <a:r>
              <a:rPr lang="en-US" baseline="0" dirty="0" smtClean="0"/>
              <a:t> 75 mg (at least 14 days) + ASA</a:t>
            </a:r>
          </a:p>
          <a:p>
            <a:endParaRPr lang="en-US" baseline="0" dirty="0" smtClean="0"/>
          </a:p>
          <a:p>
            <a:r>
              <a:rPr lang="en-US" baseline="0" dirty="0" smtClean="0"/>
              <a:t>PCI: </a:t>
            </a:r>
            <a:r>
              <a:rPr lang="en-US" baseline="0" dirty="0" err="1" smtClean="0"/>
              <a:t>plavix</a:t>
            </a:r>
            <a:r>
              <a:rPr lang="en-US" baseline="0" dirty="0" smtClean="0"/>
              <a:t> d/c 5 days prior to surgery</a:t>
            </a:r>
            <a:endParaRPr lang="en-US" dirty="0"/>
          </a:p>
        </p:txBody>
      </p:sp>
      <p:sp>
        <p:nvSpPr>
          <p:cNvPr id="4" name="Slide Number Placeholder 3"/>
          <p:cNvSpPr>
            <a:spLocks noGrp="1"/>
          </p:cNvSpPr>
          <p:nvPr>
            <p:ph type="sldNum" sz="quarter" idx="10"/>
          </p:nvPr>
        </p:nvSpPr>
        <p:spPr/>
        <p:txBody>
          <a:bodyPr/>
          <a:lstStyle/>
          <a:p>
            <a:fld id="{CD6E726C-3617-4340-83C8-8382507696B1}" type="slidenum">
              <a:rPr lang="en-US" smtClean="0"/>
              <a:t>17</a:t>
            </a:fld>
            <a:endParaRPr lang="en-US"/>
          </a:p>
        </p:txBody>
      </p:sp>
    </p:spTree>
    <p:extLst>
      <p:ext uri="{BB962C8B-B14F-4D97-AF65-F5344CB8AC3E}">
        <p14:creationId xmlns:p14="http://schemas.microsoft.com/office/powerpoint/2010/main" val="222600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7AAE74-D89B-7C46-82FC-DE73B854D93C}" type="datetimeFigureOut">
              <a:rPr lang="en-US" smtClean="0"/>
              <a:t>4/3/12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182114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AAE74-D89B-7C46-82FC-DE73B854D93C}" type="datetimeFigureOut">
              <a:rPr lang="en-US" smtClean="0"/>
              <a:t>4/3/12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223191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AAE74-D89B-7C46-82FC-DE73B854D93C}" type="datetimeFigureOut">
              <a:rPr lang="en-US" smtClean="0"/>
              <a:t>4/3/12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273539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AAE74-D89B-7C46-82FC-DE73B854D93C}" type="datetimeFigureOut">
              <a:rPr lang="en-US" smtClean="0"/>
              <a:t>4/3/12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3890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AAE74-D89B-7C46-82FC-DE73B854D93C}" type="datetimeFigureOut">
              <a:rPr lang="en-US" smtClean="0"/>
              <a:t>4/3/12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200036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7AAE74-D89B-7C46-82FC-DE73B854D93C}" type="datetimeFigureOut">
              <a:rPr lang="en-US" smtClean="0"/>
              <a:t>4/3/12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216238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7AAE74-D89B-7C46-82FC-DE73B854D93C}" type="datetimeFigureOut">
              <a:rPr lang="en-US" smtClean="0"/>
              <a:t>4/3/12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45039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7AAE74-D89B-7C46-82FC-DE73B854D93C}" type="datetimeFigureOut">
              <a:rPr lang="en-US" smtClean="0"/>
              <a:t>4/3/12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8688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AAE74-D89B-7C46-82FC-DE73B854D93C}" type="datetimeFigureOut">
              <a:rPr lang="en-US" smtClean="0"/>
              <a:t>4/3/12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131002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AAE74-D89B-7C46-82FC-DE73B854D93C}" type="datetimeFigureOut">
              <a:rPr lang="en-US" smtClean="0"/>
              <a:t>4/3/12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377428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AAE74-D89B-7C46-82FC-DE73B854D93C}" type="datetimeFigureOut">
              <a:rPr lang="en-US" smtClean="0"/>
              <a:t>4/3/12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A3787-0EB7-484E-BD56-F0F714A02B1D}" type="slidenum">
              <a:rPr lang="en-US" smtClean="0"/>
              <a:t>‹#›</a:t>
            </a:fld>
            <a:endParaRPr lang="en-US"/>
          </a:p>
        </p:txBody>
      </p:sp>
    </p:spTree>
    <p:extLst>
      <p:ext uri="{BB962C8B-B14F-4D97-AF65-F5344CB8AC3E}">
        <p14:creationId xmlns:p14="http://schemas.microsoft.com/office/powerpoint/2010/main" val="37953823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AAE74-D89B-7C46-82FC-DE73B854D93C}" type="datetimeFigureOut">
              <a:rPr lang="en-US" smtClean="0"/>
              <a:t>4/3/12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A3787-0EB7-484E-BD56-F0F714A02B1D}" type="slidenum">
              <a:rPr lang="en-US" smtClean="0"/>
              <a:t>‹#›</a:t>
            </a:fld>
            <a:endParaRPr lang="en-US"/>
          </a:p>
        </p:txBody>
      </p:sp>
    </p:spTree>
    <p:extLst>
      <p:ext uri="{BB962C8B-B14F-4D97-AF65-F5344CB8AC3E}">
        <p14:creationId xmlns:p14="http://schemas.microsoft.com/office/powerpoint/2010/main" val="927244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227475" y="2067771"/>
            <a:ext cx="10008877" cy="3935460"/>
          </a:xfrm>
          <a:prstGeom prst="rect">
            <a:avLst/>
          </a:prstGeom>
        </p:spPr>
      </p:pic>
      <p:sp>
        <p:nvSpPr>
          <p:cNvPr id="5" name="TextBox 4"/>
          <p:cNvSpPr txBox="1"/>
          <p:nvPr/>
        </p:nvSpPr>
        <p:spPr>
          <a:xfrm>
            <a:off x="3788580" y="135917"/>
            <a:ext cx="1534514" cy="1815882"/>
          </a:xfrm>
          <a:prstGeom prst="rect">
            <a:avLst/>
          </a:prstGeom>
          <a:noFill/>
        </p:spPr>
        <p:txBody>
          <a:bodyPr wrap="square" rtlCol="0">
            <a:spAutoFit/>
          </a:bodyPr>
          <a:lstStyle/>
          <a:p>
            <a:r>
              <a:rPr lang="en-US" sz="1400" u="sng" dirty="0" smtClean="0"/>
              <a:t>QRS</a:t>
            </a:r>
          </a:p>
          <a:p>
            <a:r>
              <a:rPr lang="en-US" sz="1400" dirty="0" smtClean="0"/>
              <a:t>1. Atrium repolarize</a:t>
            </a:r>
          </a:p>
          <a:p>
            <a:r>
              <a:rPr lang="en-US" sz="1400" dirty="0" smtClean="0"/>
              <a:t>2. Ventricles depolarize down the Purkinje fibers</a:t>
            </a:r>
          </a:p>
          <a:p>
            <a:r>
              <a:rPr lang="en-US" sz="1400" dirty="0" smtClean="0"/>
              <a:t>3. Ventricles contract</a:t>
            </a:r>
          </a:p>
        </p:txBody>
      </p:sp>
      <p:sp>
        <p:nvSpPr>
          <p:cNvPr id="6" name="TextBox 5"/>
          <p:cNvSpPr txBox="1"/>
          <p:nvPr/>
        </p:nvSpPr>
        <p:spPr>
          <a:xfrm>
            <a:off x="5323093" y="2455053"/>
            <a:ext cx="1633835" cy="1169551"/>
          </a:xfrm>
          <a:prstGeom prst="rect">
            <a:avLst/>
          </a:prstGeom>
          <a:noFill/>
        </p:spPr>
        <p:txBody>
          <a:bodyPr wrap="square" rtlCol="0">
            <a:spAutoFit/>
          </a:bodyPr>
          <a:lstStyle/>
          <a:p>
            <a:r>
              <a:rPr lang="en-US" sz="1400" u="sng" dirty="0" smtClean="0"/>
              <a:t>ST</a:t>
            </a:r>
          </a:p>
          <a:p>
            <a:r>
              <a:rPr lang="en-US" sz="1400" dirty="0" smtClean="0"/>
              <a:t>1. Ventricle is depolarized</a:t>
            </a:r>
          </a:p>
          <a:p>
            <a:r>
              <a:rPr lang="en-US" sz="1400" dirty="0" smtClean="0"/>
              <a:t>(Ventricle holding contraction)</a:t>
            </a:r>
            <a:endParaRPr lang="en-US" sz="1400" dirty="0"/>
          </a:p>
        </p:txBody>
      </p:sp>
      <p:sp>
        <p:nvSpPr>
          <p:cNvPr id="7" name="TextBox 6"/>
          <p:cNvSpPr txBox="1"/>
          <p:nvPr/>
        </p:nvSpPr>
        <p:spPr>
          <a:xfrm>
            <a:off x="7171315" y="2746329"/>
            <a:ext cx="1972686" cy="1169551"/>
          </a:xfrm>
          <a:prstGeom prst="rect">
            <a:avLst/>
          </a:prstGeom>
          <a:noFill/>
        </p:spPr>
        <p:txBody>
          <a:bodyPr wrap="square" rtlCol="0">
            <a:spAutoFit/>
          </a:bodyPr>
          <a:lstStyle/>
          <a:p>
            <a:r>
              <a:rPr lang="en-US" sz="1400" u="sng" dirty="0" smtClean="0"/>
              <a:t>T wave</a:t>
            </a:r>
          </a:p>
          <a:p>
            <a:r>
              <a:rPr lang="en-US" sz="1400" dirty="0" smtClean="0"/>
              <a:t>1. Ventricular Repolarized</a:t>
            </a:r>
          </a:p>
          <a:p>
            <a:r>
              <a:rPr lang="en-US" sz="1400" dirty="0" smtClean="0"/>
              <a:t>(May fire again</a:t>
            </a:r>
          </a:p>
          <a:p>
            <a:r>
              <a:rPr lang="en-US" sz="1400" dirty="0" smtClean="0"/>
              <a:t>afterdepolarization</a:t>
            </a:r>
            <a:r>
              <a:rPr lang="en-US" sz="1400" dirty="0"/>
              <a:t>)</a:t>
            </a:r>
          </a:p>
        </p:txBody>
      </p:sp>
      <p:sp>
        <p:nvSpPr>
          <p:cNvPr id="9" name="TextBox 8"/>
          <p:cNvSpPr txBox="1"/>
          <p:nvPr/>
        </p:nvSpPr>
        <p:spPr>
          <a:xfrm>
            <a:off x="1364847" y="1037832"/>
            <a:ext cx="1419066" cy="3323987"/>
          </a:xfrm>
          <a:prstGeom prst="rect">
            <a:avLst/>
          </a:prstGeom>
          <a:noFill/>
        </p:spPr>
        <p:txBody>
          <a:bodyPr wrap="square" rtlCol="0">
            <a:spAutoFit/>
          </a:bodyPr>
          <a:lstStyle/>
          <a:p>
            <a:r>
              <a:rPr lang="en-US" sz="1400" u="sng" dirty="0" smtClean="0"/>
              <a:t>P wave:</a:t>
            </a:r>
          </a:p>
          <a:p>
            <a:r>
              <a:rPr lang="en-US" sz="1400" dirty="0" smtClean="0"/>
              <a:t>Conduction from </a:t>
            </a:r>
          </a:p>
          <a:p>
            <a:r>
              <a:rPr lang="en-US" sz="1400" dirty="0" smtClean="0"/>
              <a:t>SA to AV</a:t>
            </a:r>
          </a:p>
          <a:p>
            <a:endParaRPr lang="en-US" sz="1400" dirty="0" smtClean="0"/>
          </a:p>
          <a:p>
            <a:r>
              <a:rPr lang="en-US" sz="1400" dirty="0" smtClean="0"/>
              <a:t>1. Atrial depolarize</a:t>
            </a:r>
          </a:p>
          <a:p>
            <a:r>
              <a:rPr lang="en-US" sz="1400" dirty="0" smtClean="0"/>
              <a:t>2. Atrial contraction</a:t>
            </a:r>
          </a:p>
          <a:p>
            <a:endParaRPr lang="en-US" sz="1400" dirty="0" smtClean="0"/>
          </a:p>
          <a:p>
            <a:r>
              <a:rPr lang="en-US" sz="1400" dirty="0" smtClean="0"/>
              <a:t>Tachycardia = P wave appears early</a:t>
            </a:r>
          </a:p>
          <a:p>
            <a:r>
              <a:rPr lang="en-US" sz="1400" dirty="0" smtClean="0"/>
              <a:t>Bradycardia = P waves appears late</a:t>
            </a:r>
            <a:endParaRPr lang="en-US" sz="1400" dirty="0"/>
          </a:p>
        </p:txBody>
      </p:sp>
      <p:sp>
        <p:nvSpPr>
          <p:cNvPr id="13" name="TextBox 12"/>
          <p:cNvSpPr txBox="1"/>
          <p:nvPr/>
        </p:nvSpPr>
        <p:spPr>
          <a:xfrm>
            <a:off x="2837822" y="3392660"/>
            <a:ext cx="1094796" cy="523220"/>
          </a:xfrm>
          <a:prstGeom prst="rect">
            <a:avLst/>
          </a:prstGeom>
          <a:noFill/>
        </p:spPr>
        <p:txBody>
          <a:bodyPr wrap="none" rtlCol="0">
            <a:spAutoFit/>
          </a:bodyPr>
          <a:lstStyle/>
          <a:p>
            <a:r>
              <a:rPr lang="en-US" sz="1400" u="sng" dirty="0" smtClean="0"/>
              <a:t>PR segment:</a:t>
            </a:r>
          </a:p>
          <a:p>
            <a:r>
              <a:rPr lang="en-US" sz="1400" dirty="0" smtClean="0"/>
              <a:t>AV delay</a:t>
            </a:r>
            <a:endParaRPr lang="en-US" sz="1400" dirty="0"/>
          </a:p>
        </p:txBody>
      </p:sp>
      <p:sp>
        <p:nvSpPr>
          <p:cNvPr id="16" name="TextBox 15"/>
          <p:cNvSpPr txBox="1"/>
          <p:nvPr/>
        </p:nvSpPr>
        <p:spPr>
          <a:xfrm>
            <a:off x="1364847" y="5333367"/>
            <a:ext cx="2223686" cy="738664"/>
          </a:xfrm>
          <a:prstGeom prst="rect">
            <a:avLst/>
          </a:prstGeom>
          <a:noFill/>
        </p:spPr>
        <p:txBody>
          <a:bodyPr wrap="none" rtlCol="0">
            <a:spAutoFit/>
          </a:bodyPr>
          <a:lstStyle/>
          <a:p>
            <a:r>
              <a:rPr lang="en-US" sz="1400" u="sng" dirty="0" smtClean="0"/>
              <a:t>PR Interval</a:t>
            </a:r>
          </a:p>
          <a:p>
            <a:r>
              <a:rPr lang="en-US" sz="1400" dirty="0" smtClean="0"/>
              <a:t>Conduction from SA to AV +</a:t>
            </a:r>
          </a:p>
          <a:p>
            <a:r>
              <a:rPr lang="en-US" sz="1400" dirty="0" smtClean="0"/>
              <a:t>AV delay</a:t>
            </a:r>
            <a:endParaRPr lang="en-US" sz="1400" dirty="0"/>
          </a:p>
        </p:txBody>
      </p:sp>
      <p:sp>
        <p:nvSpPr>
          <p:cNvPr id="17" name="Rectangle 16"/>
          <p:cNvSpPr/>
          <p:nvPr/>
        </p:nvSpPr>
        <p:spPr>
          <a:xfrm>
            <a:off x="4174108" y="5850733"/>
            <a:ext cx="4056091" cy="954107"/>
          </a:xfrm>
          <a:prstGeom prst="rect">
            <a:avLst/>
          </a:prstGeom>
        </p:spPr>
        <p:txBody>
          <a:bodyPr wrap="square">
            <a:spAutoFit/>
          </a:bodyPr>
          <a:lstStyle/>
          <a:p>
            <a:r>
              <a:rPr lang="en-US" sz="1400" dirty="0"/>
              <a:t>QT interval represents the duration of activation and recovery of the ventricular myocardium</a:t>
            </a:r>
            <a:r>
              <a:rPr lang="en-US" sz="1400" dirty="0" smtClean="0"/>
              <a:t>.</a:t>
            </a:r>
            <a:r>
              <a:rPr lang="en-US" sz="1400" dirty="0"/>
              <a:t> QT interval represents the duration of activation and recovery of the ventricular myocardium.</a:t>
            </a:r>
          </a:p>
        </p:txBody>
      </p:sp>
      <p:sp>
        <p:nvSpPr>
          <p:cNvPr id="18" name="TextBox 17"/>
          <p:cNvSpPr txBox="1"/>
          <p:nvPr/>
        </p:nvSpPr>
        <p:spPr>
          <a:xfrm>
            <a:off x="262991" y="226160"/>
            <a:ext cx="1355735" cy="369332"/>
          </a:xfrm>
          <a:prstGeom prst="rect">
            <a:avLst/>
          </a:prstGeom>
          <a:noFill/>
        </p:spPr>
        <p:txBody>
          <a:bodyPr wrap="none" rtlCol="0">
            <a:spAutoFit/>
          </a:bodyPr>
          <a:lstStyle/>
          <a:p>
            <a:r>
              <a:rPr lang="en-US" dirty="0" smtClean="0"/>
              <a:t>General EKG</a:t>
            </a:r>
            <a:endParaRPr lang="en-US" dirty="0"/>
          </a:p>
        </p:txBody>
      </p:sp>
    </p:spTree>
    <p:extLst>
      <p:ext uri="{BB962C8B-B14F-4D97-AF65-F5344CB8AC3E}">
        <p14:creationId xmlns:p14="http://schemas.microsoft.com/office/powerpoint/2010/main" val="223226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1200" y="0"/>
            <a:ext cx="5165153" cy="6858000"/>
          </a:xfrm>
          <a:prstGeom prst="rect">
            <a:avLst/>
          </a:prstGeom>
        </p:spPr>
      </p:pic>
    </p:spTree>
    <p:extLst>
      <p:ext uri="{BB962C8B-B14F-4D97-AF65-F5344CB8AC3E}">
        <p14:creationId xmlns:p14="http://schemas.microsoft.com/office/powerpoint/2010/main" val="18849231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9480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712" y="87474"/>
            <a:ext cx="8616699" cy="1569660"/>
          </a:xfrm>
          <a:prstGeom prst="rect">
            <a:avLst/>
          </a:prstGeom>
        </p:spPr>
        <p:txBody>
          <a:bodyPr wrap="square">
            <a:spAutoFit/>
          </a:bodyPr>
          <a:lstStyle/>
          <a:p>
            <a:r>
              <a:rPr lang="en-US" u="sng" dirty="0" smtClean="0">
                <a:solidFill>
                  <a:srgbClr val="984807"/>
                </a:solidFill>
                <a:latin typeface="+mn-lt"/>
              </a:rPr>
              <a:t>Initial Therapy: MONA</a:t>
            </a:r>
          </a:p>
          <a:p>
            <a:r>
              <a:rPr lang="en-US" sz="1200" dirty="0" smtClean="0">
                <a:solidFill>
                  <a:srgbClr val="984807"/>
                </a:solidFill>
                <a:latin typeface="+mn-lt"/>
              </a:rPr>
              <a:t>Morphine</a:t>
            </a:r>
          </a:p>
          <a:p>
            <a:r>
              <a:rPr lang="en-US" sz="1200" dirty="0" smtClean="0">
                <a:solidFill>
                  <a:srgbClr val="984807"/>
                </a:solidFill>
                <a:latin typeface="+mn-lt"/>
              </a:rPr>
              <a:t>Oxygen</a:t>
            </a:r>
          </a:p>
          <a:p>
            <a:r>
              <a:rPr lang="en-US" sz="1200" dirty="0" smtClean="0">
                <a:solidFill>
                  <a:srgbClr val="984807"/>
                </a:solidFill>
                <a:latin typeface="+mn-lt"/>
              </a:rPr>
              <a:t>Nitroglycerin SL</a:t>
            </a:r>
          </a:p>
          <a:p>
            <a:r>
              <a:rPr lang="en-US" sz="1200" dirty="0" smtClean="0">
                <a:solidFill>
                  <a:srgbClr val="984807"/>
                </a:solidFill>
                <a:latin typeface="+mn-lt"/>
              </a:rPr>
              <a:t>Aspirin: </a:t>
            </a:r>
          </a:p>
          <a:p>
            <a:r>
              <a:rPr lang="en-US" sz="1200" dirty="0" smtClean="0">
                <a:solidFill>
                  <a:srgbClr val="984807"/>
                </a:solidFill>
                <a:latin typeface="+mn-lt"/>
              </a:rPr>
              <a:t>Metoprolol </a:t>
            </a:r>
          </a:p>
          <a:p>
            <a:r>
              <a:rPr lang="en-US" sz="1200" dirty="0" smtClean="0">
                <a:solidFill>
                  <a:srgbClr val="984807"/>
                </a:solidFill>
                <a:latin typeface="+mn-lt"/>
              </a:rPr>
              <a:t>UFH</a:t>
            </a:r>
            <a:r>
              <a:rPr lang="en-US" dirty="0" smtClean="0">
                <a:solidFill>
                  <a:srgbClr val="984807"/>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3196787232"/>
              </p:ext>
            </p:extLst>
          </p:nvPr>
        </p:nvGraphicFramePr>
        <p:xfrm>
          <a:off x="308951" y="1760625"/>
          <a:ext cx="8548460" cy="3850640"/>
        </p:xfrm>
        <a:graphic>
          <a:graphicData uri="http://schemas.openxmlformats.org/drawingml/2006/table">
            <a:tbl>
              <a:tblPr firstRow="1" bandRow="1">
                <a:tableStyleId>{5940675A-B579-460E-94D1-54222C63F5DA}</a:tableStyleId>
              </a:tblPr>
              <a:tblGrid>
                <a:gridCol w="823858"/>
                <a:gridCol w="1853690"/>
                <a:gridCol w="3398425"/>
                <a:gridCol w="2472487"/>
              </a:tblGrid>
              <a:tr h="370840">
                <a:tc>
                  <a:txBody>
                    <a:bodyPr/>
                    <a:lstStyle/>
                    <a:p>
                      <a:r>
                        <a:rPr lang="en-US" dirty="0" smtClean="0">
                          <a:solidFill>
                            <a:srgbClr val="984807"/>
                          </a:solidFill>
                        </a:rPr>
                        <a:t>Order</a:t>
                      </a:r>
                      <a:endParaRPr lang="en-US" dirty="0">
                        <a:solidFill>
                          <a:srgbClr val="984807"/>
                        </a:solidFill>
                      </a:endParaRPr>
                    </a:p>
                  </a:txBody>
                  <a:tcPr/>
                </a:tc>
                <a:tc>
                  <a:txBody>
                    <a:bodyPr/>
                    <a:lstStyle/>
                    <a:p>
                      <a:r>
                        <a:rPr lang="en-US" dirty="0" smtClean="0">
                          <a:solidFill>
                            <a:srgbClr val="984807"/>
                          </a:solidFill>
                        </a:rPr>
                        <a:t>Drug</a:t>
                      </a:r>
                      <a:endParaRPr lang="en-US" dirty="0">
                        <a:solidFill>
                          <a:srgbClr val="984807"/>
                        </a:solidFill>
                      </a:endParaRPr>
                    </a:p>
                  </a:txBody>
                  <a:tcPr/>
                </a:tc>
                <a:tc>
                  <a:txBody>
                    <a:bodyPr/>
                    <a:lstStyle/>
                    <a:p>
                      <a:r>
                        <a:rPr lang="en-US" dirty="0" smtClean="0">
                          <a:solidFill>
                            <a:srgbClr val="984807"/>
                          </a:solidFill>
                        </a:rPr>
                        <a:t>Dose</a:t>
                      </a:r>
                      <a:endParaRPr lang="en-US" dirty="0">
                        <a:solidFill>
                          <a:srgbClr val="984807"/>
                        </a:solidFill>
                      </a:endParaRPr>
                    </a:p>
                  </a:txBody>
                  <a:tcPr/>
                </a:tc>
                <a:tc>
                  <a:txBody>
                    <a:bodyPr/>
                    <a:lstStyle/>
                    <a:p>
                      <a:r>
                        <a:rPr lang="en-US" dirty="0" smtClean="0">
                          <a:solidFill>
                            <a:srgbClr val="984807"/>
                          </a:solidFill>
                        </a:rPr>
                        <a:t>Note</a:t>
                      </a:r>
                      <a:endParaRPr lang="en-US" dirty="0">
                        <a:solidFill>
                          <a:srgbClr val="984807"/>
                        </a:solidFill>
                      </a:endParaRPr>
                    </a:p>
                  </a:txBody>
                  <a:tcPr/>
                </a:tc>
              </a:tr>
              <a:tr h="370840">
                <a:tc>
                  <a:txBody>
                    <a:bodyPr/>
                    <a:lstStyle/>
                    <a:p>
                      <a:r>
                        <a:rPr lang="en-US" dirty="0" smtClean="0">
                          <a:solidFill>
                            <a:srgbClr val="984807"/>
                          </a:solidFill>
                        </a:rPr>
                        <a:t>1</a:t>
                      </a:r>
                      <a:r>
                        <a:rPr lang="en-US" baseline="30000" dirty="0" smtClean="0">
                          <a:solidFill>
                            <a:srgbClr val="984807"/>
                          </a:solidFill>
                        </a:rPr>
                        <a:t>st</a:t>
                      </a:r>
                      <a:endParaRPr lang="en-US" dirty="0" smtClean="0">
                        <a:solidFill>
                          <a:srgbClr val="984807"/>
                        </a:solidFill>
                      </a:endParaRPr>
                    </a:p>
                    <a:p>
                      <a:endParaRPr lang="en-US" dirty="0">
                        <a:solidFill>
                          <a:srgbClr val="984807"/>
                        </a:solidFill>
                      </a:endParaRPr>
                    </a:p>
                  </a:txBody>
                  <a:tcPr/>
                </a:tc>
                <a:tc>
                  <a:txBody>
                    <a:bodyPr/>
                    <a:lstStyle/>
                    <a:p>
                      <a:r>
                        <a:rPr lang="en-US" dirty="0" smtClean="0">
                          <a:solidFill>
                            <a:srgbClr val="984807"/>
                          </a:solidFill>
                        </a:rPr>
                        <a:t>ASA</a:t>
                      </a:r>
                      <a:endParaRPr lang="en-US" dirty="0">
                        <a:solidFill>
                          <a:srgbClr val="984807"/>
                        </a:solidFill>
                      </a:endParaRPr>
                    </a:p>
                  </a:txBody>
                  <a:tcPr/>
                </a:tc>
                <a:tc>
                  <a:txBody>
                    <a:bodyPr/>
                    <a:lstStyle/>
                    <a:p>
                      <a:r>
                        <a:rPr lang="en-US" dirty="0" smtClean="0">
                          <a:solidFill>
                            <a:srgbClr val="984807"/>
                          </a:solidFill>
                        </a:rPr>
                        <a:t>162 mg chewed</a:t>
                      </a:r>
                      <a:endParaRPr lang="en-US" dirty="0">
                        <a:solidFill>
                          <a:srgbClr val="984807"/>
                        </a:solidFill>
                      </a:endParaRPr>
                    </a:p>
                  </a:txBody>
                  <a:tcPr/>
                </a:tc>
                <a:tc>
                  <a:txBody>
                    <a:bodyPr/>
                    <a:lstStyle/>
                    <a:p>
                      <a:r>
                        <a:rPr lang="en-US" dirty="0" smtClean="0">
                          <a:solidFill>
                            <a:srgbClr val="984807"/>
                          </a:solidFill>
                        </a:rPr>
                        <a:t>Do</a:t>
                      </a:r>
                      <a:r>
                        <a:rPr lang="en-US" baseline="0" dirty="0" smtClean="0">
                          <a:solidFill>
                            <a:srgbClr val="984807"/>
                          </a:solidFill>
                        </a:rPr>
                        <a:t> not use enteric coat (want fast onset)</a:t>
                      </a:r>
                      <a:endParaRPr lang="en-US" dirty="0">
                        <a:solidFill>
                          <a:srgbClr val="984807"/>
                        </a:solidFill>
                      </a:endParaRPr>
                    </a:p>
                  </a:txBody>
                  <a:tcPr/>
                </a:tc>
              </a:tr>
              <a:tr h="370840">
                <a:tc>
                  <a:txBody>
                    <a:bodyPr/>
                    <a:lstStyle/>
                    <a:p>
                      <a:r>
                        <a:rPr lang="en-US" dirty="0" smtClean="0">
                          <a:solidFill>
                            <a:srgbClr val="984807"/>
                          </a:solidFill>
                        </a:rPr>
                        <a:t>2</a:t>
                      </a:r>
                      <a:r>
                        <a:rPr lang="en-US" baseline="30000" dirty="0" smtClean="0">
                          <a:solidFill>
                            <a:srgbClr val="984807"/>
                          </a:solidFill>
                        </a:rPr>
                        <a:t>nd</a:t>
                      </a:r>
                      <a:endParaRPr lang="en-US" dirty="0" smtClean="0">
                        <a:solidFill>
                          <a:srgbClr val="984807"/>
                        </a:solidFill>
                      </a:endParaRPr>
                    </a:p>
                  </a:txBody>
                  <a:tcPr/>
                </a:tc>
                <a:tc>
                  <a:txBody>
                    <a:bodyPr/>
                    <a:lstStyle/>
                    <a:p>
                      <a:r>
                        <a:rPr lang="en-US" dirty="0" smtClean="0">
                          <a:solidFill>
                            <a:srgbClr val="984807"/>
                          </a:solidFill>
                        </a:rPr>
                        <a:t>Nitroglycerin SL</a:t>
                      </a:r>
                      <a:endParaRPr lang="en-US" dirty="0">
                        <a:solidFill>
                          <a:srgbClr val="984807"/>
                        </a:solidFill>
                      </a:endParaRPr>
                    </a:p>
                  </a:txBody>
                  <a:tcPr/>
                </a:tc>
                <a:tc>
                  <a:txBody>
                    <a:bodyPr/>
                    <a:lstStyle/>
                    <a:p>
                      <a:r>
                        <a:rPr lang="en-US" dirty="0" smtClean="0">
                          <a:solidFill>
                            <a:srgbClr val="984807"/>
                          </a:solidFill>
                        </a:rPr>
                        <a:t>0.4 mg SL q5min 3x doses</a:t>
                      </a:r>
                      <a:endParaRPr lang="en-US" dirty="0">
                        <a:solidFill>
                          <a:srgbClr val="984807"/>
                        </a:solidFill>
                      </a:endParaRPr>
                    </a:p>
                  </a:txBody>
                  <a:tcPr/>
                </a:tc>
                <a:tc>
                  <a:txBody>
                    <a:bodyPr/>
                    <a:lstStyle/>
                    <a:p>
                      <a:r>
                        <a:rPr lang="en-US" dirty="0" smtClean="0">
                          <a:solidFill>
                            <a:srgbClr val="984807"/>
                          </a:solidFill>
                        </a:rPr>
                        <a:t>Use IV if no</a:t>
                      </a:r>
                      <a:r>
                        <a:rPr lang="en-US" baseline="0" dirty="0" smtClean="0">
                          <a:solidFill>
                            <a:srgbClr val="984807"/>
                          </a:solidFill>
                        </a:rPr>
                        <a:t> relief</a:t>
                      </a:r>
                      <a:endParaRPr lang="en-US" dirty="0">
                        <a:solidFill>
                          <a:srgbClr val="984807"/>
                        </a:solidFill>
                      </a:endParaRPr>
                    </a:p>
                  </a:txBody>
                  <a:tcPr/>
                </a:tc>
              </a:tr>
              <a:tr h="370840">
                <a:tc>
                  <a:txBody>
                    <a:bodyPr/>
                    <a:lstStyle/>
                    <a:p>
                      <a:r>
                        <a:rPr lang="en-US" dirty="0" smtClean="0">
                          <a:solidFill>
                            <a:srgbClr val="984807"/>
                          </a:solidFill>
                        </a:rPr>
                        <a:t>3</a:t>
                      </a:r>
                      <a:r>
                        <a:rPr lang="en-US" baseline="30000" dirty="0" smtClean="0">
                          <a:solidFill>
                            <a:srgbClr val="984807"/>
                          </a:solidFill>
                        </a:rPr>
                        <a:t>rd</a:t>
                      </a:r>
                      <a:endParaRPr lang="en-US" dirty="0">
                        <a:solidFill>
                          <a:srgbClr val="984807"/>
                        </a:solidFill>
                      </a:endParaRPr>
                    </a:p>
                  </a:txBody>
                  <a:tcPr/>
                </a:tc>
                <a:tc>
                  <a:txBody>
                    <a:bodyPr/>
                    <a:lstStyle/>
                    <a:p>
                      <a:r>
                        <a:rPr lang="en-US" dirty="0" smtClean="0">
                          <a:solidFill>
                            <a:srgbClr val="984807"/>
                          </a:solidFill>
                        </a:rPr>
                        <a:t>Morphine</a:t>
                      </a:r>
                      <a:endParaRPr lang="en-US" dirty="0">
                        <a:solidFill>
                          <a:srgbClr val="984807"/>
                        </a:solidFill>
                      </a:endParaRPr>
                    </a:p>
                  </a:txBody>
                  <a:tcPr/>
                </a:tc>
                <a:tc>
                  <a:txBody>
                    <a:bodyPr/>
                    <a:lstStyle/>
                    <a:p>
                      <a:r>
                        <a:rPr lang="en-US" dirty="0" smtClean="0">
                          <a:solidFill>
                            <a:srgbClr val="984807"/>
                          </a:solidFill>
                        </a:rPr>
                        <a:t>2 mg IV q10 min prn chest pain</a:t>
                      </a:r>
                      <a:endParaRPr lang="en-US" dirty="0">
                        <a:solidFill>
                          <a:srgbClr val="984807"/>
                        </a:solidFill>
                      </a:endParaRPr>
                    </a:p>
                  </a:txBody>
                  <a:tcPr/>
                </a:tc>
                <a:tc>
                  <a:txBody>
                    <a:bodyPr/>
                    <a:lstStyle/>
                    <a:p>
                      <a:r>
                        <a:rPr lang="en-US" dirty="0" smtClean="0">
                          <a:solidFill>
                            <a:srgbClr val="984807"/>
                          </a:solidFill>
                        </a:rPr>
                        <a:t>Use if</a:t>
                      </a:r>
                      <a:r>
                        <a:rPr lang="en-US" baseline="0" dirty="0" smtClean="0">
                          <a:solidFill>
                            <a:srgbClr val="984807"/>
                          </a:solidFill>
                        </a:rPr>
                        <a:t> continued chest pain</a:t>
                      </a:r>
                      <a:endParaRPr lang="en-US" dirty="0">
                        <a:solidFill>
                          <a:srgbClr val="984807"/>
                        </a:solidFill>
                      </a:endParaRPr>
                    </a:p>
                  </a:txBody>
                  <a:tcPr/>
                </a:tc>
              </a:tr>
              <a:tr h="370840">
                <a:tc>
                  <a:txBody>
                    <a:bodyPr/>
                    <a:lstStyle/>
                    <a:p>
                      <a:r>
                        <a:rPr lang="en-US" dirty="0" smtClean="0">
                          <a:solidFill>
                            <a:srgbClr val="984807"/>
                          </a:solidFill>
                        </a:rPr>
                        <a:t>4</a:t>
                      </a:r>
                      <a:r>
                        <a:rPr lang="en-US" baseline="30000" dirty="0" smtClean="0">
                          <a:solidFill>
                            <a:srgbClr val="984807"/>
                          </a:solidFill>
                        </a:rPr>
                        <a:t>th</a:t>
                      </a:r>
                      <a:endParaRPr lang="en-US" dirty="0">
                        <a:solidFill>
                          <a:srgbClr val="984807"/>
                        </a:solidFill>
                      </a:endParaRPr>
                    </a:p>
                  </a:txBody>
                  <a:tcPr/>
                </a:tc>
                <a:tc>
                  <a:txBody>
                    <a:bodyPr/>
                    <a:lstStyle/>
                    <a:p>
                      <a:r>
                        <a:rPr lang="en-US" dirty="0" smtClean="0">
                          <a:solidFill>
                            <a:srgbClr val="984807"/>
                          </a:solidFill>
                        </a:rPr>
                        <a:t>Metoprolol Tartrate</a:t>
                      </a:r>
                      <a:endParaRPr lang="en-US" dirty="0">
                        <a:solidFill>
                          <a:srgbClr val="984807"/>
                        </a:solidFill>
                      </a:endParaRPr>
                    </a:p>
                  </a:txBody>
                  <a:tcPr/>
                </a:tc>
                <a:tc>
                  <a:txBody>
                    <a:bodyPr/>
                    <a:lstStyle/>
                    <a:p>
                      <a:r>
                        <a:rPr lang="en-US" dirty="0" smtClean="0">
                          <a:solidFill>
                            <a:srgbClr val="984807"/>
                          </a:solidFill>
                        </a:rPr>
                        <a:t>5 mg slow IV push (over 1-2 min) </a:t>
                      </a:r>
                    </a:p>
                    <a:p>
                      <a:r>
                        <a:rPr lang="en-US" dirty="0" smtClean="0">
                          <a:solidFill>
                            <a:srgbClr val="984807"/>
                          </a:solidFill>
                        </a:rPr>
                        <a:t>q5min x 3</a:t>
                      </a:r>
                    </a:p>
                    <a:p>
                      <a:r>
                        <a:rPr lang="en-US" dirty="0" smtClean="0">
                          <a:solidFill>
                            <a:srgbClr val="984807"/>
                          </a:solidFill>
                        </a:rPr>
                        <a:t>   then </a:t>
                      </a:r>
                    </a:p>
                    <a:p>
                      <a:r>
                        <a:rPr lang="en-US" dirty="0" smtClean="0">
                          <a:solidFill>
                            <a:srgbClr val="984807"/>
                          </a:solidFill>
                        </a:rPr>
                        <a:t>25 – 50 mg PO q6hrs</a:t>
                      </a:r>
                      <a:endParaRPr lang="en-US" dirty="0">
                        <a:solidFill>
                          <a:srgbClr val="984807"/>
                        </a:solidFill>
                      </a:endParaRPr>
                    </a:p>
                  </a:txBody>
                  <a:tcPr/>
                </a:tc>
                <a:tc>
                  <a:txBody>
                    <a:bodyPr/>
                    <a:lstStyle/>
                    <a:p>
                      <a:r>
                        <a:rPr lang="en-US" dirty="0" smtClean="0">
                          <a:solidFill>
                            <a:srgbClr val="984807"/>
                          </a:solidFill>
                        </a:rPr>
                        <a:t>Make sure pt has no signs</a:t>
                      </a:r>
                      <a:r>
                        <a:rPr lang="en-US" baseline="0" dirty="0" smtClean="0">
                          <a:solidFill>
                            <a:srgbClr val="984807"/>
                          </a:solidFill>
                        </a:rPr>
                        <a:t> of HF b/c it’ll  make them feel worse</a:t>
                      </a:r>
                      <a:endParaRPr lang="en-US" dirty="0">
                        <a:solidFill>
                          <a:srgbClr val="984807"/>
                        </a:solidFill>
                      </a:endParaRPr>
                    </a:p>
                  </a:txBody>
                  <a:tcPr/>
                </a:tc>
              </a:tr>
              <a:tr h="370840">
                <a:tc>
                  <a:txBody>
                    <a:bodyPr/>
                    <a:lstStyle/>
                    <a:p>
                      <a:r>
                        <a:rPr lang="en-US" dirty="0" smtClean="0">
                          <a:solidFill>
                            <a:srgbClr val="984807"/>
                          </a:solidFill>
                        </a:rPr>
                        <a:t>5</a:t>
                      </a:r>
                      <a:r>
                        <a:rPr lang="en-US" baseline="30000" dirty="0" smtClean="0">
                          <a:solidFill>
                            <a:srgbClr val="984807"/>
                          </a:solidFill>
                        </a:rPr>
                        <a:t>th</a:t>
                      </a:r>
                      <a:endParaRPr lang="en-US" dirty="0">
                        <a:solidFill>
                          <a:srgbClr val="984807"/>
                        </a:solidFill>
                      </a:endParaRPr>
                    </a:p>
                  </a:txBody>
                  <a:tcPr/>
                </a:tc>
                <a:tc>
                  <a:txBody>
                    <a:bodyPr/>
                    <a:lstStyle/>
                    <a:p>
                      <a:r>
                        <a:rPr lang="en-US" dirty="0" smtClean="0">
                          <a:solidFill>
                            <a:srgbClr val="984807"/>
                          </a:solidFill>
                        </a:rPr>
                        <a:t>UFH</a:t>
                      </a:r>
                      <a:endParaRPr lang="en-US" dirty="0">
                        <a:solidFill>
                          <a:srgbClr val="984807"/>
                        </a:solidFill>
                      </a:endParaRPr>
                    </a:p>
                  </a:txBody>
                  <a:tcPr/>
                </a:tc>
                <a:tc>
                  <a:txBody>
                    <a:bodyPr/>
                    <a:lstStyle/>
                    <a:p>
                      <a:r>
                        <a:rPr lang="en-US" dirty="0" smtClean="0">
                          <a:solidFill>
                            <a:srgbClr val="984807"/>
                          </a:solidFill>
                        </a:rPr>
                        <a:t>5000 Units SQ q8-12h</a:t>
                      </a:r>
                      <a:endParaRPr lang="en-US" dirty="0">
                        <a:solidFill>
                          <a:srgbClr val="984807"/>
                        </a:solidFill>
                      </a:endParaRPr>
                    </a:p>
                  </a:txBody>
                  <a:tcPr/>
                </a:tc>
                <a:tc>
                  <a:txBody>
                    <a:bodyPr/>
                    <a:lstStyle/>
                    <a:p>
                      <a:r>
                        <a:rPr lang="en-US" dirty="0" smtClean="0">
                          <a:solidFill>
                            <a:srgbClr val="984807"/>
                          </a:solidFill>
                        </a:rPr>
                        <a:t>Get ready for reperfusion</a:t>
                      </a:r>
                      <a:endParaRPr lang="en-US" dirty="0">
                        <a:solidFill>
                          <a:srgbClr val="984807"/>
                        </a:solidFill>
                      </a:endParaRPr>
                    </a:p>
                  </a:txBody>
                  <a:tcPr/>
                </a:tc>
              </a:tr>
            </a:tbl>
          </a:graphicData>
        </a:graphic>
      </p:graphicFrame>
    </p:spTree>
    <p:extLst>
      <p:ext uri="{BB962C8B-B14F-4D97-AF65-F5344CB8AC3E}">
        <p14:creationId xmlns:p14="http://schemas.microsoft.com/office/powerpoint/2010/main" val="16188609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599" y="149017"/>
            <a:ext cx="8301795" cy="523220"/>
          </a:xfrm>
          <a:prstGeom prst="rect">
            <a:avLst/>
          </a:prstGeom>
          <a:noFill/>
          <a:ln w="15875">
            <a:solidFill>
              <a:schemeClr val="tx1"/>
            </a:solidFill>
          </a:ln>
        </p:spPr>
        <p:txBody>
          <a:bodyPr wrap="square">
            <a:spAutoFit/>
          </a:bodyPr>
          <a:lstStyle/>
          <a:p>
            <a:pPr>
              <a:defRPr/>
            </a:pPr>
            <a:r>
              <a:rPr lang="en-US" sz="1400" dirty="0" smtClean="0">
                <a:solidFill>
                  <a:srgbClr val="008000"/>
                </a:solidFill>
                <a:ea typeface="+mn-ea"/>
                <a:cs typeface="+mn-cs"/>
              </a:rPr>
              <a:t>Primary Percutaneous Coronary intervention </a:t>
            </a:r>
            <a:r>
              <a:rPr lang="en-US" sz="1400" dirty="0">
                <a:solidFill>
                  <a:srgbClr val="008000"/>
                </a:solidFill>
                <a:ea typeface="+mn-ea"/>
                <a:cs typeface="+mn-cs"/>
              </a:rPr>
              <a:t>PCI (preferred</a:t>
            </a:r>
            <a:r>
              <a:rPr lang="en-US" sz="1400" dirty="0" smtClean="0">
                <a:solidFill>
                  <a:srgbClr val="008000"/>
                </a:solidFill>
                <a:ea typeface="+mn-ea"/>
                <a:cs typeface="+mn-cs"/>
              </a:rPr>
              <a:t>)	aka Balloon time</a:t>
            </a:r>
            <a:endParaRPr lang="en-US" sz="1400" dirty="0">
              <a:solidFill>
                <a:srgbClr val="008000"/>
              </a:solidFill>
              <a:ea typeface="+mn-ea"/>
              <a:cs typeface="+mn-cs"/>
            </a:endParaRPr>
          </a:p>
          <a:p>
            <a:pPr>
              <a:buFont typeface="Arial" pitchFamily="34" charset="0"/>
              <a:buChar char="•"/>
              <a:defRPr/>
            </a:pPr>
            <a:r>
              <a:rPr lang="en-US" sz="1400" dirty="0">
                <a:solidFill>
                  <a:srgbClr val="008000"/>
                </a:solidFill>
                <a:ea typeface="+mn-ea"/>
                <a:cs typeface="+mn-cs"/>
              </a:rPr>
              <a:t>Within 90 min of hospital presentation</a:t>
            </a:r>
          </a:p>
        </p:txBody>
      </p:sp>
      <p:sp>
        <p:nvSpPr>
          <p:cNvPr id="5" name="TextBox 4"/>
          <p:cNvSpPr txBox="1"/>
          <p:nvPr/>
        </p:nvSpPr>
        <p:spPr>
          <a:xfrm>
            <a:off x="463422" y="961021"/>
            <a:ext cx="3644335" cy="1200329"/>
          </a:xfrm>
          <a:prstGeom prst="rect">
            <a:avLst/>
          </a:prstGeom>
          <a:noFill/>
        </p:spPr>
        <p:txBody>
          <a:bodyPr wrap="none" rtlCol="0">
            <a:spAutoFit/>
          </a:bodyPr>
          <a:lstStyle/>
          <a:p>
            <a:r>
              <a:rPr lang="en-US" dirty="0" smtClean="0"/>
              <a:t>Why PCI is preferred over fibrinolytic</a:t>
            </a:r>
          </a:p>
          <a:p>
            <a:r>
              <a:rPr lang="en-US" dirty="0"/>
              <a:t>	</a:t>
            </a:r>
            <a:r>
              <a:rPr lang="en-US" dirty="0" smtClean="0"/>
              <a:t>1. lower mortality rate</a:t>
            </a:r>
          </a:p>
          <a:p>
            <a:r>
              <a:rPr lang="en-US" dirty="0"/>
              <a:t>	</a:t>
            </a:r>
            <a:r>
              <a:rPr lang="en-US" dirty="0" smtClean="0"/>
              <a:t>2. decrease risk of stroke </a:t>
            </a:r>
          </a:p>
          <a:p>
            <a:r>
              <a:rPr lang="en-US" dirty="0"/>
              <a:t>	</a:t>
            </a:r>
            <a:r>
              <a:rPr lang="en-US" dirty="0" smtClean="0"/>
              <a:t>3. decrease risk of bleeding</a:t>
            </a:r>
            <a:endParaRPr lang="en-US" dirty="0"/>
          </a:p>
        </p:txBody>
      </p:sp>
    </p:spTree>
    <p:extLst>
      <p:ext uri="{BB962C8B-B14F-4D97-AF65-F5344CB8AC3E}">
        <p14:creationId xmlns:p14="http://schemas.microsoft.com/office/powerpoint/2010/main" val="16381462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492" y="149018"/>
            <a:ext cx="3581400" cy="523220"/>
          </a:xfrm>
          <a:prstGeom prst="rect">
            <a:avLst/>
          </a:prstGeom>
          <a:noFill/>
          <a:ln w="15875">
            <a:solidFill>
              <a:schemeClr val="tx1"/>
            </a:solidFill>
          </a:ln>
        </p:spPr>
        <p:txBody>
          <a:bodyPr>
            <a:spAutoFit/>
          </a:bodyPr>
          <a:lstStyle/>
          <a:p>
            <a:pPr>
              <a:defRPr/>
            </a:pPr>
            <a:r>
              <a:rPr lang="en-US" sz="1400" dirty="0">
                <a:solidFill>
                  <a:srgbClr val="FF8000"/>
                </a:solidFill>
                <a:ea typeface="+mn-ea"/>
                <a:cs typeface="+mn-cs"/>
              </a:rPr>
              <a:t>Fibrinolytic </a:t>
            </a:r>
            <a:r>
              <a:rPr lang="en-US" sz="1400" dirty="0" smtClean="0">
                <a:solidFill>
                  <a:srgbClr val="FF8000"/>
                </a:solidFill>
                <a:ea typeface="+mn-ea"/>
                <a:cs typeface="+mn-cs"/>
              </a:rPr>
              <a:t>Therapy (Alteplase)</a:t>
            </a:r>
            <a:endParaRPr lang="en-US" sz="1400" dirty="0">
              <a:solidFill>
                <a:srgbClr val="FF8000"/>
              </a:solidFill>
              <a:ea typeface="+mn-ea"/>
              <a:cs typeface="+mn-cs"/>
            </a:endParaRPr>
          </a:p>
          <a:p>
            <a:pPr>
              <a:buFont typeface="Arial" pitchFamily="34" charset="0"/>
              <a:buChar char="•"/>
              <a:defRPr/>
            </a:pPr>
            <a:r>
              <a:rPr lang="en-US" sz="1400" dirty="0">
                <a:solidFill>
                  <a:srgbClr val="FF8000"/>
                </a:solidFill>
                <a:ea typeface="+mn-ea"/>
                <a:cs typeface="+mn-cs"/>
              </a:rPr>
              <a:t>Within 30 min of hospital presentation</a:t>
            </a:r>
          </a:p>
        </p:txBody>
      </p:sp>
      <p:sp>
        <p:nvSpPr>
          <p:cNvPr id="5" name="TextBox 4"/>
          <p:cNvSpPr txBox="1"/>
          <p:nvPr/>
        </p:nvSpPr>
        <p:spPr>
          <a:xfrm>
            <a:off x="227492" y="775205"/>
            <a:ext cx="8663342" cy="5632312"/>
          </a:xfrm>
          <a:prstGeom prst="rect">
            <a:avLst/>
          </a:prstGeom>
          <a:noFill/>
        </p:spPr>
        <p:txBody>
          <a:bodyPr wrap="square" rtlCol="0">
            <a:spAutoFit/>
          </a:bodyPr>
          <a:lstStyle/>
          <a:p>
            <a:r>
              <a:rPr lang="en-US" u="sng" dirty="0" smtClean="0"/>
              <a:t>Can give fibrinolytic if all 4 is met...</a:t>
            </a:r>
          </a:p>
          <a:p>
            <a:pPr marL="342900" indent="-342900">
              <a:buAutoNum type="arabicPeriod"/>
            </a:pPr>
            <a:r>
              <a:rPr lang="en-US" dirty="0" smtClean="0"/>
              <a:t>STEMI (do not give if NSTEMI)</a:t>
            </a:r>
          </a:p>
          <a:p>
            <a:pPr marL="342900" indent="-342900">
              <a:buAutoNum type="arabicPeriod"/>
            </a:pPr>
            <a:r>
              <a:rPr lang="en-US" dirty="0" smtClean="0"/>
              <a:t>Symptoms within 12 hours</a:t>
            </a:r>
          </a:p>
          <a:p>
            <a:pPr marL="342900" indent="-342900">
              <a:buAutoNum type="arabicPeriod"/>
            </a:pPr>
            <a:r>
              <a:rPr lang="en-US" dirty="0" smtClean="0"/>
              <a:t>2 back to back ST elevations</a:t>
            </a:r>
          </a:p>
          <a:p>
            <a:pPr marL="342900" indent="-342900">
              <a:buAutoNum type="arabicPeriod"/>
            </a:pPr>
            <a:r>
              <a:rPr lang="en-US" dirty="0" smtClean="0"/>
              <a:t>Door to Needle Time: patient must be given fibrinolytic </a:t>
            </a:r>
            <a:r>
              <a:rPr lang="en-US" dirty="0" smtClean="0">
                <a:solidFill>
                  <a:srgbClr val="FF0000"/>
                </a:solidFill>
              </a:rPr>
              <a:t>within 30 min of presentation</a:t>
            </a:r>
          </a:p>
          <a:p>
            <a:pPr marL="342900" indent="-342900">
              <a:buAutoNum type="arabicPeriod"/>
            </a:pPr>
            <a:endParaRPr lang="en-US" dirty="0">
              <a:solidFill>
                <a:srgbClr val="FF0000"/>
              </a:solidFill>
            </a:endParaRPr>
          </a:p>
          <a:p>
            <a:r>
              <a:rPr lang="en-US" u="sng" dirty="0" smtClean="0"/>
              <a:t>Absolute Contraindications </a:t>
            </a:r>
          </a:p>
          <a:p>
            <a:pPr marL="285750" indent="-285750">
              <a:buFontTx/>
              <a:buChar char="-"/>
            </a:pPr>
            <a:r>
              <a:rPr lang="en-US" dirty="0" smtClean="0"/>
              <a:t>Previous intracranial hemorrhage</a:t>
            </a:r>
          </a:p>
          <a:p>
            <a:pPr marL="285750" indent="-285750">
              <a:buFontTx/>
              <a:buChar char="-"/>
            </a:pPr>
            <a:r>
              <a:rPr lang="en-US" dirty="0" smtClean="0"/>
              <a:t>Ischemia stroke within 3 months</a:t>
            </a:r>
          </a:p>
          <a:p>
            <a:pPr marL="285750" indent="-285750">
              <a:buFontTx/>
              <a:buChar char="-"/>
            </a:pPr>
            <a:r>
              <a:rPr lang="en-US" dirty="0" smtClean="0"/>
              <a:t>Known intracranial neoplasm or structural lesion</a:t>
            </a:r>
          </a:p>
          <a:p>
            <a:pPr marL="285750" indent="-285750">
              <a:buFontTx/>
              <a:buChar char="-"/>
            </a:pPr>
            <a:r>
              <a:rPr lang="en-US" dirty="0" smtClean="0"/>
              <a:t>Close head or facial trauma within 3 months</a:t>
            </a:r>
          </a:p>
          <a:p>
            <a:pPr marL="285750" indent="-285750">
              <a:buFontTx/>
              <a:buChar char="-"/>
            </a:pPr>
            <a:r>
              <a:rPr lang="en-US" dirty="0" smtClean="0"/>
              <a:t>Active internal bleeding</a:t>
            </a:r>
          </a:p>
          <a:p>
            <a:pPr marL="285750" indent="-285750">
              <a:buFontTx/>
              <a:buChar char="-"/>
            </a:pPr>
            <a:r>
              <a:rPr lang="en-US" dirty="0" smtClean="0"/>
              <a:t>Suspected aortic dissection</a:t>
            </a:r>
          </a:p>
          <a:p>
            <a:pPr marL="285750" indent="-285750">
              <a:buFontTx/>
              <a:buChar char="-"/>
            </a:pPr>
            <a:endParaRPr lang="en-US" dirty="0"/>
          </a:p>
          <a:p>
            <a:r>
              <a:rPr lang="en-US" u="sng" dirty="0" smtClean="0"/>
              <a:t>Relative Contraindications</a:t>
            </a:r>
          </a:p>
          <a:p>
            <a:pPr marL="285750" indent="-285750">
              <a:buFontTx/>
              <a:buChar char="-"/>
            </a:pPr>
            <a:r>
              <a:rPr lang="en-US" dirty="0" smtClean="0"/>
              <a:t>Uncontrolled HTN &gt; 180/110</a:t>
            </a:r>
          </a:p>
          <a:p>
            <a:pPr marL="285750" indent="-285750">
              <a:buFontTx/>
              <a:buChar char="-"/>
            </a:pPr>
            <a:r>
              <a:rPr lang="en-US" dirty="0" err="1" smtClean="0"/>
              <a:t>Hx</a:t>
            </a:r>
            <a:r>
              <a:rPr lang="en-US" dirty="0" smtClean="0"/>
              <a:t> of stroke &gt; 3 months</a:t>
            </a:r>
          </a:p>
          <a:p>
            <a:pPr marL="285750" indent="-285750">
              <a:buFontTx/>
              <a:buChar char="-"/>
            </a:pPr>
            <a:r>
              <a:rPr lang="en-US" dirty="0" smtClean="0"/>
              <a:t>Internal bleeding within 1 month</a:t>
            </a:r>
          </a:p>
          <a:p>
            <a:pPr marL="285750" indent="-285750">
              <a:buFontTx/>
              <a:buChar char="-"/>
            </a:pPr>
            <a:r>
              <a:rPr lang="en-US" dirty="0" smtClean="0"/>
              <a:t>CPR within 3 weeks</a:t>
            </a:r>
          </a:p>
          <a:p>
            <a:pPr marL="285750" indent="-285750">
              <a:buFontTx/>
              <a:buChar char="-"/>
            </a:pPr>
            <a:r>
              <a:rPr lang="en-US" dirty="0" smtClean="0"/>
              <a:t>pregnant</a:t>
            </a:r>
          </a:p>
        </p:txBody>
      </p:sp>
      <p:sp>
        <p:nvSpPr>
          <p:cNvPr id="6" name="Rectangle 5"/>
          <p:cNvSpPr/>
          <p:nvPr/>
        </p:nvSpPr>
        <p:spPr>
          <a:xfrm>
            <a:off x="3937769" y="302906"/>
            <a:ext cx="2916183" cy="369332"/>
          </a:xfrm>
          <a:prstGeom prst="rect">
            <a:avLst/>
          </a:prstGeom>
        </p:spPr>
        <p:txBody>
          <a:bodyPr wrap="none">
            <a:spAutoFit/>
          </a:bodyPr>
          <a:lstStyle/>
          <a:p>
            <a:r>
              <a:rPr lang="en-US" dirty="0" smtClean="0"/>
              <a:t>Goal: reopen coronary artery</a:t>
            </a:r>
          </a:p>
        </p:txBody>
      </p:sp>
      <p:sp>
        <p:nvSpPr>
          <p:cNvPr id="7" name="TextBox 6"/>
          <p:cNvSpPr txBox="1"/>
          <p:nvPr/>
        </p:nvSpPr>
        <p:spPr>
          <a:xfrm>
            <a:off x="5561527" y="2552632"/>
            <a:ext cx="3329307" cy="646331"/>
          </a:xfrm>
          <a:prstGeom prst="rect">
            <a:avLst/>
          </a:prstGeom>
          <a:noFill/>
        </p:spPr>
        <p:txBody>
          <a:bodyPr wrap="none" rtlCol="0">
            <a:spAutoFit/>
          </a:bodyPr>
          <a:lstStyle/>
          <a:p>
            <a:r>
              <a:rPr lang="en-US" u="sng" dirty="0" smtClean="0"/>
              <a:t>Side Effects</a:t>
            </a:r>
          </a:p>
          <a:p>
            <a:r>
              <a:rPr lang="en-US" dirty="0" smtClean="0"/>
              <a:t>#1. Intracranial hemorrhage (ICH)</a:t>
            </a:r>
          </a:p>
        </p:txBody>
      </p:sp>
    </p:spTree>
    <p:extLst>
      <p:ext uri="{BB962C8B-B14F-4D97-AF65-F5344CB8AC3E}">
        <p14:creationId xmlns:p14="http://schemas.microsoft.com/office/powerpoint/2010/main" val="68993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492" y="149018"/>
            <a:ext cx="3581400" cy="523220"/>
          </a:xfrm>
          <a:prstGeom prst="rect">
            <a:avLst/>
          </a:prstGeom>
          <a:noFill/>
          <a:ln w="15875">
            <a:solidFill>
              <a:schemeClr val="tx1"/>
            </a:solidFill>
          </a:ln>
        </p:spPr>
        <p:txBody>
          <a:bodyPr>
            <a:spAutoFit/>
          </a:bodyPr>
          <a:lstStyle/>
          <a:p>
            <a:pPr>
              <a:defRPr/>
            </a:pPr>
            <a:r>
              <a:rPr lang="en-US" sz="1400" dirty="0">
                <a:solidFill>
                  <a:srgbClr val="FF8000"/>
                </a:solidFill>
                <a:ea typeface="+mn-ea"/>
                <a:cs typeface="+mn-cs"/>
              </a:rPr>
              <a:t>Fibrinolytic </a:t>
            </a:r>
            <a:r>
              <a:rPr lang="en-US" sz="1400" dirty="0" smtClean="0">
                <a:solidFill>
                  <a:srgbClr val="FF8000"/>
                </a:solidFill>
                <a:ea typeface="+mn-ea"/>
                <a:cs typeface="+mn-cs"/>
              </a:rPr>
              <a:t>Therapy (Alteplase)</a:t>
            </a:r>
            <a:endParaRPr lang="en-US" sz="1400" dirty="0">
              <a:solidFill>
                <a:srgbClr val="FF8000"/>
              </a:solidFill>
              <a:ea typeface="+mn-ea"/>
              <a:cs typeface="+mn-cs"/>
            </a:endParaRPr>
          </a:p>
          <a:p>
            <a:pPr>
              <a:buFont typeface="Arial" pitchFamily="34" charset="0"/>
              <a:buChar char="•"/>
              <a:defRPr/>
            </a:pPr>
            <a:r>
              <a:rPr lang="en-US" sz="1400" dirty="0">
                <a:solidFill>
                  <a:srgbClr val="FF8000"/>
                </a:solidFill>
                <a:ea typeface="+mn-ea"/>
                <a:cs typeface="+mn-cs"/>
              </a:rPr>
              <a:t>Within 30 min of hospital presentation</a:t>
            </a:r>
          </a:p>
        </p:txBody>
      </p:sp>
      <p:graphicFrame>
        <p:nvGraphicFramePr>
          <p:cNvPr id="5" name="Group 3"/>
          <p:cNvGraphicFramePr>
            <a:graphicFrameLocks/>
          </p:cNvGraphicFramePr>
          <p:nvPr>
            <p:extLst>
              <p:ext uri="{D42A27DB-BD31-4B8C-83A1-F6EECF244321}">
                <p14:modId xmlns:p14="http://schemas.microsoft.com/office/powerpoint/2010/main" val="1346638439"/>
              </p:ext>
            </p:extLst>
          </p:nvPr>
        </p:nvGraphicFramePr>
        <p:xfrm>
          <a:off x="227492" y="865536"/>
          <a:ext cx="8749161" cy="4378702"/>
        </p:xfrm>
        <a:graphic>
          <a:graphicData uri="http://schemas.openxmlformats.org/drawingml/2006/table">
            <a:tbl>
              <a:tblPr/>
              <a:tblGrid>
                <a:gridCol w="1603810"/>
                <a:gridCol w="1275332"/>
                <a:gridCol w="5870019"/>
              </a:tblGrid>
              <a:tr h="589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79646"/>
                          </a:solidFill>
                          <a:effectLst/>
                          <a:latin typeface="Arial" charset="0"/>
                          <a:ea typeface="ＭＳ Ｐゴシック" charset="0"/>
                        </a:rPr>
                        <a:t>Drug</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79646"/>
                          </a:solidFill>
                          <a:effectLst/>
                          <a:latin typeface="Arial" charset="0"/>
                          <a:ea typeface="ＭＳ Ｐゴシック" charset="0"/>
                        </a:rPr>
                        <a:t>Fibrin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79646"/>
                          </a:solidFill>
                          <a:effectLst/>
                          <a:latin typeface="Arial" charset="0"/>
                          <a:ea typeface="ＭＳ Ｐゴシック" charset="0"/>
                        </a:rPr>
                        <a:t>Specificity</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79646"/>
                          </a:solidFill>
                          <a:effectLst/>
                          <a:latin typeface="Arial" charset="0"/>
                          <a:ea typeface="ＭＳ Ｐゴシック" charset="0"/>
                        </a:rPr>
                        <a:t>Dosage</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8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Streptokinase</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79646"/>
                          </a:solidFill>
                          <a:effectLst/>
                          <a:latin typeface="Arial" charset="0"/>
                          <a:ea typeface="ＭＳ Ｐゴシック" charset="0"/>
                        </a:rPr>
                        <a: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1.5 million units in 50 mL infused over 60 min</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3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Reteplase (</a:t>
                      </a:r>
                      <a:r>
                        <a:rPr kumimoji="0" lang="en-US" sz="1800" b="0" i="0" u="none" strike="noStrike" cap="none" normalizeH="0" baseline="0" dirty="0" err="1">
                          <a:ln>
                            <a:noFill/>
                          </a:ln>
                          <a:solidFill>
                            <a:schemeClr val="tx1"/>
                          </a:solidFill>
                          <a:effectLst/>
                          <a:latin typeface="Arial" charset="0"/>
                          <a:ea typeface="ＭＳ Ｐゴシック" charset="0"/>
                        </a:rPr>
                        <a:t>rPA</a:t>
                      </a:r>
                      <a:r>
                        <a:rPr kumimoji="0" lang="en-US" sz="1800" b="0" i="0" u="none" strike="noStrike" cap="none" normalizeH="0" baseline="0" dirty="0" smtClean="0">
                          <a:ln>
                            <a:noFill/>
                          </a:ln>
                          <a:solidFill>
                            <a:schemeClr val="tx1"/>
                          </a:solidFill>
                          <a:effectLst/>
                          <a:latin typeface="Arial" charset="0"/>
                          <a:ea typeface="ＭＳ Ｐゴシック"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0"/>
                        </a:rPr>
                        <a:t>Retavase</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79646"/>
                          </a:solidFill>
                          <a:effectLst/>
                          <a:latin typeface="Arial" charset="0"/>
                          <a:ea typeface="ＭＳ Ｐゴシック" charset="0"/>
                        </a:rPr>
                        <a: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10 units IV push over 2 </a:t>
                      </a:r>
                      <a:r>
                        <a:rPr kumimoji="0" lang="en-US" sz="1800" b="0" i="0" u="none" strike="noStrike" cap="none" normalizeH="0" baseline="0" dirty="0" smtClean="0">
                          <a:ln>
                            <a:noFill/>
                          </a:ln>
                          <a:solidFill>
                            <a:schemeClr val="tx1"/>
                          </a:solidFill>
                          <a:effectLst/>
                          <a:latin typeface="Arial" charset="0"/>
                          <a:ea typeface="ＭＳ Ｐゴシック" charset="0"/>
                        </a:rPr>
                        <a:t>min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0"/>
                        </a:rPr>
                        <a:t>30 </a:t>
                      </a:r>
                      <a:r>
                        <a:rPr kumimoji="0" lang="en-US" sz="1800" b="0" i="0" u="none" strike="noStrike" cap="none" normalizeH="0" baseline="0" dirty="0">
                          <a:ln>
                            <a:noFill/>
                          </a:ln>
                          <a:solidFill>
                            <a:schemeClr val="tx1"/>
                          </a:solidFill>
                          <a:effectLst/>
                          <a:latin typeface="Arial" charset="0"/>
                          <a:ea typeface="ＭＳ Ｐゴシック" charset="0"/>
                        </a:rPr>
                        <a:t>min </a:t>
                      </a:r>
                      <a:r>
                        <a:rPr kumimoji="0" lang="en-US" sz="1800" b="0" i="0" u="none" strike="noStrike" cap="none" normalizeH="0" baseline="0" dirty="0" smtClean="0">
                          <a:ln>
                            <a:noFill/>
                          </a:ln>
                          <a:solidFill>
                            <a:schemeClr val="tx1"/>
                          </a:solidFill>
                          <a:effectLst/>
                          <a:latin typeface="Arial" charset="0"/>
                          <a:ea typeface="ＭＳ Ｐゴシック" charset="0"/>
                        </a:rPr>
                        <a:t>later…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0"/>
                        </a:rPr>
                        <a:t>another </a:t>
                      </a:r>
                      <a:r>
                        <a:rPr kumimoji="0" lang="en-US" sz="1800" b="0" i="0" u="none" strike="noStrike" cap="none" normalizeH="0" baseline="0" dirty="0">
                          <a:ln>
                            <a:noFill/>
                          </a:ln>
                          <a:solidFill>
                            <a:schemeClr val="tx1"/>
                          </a:solidFill>
                          <a:effectLst/>
                          <a:latin typeface="Arial" charset="0"/>
                          <a:ea typeface="ＭＳ Ｐゴシック" charset="0"/>
                        </a:rPr>
                        <a:t>10 units IV push</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4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ea typeface="ＭＳ Ｐゴシック" charset="0"/>
                        </a:rPr>
                        <a:t>Alteplase</a:t>
                      </a:r>
                      <a:r>
                        <a:rPr kumimoji="0" lang="en-US" sz="1800" b="0" i="0" u="none" strike="noStrike" cap="none" normalizeH="0" baseline="0" dirty="0">
                          <a:ln>
                            <a:noFill/>
                          </a:ln>
                          <a:solidFill>
                            <a:schemeClr val="tx1"/>
                          </a:solidFill>
                          <a:effectLst/>
                          <a:latin typeface="Arial" charset="0"/>
                          <a:ea typeface="ＭＳ Ｐゴシック" charset="0"/>
                        </a:rPr>
                        <a:t> (</a:t>
                      </a:r>
                      <a:r>
                        <a:rPr kumimoji="0" lang="en-US" sz="1800" b="0" i="0" u="none" strike="noStrike" cap="none" normalizeH="0" baseline="0" dirty="0" err="1">
                          <a:ln>
                            <a:noFill/>
                          </a:ln>
                          <a:solidFill>
                            <a:schemeClr val="tx1"/>
                          </a:solidFill>
                          <a:effectLst/>
                          <a:latin typeface="Arial" charset="0"/>
                          <a:ea typeface="ＭＳ Ｐゴシック" charset="0"/>
                        </a:rPr>
                        <a:t>tPA</a:t>
                      </a:r>
                      <a:r>
                        <a:rPr kumimoji="0" lang="en-US" sz="1800" b="0" i="0" u="none" strike="noStrike" cap="none" normalizeH="0" baseline="0" dirty="0" smtClean="0">
                          <a:ln>
                            <a:noFill/>
                          </a:ln>
                          <a:solidFill>
                            <a:schemeClr val="tx1"/>
                          </a:solidFill>
                          <a:effectLst/>
                          <a:latin typeface="Arial" charset="0"/>
                          <a:ea typeface="ＭＳ Ｐゴシック"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0"/>
                        </a:rPr>
                        <a:t>Activase</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79646"/>
                          </a:solidFill>
                          <a:effectLst/>
                          <a:latin typeface="Arial" charset="0"/>
                          <a:ea typeface="ＭＳ Ｐゴシック" charset="0"/>
                        </a:rPr>
                        <a: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FF0000"/>
                          </a:solidFill>
                          <a:effectLst/>
                          <a:latin typeface="Arial" charset="0"/>
                          <a:ea typeface="ＭＳ Ｐゴシック" charset="0"/>
                        </a:rPr>
                        <a:t>Step 1:   15 </a:t>
                      </a:r>
                      <a:r>
                        <a:rPr kumimoji="0" lang="en-US" sz="1800" b="0" i="0" u="none" strike="noStrike" cap="none" normalizeH="0" baseline="0" dirty="0">
                          <a:ln>
                            <a:noFill/>
                          </a:ln>
                          <a:solidFill>
                            <a:srgbClr val="FF0000"/>
                          </a:solidFill>
                          <a:effectLst/>
                          <a:latin typeface="Arial" charset="0"/>
                          <a:ea typeface="ＭＳ Ｐゴシック" charset="0"/>
                        </a:rPr>
                        <a:t>mg bolus followed by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FF0000"/>
                          </a:solidFill>
                          <a:effectLst/>
                          <a:latin typeface="Arial" charset="0"/>
                          <a:ea typeface="ＭＳ Ｐゴシック" charset="0"/>
                        </a:rPr>
                        <a:t>Step 2:   0.75 </a:t>
                      </a:r>
                      <a:r>
                        <a:rPr kumimoji="0" lang="en-US" sz="1800" b="0" i="0" u="none" strike="noStrike" cap="none" normalizeH="0" baseline="0" dirty="0">
                          <a:ln>
                            <a:noFill/>
                          </a:ln>
                          <a:solidFill>
                            <a:srgbClr val="FF0000"/>
                          </a:solidFill>
                          <a:effectLst/>
                          <a:latin typeface="Arial" charset="0"/>
                          <a:ea typeface="ＭＳ Ｐゴシック" charset="0"/>
                        </a:rPr>
                        <a:t>mg/kg </a:t>
                      </a:r>
                      <a:r>
                        <a:rPr kumimoji="0" lang="en-US" sz="1800" b="0" i="1" u="none" strike="noStrike" cap="none" normalizeH="0" baseline="0" dirty="0">
                          <a:ln>
                            <a:noFill/>
                          </a:ln>
                          <a:solidFill>
                            <a:srgbClr val="FF0000"/>
                          </a:solidFill>
                          <a:effectLst/>
                          <a:latin typeface="Arial" charset="0"/>
                          <a:ea typeface="ＭＳ Ｐゴシック" charset="0"/>
                        </a:rPr>
                        <a:t>(max 50 mg) infusion </a:t>
                      </a:r>
                      <a:r>
                        <a:rPr kumimoji="0" lang="en-US" sz="1800" b="0" i="0" u="none" strike="noStrike" cap="none" normalizeH="0" baseline="0" dirty="0">
                          <a:ln>
                            <a:noFill/>
                          </a:ln>
                          <a:solidFill>
                            <a:srgbClr val="FF0000"/>
                          </a:solidFill>
                          <a:effectLst/>
                          <a:latin typeface="Arial" charset="0"/>
                          <a:ea typeface="ＭＳ Ｐゴシック" charset="0"/>
                        </a:rPr>
                        <a:t>over 30 min </a:t>
                      </a:r>
                      <a:endParaRPr kumimoji="0" lang="en-US" sz="1800" b="0" i="0" u="none" strike="noStrike" cap="none" normalizeH="0" baseline="0" dirty="0" smtClean="0">
                        <a:ln>
                          <a:noFill/>
                        </a:ln>
                        <a:solidFill>
                          <a:srgbClr val="FF0000"/>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FF0000"/>
                          </a:solidFill>
                          <a:effectLst/>
                          <a:latin typeface="Arial" charset="0"/>
                          <a:ea typeface="ＭＳ Ｐゴシック" charset="0"/>
                        </a:rPr>
                        <a:t>Step 3:   followed </a:t>
                      </a:r>
                      <a:r>
                        <a:rPr kumimoji="0" lang="en-US" sz="1800" b="0" i="0" u="none" strike="noStrike" cap="none" normalizeH="0" baseline="0" dirty="0">
                          <a:ln>
                            <a:noFill/>
                          </a:ln>
                          <a:solidFill>
                            <a:srgbClr val="FF0000"/>
                          </a:solidFill>
                          <a:effectLst/>
                          <a:latin typeface="Arial" charset="0"/>
                          <a:ea typeface="ＭＳ Ｐゴシック" charset="0"/>
                        </a:rPr>
                        <a:t>by 0.5 mg/</a:t>
                      </a:r>
                      <a:r>
                        <a:rPr kumimoji="0" lang="en-US" sz="1800" b="0" i="0" u="none" strike="noStrike" cap="none" normalizeH="0" baseline="0" dirty="0" smtClean="0">
                          <a:ln>
                            <a:noFill/>
                          </a:ln>
                          <a:solidFill>
                            <a:srgbClr val="FF0000"/>
                          </a:solidFill>
                          <a:effectLst/>
                          <a:latin typeface="Arial" charset="0"/>
                          <a:ea typeface="ＭＳ Ｐゴシック" charset="0"/>
                        </a:rPr>
                        <a:t>kg </a:t>
                      </a:r>
                      <a:r>
                        <a:rPr kumimoji="0" lang="en-US" sz="1800" b="0" i="1" u="none" strike="noStrike" cap="none" normalizeH="0" baseline="0" dirty="0">
                          <a:ln>
                            <a:noFill/>
                          </a:ln>
                          <a:solidFill>
                            <a:srgbClr val="FF0000"/>
                          </a:solidFill>
                          <a:effectLst/>
                          <a:latin typeface="Arial" charset="0"/>
                          <a:ea typeface="ＭＳ Ｐゴシック" charset="0"/>
                        </a:rPr>
                        <a:t>(max 35 mg) </a:t>
                      </a:r>
                      <a:r>
                        <a:rPr kumimoji="0" lang="en-US" sz="1800" b="0" i="0" u="none" strike="noStrike" cap="none" normalizeH="0" baseline="0" dirty="0">
                          <a:ln>
                            <a:noFill/>
                          </a:ln>
                          <a:solidFill>
                            <a:srgbClr val="FF0000"/>
                          </a:solidFill>
                          <a:effectLst/>
                          <a:latin typeface="Arial" charset="0"/>
                          <a:ea typeface="ＭＳ Ｐゴシック" charset="0"/>
                        </a:rPr>
                        <a:t>over 1 </a:t>
                      </a:r>
                      <a:r>
                        <a:rPr kumimoji="0" lang="en-US" sz="1800" b="0" i="0" u="none" strike="noStrike" cap="none" normalizeH="0" baseline="0" dirty="0" smtClean="0">
                          <a:ln>
                            <a:noFill/>
                          </a:ln>
                          <a:solidFill>
                            <a:srgbClr val="FF0000"/>
                          </a:solidFill>
                          <a:effectLst/>
                          <a:latin typeface="Arial" charset="0"/>
                          <a:ea typeface="ＭＳ Ｐゴシック" charset="0"/>
                        </a:rPr>
                        <a:t>hr</a:t>
                      </a:r>
                      <a:endParaRPr kumimoji="0" lang="en-US" sz="1800" b="0" i="0" u="none" strike="noStrike" cap="none" normalizeH="0" baseline="0" dirty="0">
                        <a:ln>
                          <a:noFill/>
                        </a:ln>
                        <a:solidFill>
                          <a:srgbClr val="FF0000"/>
                        </a:solidFill>
                        <a:effectLst/>
                        <a:latin typeface="Arial" charset="0"/>
                        <a:ea typeface="ＭＳ Ｐゴシック"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07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Tenecteplase (TNK-</a:t>
                      </a:r>
                      <a:r>
                        <a:rPr kumimoji="0" lang="en-US" sz="1800" b="0" i="0" u="none" strike="noStrike" cap="none" normalizeH="0" baseline="0" dirty="0" err="1">
                          <a:ln>
                            <a:noFill/>
                          </a:ln>
                          <a:solidFill>
                            <a:schemeClr val="tx1"/>
                          </a:solidFill>
                          <a:effectLst/>
                          <a:latin typeface="Arial" charset="0"/>
                          <a:ea typeface="ＭＳ Ｐゴシック" charset="0"/>
                        </a:rPr>
                        <a:t>tPA</a:t>
                      </a:r>
                      <a:r>
                        <a:rPr kumimoji="0" lang="en-US" sz="1800" b="0" i="0" u="none" strike="noStrike" cap="none" normalizeH="0" baseline="0" dirty="0" smtClean="0">
                          <a:ln>
                            <a:noFill/>
                          </a:ln>
                          <a:solidFill>
                            <a:schemeClr val="tx1"/>
                          </a:solidFill>
                          <a:effectLst/>
                          <a:latin typeface="Arial" charset="0"/>
                          <a:ea typeface="ＭＳ Ｐゴシック"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0"/>
                        </a:rPr>
                        <a:t>TNKase</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79646"/>
                          </a:solidFill>
                          <a:effectLst/>
                          <a:latin typeface="Arial" charset="0"/>
                          <a:ea typeface="ＭＳ Ｐゴシック" charset="0"/>
                        </a:rPr>
                        <a: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&lt; 60 kg = 30 mg IV bolus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60–69.9 kg = 35 mg IV bolus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70-79.9 kg = 40mg IV bolus</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227492" y="5422904"/>
            <a:ext cx="6201562" cy="1200329"/>
          </a:xfrm>
          <a:prstGeom prst="rect">
            <a:avLst/>
          </a:prstGeom>
          <a:noFill/>
        </p:spPr>
        <p:txBody>
          <a:bodyPr wrap="none" rtlCol="0">
            <a:spAutoFit/>
          </a:bodyPr>
          <a:lstStyle/>
          <a:p>
            <a:r>
              <a:rPr lang="en-US" dirty="0" smtClean="0"/>
              <a:t>Monitor:</a:t>
            </a:r>
          </a:p>
          <a:p>
            <a:r>
              <a:rPr lang="en-US" dirty="0" smtClean="0"/>
              <a:t>S/S of bleeding</a:t>
            </a:r>
          </a:p>
          <a:p>
            <a:r>
              <a:rPr lang="en-US" dirty="0"/>
              <a:t>	</a:t>
            </a:r>
            <a:r>
              <a:rPr lang="en-US" dirty="0" smtClean="0">
                <a:solidFill>
                  <a:srgbClr val="FF0000"/>
                </a:solidFill>
              </a:rPr>
              <a:t>mental status – blood might be in dome piece</a:t>
            </a:r>
          </a:p>
          <a:p>
            <a:r>
              <a:rPr lang="en-US" dirty="0">
                <a:solidFill>
                  <a:srgbClr val="FF0000"/>
                </a:solidFill>
              </a:rPr>
              <a:t>	</a:t>
            </a:r>
            <a:r>
              <a:rPr lang="en-US" dirty="0" smtClean="0">
                <a:solidFill>
                  <a:srgbClr val="FF0000"/>
                </a:solidFill>
              </a:rPr>
              <a:t>Hg/Hct – might be high on 1</a:t>
            </a:r>
            <a:r>
              <a:rPr lang="en-US" baseline="30000" dirty="0" smtClean="0">
                <a:solidFill>
                  <a:srgbClr val="FF0000"/>
                </a:solidFill>
              </a:rPr>
              <a:t>st</a:t>
            </a:r>
            <a:r>
              <a:rPr lang="en-US" dirty="0" smtClean="0">
                <a:solidFill>
                  <a:srgbClr val="FF0000"/>
                </a:solidFill>
              </a:rPr>
              <a:t> day b/c patient is dehydrated</a:t>
            </a:r>
            <a:endParaRPr lang="en-US" dirty="0">
              <a:solidFill>
                <a:srgbClr val="FF0000"/>
              </a:solidFill>
            </a:endParaRPr>
          </a:p>
        </p:txBody>
      </p:sp>
    </p:spTree>
    <p:extLst>
      <p:ext uri="{BB962C8B-B14F-4D97-AF65-F5344CB8AC3E}">
        <p14:creationId xmlns:p14="http://schemas.microsoft.com/office/powerpoint/2010/main" val="369978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509" y="86337"/>
            <a:ext cx="2055290" cy="1200329"/>
          </a:xfrm>
          <a:prstGeom prst="rect">
            <a:avLst/>
          </a:prstGeom>
          <a:noFill/>
          <a:ln w="15875">
            <a:solidFill>
              <a:schemeClr val="tx1"/>
            </a:solidFill>
          </a:ln>
        </p:spPr>
        <p:txBody>
          <a:bodyPr wrap="square">
            <a:spAutoFit/>
          </a:bodyPr>
          <a:lstStyle/>
          <a:p>
            <a:pPr>
              <a:defRPr/>
            </a:pPr>
            <a:r>
              <a:rPr lang="en-US" sz="1200" dirty="0">
                <a:ea typeface="+mn-ea"/>
                <a:cs typeface="+mn-cs"/>
              </a:rPr>
              <a:t>Ancillary </a:t>
            </a:r>
            <a:r>
              <a:rPr lang="en-US" sz="1200" dirty="0" smtClean="0">
                <a:ea typeface="+mn-ea"/>
                <a:cs typeface="+mn-cs"/>
              </a:rPr>
              <a:t>Therapy</a:t>
            </a:r>
            <a:endParaRPr lang="en-US" sz="1200" dirty="0">
              <a:ea typeface="+mn-ea"/>
              <a:cs typeface="+mn-cs"/>
            </a:endParaRPr>
          </a:p>
          <a:p>
            <a:pPr>
              <a:buFont typeface="Arial" pitchFamily="34" charset="0"/>
              <a:buChar char="•"/>
              <a:defRPr/>
            </a:pPr>
            <a:r>
              <a:rPr lang="en-US" sz="1200" dirty="0" smtClean="0">
                <a:ea typeface="+mn-ea"/>
                <a:cs typeface="+mn-cs"/>
              </a:rPr>
              <a:t>LMWH: Enoxaparin </a:t>
            </a:r>
          </a:p>
          <a:p>
            <a:pPr lvl="1">
              <a:defRPr/>
            </a:pPr>
            <a:r>
              <a:rPr lang="en-US" sz="1200" dirty="0" smtClean="0">
                <a:ea typeface="+mn-ea"/>
                <a:cs typeface="+mn-cs"/>
              </a:rPr>
              <a:t>or </a:t>
            </a:r>
          </a:p>
          <a:p>
            <a:pPr>
              <a:buFont typeface="Arial" pitchFamily="34" charset="0"/>
              <a:buChar char="•"/>
              <a:defRPr/>
            </a:pPr>
            <a:r>
              <a:rPr lang="en-US" sz="1200" dirty="0" smtClean="0">
                <a:ea typeface="+mn-ea"/>
                <a:cs typeface="+mn-cs"/>
              </a:rPr>
              <a:t>fondaparinux </a:t>
            </a:r>
            <a:r>
              <a:rPr lang="en-US" sz="1200" dirty="0">
                <a:ea typeface="+mn-ea"/>
                <a:cs typeface="+mn-cs"/>
              </a:rPr>
              <a:t>if tx &gt; 48 </a:t>
            </a:r>
            <a:r>
              <a:rPr lang="en-US" sz="1200" dirty="0" smtClean="0">
                <a:ea typeface="+mn-ea"/>
                <a:cs typeface="+mn-cs"/>
              </a:rPr>
              <a:t>hrs</a:t>
            </a:r>
          </a:p>
          <a:p>
            <a:pPr lvl="1">
              <a:defRPr/>
            </a:pPr>
            <a:r>
              <a:rPr lang="en-US" sz="1200" dirty="0" smtClean="0"/>
              <a:t>or</a:t>
            </a:r>
            <a:endParaRPr lang="en-US" sz="1200" dirty="0" smtClean="0">
              <a:ea typeface="+mn-ea"/>
              <a:cs typeface="+mn-cs"/>
            </a:endParaRPr>
          </a:p>
          <a:p>
            <a:pPr>
              <a:buFont typeface="Arial" pitchFamily="34" charset="0"/>
              <a:buChar char="•"/>
              <a:defRPr/>
            </a:pPr>
            <a:r>
              <a:rPr lang="en-US" sz="1200" dirty="0"/>
              <a:t>UFH (x 48 hrs</a:t>
            </a:r>
            <a:r>
              <a:rPr lang="en-US" sz="1200" dirty="0" smtClean="0"/>
              <a:t>)</a:t>
            </a:r>
            <a:endParaRPr lang="en-US" sz="1200" dirty="0" smtClean="0">
              <a:ea typeface="+mn-ea"/>
              <a:cs typeface="+mn-cs"/>
            </a:endParaRPr>
          </a:p>
        </p:txBody>
      </p:sp>
      <p:sp>
        <p:nvSpPr>
          <p:cNvPr id="5" name="TextBox 4"/>
          <p:cNvSpPr txBox="1"/>
          <p:nvPr/>
        </p:nvSpPr>
        <p:spPr>
          <a:xfrm>
            <a:off x="124509" y="1630303"/>
            <a:ext cx="4280138" cy="369332"/>
          </a:xfrm>
          <a:prstGeom prst="rect">
            <a:avLst/>
          </a:prstGeom>
          <a:noFill/>
        </p:spPr>
        <p:txBody>
          <a:bodyPr wrap="none" rtlCol="0">
            <a:spAutoFit/>
          </a:bodyPr>
          <a:lstStyle/>
          <a:p>
            <a:r>
              <a:rPr lang="en-US" dirty="0" smtClean="0"/>
              <a:t>Fibrinolytic + </a:t>
            </a:r>
            <a:r>
              <a:rPr lang="en-US" b="1" dirty="0" smtClean="0"/>
              <a:t>Anticoagulants </a:t>
            </a:r>
            <a:r>
              <a:rPr lang="en-US" dirty="0" smtClean="0"/>
              <a:t>+ Antiplatelet</a:t>
            </a:r>
            <a:r>
              <a:rPr lang="en-US" b="1" dirty="0" smtClean="0"/>
              <a:t> </a:t>
            </a:r>
            <a:endParaRPr lang="en-US" b="1" dirty="0"/>
          </a:p>
        </p:txBody>
      </p:sp>
      <p:graphicFrame>
        <p:nvGraphicFramePr>
          <p:cNvPr id="6" name="Content Placeholder 8"/>
          <p:cNvGraphicFramePr>
            <a:graphicFrameLocks noGrp="1"/>
          </p:cNvGraphicFramePr>
          <p:nvPr>
            <p:ph idx="1"/>
            <p:extLst>
              <p:ext uri="{D42A27DB-BD31-4B8C-83A1-F6EECF244321}">
                <p14:modId xmlns:p14="http://schemas.microsoft.com/office/powerpoint/2010/main" val="3318201339"/>
              </p:ext>
            </p:extLst>
          </p:nvPr>
        </p:nvGraphicFramePr>
        <p:xfrm>
          <a:off x="124509" y="2089658"/>
          <a:ext cx="8852144" cy="4242783"/>
        </p:xfrm>
        <a:graphic>
          <a:graphicData uri="http://schemas.openxmlformats.org/drawingml/2006/table">
            <a:tbl>
              <a:tblPr/>
              <a:tblGrid>
                <a:gridCol w="1179938"/>
                <a:gridCol w="3295444"/>
                <a:gridCol w="1853688"/>
                <a:gridCol w="2523074"/>
              </a:tblGrid>
              <a:tr h="694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ＭＳ Ｐゴシック" charset="0"/>
                        </a:rPr>
                        <a:t>Drugs</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ＭＳ Ｐゴシック" charset="0"/>
                        </a:rPr>
                        <a:t>Dose of anticoagulants</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ＭＳ Ｐゴシック" charset="0"/>
                        </a:rPr>
                        <a:t>If </a:t>
                      </a:r>
                      <a:r>
                        <a:rPr kumimoji="0" lang="en-US" sz="1600" b="0" i="0" u="none" strike="noStrike" cap="none" normalizeH="0" baseline="0" dirty="0" err="1" smtClean="0">
                          <a:ln>
                            <a:noFill/>
                          </a:ln>
                          <a:solidFill>
                            <a:schemeClr val="tx1"/>
                          </a:solidFill>
                          <a:effectLst/>
                          <a:latin typeface="+mj-lt"/>
                          <a:ea typeface="ＭＳ Ｐゴシック" charset="0"/>
                        </a:rPr>
                        <a:t>CrCl</a:t>
                      </a:r>
                      <a:r>
                        <a:rPr kumimoji="0" lang="en-US" sz="1600" b="0" i="0" u="none" strike="noStrike" cap="none" normalizeH="0" baseline="0" dirty="0" smtClean="0">
                          <a:ln>
                            <a:noFill/>
                          </a:ln>
                          <a:solidFill>
                            <a:schemeClr val="tx1"/>
                          </a:solidFill>
                          <a:effectLst/>
                          <a:latin typeface="+mj-lt"/>
                          <a:ea typeface="ＭＳ Ｐゴシック" charset="0"/>
                        </a:rPr>
                        <a:t> &lt; 30 ml/min</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ＭＳ Ｐゴシック" charset="0"/>
                        </a:rPr>
                        <a:t>Extra notes</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987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ea typeface="ＭＳ Ｐゴシック" charset="0"/>
                        </a:rPr>
                        <a:t>Enoxaparin (Lovenox</a:t>
                      </a:r>
                      <a:r>
                        <a:rPr kumimoji="0" lang="en-US" sz="1600" b="0" i="0" u="none" strike="noStrike" cap="none" normalizeH="0" baseline="30000" dirty="0">
                          <a:ln>
                            <a:noFill/>
                          </a:ln>
                          <a:solidFill>
                            <a:schemeClr val="tx1"/>
                          </a:solidFill>
                          <a:effectLst/>
                          <a:latin typeface="+mj-lt"/>
                          <a:ea typeface="ＭＳ Ｐゴシック" charset="0"/>
                        </a:rPr>
                        <a:t>®</a:t>
                      </a:r>
                      <a:r>
                        <a:rPr kumimoji="0" lang="en-US" sz="1600" b="0" i="0" u="none" strike="noStrike" cap="none" normalizeH="0" baseline="0" dirty="0" smtClean="0">
                          <a:ln>
                            <a:noFill/>
                          </a:ln>
                          <a:solidFill>
                            <a:schemeClr val="tx1"/>
                          </a:solidFill>
                          <a:effectLst/>
                          <a:latin typeface="+mj-lt"/>
                          <a:ea typeface="ＭＳ Ｐゴシック"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ＭＳ Ｐゴシック" charset="0"/>
                        </a:rPr>
                        <a:t>*preferred</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mj-lt"/>
                          <a:ea typeface="ＭＳ Ｐゴシック" charset="0"/>
                        </a:rPr>
                        <a:t>30 mg IV bolus </a:t>
                      </a:r>
                      <a:endParaRPr kumimoji="0" lang="en-US" sz="1600" b="0" i="0" u="none" strike="noStrike" cap="none" normalizeH="0" baseline="0" dirty="0" smtClean="0">
                        <a:ln>
                          <a:noFill/>
                        </a:ln>
                        <a:solidFill>
                          <a:schemeClr val="tx1"/>
                        </a:solidFill>
                        <a:effectLst/>
                        <a:latin typeface="+mj-lt"/>
                        <a:ea typeface="ＭＳ Ｐゴシック"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mj-lt"/>
                          <a:ea typeface="ＭＳ Ｐゴシック" charset="0"/>
                        </a:rPr>
                        <a:t>followed immediately by </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mj-lt"/>
                          <a:ea typeface="ＭＳ Ｐゴシック" charset="0"/>
                        </a:rPr>
                        <a:t>1 </a:t>
                      </a:r>
                      <a:r>
                        <a:rPr kumimoji="0" lang="en-US" sz="1600" b="0" i="0" u="none" strike="noStrike" cap="none" normalizeH="0" baseline="0" dirty="0">
                          <a:ln>
                            <a:noFill/>
                          </a:ln>
                          <a:solidFill>
                            <a:schemeClr val="tx1"/>
                          </a:solidFill>
                          <a:effectLst/>
                          <a:latin typeface="+mj-lt"/>
                          <a:ea typeface="ＭＳ Ｐゴシック" charset="0"/>
                        </a:rPr>
                        <a:t>mg/kg </a:t>
                      </a:r>
                      <a:r>
                        <a:rPr kumimoji="0" lang="en-US" sz="1600" b="0" i="0" u="none" strike="noStrike" cap="none" normalizeH="0" baseline="0" dirty="0" err="1">
                          <a:ln>
                            <a:noFill/>
                          </a:ln>
                          <a:solidFill>
                            <a:schemeClr val="tx1"/>
                          </a:solidFill>
                          <a:effectLst/>
                          <a:latin typeface="+mj-lt"/>
                          <a:ea typeface="ＭＳ Ｐゴシック" charset="0"/>
                        </a:rPr>
                        <a:t>subQ</a:t>
                      </a:r>
                      <a:r>
                        <a:rPr kumimoji="0" lang="en-US" sz="1600" b="0" i="0" u="none" strike="noStrike" cap="none" normalizeH="0" baseline="0" dirty="0">
                          <a:ln>
                            <a:noFill/>
                          </a:ln>
                          <a:solidFill>
                            <a:schemeClr val="tx1"/>
                          </a:solidFill>
                          <a:effectLst/>
                          <a:latin typeface="+mj-lt"/>
                          <a:ea typeface="ＭＳ Ｐゴシック" charset="0"/>
                        </a:rPr>
                        <a:t> </a:t>
                      </a:r>
                      <a:r>
                        <a:rPr kumimoji="0" lang="en-US" sz="1600" b="0" i="0" u="none" strike="noStrike" cap="none" normalizeH="0" baseline="0" dirty="0" smtClean="0">
                          <a:ln>
                            <a:noFill/>
                          </a:ln>
                          <a:solidFill>
                            <a:schemeClr val="tx1"/>
                          </a:solidFill>
                          <a:effectLst/>
                          <a:latin typeface="+mj-lt"/>
                          <a:ea typeface="ＭＳ Ｐゴシック" charset="0"/>
                        </a:rPr>
                        <a:t>q12h</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1600" b="0" i="0" u="none" strike="noStrike" kern="1200" cap="none" normalizeH="0" baseline="0" dirty="0" err="1" smtClean="0">
                          <a:ln>
                            <a:noFill/>
                          </a:ln>
                          <a:solidFill>
                            <a:srgbClr val="FF0000"/>
                          </a:solidFill>
                          <a:effectLst/>
                          <a:latin typeface="+mn-lt"/>
                          <a:ea typeface="ＭＳ Ｐゴシック" charset="0"/>
                          <a:cs typeface="+mn-cs"/>
                        </a:rPr>
                        <a:t>Renally</a:t>
                      </a:r>
                      <a:r>
                        <a:rPr kumimoji="0" lang="en-US" sz="1600" b="0" i="0" u="none" strike="noStrike" kern="1200" cap="none" normalizeH="0" baseline="0" dirty="0" smtClean="0">
                          <a:ln>
                            <a:noFill/>
                          </a:ln>
                          <a:solidFill>
                            <a:srgbClr val="FF0000"/>
                          </a:solidFill>
                          <a:effectLst/>
                          <a:latin typeface="+mn-lt"/>
                          <a:ea typeface="ＭＳ Ｐゴシック" charset="0"/>
                          <a:cs typeface="+mn-cs"/>
                        </a:rPr>
                        <a:t> cleared</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1600" b="0" i="0" u="none" strike="noStrike" kern="1200" cap="none" normalizeH="0" baseline="0" dirty="0" smtClean="0">
                          <a:ln>
                            <a:noFill/>
                          </a:ln>
                          <a:solidFill>
                            <a:srgbClr val="FF0000"/>
                          </a:solidFill>
                          <a:effectLst/>
                          <a:latin typeface="+mn-lt"/>
                          <a:ea typeface="ＭＳ Ｐゴシック" charset="0"/>
                          <a:cs typeface="+mn-cs"/>
                        </a:rPr>
                        <a:t>1 mg/kg </a:t>
                      </a:r>
                      <a:r>
                        <a:rPr kumimoji="0" lang="en-US" sz="1600" b="0" i="0" u="none" strike="noStrike" kern="1200" cap="none" normalizeH="0" baseline="0" dirty="0" err="1" smtClean="0">
                          <a:ln>
                            <a:noFill/>
                          </a:ln>
                          <a:solidFill>
                            <a:srgbClr val="FF0000"/>
                          </a:solidFill>
                          <a:effectLst/>
                          <a:latin typeface="+mn-lt"/>
                          <a:ea typeface="ＭＳ Ｐゴシック" charset="0"/>
                          <a:cs typeface="+mn-cs"/>
                        </a:rPr>
                        <a:t>subQ</a:t>
                      </a:r>
                      <a:r>
                        <a:rPr kumimoji="0" lang="en-US" sz="1600" b="0" i="0" u="none" strike="noStrike" kern="1200" cap="none" normalizeH="0" baseline="0" dirty="0" smtClean="0">
                          <a:ln>
                            <a:noFill/>
                          </a:ln>
                          <a:solidFill>
                            <a:srgbClr val="FF0000"/>
                          </a:solidFill>
                          <a:effectLst/>
                          <a:latin typeface="+mn-lt"/>
                          <a:ea typeface="ＭＳ Ｐゴシック" charset="0"/>
                          <a:cs typeface="+mn-cs"/>
                        </a:rPr>
                        <a:t> </a:t>
                      </a:r>
                      <a:r>
                        <a:rPr kumimoji="0" lang="en-US" sz="1600" b="1" i="0" u="none" strike="noStrike" kern="1200" cap="none" normalizeH="0" baseline="0" dirty="0" smtClean="0">
                          <a:ln>
                            <a:noFill/>
                          </a:ln>
                          <a:solidFill>
                            <a:srgbClr val="FF0000"/>
                          </a:solidFill>
                          <a:effectLst/>
                          <a:latin typeface="+mn-lt"/>
                          <a:ea typeface="ＭＳ Ｐゴシック" charset="0"/>
                          <a:cs typeface="+mn-cs"/>
                        </a:rPr>
                        <a:t>q24h</a:t>
                      </a:r>
                    </a:p>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1600" b="0" i="0" u="none" strike="noStrike" kern="1200" cap="none" normalizeH="0" baseline="0" dirty="0" smtClean="0">
                          <a:ln>
                            <a:noFill/>
                          </a:ln>
                          <a:solidFill>
                            <a:schemeClr val="tx1"/>
                          </a:solidFill>
                          <a:effectLst/>
                          <a:latin typeface="+mn-lt"/>
                          <a:ea typeface="ＭＳ Ｐゴシック" charset="0"/>
                          <a:cs typeface="+mn-cs"/>
                        </a:rPr>
                        <a:t>If age &gt; 75 years: </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1600" b="0" i="0" u="none" strike="noStrike" kern="1200" cap="none" normalizeH="0" baseline="0" dirty="0" smtClean="0">
                          <a:ln>
                            <a:noFill/>
                          </a:ln>
                          <a:solidFill>
                            <a:schemeClr val="tx1"/>
                          </a:solidFill>
                          <a:effectLst/>
                          <a:latin typeface="+mn-lt"/>
                          <a:ea typeface="ＭＳ Ｐゴシック" charset="0"/>
                          <a:cs typeface="+mn-cs"/>
                        </a:rPr>
                        <a:t>eliminate bolus and </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1600" b="0" i="0" u="none" strike="noStrike" kern="1200" cap="none" normalizeH="0" baseline="0" dirty="0" smtClean="0">
                          <a:ln>
                            <a:noFill/>
                          </a:ln>
                          <a:solidFill>
                            <a:schemeClr val="tx1"/>
                          </a:solidFill>
                          <a:effectLst/>
                          <a:latin typeface="+mn-lt"/>
                          <a:ea typeface="ＭＳ Ｐゴシック" charset="0"/>
                          <a:cs typeface="+mn-cs"/>
                        </a:rPr>
                        <a:t>dose 0.75 mg/kg </a:t>
                      </a:r>
                      <a:r>
                        <a:rPr kumimoji="0" lang="en-US" sz="1600" b="0" i="0" u="none" strike="noStrike" kern="1200" cap="none" normalizeH="0" baseline="0" dirty="0" err="1" smtClean="0">
                          <a:ln>
                            <a:noFill/>
                          </a:ln>
                          <a:solidFill>
                            <a:schemeClr val="tx1"/>
                          </a:solidFill>
                          <a:effectLst/>
                          <a:latin typeface="+mn-lt"/>
                          <a:ea typeface="ＭＳ Ｐゴシック" charset="0"/>
                          <a:cs typeface="+mn-cs"/>
                        </a:rPr>
                        <a:t>subQ</a:t>
                      </a:r>
                      <a:r>
                        <a:rPr kumimoji="0" lang="en-US" sz="1600" b="0" i="0" u="none" strike="noStrike" kern="1200" cap="none" normalizeH="0" baseline="0" dirty="0" smtClean="0">
                          <a:ln>
                            <a:noFill/>
                          </a:ln>
                          <a:solidFill>
                            <a:schemeClr val="tx1"/>
                          </a:solidFill>
                          <a:effectLst/>
                          <a:latin typeface="+mn-lt"/>
                          <a:ea typeface="ＭＳ Ｐゴシック" charset="0"/>
                          <a:cs typeface="+mn-cs"/>
                        </a:rPr>
                        <a:t> q12h</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12801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ＭＳ Ｐゴシック" charset="0"/>
                        </a:rPr>
                        <a:t>UFH</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a:ln>
                            <a:noFill/>
                          </a:ln>
                          <a:solidFill>
                            <a:srgbClr val="FF0000"/>
                          </a:solidFill>
                          <a:effectLst/>
                          <a:latin typeface="+mj-lt"/>
                          <a:ea typeface="ＭＳ Ｐゴシック" charset="0"/>
                        </a:rPr>
                        <a:t>60 units/kg IV bolus (max 4000 Units) </a:t>
                      </a:r>
                      <a:endParaRPr kumimoji="0" lang="en-US" sz="1600" b="0" i="0" u="none" strike="noStrike" cap="none" normalizeH="0" baseline="0" dirty="0" smtClean="0">
                        <a:ln>
                          <a:noFill/>
                        </a:ln>
                        <a:solidFill>
                          <a:srgbClr val="FF0000"/>
                        </a:solidFill>
                        <a:effectLst/>
                        <a:latin typeface="+mj-lt"/>
                        <a:ea typeface="ＭＳ Ｐゴシック"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rgbClr val="FF0000"/>
                          </a:solidFill>
                          <a:effectLst/>
                          <a:latin typeface="+mj-lt"/>
                          <a:ea typeface="ＭＳ Ｐゴシック" charset="0"/>
                        </a:rPr>
                        <a:t>followed </a:t>
                      </a:r>
                      <a:r>
                        <a:rPr kumimoji="0" lang="en-US" sz="1600" b="0" i="0" u="none" strike="noStrike" cap="none" normalizeH="0" baseline="0" dirty="0">
                          <a:ln>
                            <a:noFill/>
                          </a:ln>
                          <a:solidFill>
                            <a:srgbClr val="FF0000"/>
                          </a:solidFill>
                          <a:effectLst/>
                          <a:latin typeface="+mj-lt"/>
                          <a:ea typeface="ＭＳ Ｐゴシック" charset="0"/>
                        </a:rPr>
                        <a:t>by </a:t>
                      </a:r>
                      <a:endParaRPr kumimoji="0" lang="en-US" sz="1600" b="0" i="0" u="none" strike="noStrike" cap="none" normalizeH="0" baseline="0" dirty="0" smtClean="0">
                        <a:ln>
                          <a:noFill/>
                        </a:ln>
                        <a:solidFill>
                          <a:srgbClr val="FF0000"/>
                        </a:solidFill>
                        <a:effectLst/>
                        <a:latin typeface="+mj-lt"/>
                        <a:ea typeface="ＭＳ Ｐゴシック"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rgbClr val="FF0000"/>
                          </a:solidFill>
                          <a:effectLst/>
                          <a:latin typeface="+mj-lt"/>
                          <a:ea typeface="ＭＳ Ｐゴシック" charset="0"/>
                        </a:rPr>
                        <a:t>12 </a:t>
                      </a:r>
                      <a:r>
                        <a:rPr kumimoji="0" lang="en-US" sz="1600" b="0" i="0" u="none" strike="noStrike" cap="none" normalizeH="0" baseline="0" dirty="0">
                          <a:ln>
                            <a:noFill/>
                          </a:ln>
                          <a:solidFill>
                            <a:srgbClr val="FF0000"/>
                          </a:solidFill>
                          <a:effectLst/>
                          <a:latin typeface="+mj-lt"/>
                          <a:ea typeface="ＭＳ Ｐゴシック" charset="0"/>
                        </a:rPr>
                        <a:t>units/kg/hr (max 1000 Units/hr</a:t>
                      </a:r>
                      <a:r>
                        <a:rPr kumimoji="0" lang="en-US" sz="1600" b="0" i="0" u="none" strike="noStrike" cap="none" normalizeH="0" baseline="0" dirty="0" smtClean="0">
                          <a:ln>
                            <a:noFill/>
                          </a:ln>
                          <a:solidFill>
                            <a:srgbClr val="FF0000"/>
                          </a:solidFill>
                          <a:effectLst/>
                          <a:latin typeface="+mj-lt"/>
                          <a:ea typeface="ＭＳ Ｐゴシック" charset="0"/>
                        </a:rPr>
                        <a:t>)</a:t>
                      </a:r>
                      <a:endParaRPr kumimoji="0" lang="en-US" sz="1600" b="0" i="0" u="none" strike="noStrike" cap="none" normalizeH="0" baseline="0" dirty="0">
                        <a:ln>
                          <a:noFill/>
                        </a:ln>
                        <a:solidFill>
                          <a:srgbClr val="FF0000"/>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mj-lt"/>
                          <a:ea typeface="ＭＳ Ｐゴシック" charset="0"/>
                        </a:rPr>
                        <a:t>No need for renal clearance</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mj-lt"/>
                          <a:ea typeface="ＭＳ Ｐゴシック" charset="0"/>
                        </a:rPr>
                        <a:t>Chance of HIT</a:t>
                      </a:r>
                    </a:p>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600" b="0" i="0" u="none" strike="noStrike" cap="none" normalizeH="0" baseline="0" dirty="0" smtClean="0">
                        <a:ln>
                          <a:noFill/>
                        </a:ln>
                        <a:solidFill>
                          <a:schemeClr val="tx1"/>
                        </a:solidFill>
                        <a:effectLst/>
                        <a:latin typeface="+mj-lt"/>
                        <a:ea typeface="ＭＳ Ｐゴシック"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1600" b="0" i="0" u="none" strike="noStrike" kern="1200" cap="none" normalizeH="0" baseline="0" dirty="0" smtClean="0">
                          <a:ln>
                            <a:noFill/>
                          </a:ln>
                          <a:solidFill>
                            <a:schemeClr val="tx1"/>
                          </a:solidFill>
                          <a:effectLst/>
                          <a:latin typeface="+mn-lt"/>
                          <a:ea typeface="ＭＳ Ｐゴシック" charset="0"/>
                          <a:cs typeface="+mn-cs"/>
                        </a:rPr>
                        <a:t>Adjusted to maintain aPTT 1.5 - 2 X control</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01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ea typeface="ＭＳ Ｐゴシック" charset="0"/>
                        </a:rPr>
                        <a:t>Fondaparinux (Arixtra</a:t>
                      </a:r>
                      <a:r>
                        <a:rPr kumimoji="0" lang="en-US" sz="1600" b="0" i="0" u="none" strike="noStrike" cap="none" normalizeH="0" baseline="30000" dirty="0">
                          <a:ln>
                            <a:noFill/>
                          </a:ln>
                          <a:solidFill>
                            <a:schemeClr val="tx1"/>
                          </a:solidFill>
                          <a:effectLst/>
                          <a:latin typeface="+mj-lt"/>
                          <a:ea typeface="ＭＳ Ｐゴシック" charset="0"/>
                        </a:rPr>
                        <a:t>®</a:t>
                      </a:r>
                      <a:r>
                        <a:rPr kumimoji="0" lang="en-US" sz="1600" b="0" i="0" u="none" strike="noStrike" cap="none" normalizeH="0" baseline="0" dirty="0">
                          <a:ln>
                            <a:noFill/>
                          </a:ln>
                          <a:solidFill>
                            <a:schemeClr val="tx1"/>
                          </a:solidFill>
                          <a:effectLst/>
                          <a:latin typeface="+mj-lt"/>
                          <a:ea typeface="ＭＳ Ｐゴシック" charset="0"/>
                        </a:rPr>
                        <a: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mj-lt"/>
                          <a:ea typeface="ＭＳ Ｐゴシック" charset="0"/>
                        </a:rPr>
                        <a:t>2.5 mg IV, </a:t>
                      </a:r>
                      <a:endParaRPr kumimoji="0" lang="en-US" sz="1600" b="0" i="0" u="none" strike="noStrike" cap="none" normalizeH="0" baseline="0" dirty="0" smtClean="0">
                        <a:ln>
                          <a:noFill/>
                        </a:ln>
                        <a:solidFill>
                          <a:schemeClr val="tx1"/>
                        </a:solidFill>
                        <a:effectLst/>
                        <a:latin typeface="+mj-lt"/>
                        <a:ea typeface="ＭＳ Ｐゴシック"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mj-lt"/>
                          <a:ea typeface="ＭＳ Ｐゴシック" charset="0"/>
                        </a:rPr>
                        <a:t>followed </a:t>
                      </a:r>
                      <a:r>
                        <a:rPr kumimoji="0" lang="en-US" sz="1600" b="0" i="0" u="none" strike="noStrike" cap="none" normalizeH="0" baseline="0" dirty="0">
                          <a:ln>
                            <a:noFill/>
                          </a:ln>
                          <a:solidFill>
                            <a:schemeClr val="tx1"/>
                          </a:solidFill>
                          <a:effectLst/>
                          <a:latin typeface="+mj-lt"/>
                          <a:ea typeface="ＭＳ Ｐゴシック" charset="0"/>
                        </a:rPr>
                        <a:t>by </a:t>
                      </a:r>
                      <a:endParaRPr kumimoji="0" lang="en-US" sz="1600" b="0" i="0" u="none" strike="noStrike" cap="none" normalizeH="0" baseline="0" dirty="0" smtClean="0">
                        <a:ln>
                          <a:noFill/>
                        </a:ln>
                        <a:solidFill>
                          <a:schemeClr val="tx1"/>
                        </a:solidFill>
                        <a:effectLst/>
                        <a:latin typeface="+mj-lt"/>
                        <a:ea typeface="ＭＳ Ｐゴシック"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mj-lt"/>
                          <a:ea typeface="ＭＳ Ｐゴシック" charset="0"/>
                        </a:rPr>
                        <a:t>2.5 </a:t>
                      </a:r>
                      <a:r>
                        <a:rPr kumimoji="0" lang="en-US" sz="1600" b="0" i="0" u="none" strike="noStrike" cap="none" normalizeH="0" baseline="0" dirty="0">
                          <a:ln>
                            <a:noFill/>
                          </a:ln>
                          <a:solidFill>
                            <a:schemeClr val="tx1"/>
                          </a:solidFill>
                          <a:effectLst/>
                          <a:latin typeface="+mj-lt"/>
                          <a:ea typeface="ＭＳ Ｐゴシック" charset="0"/>
                        </a:rPr>
                        <a:t>mg </a:t>
                      </a:r>
                      <a:r>
                        <a:rPr kumimoji="0" lang="en-US" sz="1600" b="0" i="0" u="none" strike="noStrike" cap="none" normalizeH="0" baseline="0" dirty="0" err="1">
                          <a:ln>
                            <a:noFill/>
                          </a:ln>
                          <a:solidFill>
                            <a:schemeClr val="tx1"/>
                          </a:solidFill>
                          <a:effectLst/>
                          <a:latin typeface="+mj-lt"/>
                          <a:ea typeface="ＭＳ Ｐゴシック" charset="0"/>
                        </a:rPr>
                        <a:t>subQ</a:t>
                      </a:r>
                      <a:r>
                        <a:rPr kumimoji="0" lang="en-US" sz="1600" b="0" i="0" u="none" strike="noStrike" cap="none" normalizeH="0" baseline="0" dirty="0">
                          <a:ln>
                            <a:noFill/>
                          </a:ln>
                          <a:solidFill>
                            <a:schemeClr val="tx1"/>
                          </a:solidFill>
                          <a:effectLst/>
                          <a:latin typeface="+mj-lt"/>
                          <a:ea typeface="ＭＳ Ｐゴシック" charset="0"/>
                        </a:rPr>
                        <a:t> daily</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mj-lt"/>
                          <a:ea typeface="ＭＳ Ｐゴシック" charset="0"/>
                        </a:rPr>
                        <a:t>No chance for HIT</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1600" b="0" i="0" u="none" strike="noStrike" kern="1200" cap="none" normalizeH="0" baseline="0" dirty="0" smtClean="0">
                          <a:ln>
                            <a:noFill/>
                          </a:ln>
                          <a:solidFill>
                            <a:srgbClr val="FF0000"/>
                          </a:solidFill>
                          <a:effectLst/>
                          <a:latin typeface="+mn-lt"/>
                          <a:ea typeface="ＭＳ Ｐゴシック" charset="0"/>
                          <a:cs typeface="+mn-cs"/>
                        </a:rPr>
                        <a:t>Contraindicated if </a:t>
                      </a:r>
                      <a:r>
                        <a:rPr kumimoji="0" lang="en-US" sz="1600" b="0" i="0" u="none" strike="noStrike" kern="1200" cap="none" normalizeH="0" baseline="0" dirty="0" err="1" smtClean="0">
                          <a:ln>
                            <a:noFill/>
                          </a:ln>
                          <a:solidFill>
                            <a:srgbClr val="FF0000"/>
                          </a:solidFill>
                          <a:effectLst/>
                          <a:latin typeface="+mn-lt"/>
                          <a:ea typeface="ＭＳ Ｐゴシック" charset="0"/>
                          <a:cs typeface="+mn-cs"/>
                        </a:rPr>
                        <a:t>CrCl</a:t>
                      </a:r>
                      <a:r>
                        <a:rPr kumimoji="0" lang="en-US" sz="1600" b="0" i="0" u="none" strike="noStrike" kern="1200" cap="none" normalizeH="0" baseline="0" dirty="0" smtClean="0">
                          <a:ln>
                            <a:noFill/>
                          </a:ln>
                          <a:solidFill>
                            <a:srgbClr val="FF0000"/>
                          </a:solidFill>
                          <a:effectLst/>
                          <a:latin typeface="+mn-lt"/>
                          <a:ea typeface="ＭＳ Ｐゴシック" charset="0"/>
                          <a:cs typeface="+mn-cs"/>
                        </a:rPr>
                        <a:t> &lt; 30 ml/min</a:t>
                      </a:r>
                    </a:p>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rgbClr val="FF0000"/>
                          </a:solidFill>
                          <a:effectLst/>
                          <a:latin typeface="+mj-lt"/>
                          <a:ea typeface="ＭＳ Ｐゴシック" charset="0"/>
                        </a:rPr>
                        <a:t>No chance for HIT</a:t>
                      </a:r>
                    </a:p>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600" b="0" i="0" u="none" strike="noStrike" cap="none" normalizeH="0" baseline="0" dirty="0" smtClean="0">
                        <a:ln>
                          <a:noFill/>
                        </a:ln>
                        <a:solidFill>
                          <a:schemeClr val="tx1"/>
                        </a:solidFill>
                        <a:effectLst/>
                        <a:latin typeface="+mj-lt"/>
                        <a:ea typeface="ＭＳ Ｐゴシック"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mj-lt"/>
                          <a:ea typeface="ＭＳ Ｐゴシック" charset="0"/>
                        </a:rPr>
                        <a:t>Goal: aPTT 1.5 – 2x control</a:t>
                      </a:r>
                      <a:endParaRPr kumimoji="0" lang="en-US" sz="1600" b="0" i="0" u="none" strike="noStrike" cap="none" normalizeH="0" baseline="0" dirty="0">
                        <a:ln>
                          <a:noFill/>
                        </a:ln>
                        <a:solidFill>
                          <a:schemeClr val="tx1"/>
                        </a:solidFill>
                        <a:effectLst/>
                        <a:latin typeface="+mj-lt"/>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7821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32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537" y="105428"/>
            <a:ext cx="8331093" cy="2585323"/>
          </a:xfrm>
          <a:prstGeom prst="rect">
            <a:avLst/>
          </a:prstGeom>
          <a:noFill/>
        </p:spPr>
        <p:txBody>
          <a:bodyPr wrap="square" rtlCol="0">
            <a:spAutoFit/>
          </a:bodyPr>
          <a:lstStyle/>
          <a:p>
            <a:r>
              <a:rPr lang="en-US" dirty="0" smtClean="0"/>
              <a:t>ACS</a:t>
            </a:r>
          </a:p>
          <a:p>
            <a:endParaRPr lang="en-US" dirty="0"/>
          </a:p>
          <a:p>
            <a:r>
              <a:rPr lang="en-US" dirty="0" smtClean="0"/>
              <a:t>Acute Coronary Syndrome (ACS): any group of symptoms attributed to obstruction of the coronary arteries</a:t>
            </a:r>
            <a:endParaRPr lang="en-US" dirty="0"/>
          </a:p>
          <a:p>
            <a:endParaRPr lang="en-US" dirty="0"/>
          </a:p>
          <a:p>
            <a:r>
              <a:rPr lang="en-US" dirty="0" smtClean="0"/>
              <a:t>ACS Classification</a:t>
            </a:r>
            <a:endParaRPr lang="en-US" dirty="0"/>
          </a:p>
          <a:p>
            <a:r>
              <a:rPr lang="en-US" dirty="0" smtClean="0"/>
              <a:t>	1. Unstable Angina (UA)</a:t>
            </a:r>
          </a:p>
          <a:p>
            <a:r>
              <a:rPr lang="en-US" dirty="0"/>
              <a:t>	</a:t>
            </a:r>
            <a:r>
              <a:rPr lang="en-US" dirty="0" smtClean="0"/>
              <a:t>2. Non ST-segmented Elevation Myocardial Infarction (NSTEMI)</a:t>
            </a:r>
          </a:p>
          <a:p>
            <a:r>
              <a:rPr lang="en-US" dirty="0"/>
              <a:t>	</a:t>
            </a:r>
            <a:r>
              <a:rPr lang="en-US" dirty="0" smtClean="0"/>
              <a:t>3. ST-elevation Myocardial Infarction (STEMI) 100% of coronary artery is blocked</a:t>
            </a:r>
          </a:p>
        </p:txBody>
      </p:sp>
      <p:pic>
        <p:nvPicPr>
          <p:cNvPr id="5" name="Picture 4"/>
          <p:cNvPicPr>
            <a:picLocks noChangeAspect="1"/>
          </p:cNvPicPr>
          <p:nvPr/>
        </p:nvPicPr>
        <p:blipFill>
          <a:blip r:embed="rId3"/>
          <a:stretch>
            <a:fillRect/>
          </a:stretch>
        </p:blipFill>
        <p:spPr>
          <a:xfrm>
            <a:off x="6908800" y="4648888"/>
            <a:ext cx="2235200" cy="2197100"/>
          </a:xfrm>
          <a:prstGeom prst="rect">
            <a:avLst/>
          </a:prstGeom>
        </p:spPr>
      </p:pic>
      <p:graphicFrame>
        <p:nvGraphicFramePr>
          <p:cNvPr id="6" name="Content Placeholder 3"/>
          <p:cNvGraphicFramePr>
            <a:graphicFrameLocks/>
          </p:cNvGraphicFramePr>
          <p:nvPr>
            <p:extLst>
              <p:ext uri="{D42A27DB-BD31-4B8C-83A1-F6EECF244321}">
                <p14:modId xmlns:p14="http://schemas.microsoft.com/office/powerpoint/2010/main" val="1433459822"/>
              </p:ext>
            </p:extLst>
          </p:nvPr>
        </p:nvGraphicFramePr>
        <p:xfrm>
          <a:off x="245536" y="2999733"/>
          <a:ext cx="7253095" cy="1905982"/>
        </p:xfrm>
        <a:graphic>
          <a:graphicData uri="http://schemas.openxmlformats.org/drawingml/2006/table">
            <a:tbl>
              <a:tblPr firstRow="1" bandRow="1">
                <a:tableStyleId>{5940675A-B579-460E-94D1-54222C63F5DA}</a:tableStyleId>
              </a:tblPr>
              <a:tblGrid>
                <a:gridCol w="3503779"/>
                <a:gridCol w="3749316"/>
              </a:tblGrid>
              <a:tr h="349057">
                <a:tc>
                  <a:txBody>
                    <a:bodyPr/>
                    <a:lstStyle/>
                    <a:p>
                      <a:r>
                        <a:rPr lang="en-US" sz="1800" dirty="0" smtClean="0"/>
                        <a:t>Modifiable ACS</a:t>
                      </a:r>
                      <a:r>
                        <a:rPr lang="en-US" sz="1800" baseline="0" dirty="0" smtClean="0"/>
                        <a:t> Risk Factors</a:t>
                      </a:r>
                      <a:endParaRPr lang="en-US" sz="1800" b="0" dirty="0">
                        <a:solidFill>
                          <a:schemeClr val="accent6"/>
                        </a:solidFill>
                        <a:latin typeface="Arial" pitchFamily="34" charset="0"/>
                        <a:cs typeface="Arial" pitchFamily="34" charset="0"/>
                      </a:endParaRPr>
                    </a:p>
                  </a:txBody>
                  <a:tcPr marL="81280" marR="81280" marT="45724" marB="4572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Non-modifiable ACS</a:t>
                      </a:r>
                      <a:r>
                        <a:rPr lang="en-US" sz="1800" baseline="0" dirty="0" smtClean="0"/>
                        <a:t> Risk Factors</a:t>
                      </a:r>
                      <a:endParaRPr lang="en-US" sz="1800" b="0" dirty="0" smtClean="0">
                        <a:solidFill>
                          <a:schemeClr val="accent6"/>
                        </a:solidFill>
                        <a:latin typeface="Arial" pitchFamily="34" charset="0"/>
                        <a:cs typeface="Arial" pitchFamily="34" charset="0"/>
                      </a:endParaRPr>
                    </a:p>
                  </a:txBody>
                  <a:tcPr marL="81280" marR="81280" marT="45724" marB="45724"/>
                </a:tc>
              </a:tr>
              <a:tr h="1540214">
                <a:tc>
                  <a:txBody>
                    <a:bodyPr/>
                    <a:lstStyle/>
                    <a:p>
                      <a:pPr marL="457200" indent="-457200">
                        <a:buFont typeface="Arial" pitchFamily="34" charset="0"/>
                        <a:buChar char="•"/>
                      </a:pPr>
                      <a:r>
                        <a:rPr lang="en-US" sz="1800" dirty="0" smtClean="0"/>
                        <a:t>Physical Inactivity</a:t>
                      </a:r>
                    </a:p>
                    <a:p>
                      <a:pPr marL="457200" indent="-457200">
                        <a:buFont typeface="Arial" pitchFamily="34" charset="0"/>
                        <a:buChar char="•"/>
                      </a:pPr>
                      <a:r>
                        <a:rPr lang="en-US" sz="1800" dirty="0" smtClean="0"/>
                        <a:t>Obesity (especially abdominal)</a:t>
                      </a:r>
                    </a:p>
                    <a:p>
                      <a:pPr marL="457200" indent="-457200">
                        <a:buFont typeface="Arial" pitchFamily="34" charset="0"/>
                        <a:buChar char="•"/>
                      </a:pPr>
                      <a:r>
                        <a:rPr lang="en-US" sz="1800" dirty="0" smtClean="0"/>
                        <a:t>Smoking</a:t>
                      </a:r>
                    </a:p>
                    <a:p>
                      <a:pPr marL="457200" marR="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Hyperlipidemia</a:t>
                      </a:r>
                    </a:p>
                    <a:p>
                      <a:pPr marL="457200" indent="-457200">
                        <a:buFont typeface="Arial" pitchFamily="34" charset="0"/>
                        <a:buChar char="•"/>
                      </a:pPr>
                      <a:r>
                        <a:rPr lang="en-US" sz="1800" dirty="0" smtClean="0"/>
                        <a:t>HTN (can rupture plaque)</a:t>
                      </a:r>
                      <a:endParaRPr lang="en-US" sz="1800" dirty="0" smtClean="0">
                        <a:solidFill>
                          <a:schemeClr val="tx1"/>
                        </a:solidFill>
                        <a:latin typeface="Arial" pitchFamily="34" charset="0"/>
                        <a:cs typeface="Arial" pitchFamily="34" charset="0"/>
                      </a:endParaRPr>
                    </a:p>
                  </a:txBody>
                  <a:tcPr marL="81280" marR="81280" marT="45724" marB="45724"/>
                </a:tc>
                <a:tc>
                  <a:txBody>
                    <a:bodyPr/>
                    <a:lstStyle/>
                    <a:p>
                      <a:pPr marL="457200" indent="-457200">
                        <a:buFont typeface="Arial" pitchFamily="34" charset="0"/>
                        <a:buChar char="•"/>
                      </a:pPr>
                      <a:r>
                        <a:rPr lang="en-US" sz="1800" dirty="0" smtClean="0"/>
                        <a:t>Age</a:t>
                      </a:r>
                    </a:p>
                    <a:p>
                      <a:pPr marL="457200" indent="-457200">
                        <a:buFont typeface="Arial" pitchFamily="34" charset="0"/>
                        <a:buChar char="•"/>
                      </a:pPr>
                      <a:r>
                        <a:rPr lang="en-US" sz="1800" dirty="0" smtClean="0"/>
                        <a:t>Male gender</a:t>
                      </a:r>
                    </a:p>
                    <a:p>
                      <a:pPr marL="457200" indent="-457200">
                        <a:buFont typeface="Arial" pitchFamily="34" charset="0"/>
                        <a:buChar char="•"/>
                      </a:pPr>
                      <a:r>
                        <a:rPr lang="en-US" sz="1800" dirty="0" smtClean="0"/>
                        <a:t>Family</a:t>
                      </a:r>
                      <a:r>
                        <a:rPr lang="en-US" sz="1800" baseline="0" dirty="0" smtClean="0"/>
                        <a:t> history of premature CHD</a:t>
                      </a:r>
                    </a:p>
                    <a:p>
                      <a:pPr marL="457200" indent="-457200">
                        <a:buFont typeface="Arial" pitchFamily="34" charset="0"/>
                        <a:buChar char="•"/>
                      </a:pPr>
                      <a:r>
                        <a:rPr lang="en-US" sz="1800" baseline="0" dirty="0" smtClean="0"/>
                        <a:t>History of CAD, including MI</a:t>
                      </a:r>
                    </a:p>
                    <a:p>
                      <a:pPr marL="457200" indent="-457200">
                        <a:buFont typeface="Arial" pitchFamily="34" charset="0"/>
                        <a:buChar char="•"/>
                      </a:pPr>
                      <a:r>
                        <a:rPr lang="en-US" sz="1800" baseline="0" dirty="0" smtClean="0"/>
                        <a:t>DM</a:t>
                      </a:r>
                      <a:endParaRPr lang="en-US" sz="1800" dirty="0">
                        <a:solidFill>
                          <a:schemeClr val="tx1"/>
                        </a:solidFill>
                        <a:latin typeface="Arial" pitchFamily="34" charset="0"/>
                        <a:cs typeface="Arial" pitchFamily="34" charset="0"/>
                      </a:endParaRPr>
                    </a:p>
                  </a:txBody>
                  <a:tcPr marL="81280" marR="81280" marT="45724" marB="45724"/>
                </a:tc>
              </a:tr>
            </a:tbl>
          </a:graphicData>
        </a:graphic>
      </p:graphicFrame>
    </p:spTree>
    <p:extLst>
      <p:ext uri="{BB962C8B-B14F-4D97-AF65-F5344CB8AC3E}">
        <p14:creationId xmlns:p14="http://schemas.microsoft.com/office/powerpoint/2010/main" val="252212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2132" y="1814018"/>
            <a:ext cx="4980851" cy="2585323"/>
          </a:xfrm>
          <a:prstGeom prst="rect">
            <a:avLst/>
          </a:prstGeom>
          <a:noFill/>
        </p:spPr>
        <p:txBody>
          <a:bodyPr wrap="none" rtlCol="0">
            <a:spAutoFit/>
          </a:bodyPr>
          <a:lstStyle/>
          <a:p>
            <a:r>
              <a:rPr lang="en-US" dirty="0" smtClean="0"/>
              <a:t>Diagnosis of ACS</a:t>
            </a:r>
          </a:p>
          <a:p>
            <a:endParaRPr lang="en-US" dirty="0"/>
          </a:p>
          <a:p>
            <a:pPr marL="342900" indent="-342900">
              <a:buAutoNum type="arabicPeriod"/>
            </a:pPr>
            <a:r>
              <a:rPr lang="en-US" dirty="0" smtClean="0"/>
              <a:t>Cardiac Catheterization (gold standard)</a:t>
            </a:r>
          </a:p>
          <a:p>
            <a:pPr marL="342900" indent="-342900">
              <a:buFontTx/>
              <a:buAutoNum type="arabicPeriod"/>
            </a:pPr>
            <a:r>
              <a:rPr lang="en-US" dirty="0" smtClean="0"/>
              <a:t>EKG</a:t>
            </a:r>
          </a:p>
          <a:p>
            <a:pPr marL="342900" indent="-342900">
              <a:buAutoNum type="arabicPeriod"/>
            </a:pPr>
            <a:r>
              <a:rPr lang="en-US" dirty="0" smtClean="0"/>
              <a:t>Positive Cardiac Biomarkers (measured 3 times)</a:t>
            </a:r>
          </a:p>
          <a:p>
            <a:r>
              <a:rPr lang="en-US" dirty="0"/>
              <a:t>	</a:t>
            </a:r>
            <a:r>
              <a:rPr lang="en-US" dirty="0" smtClean="0"/>
              <a:t>CK 		 </a:t>
            </a:r>
            <a:r>
              <a:rPr lang="en-US" dirty="0" err="1" smtClean="0"/>
              <a:t>CreaTINE</a:t>
            </a:r>
            <a:r>
              <a:rPr lang="en-US" dirty="0" smtClean="0"/>
              <a:t> Kinase</a:t>
            </a:r>
          </a:p>
          <a:p>
            <a:r>
              <a:rPr lang="en-US" dirty="0"/>
              <a:t>	</a:t>
            </a:r>
            <a:r>
              <a:rPr lang="en-US" dirty="0" smtClean="0"/>
              <a:t>CK-MB	</a:t>
            </a:r>
            <a:r>
              <a:rPr lang="en-US" dirty="0" err="1" smtClean="0"/>
              <a:t>CreaTINE</a:t>
            </a:r>
            <a:r>
              <a:rPr lang="en-US" dirty="0" smtClean="0"/>
              <a:t> kinase MB isoenzyme</a:t>
            </a:r>
          </a:p>
          <a:p>
            <a:r>
              <a:rPr lang="en-US" dirty="0"/>
              <a:t>	</a:t>
            </a:r>
            <a:r>
              <a:rPr lang="en-US" dirty="0" smtClean="0"/>
              <a:t>Troponin I/T</a:t>
            </a:r>
          </a:p>
          <a:p>
            <a:r>
              <a:rPr lang="en-US" dirty="0"/>
              <a:t>	</a:t>
            </a:r>
          </a:p>
        </p:txBody>
      </p:sp>
    </p:spTree>
    <p:extLst>
      <p:ext uri="{BB962C8B-B14F-4D97-AF65-F5344CB8AC3E}">
        <p14:creationId xmlns:p14="http://schemas.microsoft.com/office/powerpoint/2010/main" val="57103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044" y="161245"/>
            <a:ext cx="4040226" cy="1600438"/>
          </a:xfrm>
          <a:prstGeom prst="rect">
            <a:avLst/>
          </a:prstGeom>
          <a:noFill/>
        </p:spPr>
        <p:txBody>
          <a:bodyPr wrap="none" rtlCol="0">
            <a:spAutoFit/>
          </a:bodyPr>
          <a:lstStyle/>
          <a:p>
            <a:r>
              <a:rPr lang="en-US" sz="1400" dirty="0" smtClean="0"/>
              <a:t>Diagnosis of ACS</a:t>
            </a:r>
            <a:endParaRPr lang="en-US" sz="1400" dirty="0"/>
          </a:p>
          <a:p>
            <a:pPr marL="342900" indent="-342900">
              <a:buAutoNum type="arabicPeriod"/>
            </a:pPr>
            <a:r>
              <a:rPr lang="en-US" sz="1400" dirty="0" smtClean="0"/>
              <a:t>Cardiac Catheterization (gold standard)</a:t>
            </a:r>
          </a:p>
          <a:p>
            <a:r>
              <a:rPr lang="en-US" sz="1400" dirty="0" smtClean="0">
                <a:solidFill>
                  <a:schemeClr val="bg1">
                    <a:lumMod val="50000"/>
                  </a:schemeClr>
                </a:solidFill>
              </a:rPr>
              <a:t>2.      EKG</a:t>
            </a:r>
            <a:endParaRPr lang="en-US" sz="1400" dirty="0" smtClean="0"/>
          </a:p>
          <a:p>
            <a:r>
              <a:rPr lang="en-US" sz="1400" dirty="0" smtClean="0">
                <a:solidFill>
                  <a:schemeClr val="bg1">
                    <a:lumMod val="50000"/>
                  </a:schemeClr>
                </a:solidFill>
              </a:rPr>
              <a:t>3.      Positive Cardiac Biomarkers (measured 3 times)</a:t>
            </a:r>
          </a:p>
          <a:p>
            <a:r>
              <a:rPr lang="en-US" sz="1400" dirty="0">
                <a:solidFill>
                  <a:schemeClr val="bg1">
                    <a:lumMod val="50000"/>
                  </a:schemeClr>
                </a:solidFill>
              </a:rPr>
              <a:t>	</a:t>
            </a:r>
            <a:r>
              <a:rPr lang="en-US" sz="1400" dirty="0" smtClean="0">
                <a:solidFill>
                  <a:schemeClr val="bg1">
                    <a:lumMod val="50000"/>
                  </a:schemeClr>
                </a:solidFill>
              </a:rPr>
              <a:t>CK 		 </a:t>
            </a:r>
            <a:r>
              <a:rPr lang="en-US" sz="1400" dirty="0" err="1" smtClean="0">
                <a:solidFill>
                  <a:schemeClr val="bg1">
                    <a:lumMod val="50000"/>
                  </a:schemeClr>
                </a:solidFill>
              </a:rPr>
              <a:t>CreaTINE</a:t>
            </a:r>
            <a:r>
              <a:rPr lang="en-US" sz="1400" dirty="0" smtClean="0">
                <a:solidFill>
                  <a:schemeClr val="bg1">
                    <a:lumMod val="50000"/>
                  </a:schemeClr>
                </a:solidFill>
              </a:rPr>
              <a:t> Kinase</a:t>
            </a:r>
          </a:p>
          <a:p>
            <a:r>
              <a:rPr lang="en-US" sz="1400" dirty="0">
                <a:solidFill>
                  <a:schemeClr val="bg1">
                    <a:lumMod val="50000"/>
                  </a:schemeClr>
                </a:solidFill>
              </a:rPr>
              <a:t>	</a:t>
            </a:r>
            <a:r>
              <a:rPr lang="en-US" sz="1400" dirty="0" smtClean="0">
                <a:solidFill>
                  <a:schemeClr val="bg1">
                    <a:lumMod val="50000"/>
                  </a:schemeClr>
                </a:solidFill>
              </a:rPr>
              <a:t>CK-MB	</a:t>
            </a:r>
            <a:r>
              <a:rPr lang="en-US" sz="1400" dirty="0" err="1" smtClean="0">
                <a:solidFill>
                  <a:schemeClr val="bg1">
                    <a:lumMod val="50000"/>
                  </a:schemeClr>
                </a:solidFill>
              </a:rPr>
              <a:t>CreaTINE</a:t>
            </a:r>
            <a:r>
              <a:rPr lang="en-US" sz="1400" dirty="0" smtClean="0">
                <a:solidFill>
                  <a:schemeClr val="bg1">
                    <a:lumMod val="50000"/>
                  </a:schemeClr>
                </a:solidFill>
              </a:rPr>
              <a:t> kinase MB isoenzyme</a:t>
            </a:r>
          </a:p>
          <a:p>
            <a:r>
              <a:rPr lang="en-US" sz="1400" dirty="0">
                <a:solidFill>
                  <a:schemeClr val="bg1">
                    <a:lumMod val="50000"/>
                  </a:schemeClr>
                </a:solidFill>
              </a:rPr>
              <a:t>	</a:t>
            </a:r>
            <a:r>
              <a:rPr lang="en-US" sz="1400" dirty="0" smtClean="0">
                <a:solidFill>
                  <a:schemeClr val="bg1">
                    <a:lumMod val="50000"/>
                  </a:schemeClr>
                </a:solidFill>
              </a:rPr>
              <a:t>Troponin I/T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13790" y="1761683"/>
            <a:ext cx="6019800" cy="4814887"/>
          </a:xfrm>
        </p:spPr>
      </p:pic>
    </p:spTree>
    <p:extLst>
      <p:ext uri="{BB962C8B-B14F-4D97-AF65-F5344CB8AC3E}">
        <p14:creationId xmlns:p14="http://schemas.microsoft.com/office/powerpoint/2010/main" val="411749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044" y="161245"/>
            <a:ext cx="3993401" cy="1815882"/>
          </a:xfrm>
          <a:prstGeom prst="rect">
            <a:avLst/>
          </a:prstGeom>
          <a:noFill/>
        </p:spPr>
        <p:txBody>
          <a:bodyPr wrap="none" rtlCol="0">
            <a:spAutoFit/>
          </a:bodyPr>
          <a:lstStyle/>
          <a:p>
            <a:r>
              <a:rPr lang="en-US" sz="1400" dirty="0" smtClean="0"/>
              <a:t>Diagnosis of ACS</a:t>
            </a:r>
            <a:endParaRPr lang="en-US" sz="1400" dirty="0"/>
          </a:p>
          <a:p>
            <a:pPr marL="342900" indent="-342900">
              <a:buAutoNum type="arabicPeriod"/>
            </a:pPr>
            <a:r>
              <a:rPr lang="en-US" sz="1400" dirty="0" smtClean="0">
                <a:solidFill>
                  <a:schemeClr val="bg1">
                    <a:lumMod val="50000"/>
                  </a:schemeClr>
                </a:solidFill>
              </a:rPr>
              <a:t>Cardiac Catheterization (gold standard)</a:t>
            </a:r>
          </a:p>
          <a:p>
            <a:pPr marL="342900" indent="-342900">
              <a:buFontTx/>
              <a:buAutoNum type="arabicPeriod"/>
            </a:pPr>
            <a:r>
              <a:rPr lang="en-US" sz="1400" dirty="0" smtClean="0"/>
              <a:t>EKG</a:t>
            </a:r>
          </a:p>
          <a:p>
            <a:pPr marL="342900" indent="-342900">
              <a:buAutoNum type="arabicPeriod"/>
            </a:pPr>
            <a:r>
              <a:rPr lang="en-US" sz="1400" dirty="0" smtClean="0">
                <a:solidFill>
                  <a:schemeClr val="bg1">
                    <a:lumMod val="50000"/>
                  </a:schemeClr>
                </a:solidFill>
              </a:rPr>
              <a:t>Positive Cardiac Biomarkers (measured 3 times)</a:t>
            </a:r>
          </a:p>
          <a:p>
            <a:r>
              <a:rPr lang="en-US" sz="1400" dirty="0">
                <a:solidFill>
                  <a:schemeClr val="bg1">
                    <a:lumMod val="50000"/>
                  </a:schemeClr>
                </a:solidFill>
              </a:rPr>
              <a:t>	</a:t>
            </a:r>
            <a:r>
              <a:rPr lang="en-US" sz="1400" dirty="0" smtClean="0">
                <a:solidFill>
                  <a:schemeClr val="bg1">
                    <a:lumMod val="50000"/>
                  </a:schemeClr>
                </a:solidFill>
              </a:rPr>
              <a:t>CK 		 </a:t>
            </a:r>
            <a:r>
              <a:rPr lang="en-US" sz="1400" dirty="0" err="1" smtClean="0">
                <a:solidFill>
                  <a:schemeClr val="bg1">
                    <a:lumMod val="50000"/>
                  </a:schemeClr>
                </a:solidFill>
              </a:rPr>
              <a:t>CreaTINE</a:t>
            </a:r>
            <a:r>
              <a:rPr lang="en-US" sz="1400" dirty="0" smtClean="0">
                <a:solidFill>
                  <a:schemeClr val="bg1">
                    <a:lumMod val="50000"/>
                  </a:schemeClr>
                </a:solidFill>
              </a:rPr>
              <a:t> Kinase</a:t>
            </a:r>
          </a:p>
          <a:p>
            <a:r>
              <a:rPr lang="en-US" sz="1400" dirty="0">
                <a:solidFill>
                  <a:schemeClr val="bg1">
                    <a:lumMod val="50000"/>
                  </a:schemeClr>
                </a:solidFill>
              </a:rPr>
              <a:t>	</a:t>
            </a:r>
            <a:r>
              <a:rPr lang="en-US" sz="1400" dirty="0" smtClean="0">
                <a:solidFill>
                  <a:schemeClr val="bg1">
                    <a:lumMod val="50000"/>
                  </a:schemeClr>
                </a:solidFill>
              </a:rPr>
              <a:t>CK-MB	</a:t>
            </a:r>
            <a:r>
              <a:rPr lang="en-US" sz="1400" dirty="0" err="1" smtClean="0">
                <a:solidFill>
                  <a:schemeClr val="bg1">
                    <a:lumMod val="50000"/>
                  </a:schemeClr>
                </a:solidFill>
              </a:rPr>
              <a:t>CreaTINE</a:t>
            </a:r>
            <a:r>
              <a:rPr lang="en-US" sz="1400" dirty="0" smtClean="0">
                <a:solidFill>
                  <a:schemeClr val="bg1">
                    <a:lumMod val="50000"/>
                  </a:schemeClr>
                </a:solidFill>
              </a:rPr>
              <a:t> kinase MB isoenzyme</a:t>
            </a:r>
          </a:p>
          <a:p>
            <a:r>
              <a:rPr lang="en-US" sz="1400" dirty="0">
                <a:solidFill>
                  <a:schemeClr val="bg1">
                    <a:lumMod val="50000"/>
                  </a:schemeClr>
                </a:solidFill>
              </a:rPr>
              <a:t>	</a:t>
            </a:r>
            <a:r>
              <a:rPr lang="en-US" sz="1400" dirty="0" smtClean="0">
                <a:solidFill>
                  <a:schemeClr val="bg1">
                    <a:lumMod val="50000"/>
                  </a:schemeClr>
                </a:solidFill>
              </a:rPr>
              <a:t>Troponin I/T</a:t>
            </a:r>
          </a:p>
          <a:p>
            <a:r>
              <a:rPr lang="en-US" sz="1400" dirty="0"/>
              <a:t>	</a:t>
            </a:r>
          </a:p>
        </p:txBody>
      </p:sp>
      <p:pic>
        <p:nvPicPr>
          <p:cNvPr id="5"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252181" y="1789589"/>
            <a:ext cx="1447800" cy="1524000"/>
          </a:xfrm>
        </p:spPr>
      </p:pic>
      <p:sp>
        <p:nvSpPr>
          <p:cNvPr id="6" name="TextBox 5"/>
          <p:cNvSpPr txBox="1"/>
          <p:nvPr/>
        </p:nvSpPr>
        <p:spPr>
          <a:xfrm>
            <a:off x="3811931" y="2182257"/>
            <a:ext cx="883813" cy="369332"/>
          </a:xfrm>
          <a:prstGeom prst="rect">
            <a:avLst/>
          </a:prstGeom>
          <a:noFill/>
        </p:spPr>
        <p:txBody>
          <a:bodyPr wrap="none" rtlCol="0">
            <a:spAutoFit/>
          </a:bodyPr>
          <a:lstStyle/>
          <a:p>
            <a:r>
              <a:rPr lang="en-US" u="sng" dirty="0" smtClean="0"/>
              <a:t>Normal</a:t>
            </a:r>
            <a:endParaRPr lang="en-US" u="sng" dirty="0"/>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44" y="3414369"/>
            <a:ext cx="14351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131" y="3454681"/>
            <a:ext cx="14097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811931" y="3596948"/>
            <a:ext cx="4755666" cy="1200329"/>
          </a:xfrm>
          <a:prstGeom prst="rect">
            <a:avLst/>
          </a:prstGeom>
          <a:noFill/>
        </p:spPr>
        <p:txBody>
          <a:bodyPr wrap="none" rtlCol="0">
            <a:spAutoFit/>
          </a:bodyPr>
          <a:lstStyle/>
          <a:p>
            <a:r>
              <a:rPr lang="en-US" u="sng" dirty="0" smtClean="0"/>
              <a:t>Non-STEMI or Unstable Angina</a:t>
            </a:r>
          </a:p>
          <a:p>
            <a:r>
              <a:rPr lang="en-US" dirty="0" smtClean="0"/>
              <a:t>Left figure is ST segment depression</a:t>
            </a:r>
          </a:p>
          <a:p>
            <a:r>
              <a:rPr lang="en-US" dirty="0" smtClean="0"/>
              <a:t>Right figure is T wave inversion</a:t>
            </a:r>
          </a:p>
          <a:p>
            <a:r>
              <a:rPr lang="en-US" dirty="0" smtClean="0"/>
              <a:t>Meaning: patient has NSTEMI or unstable angina</a:t>
            </a:r>
            <a:endParaRPr lang="en-US" dirty="0"/>
          </a:p>
        </p:txBody>
      </p:sp>
      <p:pic>
        <p:nvPicPr>
          <p:cNvPr id="10" name="Picture 9"/>
          <p:cNvPicPr>
            <a:picLocks noChangeAspect="1"/>
          </p:cNvPicPr>
          <p:nvPr/>
        </p:nvPicPr>
        <p:blipFill>
          <a:blip r:embed="rId6"/>
          <a:stretch>
            <a:fillRect/>
          </a:stretch>
        </p:blipFill>
        <p:spPr>
          <a:xfrm>
            <a:off x="6267424" y="161245"/>
            <a:ext cx="2876576" cy="2827543"/>
          </a:xfrm>
          <a:prstGeom prst="rect">
            <a:avLst/>
          </a:prstGeom>
        </p:spPr>
      </p:pic>
      <p:pic>
        <p:nvPicPr>
          <p:cNvPr id="1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9331" y="5276794"/>
            <a:ext cx="1371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811931" y="5542836"/>
            <a:ext cx="4432411" cy="923330"/>
          </a:xfrm>
          <a:prstGeom prst="rect">
            <a:avLst/>
          </a:prstGeom>
          <a:noFill/>
        </p:spPr>
        <p:txBody>
          <a:bodyPr wrap="none" rtlCol="0">
            <a:spAutoFit/>
          </a:bodyPr>
          <a:lstStyle/>
          <a:p>
            <a:r>
              <a:rPr lang="en-US" u="sng" dirty="0" smtClean="0"/>
              <a:t>STEMI</a:t>
            </a:r>
          </a:p>
          <a:p>
            <a:r>
              <a:rPr lang="en-US" dirty="0" smtClean="0"/>
              <a:t>Meaning: Patient’s arteries are 100% blocked</a:t>
            </a:r>
          </a:p>
          <a:p>
            <a:r>
              <a:rPr lang="en-US" dirty="0"/>
              <a:t>	</a:t>
            </a:r>
            <a:r>
              <a:rPr lang="en-US" dirty="0" smtClean="0"/>
              <a:t>worst thing you can get</a:t>
            </a:r>
            <a:endParaRPr lang="en-US" dirty="0"/>
          </a:p>
        </p:txBody>
      </p:sp>
    </p:spTree>
    <p:extLst>
      <p:ext uri="{BB962C8B-B14F-4D97-AF65-F5344CB8AC3E}">
        <p14:creationId xmlns:p14="http://schemas.microsoft.com/office/powerpoint/2010/main" val="40838820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044" y="181403"/>
            <a:ext cx="3993401" cy="1600438"/>
          </a:xfrm>
          <a:prstGeom prst="rect">
            <a:avLst/>
          </a:prstGeom>
          <a:noFill/>
        </p:spPr>
        <p:txBody>
          <a:bodyPr wrap="none" rtlCol="0">
            <a:spAutoFit/>
          </a:bodyPr>
          <a:lstStyle/>
          <a:p>
            <a:r>
              <a:rPr lang="en-US" sz="1400" dirty="0" smtClean="0"/>
              <a:t>Diagnosis of ACS</a:t>
            </a:r>
            <a:endParaRPr lang="en-US" sz="1400" dirty="0"/>
          </a:p>
          <a:p>
            <a:pPr marL="342900" indent="-342900">
              <a:buAutoNum type="arabicPeriod"/>
            </a:pPr>
            <a:r>
              <a:rPr lang="en-US" sz="1400" dirty="0" smtClean="0">
                <a:solidFill>
                  <a:srgbClr val="7F7F7F"/>
                </a:solidFill>
              </a:rPr>
              <a:t>Cardiac Catheterization (gold standard)</a:t>
            </a:r>
          </a:p>
          <a:p>
            <a:pPr marL="342900" indent="-342900">
              <a:buFontTx/>
              <a:buAutoNum type="arabicPeriod"/>
            </a:pPr>
            <a:r>
              <a:rPr lang="en-US" sz="1400" dirty="0" smtClean="0">
                <a:solidFill>
                  <a:srgbClr val="7F7F7F"/>
                </a:solidFill>
              </a:rPr>
              <a:t>EKG</a:t>
            </a:r>
          </a:p>
          <a:p>
            <a:pPr marL="342900" indent="-342900">
              <a:buAutoNum type="arabicPeriod"/>
            </a:pPr>
            <a:r>
              <a:rPr lang="en-US" sz="1400" dirty="0" smtClean="0"/>
              <a:t>Positive Cardiac Biomarkers (measured 3 times)</a:t>
            </a:r>
          </a:p>
          <a:p>
            <a:r>
              <a:rPr lang="en-US" sz="1400" dirty="0"/>
              <a:t>	</a:t>
            </a:r>
            <a:r>
              <a:rPr lang="en-US" sz="1400" dirty="0" smtClean="0"/>
              <a:t>CK 		 </a:t>
            </a:r>
            <a:r>
              <a:rPr lang="en-US" sz="1400" dirty="0" err="1" smtClean="0"/>
              <a:t>CreaTINE</a:t>
            </a:r>
            <a:r>
              <a:rPr lang="en-US" sz="1400" dirty="0" smtClean="0"/>
              <a:t> Kinase</a:t>
            </a:r>
          </a:p>
          <a:p>
            <a:r>
              <a:rPr lang="en-US" sz="1400" dirty="0"/>
              <a:t>	</a:t>
            </a:r>
            <a:r>
              <a:rPr lang="en-US" sz="1400" dirty="0" smtClean="0"/>
              <a:t>CK-MB	</a:t>
            </a:r>
            <a:r>
              <a:rPr lang="en-US" sz="1400" dirty="0" err="1" smtClean="0"/>
              <a:t>CreaTINE</a:t>
            </a:r>
            <a:r>
              <a:rPr lang="en-US" sz="1400" dirty="0" smtClean="0"/>
              <a:t> kinase MB isoenzyme</a:t>
            </a:r>
          </a:p>
          <a:p>
            <a:r>
              <a:rPr lang="en-US" sz="1400" dirty="0"/>
              <a:t>	</a:t>
            </a:r>
            <a:r>
              <a:rPr lang="en-US" sz="1400" dirty="0" smtClean="0"/>
              <a:t>Troponin I/T</a:t>
            </a:r>
          </a:p>
        </p:txBody>
      </p:sp>
      <p:pic>
        <p:nvPicPr>
          <p:cNvPr id="6"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407044" y="1983399"/>
            <a:ext cx="6696319" cy="4788942"/>
          </a:xfrm>
        </p:spPr>
      </p:pic>
      <p:sp>
        <p:nvSpPr>
          <p:cNvPr id="7" name="TextBox 6"/>
          <p:cNvSpPr txBox="1"/>
          <p:nvPr/>
        </p:nvSpPr>
        <p:spPr>
          <a:xfrm>
            <a:off x="322522" y="2499318"/>
            <a:ext cx="184666" cy="369332"/>
          </a:xfrm>
          <a:prstGeom prst="rect">
            <a:avLst/>
          </a:prstGeom>
          <a:noFill/>
        </p:spPr>
        <p:txBody>
          <a:bodyPr wrap="none" rtlCol="0">
            <a:spAutoFit/>
          </a:bodyPr>
          <a:lstStyle/>
          <a:p>
            <a:endParaRPr lang="en-US" dirty="0"/>
          </a:p>
        </p:txBody>
      </p:sp>
      <p:sp>
        <p:nvSpPr>
          <p:cNvPr id="8" name="TextBox 7"/>
          <p:cNvSpPr txBox="1"/>
          <p:nvPr/>
        </p:nvSpPr>
        <p:spPr>
          <a:xfrm>
            <a:off x="116956" y="3830270"/>
            <a:ext cx="2580175" cy="646331"/>
          </a:xfrm>
          <a:prstGeom prst="rect">
            <a:avLst/>
          </a:prstGeom>
          <a:solidFill>
            <a:schemeClr val="bg1"/>
          </a:solidFill>
        </p:spPr>
        <p:txBody>
          <a:bodyPr wrap="square" rtlCol="0">
            <a:spAutoFit/>
          </a:bodyPr>
          <a:lstStyle/>
          <a:p>
            <a:r>
              <a:rPr lang="en-US" dirty="0" smtClean="0">
                <a:solidFill>
                  <a:srgbClr val="FF0000"/>
                </a:solidFill>
              </a:rPr>
              <a:t>CKMB &amp; Troponin elevates within 6 hours</a:t>
            </a:r>
            <a:endParaRPr lang="en-US" dirty="0">
              <a:solidFill>
                <a:srgbClr val="FF0000"/>
              </a:solidFill>
            </a:endParaRPr>
          </a:p>
        </p:txBody>
      </p:sp>
      <p:sp>
        <p:nvSpPr>
          <p:cNvPr id="9" name="TextBox 8"/>
          <p:cNvSpPr txBox="1"/>
          <p:nvPr/>
        </p:nvSpPr>
        <p:spPr>
          <a:xfrm>
            <a:off x="6385975" y="2541648"/>
            <a:ext cx="2499545" cy="646331"/>
          </a:xfrm>
          <a:prstGeom prst="rect">
            <a:avLst/>
          </a:prstGeom>
          <a:solidFill>
            <a:schemeClr val="bg1"/>
          </a:solidFill>
        </p:spPr>
        <p:txBody>
          <a:bodyPr wrap="square" rtlCol="0">
            <a:spAutoFit/>
          </a:bodyPr>
          <a:lstStyle/>
          <a:p>
            <a:r>
              <a:rPr lang="en-US" dirty="0" smtClean="0">
                <a:solidFill>
                  <a:srgbClr val="FF0000"/>
                </a:solidFill>
              </a:rPr>
              <a:t>Troponin remains elevated for 10 days</a:t>
            </a:r>
            <a:endParaRPr lang="en-US" dirty="0">
              <a:solidFill>
                <a:srgbClr val="FF0000"/>
              </a:solidFill>
            </a:endParaRPr>
          </a:p>
        </p:txBody>
      </p:sp>
      <p:sp>
        <p:nvSpPr>
          <p:cNvPr id="10" name="TextBox 9"/>
          <p:cNvSpPr txBox="1"/>
          <p:nvPr/>
        </p:nvSpPr>
        <p:spPr>
          <a:xfrm>
            <a:off x="4527905" y="1945320"/>
            <a:ext cx="1620169" cy="923330"/>
          </a:xfrm>
          <a:prstGeom prst="rect">
            <a:avLst/>
          </a:prstGeom>
          <a:solidFill>
            <a:schemeClr val="bg1"/>
          </a:solidFill>
        </p:spPr>
        <p:txBody>
          <a:bodyPr wrap="square" rtlCol="0">
            <a:spAutoFit/>
          </a:bodyPr>
          <a:lstStyle/>
          <a:p>
            <a:r>
              <a:rPr lang="en-US" dirty="0" smtClean="0">
                <a:solidFill>
                  <a:srgbClr val="FF0000"/>
                </a:solidFill>
              </a:rPr>
              <a:t>CKMB remains elevated for 2 days</a:t>
            </a:r>
            <a:endParaRPr lang="en-US" dirty="0">
              <a:solidFill>
                <a:srgbClr val="FF0000"/>
              </a:solidFill>
            </a:endParaRPr>
          </a:p>
        </p:txBody>
      </p:sp>
      <p:cxnSp>
        <p:nvCxnSpPr>
          <p:cNvPr id="12" name="Straight Arrow Connector 11"/>
          <p:cNvCxnSpPr/>
          <p:nvPr/>
        </p:nvCxnSpPr>
        <p:spPr>
          <a:xfrm>
            <a:off x="2439072" y="4476601"/>
            <a:ext cx="907093" cy="580010"/>
          </a:xfrm>
          <a:prstGeom prst="straightConnector1">
            <a:avLst/>
          </a:prstGeom>
          <a:ln w="73025">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2"/>
          </p:cNvCxnSpPr>
          <p:nvPr/>
        </p:nvCxnSpPr>
        <p:spPr>
          <a:xfrm flipH="1">
            <a:off x="5946498" y="3187979"/>
            <a:ext cx="1689250" cy="1868632"/>
          </a:xfrm>
          <a:prstGeom prst="straightConnector1">
            <a:avLst/>
          </a:prstGeom>
          <a:ln w="73025">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4527905" y="2868650"/>
            <a:ext cx="632446" cy="1988893"/>
          </a:xfrm>
          <a:prstGeom prst="straightConnector1">
            <a:avLst/>
          </a:prstGeom>
          <a:ln w="73025">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797513" y="221718"/>
            <a:ext cx="3825957" cy="1477328"/>
          </a:xfrm>
          <a:prstGeom prst="rect">
            <a:avLst/>
          </a:prstGeom>
          <a:noFill/>
        </p:spPr>
        <p:txBody>
          <a:bodyPr wrap="square" rtlCol="0">
            <a:spAutoFit/>
          </a:bodyPr>
          <a:lstStyle/>
          <a:p>
            <a:r>
              <a:rPr lang="en-US" u="sng" dirty="0" smtClean="0"/>
              <a:t>Biomarkers present in</a:t>
            </a:r>
          </a:p>
          <a:p>
            <a:r>
              <a:rPr lang="en-US" dirty="0" smtClean="0"/>
              <a:t>- STEMI patients</a:t>
            </a:r>
          </a:p>
          <a:p>
            <a:r>
              <a:rPr lang="en-US" dirty="0" smtClean="0"/>
              <a:t>- NSTEMI patients</a:t>
            </a:r>
          </a:p>
          <a:p>
            <a:r>
              <a:rPr lang="en-US" dirty="0" smtClean="0"/>
              <a:t>- NOT patients with unstable angina 	(b/c no muscle breakdown)</a:t>
            </a:r>
            <a:endParaRPr lang="en-US" dirty="0"/>
          </a:p>
        </p:txBody>
      </p:sp>
    </p:spTree>
    <p:extLst>
      <p:ext uri="{BB962C8B-B14F-4D97-AF65-F5344CB8AC3E}">
        <p14:creationId xmlns:p14="http://schemas.microsoft.com/office/powerpoint/2010/main" val="26141255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048" y="423271"/>
            <a:ext cx="8546832" cy="4524316"/>
          </a:xfrm>
          <a:prstGeom prst="rect">
            <a:avLst/>
          </a:prstGeom>
          <a:noFill/>
        </p:spPr>
        <p:txBody>
          <a:bodyPr wrap="square" rtlCol="0">
            <a:spAutoFit/>
          </a:bodyPr>
          <a:lstStyle/>
          <a:p>
            <a:r>
              <a:rPr lang="en-US" u="sng" dirty="0" smtClean="0"/>
              <a:t>ACS can cause: </a:t>
            </a:r>
          </a:p>
          <a:p>
            <a:endParaRPr lang="en-US" dirty="0"/>
          </a:p>
          <a:p>
            <a:r>
              <a:rPr lang="en-US" dirty="0" smtClean="0"/>
              <a:t>Cardiogenic Shock: condition in which your heart suddenly can't pump enough blood to meet your body's needs. Cardiogenic shock is most often caused by a severe heart attack.</a:t>
            </a:r>
          </a:p>
          <a:p>
            <a:endParaRPr lang="en-US" dirty="0"/>
          </a:p>
          <a:p>
            <a:r>
              <a:rPr lang="en-US" dirty="0" smtClean="0"/>
              <a:t>Heart Failure: Ventricular remodeling (muscle hypertrophy)</a:t>
            </a:r>
          </a:p>
          <a:p>
            <a:endParaRPr lang="en-US" dirty="0"/>
          </a:p>
          <a:p>
            <a:r>
              <a:rPr lang="en-US" dirty="0" smtClean="0"/>
              <a:t>Ventricular and Atrial arrhythmias: irregular beating due to abnormal electrical impulse.</a:t>
            </a:r>
          </a:p>
          <a:p>
            <a:endParaRPr lang="en-US" dirty="0" smtClean="0"/>
          </a:p>
          <a:p>
            <a:r>
              <a:rPr lang="en-US" dirty="0" smtClean="0"/>
              <a:t>Pericarditis: Inflammation of sac that holds the heart</a:t>
            </a:r>
          </a:p>
          <a:p>
            <a:endParaRPr lang="en-US" dirty="0"/>
          </a:p>
          <a:p>
            <a:r>
              <a:rPr lang="en-US" dirty="0" smtClean="0"/>
              <a:t>Stroke caused by thrombus in left ventricle</a:t>
            </a:r>
          </a:p>
          <a:p>
            <a:endParaRPr lang="en-US" dirty="0"/>
          </a:p>
          <a:p>
            <a:r>
              <a:rPr lang="en-US" dirty="0" smtClean="0"/>
              <a:t>Venous thromboembolism (VTE)</a:t>
            </a:r>
          </a:p>
          <a:p>
            <a:endParaRPr lang="en-US" dirty="0"/>
          </a:p>
          <a:p>
            <a:r>
              <a:rPr lang="en-US" dirty="0" smtClean="0"/>
              <a:t>Left ventricular free wall rupture</a:t>
            </a:r>
            <a:endParaRPr lang="en-US" dirty="0"/>
          </a:p>
        </p:txBody>
      </p:sp>
    </p:spTree>
    <p:extLst>
      <p:ext uri="{BB962C8B-B14F-4D97-AF65-F5344CB8AC3E}">
        <p14:creationId xmlns:p14="http://schemas.microsoft.com/office/powerpoint/2010/main" val="4564091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57600" y="15813"/>
            <a:ext cx="1447800" cy="338554"/>
          </a:xfrm>
          <a:prstGeom prst="rect">
            <a:avLst/>
          </a:prstGeom>
          <a:noFill/>
          <a:ln w="15875">
            <a:noFill/>
          </a:ln>
        </p:spPr>
        <p:txBody>
          <a:bodyPr>
            <a:spAutoFit/>
          </a:bodyPr>
          <a:lstStyle/>
          <a:p>
            <a:pPr algn="ctr">
              <a:defRPr/>
            </a:pPr>
            <a:r>
              <a:rPr lang="en-US" sz="1600" dirty="0">
                <a:ea typeface="+mn-ea"/>
                <a:cs typeface="+mn-cs"/>
              </a:rPr>
              <a:t>STEMI</a:t>
            </a:r>
          </a:p>
        </p:txBody>
      </p:sp>
      <p:cxnSp>
        <p:nvCxnSpPr>
          <p:cNvPr id="6" name="Straight Arrow Connector 5"/>
          <p:cNvCxnSpPr/>
          <p:nvPr/>
        </p:nvCxnSpPr>
        <p:spPr>
          <a:xfrm>
            <a:off x="4343400" y="396813"/>
            <a:ext cx="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p:cNvSpPr txBox="1">
            <a:spLocks noChangeArrowheads="1"/>
          </p:cNvSpPr>
          <p:nvPr/>
        </p:nvSpPr>
        <p:spPr bwMode="auto">
          <a:xfrm>
            <a:off x="2667000" y="549213"/>
            <a:ext cx="3505200" cy="1323439"/>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latin typeface="+mn-lt"/>
              </a:rPr>
              <a:t>Aspirin</a:t>
            </a:r>
          </a:p>
          <a:p>
            <a:pPr algn="ctr" eaLnBrk="1" hangingPunct="1"/>
            <a:r>
              <a:rPr lang="en-US" sz="1600">
                <a:latin typeface="+mn-lt"/>
              </a:rPr>
              <a:t>Nitroglycerin</a:t>
            </a:r>
          </a:p>
          <a:p>
            <a:pPr algn="ctr" eaLnBrk="1" hangingPunct="1"/>
            <a:r>
              <a:rPr lang="en-US" sz="1600">
                <a:latin typeface="+mn-lt"/>
              </a:rPr>
              <a:t>Clopidogrel or Prasugrel or Ticagrelor</a:t>
            </a:r>
          </a:p>
          <a:p>
            <a:pPr algn="ctr" eaLnBrk="1" hangingPunct="1"/>
            <a:r>
              <a:rPr lang="en-US" sz="1600">
                <a:latin typeface="+mn-lt"/>
              </a:rPr>
              <a:t>Beta-blocker</a:t>
            </a:r>
          </a:p>
          <a:p>
            <a:pPr algn="ctr" eaLnBrk="1" hangingPunct="1"/>
            <a:r>
              <a:rPr lang="en-US" sz="1600">
                <a:latin typeface="+mn-lt"/>
              </a:rPr>
              <a:t>UFH/LMWH</a:t>
            </a:r>
          </a:p>
        </p:txBody>
      </p:sp>
      <p:cxnSp>
        <p:nvCxnSpPr>
          <p:cNvPr id="8" name="Straight Arrow Connector 7"/>
          <p:cNvCxnSpPr/>
          <p:nvPr/>
        </p:nvCxnSpPr>
        <p:spPr>
          <a:xfrm>
            <a:off x="4343400" y="1903036"/>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17"/>
          <p:cNvSpPr txBox="1">
            <a:spLocks noChangeArrowheads="1"/>
          </p:cNvSpPr>
          <p:nvPr/>
        </p:nvSpPr>
        <p:spPr bwMode="auto">
          <a:xfrm>
            <a:off x="3200400" y="2131636"/>
            <a:ext cx="2362200" cy="33855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latin typeface="+mn-lt"/>
              </a:rPr>
              <a:t>Reperfusion Therapy</a:t>
            </a:r>
          </a:p>
        </p:txBody>
      </p:sp>
      <p:cxnSp>
        <p:nvCxnSpPr>
          <p:cNvPr id="10" name="Straight Arrow Connector 9"/>
          <p:cNvCxnSpPr/>
          <p:nvPr/>
        </p:nvCxnSpPr>
        <p:spPr>
          <a:xfrm>
            <a:off x="2209800" y="2284036"/>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9" idx="1"/>
          </p:cNvCxnSpPr>
          <p:nvPr/>
        </p:nvCxnSpPr>
        <p:spPr>
          <a:xfrm>
            <a:off x="2209800" y="2284036"/>
            <a:ext cx="990600" cy="16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2512636"/>
            <a:ext cx="3581400" cy="584776"/>
          </a:xfrm>
          <a:prstGeom prst="rect">
            <a:avLst/>
          </a:prstGeom>
          <a:noFill/>
          <a:ln w="15875">
            <a:solidFill>
              <a:schemeClr val="tx1"/>
            </a:solidFill>
          </a:ln>
        </p:spPr>
        <p:txBody>
          <a:bodyPr>
            <a:spAutoFit/>
          </a:bodyPr>
          <a:lstStyle/>
          <a:p>
            <a:pPr>
              <a:defRPr/>
            </a:pPr>
            <a:r>
              <a:rPr lang="en-US" sz="1600" dirty="0">
                <a:ea typeface="+mn-ea"/>
                <a:cs typeface="+mn-cs"/>
              </a:rPr>
              <a:t>Primary PCI </a:t>
            </a:r>
            <a:r>
              <a:rPr lang="en-US" sz="1600" i="1" dirty="0">
                <a:ea typeface="+mn-ea"/>
                <a:cs typeface="+mn-cs"/>
              </a:rPr>
              <a:t>(preferred)</a:t>
            </a:r>
          </a:p>
          <a:p>
            <a:pPr>
              <a:buFont typeface="Arial" pitchFamily="34" charset="0"/>
              <a:buChar char="•"/>
              <a:defRPr/>
            </a:pPr>
            <a:r>
              <a:rPr lang="en-US" sz="1600" dirty="0">
                <a:ea typeface="+mn-ea"/>
                <a:cs typeface="+mn-cs"/>
              </a:rPr>
              <a:t>Within 90 min of hospital presentation</a:t>
            </a:r>
          </a:p>
        </p:txBody>
      </p:sp>
      <p:cxnSp>
        <p:nvCxnSpPr>
          <p:cNvPr id="13" name="Straight Connector 12"/>
          <p:cNvCxnSpPr/>
          <p:nvPr/>
        </p:nvCxnSpPr>
        <p:spPr>
          <a:xfrm>
            <a:off x="5562600" y="2284036"/>
            <a:ext cx="990600"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553200" y="2284036"/>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24400" y="2512636"/>
            <a:ext cx="3581400" cy="584776"/>
          </a:xfrm>
          <a:prstGeom prst="rect">
            <a:avLst/>
          </a:prstGeom>
          <a:noFill/>
          <a:ln w="15875">
            <a:solidFill>
              <a:schemeClr val="tx1"/>
            </a:solidFill>
          </a:ln>
        </p:spPr>
        <p:txBody>
          <a:bodyPr>
            <a:spAutoFit/>
          </a:bodyPr>
          <a:lstStyle/>
          <a:p>
            <a:pPr>
              <a:defRPr/>
            </a:pPr>
            <a:r>
              <a:rPr lang="en-US" sz="1600" dirty="0" err="1">
                <a:ea typeface="+mn-ea"/>
                <a:cs typeface="+mn-cs"/>
              </a:rPr>
              <a:t>Fibrinolytic</a:t>
            </a:r>
            <a:r>
              <a:rPr lang="en-US" sz="1600" dirty="0">
                <a:ea typeface="+mn-ea"/>
                <a:cs typeface="+mn-cs"/>
              </a:rPr>
              <a:t> Therapy</a:t>
            </a:r>
            <a:endParaRPr lang="en-US" sz="1600" i="1" dirty="0">
              <a:ea typeface="+mn-ea"/>
              <a:cs typeface="+mn-cs"/>
            </a:endParaRPr>
          </a:p>
          <a:p>
            <a:pPr>
              <a:buFont typeface="Arial" pitchFamily="34" charset="0"/>
              <a:buChar char="•"/>
              <a:defRPr/>
            </a:pPr>
            <a:r>
              <a:rPr lang="en-US" sz="1600" dirty="0">
                <a:ea typeface="+mn-ea"/>
                <a:cs typeface="+mn-cs"/>
              </a:rPr>
              <a:t>Within 30 min of hospital presentation</a:t>
            </a:r>
          </a:p>
        </p:txBody>
      </p:sp>
      <p:cxnSp>
        <p:nvCxnSpPr>
          <p:cNvPr id="16" name="Straight Arrow Connector 15"/>
          <p:cNvCxnSpPr/>
          <p:nvPr/>
        </p:nvCxnSpPr>
        <p:spPr>
          <a:xfrm>
            <a:off x="2209800" y="3046036"/>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3046036"/>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36"/>
          <p:cNvSpPr txBox="1">
            <a:spLocks noChangeArrowheads="1"/>
          </p:cNvSpPr>
          <p:nvPr/>
        </p:nvSpPr>
        <p:spPr bwMode="auto">
          <a:xfrm>
            <a:off x="304800" y="3274636"/>
            <a:ext cx="3505200" cy="1323439"/>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mn-lt"/>
              </a:rPr>
              <a:t>Ancillary Therapy</a:t>
            </a:r>
          </a:p>
          <a:p>
            <a:pPr eaLnBrk="1" hangingPunct="1">
              <a:buFont typeface="Arial" charset="0"/>
              <a:buChar char="•"/>
            </a:pPr>
            <a:r>
              <a:rPr lang="en-US" sz="1600" dirty="0">
                <a:latin typeface="+mn-lt"/>
              </a:rPr>
              <a:t>UFH/LMWH (d/c after PCI) +</a:t>
            </a:r>
          </a:p>
          <a:p>
            <a:pPr eaLnBrk="1" hangingPunct="1">
              <a:buFont typeface="Arial" charset="0"/>
              <a:buChar char="•"/>
            </a:pPr>
            <a:r>
              <a:rPr lang="en-US" sz="1600" dirty="0">
                <a:latin typeface="+mn-lt"/>
              </a:rPr>
              <a:t>GP IIb/IIIa Inhibitor (x 12-24 hrs)</a:t>
            </a:r>
          </a:p>
          <a:p>
            <a:pPr eaLnBrk="1" hangingPunct="1"/>
            <a:r>
              <a:rPr lang="en-US" sz="1600" dirty="0">
                <a:latin typeface="+mn-lt"/>
              </a:rPr>
              <a:t>                 OR</a:t>
            </a:r>
          </a:p>
          <a:p>
            <a:pPr eaLnBrk="1" hangingPunct="1">
              <a:buFont typeface="Arial" charset="0"/>
              <a:buChar char="•"/>
            </a:pPr>
            <a:r>
              <a:rPr lang="en-US" sz="1600" dirty="0">
                <a:latin typeface="+mn-lt"/>
              </a:rPr>
              <a:t>Bivalirudin (d/c after PCI)</a:t>
            </a:r>
          </a:p>
        </p:txBody>
      </p:sp>
      <p:sp>
        <p:nvSpPr>
          <p:cNvPr id="19" name="TextBox 18"/>
          <p:cNvSpPr txBox="1"/>
          <p:nvPr/>
        </p:nvSpPr>
        <p:spPr>
          <a:xfrm>
            <a:off x="4724400" y="3274636"/>
            <a:ext cx="3505200" cy="1323439"/>
          </a:xfrm>
          <a:prstGeom prst="rect">
            <a:avLst/>
          </a:prstGeom>
          <a:noFill/>
          <a:ln w="15875">
            <a:solidFill>
              <a:schemeClr val="tx1"/>
            </a:solidFill>
          </a:ln>
        </p:spPr>
        <p:txBody>
          <a:bodyPr>
            <a:spAutoFit/>
          </a:bodyPr>
          <a:lstStyle/>
          <a:p>
            <a:pPr>
              <a:defRPr/>
            </a:pPr>
            <a:r>
              <a:rPr lang="en-US" sz="1600" dirty="0">
                <a:ea typeface="+mn-ea"/>
                <a:cs typeface="+mn-cs"/>
              </a:rPr>
              <a:t>Ancillary Therapy</a:t>
            </a:r>
          </a:p>
          <a:p>
            <a:pPr>
              <a:buFont typeface="Arial" pitchFamily="34" charset="0"/>
              <a:buChar char="•"/>
              <a:defRPr/>
            </a:pPr>
            <a:r>
              <a:rPr lang="en-US" sz="1600" dirty="0">
                <a:ea typeface="+mn-ea"/>
                <a:cs typeface="+mn-cs"/>
              </a:rPr>
              <a:t>UFH (x 48 hrs)</a:t>
            </a:r>
          </a:p>
          <a:p>
            <a:pPr>
              <a:defRPr/>
            </a:pPr>
            <a:r>
              <a:rPr lang="en-US" sz="1600" dirty="0">
                <a:ea typeface="+mn-ea"/>
                <a:cs typeface="+mn-cs"/>
              </a:rPr>
              <a:t>           OR</a:t>
            </a:r>
          </a:p>
          <a:p>
            <a:pPr>
              <a:buFont typeface="Arial" pitchFamily="34" charset="0"/>
              <a:buChar char="•"/>
              <a:defRPr/>
            </a:pPr>
            <a:r>
              <a:rPr lang="en-US" sz="1600" dirty="0">
                <a:ea typeface="+mn-ea"/>
                <a:cs typeface="+mn-cs"/>
              </a:rPr>
              <a:t>LMWH or fondaparinux if tx &gt; 48 </a:t>
            </a:r>
            <a:r>
              <a:rPr lang="en-US" sz="1600" dirty="0" smtClean="0">
                <a:ea typeface="+mn-ea"/>
                <a:cs typeface="+mn-cs"/>
              </a:rPr>
              <a:t>hrs</a:t>
            </a:r>
          </a:p>
          <a:p>
            <a:pPr>
              <a:defRPr/>
            </a:pPr>
            <a:endParaRPr lang="en-US" sz="1600" dirty="0">
              <a:ea typeface="+mn-ea"/>
              <a:cs typeface="+mn-cs"/>
            </a:endParaRPr>
          </a:p>
        </p:txBody>
      </p:sp>
      <p:sp>
        <p:nvSpPr>
          <p:cNvPr id="20" name="TextBox 19"/>
          <p:cNvSpPr txBox="1"/>
          <p:nvPr/>
        </p:nvSpPr>
        <p:spPr>
          <a:xfrm>
            <a:off x="2209800" y="4690972"/>
            <a:ext cx="4419600" cy="2062103"/>
          </a:xfrm>
          <a:prstGeom prst="rect">
            <a:avLst/>
          </a:prstGeom>
          <a:noFill/>
          <a:ln w="15875">
            <a:solidFill>
              <a:schemeClr val="tx1"/>
            </a:solidFill>
          </a:ln>
        </p:spPr>
        <p:txBody>
          <a:bodyPr>
            <a:spAutoFit/>
          </a:bodyPr>
          <a:lstStyle/>
          <a:p>
            <a:pPr>
              <a:defRPr/>
            </a:pPr>
            <a:r>
              <a:rPr lang="en-US" sz="1600" dirty="0">
                <a:ea typeface="+mn-ea"/>
                <a:cs typeface="+mn-cs"/>
              </a:rPr>
              <a:t>Secondary Prevention</a:t>
            </a:r>
          </a:p>
          <a:p>
            <a:pPr>
              <a:buFont typeface="Arial" pitchFamily="34" charset="0"/>
              <a:buChar char="•"/>
              <a:defRPr/>
            </a:pPr>
            <a:r>
              <a:rPr lang="en-US" sz="1600" dirty="0">
                <a:ea typeface="+mn-ea"/>
                <a:cs typeface="+mn-cs"/>
              </a:rPr>
              <a:t>Aspirin 81 mg (indefinitely)</a:t>
            </a:r>
          </a:p>
          <a:p>
            <a:pPr>
              <a:buFont typeface="Arial" pitchFamily="34" charset="0"/>
              <a:buChar char="•"/>
              <a:defRPr/>
            </a:pPr>
            <a:r>
              <a:rPr lang="en-US" sz="1600" dirty="0" err="1">
                <a:ea typeface="+mn-ea"/>
                <a:cs typeface="+mn-cs"/>
              </a:rPr>
              <a:t>Clopidogrel</a:t>
            </a:r>
            <a:r>
              <a:rPr lang="en-US" sz="1600" dirty="0">
                <a:ea typeface="+mn-ea"/>
                <a:cs typeface="+mn-cs"/>
              </a:rPr>
              <a:t>, </a:t>
            </a:r>
            <a:r>
              <a:rPr lang="en-US" sz="1600" dirty="0" err="1">
                <a:ea typeface="+mn-ea"/>
                <a:cs typeface="+mn-cs"/>
              </a:rPr>
              <a:t>prasugrel</a:t>
            </a:r>
            <a:r>
              <a:rPr lang="en-US" sz="1600" dirty="0">
                <a:ea typeface="+mn-ea"/>
                <a:cs typeface="+mn-cs"/>
              </a:rPr>
              <a:t> or ticagrelor  (12 months)</a:t>
            </a:r>
          </a:p>
          <a:p>
            <a:pPr>
              <a:buFont typeface="Arial" pitchFamily="34" charset="0"/>
              <a:buChar char="•"/>
              <a:defRPr/>
            </a:pPr>
            <a:r>
              <a:rPr lang="en-US" sz="1600" dirty="0">
                <a:ea typeface="+mn-ea"/>
                <a:cs typeface="+mn-cs"/>
              </a:rPr>
              <a:t>Beta-blocker (indefinitely)</a:t>
            </a:r>
          </a:p>
          <a:p>
            <a:pPr>
              <a:buFont typeface="Arial" pitchFamily="34" charset="0"/>
              <a:buChar char="•"/>
              <a:defRPr/>
            </a:pPr>
            <a:r>
              <a:rPr lang="en-US" sz="1600" dirty="0">
                <a:ea typeface="+mn-ea"/>
                <a:cs typeface="+mn-cs"/>
              </a:rPr>
              <a:t>Nitroglycerin SL </a:t>
            </a:r>
            <a:r>
              <a:rPr lang="en-US" sz="1600" dirty="0" err="1">
                <a:ea typeface="+mn-ea"/>
                <a:cs typeface="+mn-cs"/>
              </a:rPr>
              <a:t>prn</a:t>
            </a:r>
            <a:endParaRPr lang="en-US" sz="1600" dirty="0">
              <a:ea typeface="+mn-ea"/>
              <a:cs typeface="+mn-cs"/>
            </a:endParaRPr>
          </a:p>
          <a:p>
            <a:pPr>
              <a:buFont typeface="Arial" pitchFamily="34" charset="0"/>
              <a:buChar char="•"/>
              <a:defRPr/>
            </a:pPr>
            <a:r>
              <a:rPr lang="en-US" sz="1600" dirty="0" err="1">
                <a:ea typeface="+mn-ea"/>
                <a:cs typeface="+mn-cs"/>
              </a:rPr>
              <a:t>Statin</a:t>
            </a:r>
            <a:r>
              <a:rPr lang="en-US" sz="1600" dirty="0">
                <a:ea typeface="+mn-ea"/>
                <a:cs typeface="+mn-cs"/>
              </a:rPr>
              <a:t> (indefinitely)</a:t>
            </a:r>
          </a:p>
          <a:p>
            <a:pPr>
              <a:defRPr/>
            </a:pPr>
            <a:r>
              <a:rPr lang="en-US" sz="1600" dirty="0">
                <a:ea typeface="+mn-ea"/>
                <a:cs typeface="+mn-cs"/>
              </a:rPr>
              <a:t>+/- ACEI or ARB</a:t>
            </a:r>
          </a:p>
          <a:p>
            <a:pPr>
              <a:defRPr/>
            </a:pPr>
            <a:r>
              <a:rPr lang="en-US" sz="1600" dirty="0">
                <a:ea typeface="+mn-ea"/>
                <a:cs typeface="+mn-cs"/>
              </a:rPr>
              <a:t>+/- </a:t>
            </a:r>
            <a:r>
              <a:rPr lang="en-US" sz="1600" dirty="0" err="1">
                <a:ea typeface="+mn-ea"/>
                <a:cs typeface="+mn-cs"/>
              </a:rPr>
              <a:t>Aldosterone</a:t>
            </a:r>
            <a:r>
              <a:rPr lang="en-US" sz="1600" dirty="0">
                <a:ea typeface="+mn-ea"/>
                <a:cs typeface="+mn-cs"/>
              </a:rPr>
              <a:t> antagonist</a:t>
            </a:r>
          </a:p>
        </p:txBody>
      </p:sp>
      <p:cxnSp>
        <p:nvCxnSpPr>
          <p:cNvPr id="21" name="Straight Arrow Connector 20"/>
          <p:cNvCxnSpPr/>
          <p:nvPr/>
        </p:nvCxnSpPr>
        <p:spPr>
          <a:xfrm>
            <a:off x="1295400" y="4598075"/>
            <a:ext cx="914400" cy="762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629400" y="4598075"/>
            <a:ext cx="914400" cy="8205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2852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50167"/>
            <a:ext cx="1447800" cy="276999"/>
          </a:xfrm>
          <a:prstGeom prst="rect">
            <a:avLst/>
          </a:prstGeom>
          <a:noFill/>
          <a:ln w="15875">
            <a:noFill/>
          </a:ln>
        </p:spPr>
        <p:txBody>
          <a:bodyPr>
            <a:spAutoFit/>
          </a:bodyPr>
          <a:lstStyle/>
          <a:p>
            <a:pPr algn="ctr">
              <a:defRPr/>
            </a:pPr>
            <a:r>
              <a:rPr lang="en-US" sz="1200" dirty="0">
                <a:ea typeface="+mn-ea"/>
                <a:cs typeface="+mn-cs"/>
              </a:rPr>
              <a:t>STEMI</a:t>
            </a:r>
          </a:p>
        </p:txBody>
      </p:sp>
      <p:cxnSp>
        <p:nvCxnSpPr>
          <p:cNvPr id="5" name="Straight Arrow Connector 4"/>
          <p:cNvCxnSpPr/>
          <p:nvPr/>
        </p:nvCxnSpPr>
        <p:spPr>
          <a:xfrm>
            <a:off x="4343400" y="248358"/>
            <a:ext cx="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14"/>
          <p:cNvSpPr txBox="1">
            <a:spLocks noChangeArrowheads="1"/>
          </p:cNvSpPr>
          <p:nvPr/>
        </p:nvSpPr>
        <p:spPr bwMode="auto">
          <a:xfrm>
            <a:off x="2667000" y="400758"/>
            <a:ext cx="3505200" cy="156966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u="sng" dirty="0" smtClean="0">
                <a:solidFill>
                  <a:schemeClr val="accent6">
                    <a:lumMod val="50000"/>
                  </a:schemeClr>
                </a:solidFill>
                <a:latin typeface="+mn-lt"/>
              </a:rPr>
              <a:t>Initial Therapy: MONA</a:t>
            </a:r>
          </a:p>
          <a:p>
            <a:pPr algn="ctr" eaLnBrk="1" hangingPunct="1"/>
            <a:r>
              <a:rPr lang="en-US" sz="1200" dirty="0" smtClean="0">
                <a:solidFill>
                  <a:schemeClr val="accent6">
                    <a:lumMod val="50000"/>
                  </a:schemeClr>
                </a:solidFill>
                <a:latin typeface="+mn-lt"/>
              </a:rPr>
              <a:t>Morphine: 2-4 mg IV repeat q10 min</a:t>
            </a:r>
          </a:p>
          <a:p>
            <a:pPr algn="ctr" eaLnBrk="1" hangingPunct="1"/>
            <a:r>
              <a:rPr lang="en-US" sz="1200" dirty="0" smtClean="0">
                <a:solidFill>
                  <a:schemeClr val="accent6">
                    <a:lumMod val="50000"/>
                  </a:schemeClr>
                </a:solidFill>
                <a:latin typeface="+mn-lt"/>
              </a:rPr>
              <a:t>Oxygen</a:t>
            </a:r>
          </a:p>
          <a:p>
            <a:pPr algn="ctr" eaLnBrk="1" hangingPunct="1"/>
            <a:r>
              <a:rPr lang="en-US" sz="1200" dirty="0" smtClean="0">
                <a:solidFill>
                  <a:schemeClr val="accent6">
                    <a:lumMod val="50000"/>
                  </a:schemeClr>
                </a:solidFill>
                <a:latin typeface="+mn-lt"/>
              </a:rPr>
              <a:t>Nitroglycerin: sublingual</a:t>
            </a:r>
          </a:p>
          <a:p>
            <a:pPr algn="ctr" eaLnBrk="1" hangingPunct="1"/>
            <a:r>
              <a:rPr lang="en-US" sz="1200" dirty="0" smtClean="0">
                <a:solidFill>
                  <a:schemeClr val="accent6">
                    <a:lumMod val="50000"/>
                  </a:schemeClr>
                </a:solidFill>
                <a:latin typeface="+mn-lt"/>
              </a:rPr>
              <a:t>Aspirin: 162 mg chewed (2 tabs)</a:t>
            </a:r>
          </a:p>
          <a:p>
            <a:pPr algn="ctr" eaLnBrk="1" hangingPunct="1"/>
            <a:r>
              <a:rPr lang="en-US" sz="1200" dirty="0" smtClean="0">
                <a:solidFill>
                  <a:schemeClr val="accent6">
                    <a:lumMod val="50000"/>
                  </a:schemeClr>
                </a:solidFill>
                <a:latin typeface="+mn-lt"/>
              </a:rPr>
              <a:t>Metoprolol (w/o signs of HF</a:t>
            </a:r>
            <a:r>
              <a:rPr lang="en-US" sz="1200" dirty="0" smtClean="0">
                <a:solidFill>
                  <a:schemeClr val="accent6">
                    <a:lumMod val="50000"/>
                  </a:schemeClr>
                </a:solidFill>
                <a:latin typeface="+mn-lt"/>
              </a:rPr>
              <a:t>)</a:t>
            </a:r>
          </a:p>
          <a:p>
            <a:pPr algn="ctr" eaLnBrk="1" hangingPunct="1"/>
            <a:r>
              <a:rPr lang="en-US" sz="1200" dirty="0" smtClean="0">
                <a:solidFill>
                  <a:schemeClr val="accent6">
                    <a:lumMod val="50000"/>
                  </a:schemeClr>
                </a:solidFill>
              </a:rPr>
              <a:t>UFH 5000 Units </a:t>
            </a:r>
            <a:r>
              <a:rPr lang="en-US" sz="1200" dirty="0" err="1" smtClean="0">
                <a:solidFill>
                  <a:schemeClr val="accent6">
                    <a:lumMod val="50000"/>
                  </a:schemeClr>
                </a:solidFill>
              </a:rPr>
              <a:t>subQ</a:t>
            </a:r>
            <a:r>
              <a:rPr lang="en-US" sz="1200" dirty="0" smtClean="0">
                <a:solidFill>
                  <a:schemeClr val="accent6">
                    <a:lumMod val="50000"/>
                  </a:schemeClr>
                </a:solidFill>
              </a:rPr>
              <a:t> 8-12h</a:t>
            </a:r>
          </a:p>
          <a:p>
            <a:pPr algn="ctr" eaLnBrk="1" hangingPunct="1"/>
            <a:r>
              <a:rPr lang="en-US" sz="1200" dirty="0" smtClean="0">
                <a:solidFill>
                  <a:schemeClr val="accent6">
                    <a:lumMod val="50000"/>
                  </a:schemeClr>
                </a:solidFill>
                <a:latin typeface="+mn-lt"/>
              </a:rPr>
              <a:t>Clopidogrel 75 mg PO daily</a:t>
            </a:r>
            <a:endParaRPr lang="en-US" sz="1200" dirty="0" smtClean="0">
              <a:solidFill>
                <a:schemeClr val="accent6">
                  <a:lumMod val="50000"/>
                </a:schemeClr>
              </a:solidFill>
              <a:latin typeface="+mn-lt"/>
            </a:endParaRPr>
          </a:p>
        </p:txBody>
      </p:sp>
      <p:cxnSp>
        <p:nvCxnSpPr>
          <p:cNvPr id="7" name="Straight Arrow Connector 6"/>
          <p:cNvCxnSpPr/>
          <p:nvPr/>
        </p:nvCxnSpPr>
        <p:spPr>
          <a:xfrm>
            <a:off x="4343400" y="1930804"/>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17"/>
          <p:cNvSpPr txBox="1">
            <a:spLocks noChangeArrowheads="1"/>
          </p:cNvSpPr>
          <p:nvPr/>
        </p:nvSpPr>
        <p:spPr bwMode="auto">
          <a:xfrm>
            <a:off x="3200400" y="2176565"/>
            <a:ext cx="2362200" cy="46166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dirty="0">
                <a:latin typeface="+mn-lt"/>
              </a:rPr>
              <a:t>Reperfusion </a:t>
            </a:r>
            <a:r>
              <a:rPr lang="en-US" sz="1200" dirty="0" smtClean="0">
                <a:latin typeface="+mn-lt"/>
              </a:rPr>
              <a:t>Therapy</a:t>
            </a:r>
          </a:p>
          <a:p>
            <a:pPr algn="ctr" eaLnBrk="1" hangingPunct="1"/>
            <a:r>
              <a:rPr lang="en-US" sz="1200" dirty="0" smtClean="0">
                <a:latin typeface="+mn-lt"/>
              </a:rPr>
              <a:t>D/C Initial Heparin</a:t>
            </a:r>
            <a:endParaRPr lang="en-US" sz="1200" dirty="0">
              <a:latin typeface="+mn-lt"/>
            </a:endParaRPr>
          </a:p>
        </p:txBody>
      </p:sp>
      <p:cxnSp>
        <p:nvCxnSpPr>
          <p:cNvPr id="9" name="Straight Arrow Connector 8"/>
          <p:cNvCxnSpPr/>
          <p:nvPr/>
        </p:nvCxnSpPr>
        <p:spPr>
          <a:xfrm>
            <a:off x="2209800" y="2493915"/>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09800" y="2506368"/>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 y="2789051"/>
            <a:ext cx="3581400" cy="1384995"/>
          </a:xfrm>
          <a:prstGeom prst="rect">
            <a:avLst/>
          </a:prstGeom>
          <a:noFill/>
          <a:ln w="15875">
            <a:solidFill>
              <a:schemeClr val="tx1"/>
            </a:solidFill>
          </a:ln>
        </p:spPr>
        <p:txBody>
          <a:bodyPr>
            <a:spAutoFit/>
          </a:bodyPr>
          <a:lstStyle/>
          <a:p>
            <a:r>
              <a:rPr lang="en-US" sz="1200" dirty="0" smtClean="0">
                <a:solidFill>
                  <a:srgbClr val="008000"/>
                </a:solidFill>
              </a:rPr>
              <a:t>UFH	50 Units/kg IV bolus	d/c after PCI</a:t>
            </a:r>
          </a:p>
          <a:p>
            <a:r>
              <a:rPr lang="en-US" sz="1200" dirty="0">
                <a:solidFill>
                  <a:srgbClr val="008000"/>
                </a:solidFill>
              </a:rPr>
              <a:t>	</a:t>
            </a:r>
            <a:r>
              <a:rPr lang="en-US" sz="1200" dirty="0" smtClean="0">
                <a:solidFill>
                  <a:srgbClr val="008000"/>
                </a:solidFill>
              </a:rPr>
              <a:t>+</a:t>
            </a:r>
          </a:p>
          <a:p>
            <a:r>
              <a:rPr lang="en-US" sz="1200" dirty="0" smtClean="0">
                <a:solidFill>
                  <a:srgbClr val="008000"/>
                </a:solidFill>
              </a:rPr>
              <a:t>Start </a:t>
            </a:r>
            <a:r>
              <a:rPr lang="en-US" sz="1200" dirty="0">
                <a:solidFill>
                  <a:srgbClr val="008000"/>
                </a:solidFill>
              </a:rPr>
              <a:t>GP </a:t>
            </a:r>
            <a:r>
              <a:rPr lang="en-US" sz="1200" dirty="0" err="1">
                <a:solidFill>
                  <a:srgbClr val="008000"/>
                </a:solidFill>
              </a:rPr>
              <a:t>Iib</a:t>
            </a:r>
            <a:r>
              <a:rPr lang="en-US" sz="1200" dirty="0">
                <a:solidFill>
                  <a:srgbClr val="008000"/>
                </a:solidFill>
              </a:rPr>
              <a:t>/IIIa at the same time as PCI</a:t>
            </a:r>
          </a:p>
          <a:p>
            <a:r>
              <a:rPr lang="en-US" sz="1200" dirty="0" smtClean="0">
                <a:solidFill>
                  <a:srgbClr val="008000"/>
                </a:solidFill>
              </a:rPr>
              <a:t>Continue GP </a:t>
            </a:r>
            <a:r>
              <a:rPr lang="en-US" sz="1200" dirty="0">
                <a:solidFill>
                  <a:srgbClr val="008000"/>
                </a:solidFill>
              </a:rPr>
              <a:t>IIb/IIIa Inhibitor x 12-24 hrs after PCI</a:t>
            </a:r>
          </a:p>
          <a:p>
            <a:pPr>
              <a:defRPr/>
            </a:pPr>
            <a:r>
              <a:rPr lang="en-US" sz="1200" dirty="0" smtClean="0">
                <a:solidFill>
                  <a:srgbClr val="008000"/>
                </a:solidFill>
                <a:ea typeface="+mn-ea"/>
                <a:cs typeface="+mn-cs"/>
              </a:rPr>
              <a:t>	+</a:t>
            </a:r>
          </a:p>
          <a:p>
            <a:pPr>
              <a:defRPr/>
            </a:pPr>
            <a:r>
              <a:rPr lang="en-US" sz="1200" dirty="0" smtClean="0">
                <a:solidFill>
                  <a:srgbClr val="008000"/>
                </a:solidFill>
                <a:ea typeface="+mn-ea"/>
                <a:cs typeface="+mn-cs"/>
              </a:rPr>
              <a:t>Primary </a:t>
            </a:r>
            <a:r>
              <a:rPr lang="en-US" sz="1200" dirty="0">
                <a:solidFill>
                  <a:srgbClr val="008000"/>
                </a:solidFill>
                <a:ea typeface="+mn-ea"/>
                <a:cs typeface="+mn-cs"/>
              </a:rPr>
              <a:t>PCI (preferred</a:t>
            </a:r>
            <a:r>
              <a:rPr lang="en-US" sz="1200" dirty="0" smtClean="0">
                <a:solidFill>
                  <a:srgbClr val="008000"/>
                </a:solidFill>
                <a:ea typeface="+mn-ea"/>
                <a:cs typeface="+mn-cs"/>
              </a:rPr>
              <a:t>)	aka Balloon time</a:t>
            </a:r>
            <a:endParaRPr lang="en-US" sz="1200" dirty="0">
              <a:solidFill>
                <a:srgbClr val="008000"/>
              </a:solidFill>
              <a:ea typeface="+mn-ea"/>
              <a:cs typeface="+mn-cs"/>
            </a:endParaRPr>
          </a:p>
          <a:p>
            <a:pPr>
              <a:defRPr/>
            </a:pPr>
            <a:r>
              <a:rPr lang="en-US" sz="1200" dirty="0">
                <a:solidFill>
                  <a:srgbClr val="008000"/>
                </a:solidFill>
                <a:ea typeface="+mn-ea"/>
                <a:cs typeface="+mn-cs"/>
              </a:rPr>
              <a:t>Within 90 min of hospital </a:t>
            </a:r>
            <a:r>
              <a:rPr lang="en-US" sz="1200" dirty="0" smtClean="0">
                <a:solidFill>
                  <a:srgbClr val="008000"/>
                </a:solidFill>
                <a:ea typeface="+mn-ea"/>
                <a:cs typeface="+mn-cs"/>
              </a:rPr>
              <a:t>presentation</a:t>
            </a:r>
          </a:p>
        </p:txBody>
      </p:sp>
      <p:cxnSp>
        <p:nvCxnSpPr>
          <p:cNvPr id="12" name="Straight Connector 11"/>
          <p:cNvCxnSpPr/>
          <p:nvPr/>
        </p:nvCxnSpPr>
        <p:spPr>
          <a:xfrm>
            <a:off x="5562600" y="2444430"/>
            <a:ext cx="990600"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53200" y="244443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38699" y="2722862"/>
            <a:ext cx="3969231" cy="2123658"/>
          </a:xfrm>
          <a:prstGeom prst="rect">
            <a:avLst/>
          </a:prstGeom>
          <a:noFill/>
          <a:ln w="15875">
            <a:solidFill>
              <a:schemeClr val="tx1"/>
            </a:solidFill>
          </a:ln>
        </p:spPr>
        <p:txBody>
          <a:bodyPr wrap="square">
            <a:spAutoFit/>
          </a:bodyPr>
          <a:lstStyle/>
          <a:p>
            <a:pPr>
              <a:defRPr/>
            </a:pPr>
            <a:r>
              <a:rPr lang="en-US" sz="1200" dirty="0">
                <a:solidFill>
                  <a:srgbClr val="FF8000"/>
                </a:solidFill>
              </a:rPr>
              <a:t>Anticoagulant</a:t>
            </a:r>
          </a:p>
          <a:p>
            <a:pPr>
              <a:defRPr/>
            </a:pPr>
            <a:r>
              <a:rPr lang="en-US" sz="1200" dirty="0">
                <a:solidFill>
                  <a:srgbClr val="FF8000"/>
                </a:solidFill>
              </a:rPr>
              <a:t>	UFH	60 Units/kg IV bolus (max 4000 units) then</a:t>
            </a:r>
          </a:p>
          <a:p>
            <a:pPr>
              <a:defRPr/>
            </a:pPr>
            <a:r>
              <a:rPr lang="en-US" sz="1200" dirty="0">
                <a:solidFill>
                  <a:srgbClr val="FF8000"/>
                </a:solidFill>
              </a:rPr>
              <a:t>	UFH	1 mg/kg </a:t>
            </a:r>
            <a:r>
              <a:rPr lang="en-US" sz="1200" dirty="0" err="1">
                <a:solidFill>
                  <a:srgbClr val="FF8000"/>
                </a:solidFill>
              </a:rPr>
              <a:t>subQ</a:t>
            </a:r>
            <a:r>
              <a:rPr lang="en-US" sz="1200" dirty="0">
                <a:solidFill>
                  <a:srgbClr val="FF8000"/>
                </a:solidFill>
              </a:rPr>
              <a:t> q12h</a:t>
            </a:r>
          </a:p>
          <a:p>
            <a:pPr>
              <a:defRPr/>
            </a:pPr>
            <a:r>
              <a:rPr lang="en-US" sz="1200" dirty="0">
                <a:solidFill>
                  <a:srgbClr val="FF8000"/>
                </a:solidFill>
              </a:rPr>
              <a:t>		or</a:t>
            </a:r>
          </a:p>
          <a:p>
            <a:pPr>
              <a:defRPr/>
            </a:pPr>
            <a:r>
              <a:rPr lang="en-US" sz="1200" dirty="0">
                <a:solidFill>
                  <a:srgbClr val="FF8000"/>
                </a:solidFill>
              </a:rPr>
              <a:t>	Enoxaparin or Fondaparinux</a:t>
            </a:r>
          </a:p>
          <a:p>
            <a:pPr>
              <a:defRPr/>
            </a:pPr>
            <a:r>
              <a:rPr lang="en-US" sz="1200" dirty="0">
                <a:solidFill>
                  <a:srgbClr val="FF8000"/>
                </a:solidFill>
              </a:rPr>
              <a:t> </a:t>
            </a:r>
            <a:r>
              <a:rPr lang="en-US" sz="1200" dirty="0" smtClean="0">
                <a:solidFill>
                  <a:srgbClr val="FF8000"/>
                </a:solidFill>
              </a:rPr>
              <a:t>     +</a:t>
            </a:r>
            <a:endParaRPr lang="en-US" sz="1200" dirty="0" smtClean="0">
              <a:solidFill>
                <a:srgbClr val="FF8000"/>
              </a:solidFill>
            </a:endParaRPr>
          </a:p>
          <a:p>
            <a:pPr>
              <a:defRPr/>
            </a:pPr>
            <a:r>
              <a:rPr lang="en-US" sz="1200" dirty="0" smtClean="0">
                <a:solidFill>
                  <a:srgbClr val="FF8000"/>
                </a:solidFill>
              </a:rPr>
              <a:t>Fibrinolytic </a:t>
            </a:r>
            <a:r>
              <a:rPr lang="en-US" sz="1200" dirty="0" smtClean="0">
                <a:solidFill>
                  <a:srgbClr val="FF8000"/>
                </a:solidFill>
              </a:rPr>
              <a:t>Therapy (Alteplase)</a:t>
            </a:r>
            <a:endParaRPr lang="en-US" sz="1200" dirty="0">
              <a:solidFill>
                <a:srgbClr val="FF8000"/>
              </a:solidFill>
            </a:endParaRPr>
          </a:p>
          <a:p>
            <a:pPr>
              <a:defRPr/>
            </a:pPr>
            <a:r>
              <a:rPr lang="en-US" sz="1200" dirty="0" smtClean="0">
                <a:solidFill>
                  <a:srgbClr val="FF8000"/>
                </a:solidFill>
              </a:rPr>
              <a:t>	Within </a:t>
            </a:r>
            <a:r>
              <a:rPr lang="en-US" sz="1200" dirty="0">
                <a:solidFill>
                  <a:srgbClr val="FF8000"/>
                </a:solidFill>
              </a:rPr>
              <a:t>30 min of hospital </a:t>
            </a:r>
            <a:r>
              <a:rPr lang="en-US" sz="1200" dirty="0" smtClean="0">
                <a:solidFill>
                  <a:srgbClr val="FF8000"/>
                </a:solidFill>
              </a:rPr>
              <a:t>presentation</a:t>
            </a:r>
          </a:p>
          <a:p>
            <a:pPr marL="800100" lvl="1" indent="-342900">
              <a:buAutoNum type="arabicPeriod"/>
              <a:defRPr/>
            </a:pPr>
            <a:r>
              <a:rPr lang="en-US" sz="1200" dirty="0" smtClean="0">
                <a:solidFill>
                  <a:srgbClr val="FF8000"/>
                </a:solidFill>
              </a:rPr>
              <a:t>Alteplase 15 mg bolus then</a:t>
            </a:r>
          </a:p>
          <a:p>
            <a:pPr marL="800100" lvl="1" indent="-342900">
              <a:buAutoNum type="arabicPeriod"/>
              <a:defRPr/>
            </a:pPr>
            <a:r>
              <a:rPr lang="en-US" sz="1200" dirty="0" smtClean="0">
                <a:solidFill>
                  <a:srgbClr val="FF8000"/>
                </a:solidFill>
              </a:rPr>
              <a:t>Alteplase 0.75 </a:t>
            </a:r>
            <a:r>
              <a:rPr lang="en-US" sz="1200" dirty="0" smtClean="0">
                <a:solidFill>
                  <a:srgbClr val="FF8000"/>
                </a:solidFill>
              </a:rPr>
              <a:t>mg/kg infusion for 30 min then</a:t>
            </a:r>
          </a:p>
          <a:p>
            <a:pPr marL="800100" lvl="1" indent="-342900">
              <a:buAutoNum type="arabicPeriod"/>
              <a:defRPr/>
            </a:pPr>
            <a:r>
              <a:rPr lang="en-US" sz="1200" dirty="0" smtClean="0">
                <a:solidFill>
                  <a:srgbClr val="FF8000"/>
                </a:solidFill>
              </a:rPr>
              <a:t>Alteplase 0.5 </a:t>
            </a:r>
            <a:r>
              <a:rPr lang="en-US" sz="1200" dirty="0" smtClean="0">
                <a:solidFill>
                  <a:srgbClr val="FF8000"/>
                </a:solidFill>
              </a:rPr>
              <a:t>mg/kg infusion for 1 </a:t>
            </a:r>
            <a:r>
              <a:rPr lang="en-US" sz="1200" dirty="0" smtClean="0">
                <a:solidFill>
                  <a:srgbClr val="FF8000"/>
                </a:solidFill>
              </a:rPr>
              <a:t>hour</a:t>
            </a:r>
          </a:p>
        </p:txBody>
      </p:sp>
      <p:sp>
        <p:nvSpPr>
          <p:cNvPr id="19" name="TextBox 18"/>
          <p:cNvSpPr txBox="1"/>
          <p:nvPr/>
        </p:nvSpPr>
        <p:spPr>
          <a:xfrm>
            <a:off x="2209800" y="5051633"/>
            <a:ext cx="4419600" cy="1569660"/>
          </a:xfrm>
          <a:prstGeom prst="rect">
            <a:avLst/>
          </a:prstGeom>
          <a:noFill/>
          <a:ln w="15875">
            <a:solidFill>
              <a:schemeClr val="tx1"/>
            </a:solidFill>
          </a:ln>
        </p:spPr>
        <p:txBody>
          <a:bodyPr>
            <a:spAutoFit/>
          </a:bodyPr>
          <a:lstStyle/>
          <a:p>
            <a:pPr>
              <a:defRPr/>
            </a:pPr>
            <a:r>
              <a:rPr lang="en-US" sz="1200" u="sng" dirty="0">
                <a:solidFill>
                  <a:srgbClr val="FF00FF"/>
                </a:solidFill>
                <a:ea typeface="+mn-ea"/>
                <a:cs typeface="+mn-cs"/>
              </a:rPr>
              <a:t>Secondary Prevention</a:t>
            </a:r>
          </a:p>
          <a:p>
            <a:pPr>
              <a:buFont typeface="Arial" pitchFamily="34" charset="0"/>
              <a:buChar char="•"/>
              <a:defRPr/>
            </a:pPr>
            <a:r>
              <a:rPr lang="en-US" sz="1200" dirty="0" smtClean="0">
                <a:solidFill>
                  <a:srgbClr val="FF00FF"/>
                </a:solidFill>
                <a:ea typeface="+mn-ea"/>
                <a:cs typeface="+mn-cs"/>
              </a:rPr>
              <a:t>Continue Aspirin </a:t>
            </a:r>
            <a:r>
              <a:rPr lang="en-US" sz="1200" dirty="0">
                <a:solidFill>
                  <a:srgbClr val="FF00FF"/>
                </a:solidFill>
                <a:ea typeface="+mn-ea"/>
                <a:cs typeface="+mn-cs"/>
              </a:rPr>
              <a:t>81 mg (indefinitely)</a:t>
            </a:r>
          </a:p>
          <a:p>
            <a:pPr>
              <a:buFont typeface="Arial" pitchFamily="34" charset="0"/>
              <a:buChar char="•"/>
              <a:defRPr/>
            </a:pPr>
            <a:r>
              <a:rPr lang="en-US" sz="1200" dirty="0" smtClean="0">
                <a:solidFill>
                  <a:srgbClr val="FF00FF"/>
                </a:solidFill>
                <a:ea typeface="+mn-ea"/>
                <a:cs typeface="+mn-cs"/>
              </a:rPr>
              <a:t>Continue Clopidogrel</a:t>
            </a:r>
            <a:r>
              <a:rPr lang="en-US" sz="1200" dirty="0" smtClean="0">
                <a:solidFill>
                  <a:srgbClr val="FF00FF"/>
                </a:solidFill>
              </a:rPr>
              <a:t> </a:t>
            </a:r>
            <a:r>
              <a:rPr lang="en-US" sz="1200" dirty="0" smtClean="0">
                <a:solidFill>
                  <a:srgbClr val="FF00FF"/>
                </a:solidFill>
              </a:rPr>
              <a:t>or</a:t>
            </a:r>
            <a:r>
              <a:rPr lang="en-US" sz="1200" dirty="0" smtClean="0">
                <a:solidFill>
                  <a:srgbClr val="FF00FF"/>
                </a:solidFill>
                <a:ea typeface="+mn-ea"/>
                <a:cs typeface="+mn-cs"/>
              </a:rPr>
              <a:t> </a:t>
            </a:r>
            <a:r>
              <a:rPr lang="en-US" sz="1200" dirty="0">
                <a:solidFill>
                  <a:srgbClr val="FF00FF"/>
                </a:solidFill>
                <a:ea typeface="+mn-ea"/>
                <a:cs typeface="+mn-cs"/>
              </a:rPr>
              <a:t>prasugrel or ticagrelor  (12 months)</a:t>
            </a:r>
          </a:p>
          <a:p>
            <a:pPr>
              <a:buFont typeface="Arial" pitchFamily="34" charset="0"/>
              <a:buChar char="•"/>
              <a:defRPr/>
            </a:pPr>
            <a:r>
              <a:rPr lang="en-US" sz="1200" dirty="0">
                <a:solidFill>
                  <a:srgbClr val="FF00FF"/>
                </a:solidFill>
              </a:rPr>
              <a:t>Continue Nitroglycerin SL prn</a:t>
            </a:r>
          </a:p>
          <a:p>
            <a:pPr>
              <a:buFont typeface="Arial" pitchFamily="34" charset="0"/>
              <a:buChar char="•"/>
              <a:defRPr/>
            </a:pPr>
            <a:r>
              <a:rPr lang="en-US" sz="1200" dirty="0" smtClean="0">
                <a:solidFill>
                  <a:srgbClr val="FF00FF"/>
                </a:solidFill>
                <a:ea typeface="+mn-ea"/>
                <a:cs typeface="+mn-cs"/>
              </a:rPr>
              <a:t>Beta</a:t>
            </a:r>
            <a:r>
              <a:rPr lang="en-US" sz="1200" dirty="0">
                <a:solidFill>
                  <a:srgbClr val="FF00FF"/>
                </a:solidFill>
                <a:ea typeface="+mn-ea"/>
                <a:cs typeface="+mn-cs"/>
              </a:rPr>
              <a:t>-blocker (indefinitely)</a:t>
            </a:r>
          </a:p>
          <a:p>
            <a:pPr>
              <a:buFont typeface="Arial" pitchFamily="34" charset="0"/>
              <a:buChar char="•"/>
              <a:defRPr/>
            </a:pPr>
            <a:r>
              <a:rPr lang="en-US" sz="1200" dirty="0" smtClean="0">
                <a:solidFill>
                  <a:srgbClr val="FF00FF"/>
                </a:solidFill>
                <a:ea typeface="+mn-ea"/>
                <a:cs typeface="+mn-cs"/>
              </a:rPr>
              <a:t>Statin </a:t>
            </a:r>
            <a:r>
              <a:rPr lang="en-US" sz="1200" dirty="0">
                <a:solidFill>
                  <a:srgbClr val="FF00FF"/>
                </a:solidFill>
                <a:ea typeface="+mn-ea"/>
                <a:cs typeface="+mn-cs"/>
              </a:rPr>
              <a:t>(indefinitely)</a:t>
            </a:r>
          </a:p>
          <a:p>
            <a:pPr>
              <a:defRPr/>
            </a:pPr>
            <a:r>
              <a:rPr lang="en-US" sz="1200" dirty="0">
                <a:solidFill>
                  <a:srgbClr val="FF00FF"/>
                </a:solidFill>
                <a:ea typeface="+mn-ea"/>
                <a:cs typeface="+mn-cs"/>
              </a:rPr>
              <a:t>+/- ACEI or ARB</a:t>
            </a:r>
          </a:p>
          <a:p>
            <a:pPr>
              <a:defRPr/>
            </a:pPr>
            <a:r>
              <a:rPr lang="en-US" sz="1200" dirty="0">
                <a:solidFill>
                  <a:srgbClr val="FF00FF"/>
                </a:solidFill>
                <a:ea typeface="+mn-ea"/>
                <a:cs typeface="+mn-cs"/>
              </a:rPr>
              <a:t>+/- </a:t>
            </a:r>
            <a:r>
              <a:rPr lang="en-US" sz="1200" dirty="0" err="1">
                <a:solidFill>
                  <a:srgbClr val="FF00FF"/>
                </a:solidFill>
                <a:ea typeface="+mn-ea"/>
                <a:cs typeface="+mn-cs"/>
              </a:rPr>
              <a:t>Aldosterone</a:t>
            </a:r>
            <a:r>
              <a:rPr lang="en-US" sz="1200" dirty="0">
                <a:solidFill>
                  <a:srgbClr val="FF00FF"/>
                </a:solidFill>
                <a:ea typeface="+mn-ea"/>
                <a:cs typeface="+mn-cs"/>
              </a:rPr>
              <a:t> antagonist</a:t>
            </a:r>
          </a:p>
        </p:txBody>
      </p:sp>
      <p:cxnSp>
        <p:nvCxnSpPr>
          <p:cNvPr id="20" name="Straight Arrow Connector 19"/>
          <p:cNvCxnSpPr/>
          <p:nvPr/>
        </p:nvCxnSpPr>
        <p:spPr>
          <a:xfrm>
            <a:off x="1295400" y="4846520"/>
            <a:ext cx="914400" cy="762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629400" y="4846520"/>
            <a:ext cx="914400" cy="8205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266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3185</TotalTime>
  <Words>1666</Words>
  <Application>Microsoft Macintosh PowerPoint</Application>
  <PresentationFormat>On-screen Show (4:3)</PresentationFormat>
  <Paragraphs>346</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TEMPLE UNIVERSITY SCHOOL OF PHARMACY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Do</dc:creator>
  <cp:lastModifiedBy>Leon Do</cp:lastModifiedBy>
  <cp:revision>119</cp:revision>
  <dcterms:created xsi:type="dcterms:W3CDTF">2012-04-01T21:05:02Z</dcterms:created>
  <dcterms:modified xsi:type="dcterms:W3CDTF">2012-04-04T02:14:38Z</dcterms:modified>
</cp:coreProperties>
</file>