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5" r:id="rId5"/>
    <p:sldId id="264" r:id="rId6"/>
    <p:sldId id="263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41E2F36C-A8B1-624C-A904-D7290231E30F}">
          <p14:sldIdLst>
            <p14:sldId id="258"/>
            <p14:sldId id="259"/>
          </p14:sldIdLst>
        </p14:section>
        <p14:section name="Initial" id="{BE2AE031-AF84-E84E-B055-66F738E05C09}">
          <p14:sldIdLst>
            <p14:sldId id="261"/>
          </p14:sldIdLst>
        </p14:section>
        <p14:section name="Fibrinolytic" id="{524C9E0E-6A75-754B-B0D5-18885F8D65BA}">
          <p14:sldIdLst>
            <p14:sldId id="265"/>
            <p14:sldId id="264"/>
            <p14:sldId id="263"/>
          </p14:sldIdLst>
        </p14:section>
        <p14:section name="PCI" id="{48CE6F24-30F5-4B4A-B65D-B44A9029EE7C}">
          <p14:sldIdLst>
            <p14:sldId id="262"/>
          </p14:sldIdLst>
        </p14:section>
        <p14:section name="Secondary" id="{B36624BE-16E0-2446-B5A0-CDB153BA471A}">
          <p14:sldIdLst>
            <p14:sldId id="266"/>
          </p14:sldIdLst>
        </p14:section>
        <p14:section name="NSTEMI" id="{173CCCD8-494B-BD4C-8846-43F1DE07549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0" autoAdjust="0"/>
  </p:normalViewPr>
  <p:slideViewPr>
    <p:cSldViewPr snapToGrid="0"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A6057-E8ED-3A45-89F2-CE37BDF2B5EB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74A3-F941-FB40-AA0E-DBDCAC7C8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fibrinolytic therapy (in orange). The Enoxaparin can change, depending on the patient (described on slide 4)</a:t>
            </a:r>
          </a:p>
          <a:p>
            <a:r>
              <a:rPr lang="en-US" baseline="0" dirty="0" smtClean="0"/>
              <a:t>If CrCl &gt; 30 then: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30 mg IV bolus</a:t>
            </a:r>
            <a:r>
              <a:rPr lang="en-US" baseline="0" dirty="0"/>
              <a:t> </a:t>
            </a:r>
            <a:r>
              <a:rPr lang="en-US" baseline="0" dirty="0" smtClean="0"/>
              <a:t>then 1mg/kg SQ q12h </a:t>
            </a: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for the duration of hospitalization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If CrCl &lt; 30 then: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	</a:t>
            </a:r>
            <a:r>
              <a:rPr lang="en-US" baseline="0" dirty="0" smtClean="0"/>
              <a:t>30 mg IV bolus then 1mg/kg SQ </a:t>
            </a:r>
            <a:r>
              <a:rPr lang="en-US" b="1" baseline="0" dirty="0" smtClean="0"/>
              <a:t>q24h</a:t>
            </a:r>
            <a:r>
              <a:rPr lang="en-US" baseline="0" dirty="0" smtClean="0"/>
              <a:t> </a:t>
            </a: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for the duration of hospitalization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If Age &gt; 75 </a:t>
            </a:r>
            <a:r>
              <a:rPr lang="en-US" sz="1200" dirty="0" err="1" smtClean="0">
                <a:solidFill>
                  <a:srgbClr val="FF6600"/>
                </a:solidFill>
                <a:ea typeface="ＭＳ Ｐゴシック" charset="0"/>
              </a:rPr>
              <a:t>thhen</a:t>
            </a:r>
            <a:endParaRPr lang="en-US" sz="1200" dirty="0" smtClean="0">
              <a:solidFill>
                <a:srgbClr val="FF6600"/>
              </a:solidFill>
              <a:ea typeface="ＭＳ Ｐゴシック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	No</a:t>
            </a:r>
            <a:r>
              <a:rPr lang="en-US" sz="1200" baseline="0" dirty="0" smtClean="0">
                <a:solidFill>
                  <a:srgbClr val="FF6600"/>
                </a:solidFill>
                <a:ea typeface="ＭＳ Ｐゴシック" charset="0"/>
              </a:rPr>
              <a:t> IV bolus. 0.75 mg/kg SQ q12hr</a:t>
            </a:r>
            <a:endParaRPr lang="en-US" sz="1200" dirty="0" smtClean="0">
              <a:solidFill>
                <a:srgbClr val="FF6600"/>
              </a:solidFill>
              <a:ea typeface="ＭＳ Ｐゴシック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FF6600"/>
              </a:solidFill>
              <a:ea typeface="ＭＳ Ｐゴシック" charset="0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726C-3617-4340-83C8-838250769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DVT		80/18</a:t>
            </a:r>
          </a:p>
          <a:p>
            <a:r>
              <a:rPr lang="en-US" dirty="0" smtClean="0"/>
              <a:t>Fibrinolytic	60/15</a:t>
            </a:r>
          </a:p>
          <a:p>
            <a:r>
              <a:rPr lang="en-US" dirty="0" smtClean="0"/>
              <a:t>PCI		50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A74A3-F941-FB40-AA0E-DBDCAC7C8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726C-3617-4340-83C8-838250769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726C-3617-4340-83C8-838250769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Max weight is 150 lb or 67 kg</a:t>
            </a:r>
          </a:p>
          <a:p>
            <a:r>
              <a:rPr lang="en-US" dirty="0" smtClean="0">
                <a:latin typeface="Calibri" charset="0"/>
              </a:rPr>
              <a:t>Know heparin dosing</a:t>
            </a:r>
          </a:p>
          <a:p>
            <a:r>
              <a:rPr lang="en-US" dirty="0" smtClean="0">
                <a:latin typeface="Calibri" charset="0"/>
              </a:rPr>
              <a:t>Know heparin max dose</a:t>
            </a:r>
          </a:p>
          <a:p>
            <a:r>
              <a:rPr lang="en-US" dirty="0" smtClean="0">
                <a:latin typeface="Calibri" charset="0"/>
              </a:rPr>
              <a:t>Know enoxaparin is </a:t>
            </a:r>
            <a:r>
              <a:rPr lang="en-US" dirty="0" err="1" smtClean="0">
                <a:latin typeface="Calibri" charset="0"/>
              </a:rPr>
              <a:t>renally</a:t>
            </a:r>
            <a:r>
              <a:rPr lang="en-US" dirty="0" smtClean="0">
                <a:latin typeface="Calibri" charset="0"/>
              </a:rPr>
              <a:t> cleared</a:t>
            </a:r>
          </a:p>
          <a:p>
            <a:r>
              <a:rPr lang="en-US" dirty="0" smtClean="0">
                <a:latin typeface="Calibri" charset="0"/>
              </a:rPr>
              <a:t>Know Fondaparinux is contraindicated if CrCl is </a:t>
            </a:r>
            <a:r>
              <a:rPr lang="en-US" dirty="0" err="1" smtClean="0">
                <a:latin typeface="Calibri" charset="0"/>
              </a:rPr>
              <a:t>renally</a:t>
            </a:r>
            <a:r>
              <a:rPr lang="en-US" dirty="0" smtClean="0">
                <a:latin typeface="Calibri" charset="0"/>
              </a:rPr>
              <a:t> cleared and is ok for pts with HIT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If MI w/o fibrinolytic </a:t>
            </a:r>
            <a:r>
              <a:rPr lang="en-US" dirty="0" smtClean="0">
                <a:latin typeface="Calibri" charset="0"/>
                <a:sym typeface="Wingdings" charset="0"/>
              </a:rPr>
              <a:t> 80/18</a:t>
            </a:r>
          </a:p>
          <a:p>
            <a:r>
              <a:rPr lang="en-US" dirty="0" smtClean="0">
                <a:latin typeface="Calibri" charset="0"/>
                <a:sym typeface="Wingdings" charset="0"/>
              </a:rPr>
              <a:t>If MI with fibrinolytic  60/12</a:t>
            </a:r>
            <a:endParaRPr lang="en-US" dirty="0" smtClean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E726C-3617-4340-83C8-838250769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A74A3-F941-FB40-AA0E-DBDCAC7C8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UFH dosing</a:t>
            </a:r>
          </a:p>
          <a:p>
            <a:r>
              <a:rPr lang="en-US" dirty="0" smtClean="0"/>
              <a:t>It’s also the same dosing for fibrinolytic therapy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A74A3-F941-FB40-AA0E-DBDCAC7C8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Metoprolol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Acute enter hospital: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 5 mg slow IV push (over 1-2 min) q 5 min x 3, then 25 – 50 mg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po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 q6hrs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Secondary prevention: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A1E"/>
                </a:solidFill>
                <a:effectLst/>
                <a:latin typeface="Arial" charset="0"/>
                <a:ea typeface="ＭＳ Ｐゴシック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25 – 100 mg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po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 BID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rPr>
              <a:t>Titrate by doubling dose (25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sym typeface="Wingdings"/>
              </a:rPr>
              <a:t> 50  100)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sym typeface="Wingding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  <a:sym typeface="Wingdings"/>
              </a:rPr>
              <a:t>Blood glucose &lt; 180</a:t>
            </a:r>
            <a:endParaRPr kumimoji="0" lang="en-US" sz="12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A74A3-F941-FB40-AA0E-DBDCAC7C8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E44D-9129-5846-98D7-E417F65280E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67C4-3659-E14B-812D-0D6666B4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5275" y="-32278"/>
            <a:ext cx="1447800" cy="276999"/>
          </a:xfrm>
          <a:prstGeom prst="rect">
            <a:avLst/>
          </a:prstGeom>
          <a:noFill/>
          <a:ln w="15875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ea typeface="+mn-ea"/>
                <a:cs typeface="+mn-cs"/>
              </a:rPr>
              <a:t>STEMI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51075" y="226403"/>
            <a:ext cx="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904754" y="398047"/>
            <a:ext cx="4423525" cy="120032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u="sng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Initial Therapy: MONA</a:t>
            </a:r>
          </a:p>
          <a:p>
            <a:pPr algn="ctr" eaLnBrk="1" hangingPunct="1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Morphine: 2-4 mg IV repeat q10 min</a:t>
            </a:r>
          </a:p>
          <a:p>
            <a:pPr algn="ctr" eaLnBrk="1" hangingPunct="1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Oxygen if SaO2 &lt; 90%</a:t>
            </a:r>
          </a:p>
          <a:p>
            <a:pPr algn="ctr" eaLnBrk="1" hangingPunct="1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Nitroglycerin: 0.4 mg sublingual &amp; Nitrate IV to 10 mcg/min</a:t>
            </a:r>
          </a:p>
          <a:p>
            <a:pPr algn="ctr" eaLnBrk="1" hangingPunct="1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Aspirin: 162-325 mg chewed (2-4 tablets)</a:t>
            </a:r>
          </a:p>
          <a:p>
            <a:pPr algn="ctr" eaLnBrk="1" hangingPunct="1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IV Metoprolol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8479" y="1623731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975479" y="1831004"/>
            <a:ext cx="2362200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+mn-lt"/>
              </a:rPr>
              <a:t>Reperfusion </a:t>
            </a:r>
            <a:r>
              <a:rPr lang="en-US" sz="1200" dirty="0" smtClean="0">
                <a:latin typeface="+mn-lt"/>
              </a:rPr>
              <a:t>Therapy</a:t>
            </a:r>
          </a:p>
          <a:p>
            <a:pPr algn="ctr" eaLnBrk="1" hangingPunct="1"/>
            <a:r>
              <a:rPr lang="en-US" sz="1200" dirty="0" smtClean="0">
                <a:latin typeface="+mn-lt"/>
              </a:rPr>
              <a:t>Continue Heparin</a:t>
            </a:r>
            <a:endParaRPr lang="en-US" sz="1200" dirty="0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4879" y="184957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4879" y="1862023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912" y="2649402"/>
            <a:ext cx="3779344" cy="2123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200" u="sng" dirty="0" smtClean="0">
                <a:solidFill>
                  <a:srgbClr val="008000"/>
                </a:solidFill>
              </a:rPr>
              <a:t>PCI + UFH + GP2a/3b</a:t>
            </a:r>
          </a:p>
          <a:p>
            <a:pPr marL="0" lvl="1"/>
            <a:r>
              <a:rPr lang="en-US" sz="1200" u="sng" dirty="0" smtClean="0">
                <a:solidFill>
                  <a:srgbClr val="008000"/>
                </a:solidFill>
              </a:rPr>
              <a:t>UFH</a:t>
            </a:r>
          </a:p>
          <a:p>
            <a:pPr marL="0" lvl="1"/>
            <a:r>
              <a:rPr lang="en-US" sz="1200" dirty="0" smtClean="0">
                <a:solidFill>
                  <a:srgbClr val="008000"/>
                </a:solidFill>
              </a:rPr>
              <a:t>1. UFH 60 Units/kg IV bolus then</a:t>
            </a:r>
          </a:p>
          <a:p>
            <a:pPr marL="0" lvl="1"/>
            <a:r>
              <a:rPr lang="en-US" sz="1200" dirty="0" smtClean="0">
                <a:solidFill>
                  <a:srgbClr val="008000"/>
                </a:solidFill>
              </a:rPr>
              <a:t>2. UFH 12 Units/kg/hr IV infusion</a:t>
            </a:r>
          </a:p>
          <a:p>
            <a:pPr marL="0" lvl="1"/>
            <a:r>
              <a:rPr lang="en-US" sz="1200" dirty="0">
                <a:solidFill>
                  <a:srgbClr val="008000"/>
                </a:solidFill>
              </a:rPr>
              <a:t>	</a:t>
            </a:r>
            <a:r>
              <a:rPr lang="en-US" sz="1200" dirty="0" smtClean="0">
                <a:solidFill>
                  <a:srgbClr val="008000"/>
                </a:solidFill>
              </a:rPr>
              <a:t>+</a:t>
            </a:r>
          </a:p>
          <a:p>
            <a:pPr marL="0" lvl="1"/>
            <a:r>
              <a:rPr lang="en-US" sz="1200" u="sng" dirty="0" smtClean="0">
                <a:solidFill>
                  <a:srgbClr val="008000"/>
                </a:solidFill>
              </a:rPr>
              <a:t>GP </a:t>
            </a:r>
            <a:r>
              <a:rPr lang="en-US" sz="1200" u="sng" dirty="0" err="1">
                <a:solidFill>
                  <a:srgbClr val="008000"/>
                </a:solidFill>
              </a:rPr>
              <a:t>Iib</a:t>
            </a:r>
            <a:r>
              <a:rPr lang="en-US" sz="1200" u="sng" dirty="0">
                <a:solidFill>
                  <a:srgbClr val="008000"/>
                </a:solidFill>
              </a:rPr>
              <a:t>/</a:t>
            </a:r>
            <a:r>
              <a:rPr lang="en-US" sz="1200" u="sng" dirty="0" smtClean="0">
                <a:solidFill>
                  <a:srgbClr val="008000"/>
                </a:solidFill>
              </a:rPr>
              <a:t>IIIa.</a:t>
            </a:r>
            <a:r>
              <a:rPr lang="en-US" sz="1200" dirty="0" smtClean="0">
                <a:solidFill>
                  <a:srgbClr val="008000"/>
                </a:solidFill>
              </a:rPr>
              <a:t> Start</a:t>
            </a:r>
            <a:r>
              <a:rPr lang="en-US" sz="1200" u="sng" dirty="0" smtClean="0">
                <a:solidFill>
                  <a:srgbClr val="00800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at the same time as </a:t>
            </a:r>
            <a:r>
              <a:rPr lang="en-US" sz="1200" dirty="0" smtClean="0">
                <a:solidFill>
                  <a:srgbClr val="008000"/>
                </a:solidFill>
              </a:rPr>
              <a:t>PCI</a:t>
            </a:r>
          </a:p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ea typeface="+mn-ea"/>
                <a:cs typeface="+mn-cs"/>
              </a:rPr>
              <a:t>	+</a:t>
            </a:r>
          </a:p>
          <a:p>
            <a:pPr>
              <a:defRPr/>
            </a:pPr>
            <a:r>
              <a:rPr lang="en-US" sz="1200" u="sng" dirty="0" smtClean="0">
                <a:solidFill>
                  <a:srgbClr val="008000"/>
                </a:solidFill>
                <a:ea typeface="+mn-ea"/>
                <a:cs typeface="+mn-cs"/>
              </a:rPr>
              <a:t>Primary </a:t>
            </a:r>
            <a:r>
              <a:rPr lang="en-US" sz="1200" u="sng" dirty="0">
                <a:solidFill>
                  <a:srgbClr val="008000"/>
                </a:solidFill>
                <a:ea typeface="+mn-ea"/>
                <a:cs typeface="+mn-cs"/>
              </a:rPr>
              <a:t>PCI (preferred</a:t>
            </a:r>
            <a:r>
              <a:rPr lang="en-US" sz="1200" u="sng" dirty="0" smtClean="0">
                <a:solidFill>
                  <a:srgbClr val="008000"/>
                </a:solidFill>
                <a:ea typeface="+mn-ea"/>
                <a:cs typeface="+mn-cs"/>
              </a:rPr>
              <a:t>) aka Balloon time</a:t>
            </a:r>
          </a:p>
          <a:p>
            <a:pPr>
              <a:defRPr/>
            </a:pPr>
            <a:endParaRPr lang="en-US" sz="1200" u="sng" dirty="0" smtClean="0">
              <a:solidFill>
                <a:srgbClr val="008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</a:rPr>
              <a:t>d/c UFH right after PCI</a:t>
            </a:r>
          </a:p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</a:rPr>
              <a:t>d/c GP </a:t>
            </a:r>
            <a:r>
              <a:rPr lang="en-US" sz="1200" dirty="0" err="1" smtClean="0">
                <a:solidFill>
                  <a:srgbClr val="008000"/>
                </a:solidFill>
              </a:rPr>
              <a:t>Iib</a:t>
            </a:r>
            <a:r>
              <a:rPr lang="en-US" sz="1200" dirty="0" smtClean="0">
                <a:solidFill>
                  <a:srgbClr val="008000"/>
                </a:solidFill>
              </a:rPr>
              <a:t>/IIIa 12-24 hours after PCI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337679" y="1856107"/>
            <a:ext cx="9906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8279" y="1856107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7880" y="2669375"/>
            <a:ext cx="4587173" cy="2123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u="sng" dirty="0" smtClean="0">
                <a:solidFill>
                  <a:srgbClr val="FF6600"/>
                </a:solidFill>
              </a:rPr>
              <a:t>Fibrinolytic Therapy + Anticoagulant</a:t>
            </a:r>
          </a:p>
          <a:p>
            <a:pPr>
              <a:defRPr/>
            </a:pPr>
            <a:r>
              <a:rPr lang="en-US" sz="1200" u="sng" dirty="0" smtClean="0">
                <a:solidFill>
                  <a:srgbClr val="FF6600"/>
                </a:solidFill>
              </a:rPr>
              <a:t>Fibrinolytic Therapy (Alteplase)</a:t>
            </a:r>
            <a:endParaRPr lang="en-US" sz="1200" u="sng" dirty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FF6600"/>
                </a:solidFill>
              </a:rPr>
              <a:t>1. Alteplase 15 mg bolus then</a:t>
            </a:r>
          </a:p>
          <a:p>
            <a:pPr>
              <a:defRPr/>
            </a:pPr>
            <a:r>
              <a:rPr lang="en-US" sz="1200" dirty="0" smtClean="0">
                <a:solidFill>
                  <a:srgbClr val="FF6600"/>
                </a:solidFill>
              </a:rPr>
              <a:t>2. Alteplase 0.75 mg/kg infusion for 30 min </a:t>
            </a:r>
            <a:r>
              <a:rPr lang="en-US" sz="1200" dirty="0">
                <a:solidFill>
                  <a:srgbClr val="FF6600"/>
                </a:solidFill>
              </a:rPr>
              <a:t> </a:t>
            </a:r>
            <a:r>
              <a:rPr lang="en-US" sz="1200" dirty="0" smtClean="0">
                <a:solidFill>
                  <a:srgbClr val="FF6600"/>
                </a:solidFill>
              </a:rPr>
              <a:t>  (max 50 mg)</a:t>
            </a:r>
          </a:p>
          <a:p>
            <a:pPr>
              <a:defRPr/>
            </a:pPr>
            <a:r>
              <a:rPr lang="en-US" sz="1200" dirty="0" smtClean="0">
                <a:solidFill>
                  <a:srgbClr val="FF6600"/>
                </a:solidFill>
              </a:rPr>
              <a:t>3. Alteplase 0.5 mg/kg infusion for 1 hour       (max 35 mg</a:t>
            </a:r>
          </a:p>
          <a:p>
            <a:pPr lvl="1">
              <a:defRPr/>
            </a:pPr>
            <a:r>
              <a:rPr lang="en-US" sz="1200" dirty="0">
                <a:solidFill>
                  <a:srgbClr val="FF6600"/>
                </a:solidFill>
              </a:rPr>
              <a:t>	</a:t>
            </a:r>
            <a:r>
              <a:rPr lang="en-US" sz="1200" dirty="0" smtClean="0">
                <a:solidFill>
                  <a:srgbClr val="FF6600"/>
                </a:solidFill>
              </a:rPr>
              <a:t>+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FF6600"/>
                </a:solidFill>
                <a:ea typeface="ＭＳ Ｐゴシック" charset="0"/>
              </a:rPr>
              <a:t>Anticoagulant </a:t>
            </a:r>
            <a:endParaRPr lang="en-US" sz="1200" u="sng" dirty="0">
              <a:solidFill>
                <a:srgbClr val="FF6600"/>
              </a:solidFill>
              <a:ea typeface="ＭＳ Ｐゴシック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Enoxaparin: 30 </a:t>
            </a:r>
            <a:r>
              <a:rPr lang="en-US" sz="1200" dirty="0">
                <a:solidFill>
                  <a:srgbClr val="FF6600"/>
                </a:solidFill>
                <a:ea typeface="ＭＳ Ｐゴシック" charset="0"/>
              </a:rPr>
              <a:t>mg IV bolus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6600"/>
                </a:solidFill>
                <a:ea typeface="ＭＳ Ｐゴシック" charset="0"/>
              </a:rPr>
              <a:t>followed immediately by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Enoxaparin1 </a:t>
            </a:r>
            <a:r>
              <a:rPr lang="en-US" sz="1200" dirty="0">
                <a:solidFill>
                  <a:srgbClr val="FF6600"/>
                </a:solidFill>
                <a:ea typeface="ＭＳ Ｐゴシック" charset="0"/>
              </a:rPr>
              <a:t>mg/kg </a:t>
            </a:r>
            <a:r>
              <a:rPr lang="en-US" sz="1200" dirty="0" err="1">
                <a:solidFill>
                  <a:srgbClr val="FF6600"/>
                </a:solidFill>
                <a:ea typeface="ＭＳ Ｐゴシック" charset="0"/>
              </a:rPr>
              <a:t>subQ</a:t>
            </a:r>
            <a:r>
              <a:rPr lang="en-US" sz="1200" dirty="0">
                <a:solidFill>
                  <a:srgbClr val="FF6600"/>
                </a:solidFill>
                <a:ea typeface="ＭＳ Ｐゴシック" charset="0"/>
              </a:rPr>
              <a:t> </a:t>
            </a:r>
            <a:r>
              <a:rPr lang="en-US" sz="1200" dirty="0" smtClean="0">
                <a:solidFill>
                  <a:srgbClr val="FF6600"/>
                </a:solidFill>
                <a:ea typeface="ＭＳ Ｐゴシック" charset="0"/>
              </a:rPr>
              <a:t>q12h for the duration of hospitalization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6600"/>
              </a:solidFill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4879" y="5093250"/>
            <a:ext cx="4419600" cy="156966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sng" dirty="0">
                <a:solidFill>
                  <a:srgbClr val="FF00FF"/>
                </a:solidFill>
                <a:ea typeface="+mn-ea"/>
                <a:cs typeface="+mn-cs"/>
              </a:rPr>
              <a:t>Secondary Prevention</a:t>
            </a: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  <a:ea typeface="+mn-ea"/>
                <a:cs typeface="+mn-cs"/>
              </a:rPr>
              <a:t>1. Continue Aspirin </a:t>
            </a:r>
            <a:r>
              <a:rPr lang="en-US" sz="1200" dirty="0">
                <a:solidFill>
                  <a:srgbClr val="FF00FF"/>
                </a:solidFill>
                <a:ea typeface="+mn-ea"/>
                <a:cs typeface="+mn-cs"/>
              </a:rPr>
              <a:t>81 mg (indefinitely)</a:t>
            </a: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</a:rPr>
              <a:t>2. Clopidogrel 75 mg PO daily</a:t>
            </a:r>
            <a:endParaRPr lang="en-US" sz="1200" dirty="0">
              <a:solidFill>
                <a:srgbClr val="FF00FF"/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</a:rPr>
              <a:t>3. Beta</a:t>
            </a:r>
            <a:r>
              <a:rPr lang="en-US" sz="1200" dirty="0">
                <a:solidFill>
                  <a:srgbClr val="FF00FF"/>
                </a:solidFill>
              </a:rPr>
              <a:t>-blocker (indefinitely)</a:t>
            </a: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</a:rPr>
              <a:t>4. Statin </a:t>
            </a:r>
            <a:r>
              <a:rPr lang="en-US" sz="1200" dirty="0">
                <a:solidFill>
                  <a:srgbClr val="FF00FF"/>
                </a:solidFill>
              </a:rPr>
              <a:t>(indefinitely)</a:t>
            </a: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</a:rPr>
              <a:t>5. Continue Nitroglycerin 0.4 </a:t>
            </a:r>
            <a:r>
              <a:rPr lang="en-US" sz="1200" dirty="0">
                <a:solidFill>
                  <a:srgbClr val="FF00FF"/>
                </a:solidFill>
              </a:rPr>
              <a:t>SL prn</a:t>
            </a: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  <a:ea typeface="+mn-ea"/>
                <a:cs typeface="+mn-cs"/>
              </a:rPr>
              <a:t>6. ACE-I </a:t>
            </a:r>
            <a:r>
              <a:rPr lang="en-US" sz="1200" dirty="0">
                <a:solidFill>
                  <a:srgbClr val="FF00FF"/>
                </a:solidFill>
                <a:ea typeface="+mn-ea"/>
                <a:cs typeface="+mn-cs"/>
              </a:rPr>
              <a:t>or </a:t>
            </a:r>
            <a:r>
              <a:rPr lang="en-US" sz="1200" dirty="0" smtClean="0">
                <a:solidFill>
                  <a:srgbClr val="FF00FF"/>
                </a:solidFill>
                <a:ea typeface="+mn-ea"/>
                <a:cs typeface="+mn-cs"/>
              </a:rPr>
              <a:t>ARB </a:t>
            </a:r>
            <a:endParaRPr lang="en-US" sz="1200" dirty="0">
              <a:solidFill>
                <a:srgbClr val="FF00FF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FF00FF"/>
                </a:solidFill>
                <a:ea typeface="+mn-ea"/>
                <a:cs typeface="+mn-cs"/>
              </a:rPr>
              <a:t>Aldosterone antagonist if on ACE-I + LVEF &lt; 40% + symptoms</a:t>
            </a:r>
            <a:endParaRPr lang="en-US" sz="1200" dirty="0">
              <a:solidFill>
                <a:srgbClr val="FF00FF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627" y="1878385"/>
            <a:ext cx="190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If:</a:t>
            </a:r>
          </a:p>
          <a:p>
            <a:r>
              <a:rPr lang="en-US" sz="1200" dirty="0" smtClean="0"/>
              <a:t>Symptom onset &lt; 12 hr</a:t>
            </a:r>
          </a:p>
          <a:p>
            <a:r>
              <a:rPr lang="en-US" sz="1200" dirty="0" smtClean="0"/>
              <a:t>2 contiguous ST elevations</a:t>
            </a:r>
          </a:p>
          <a:p>
            <a:r>
              <a:rPr lang="en-US" sz="1200" dirty="0" smtClean="0"/>
              <a:t>And can start within 30 min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4335" y="2031043"/>
            <a:ext cx="1641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If:</a:t>
            </a:r>
          </a:p>
          <a:p>
            <a:r>
              <a:rPr lang="en-US" sz="1200" dirty="0" smtClean="0"/>
              <a:t>Symptom onset &lt; 12 hr</a:t>
            </a:r>
          </a:p>
          <a:p>
            <a:r>
              <a:rPr lang="en-US" sz="1200" dirty="0" smtClean="0"/>
              <a:t>Start within 90 min </a:t>
            </a:r>
          </a:p>
        </p:txBody>
      </p:sp>
      <p:cxnSp>
        <p:nvCxnSpPr>
          <p:cNvPr id="16" name="Straight Arrow Connector 15"/>
          <p:cNvCxnSpPr>
            <a:stCxn id="14" idx="2"/>
            <a:endCxn id="19" idx="0"/>
          </p:cNvCxnSpPr>
          <p:nvPr/>
        </p:nvCxnSpPr>
        <p:spPr>
          <a:xfrm flipH="1">
            <a:off x="4194679" y="4793033"/>
            <a:ext cx="2406788" cy="3002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9" idx="0"/>
          </p:cNvCxnSpPr>
          <p:nvPr/>
        </p:nvCxnSpPr>
        <p:spPr>
          <a:xfrm>
            <a:off x="2196584" y="4773060"/>
            <a:ext cx="1998095" cy="320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2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5165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6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712" y="87474"/>
            <a:ext cx="86166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984807"/>
                </a:solidFill>
                <a:latin typeface="+mn-lt"/>
              </a:rPr>
              <a:t>Initial Therapy: MONA</a:t>
            </a:r>
          </a:p>
          <a:p>
            <a:r>
              <a:rPr lang="en-US" sz="1200" dirty="0" smtClean="0">
                <a:solidFill>
                  <a:srgbClr val="984807"/>
                </a:solidFill>
                <a:latin typeface="+mn-lt"/>
              </a:rPr>
              <a:t>Morphine</a:t>
            </a:r>
          </a:p>
          <a:p>
            <a:r>
              <a:rPr lang="en-US" sz="1200" dirty="0" smtClean="0">
                <a:solidFill>
                  <a:srgbClr val="984807"/>
                </a:solidFill>
                <a:latin typeface="+mn-lt"/>
              </a:rPr>
              <a:t>Oxygen</a:t>
            </a:r>
          </a:p>
          <a:p>
            <a:r>
              <a:rPr lang="en-US" sz="1200" dirty="0" smtClean="0">
                <a:solidFill>
                  <a:srgbClr val="984807"/>
                </a:solidFill>
                <a:latin typeface="+mn-lt"/>
              </a:rPr>
              <a:t>Nitroglycerin SL</a:t>
            </a:r>
          </a:p>
          <a:p>
            <a:r>
              <a:rPr lang="en-US" sz="1200" dirty="0" smtClean="0">
                <a:solidFill>
                  <a:srgbClr val="984807"/>
                </a:solidFill>
                <a:latin typeface="+mn-lt"/>
              </a:rPr>
              <a:t>Aspirin: </a:t>
            </a:r>
          </a:p>
          <a:p>
            <a:r>
              <a:rPr lang="en-US" sz="1200" dirty="0" smtClean="0">
                <a:solidFill>
                  <a:srgbClr val="984807"/>
                </a:solidFill>
                <a:latin typeface="+mn-lt"/>
              </a:rPr>
              <a:t>Metoprolol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07075"/>
              </p:ext>
            </p:extLst>
          </p:nvPr>
        </p:nvGraphicFramePr>
        <p:xfrm>
          <a:off x="308951" y="1760625"/>
          <a:ext cx="8548460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858"/>
                <a:gridCol w="1853690"/>
                <a:gridCol w="3398425"/>
                <a:gridCol w="24724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Order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Drug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Dose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Note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1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st</a:t>
                      </a:r>
                      <a:endParaRPr lang="en-US" dirty="0" smtClean="0">
                        <a:solidFill>
                          <a:srgbClr val="984807"/>
                        </a:solidFill>
                      </a:endParaRPr>
                    </a:p>
                    <a:p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ASA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162 mg chewed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Do</a:t>
                      </a:r>
                      <a:r>
                        <a:rPr lang="en-US" baseline="0" dirty="0" smtClean="0">
                          <a:solidFill>
                            <a:srgbClr val="984807"/>
                          </a:solidFill>
                        </a:rPr>
                        <a:t> not use enteric coat (want fast onset)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2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nd</a:t>
                      </a:r>
                      <a:endParaRPr lang="en-US" dirty="0" smtClean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Nitroglycerin SL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0.4 mg SL q5min 3x doses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Use IV if no</a:t>
                      </a:r>
                      <a:r>
                        <a:rPr lang="en-US" baseline="0" dirty="0" smtClean="0">
                          <a:solidFill>
                            <a:srgbClr val="984807"/>
                          </a:solidFill>
                        </a:rPr>
                        <a:t> relief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3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rd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Morphine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2 mg IV q10 min prn chest pain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Use if</a:t>
                      </a:r>
                      <a:r>
                        <a:rPr lang="en-US" baseline="0" dirty="0" smtClean="0">
                          <a:solidFill>
                            <a:srgbClr val="984807"/>
                          </a:solidFill>
                        </a:rPr>
                        <a:t> continued chest pain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4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th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Metoprolol Tartrate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5 mg slow IV push (over 1-2 min) </a:t>
                      </a:r>
                    </a:p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q5min x 3</a:t>
                      </a:r>
                    </a:p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   then </a:t>
                      </a:r>
                    </a:p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25 – 50 mg PO q6hrs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Make sure pt has no signs</a:t>
                      </a:r>
                      <a:r>
                        <a:rPr lang="en-US" baseline="0" dirty="0" smtClean="0">
                          <a:solidFill>
                            <a:srgbClr val="984807"/>
                          </a:solidFill>
                        </a:rPr>
                        <a:t> of HF b/c it’ll  make them feel worse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5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th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UFH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5000 Units SQ q8-12h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Get ready for reperfusion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6</a:t>
                      </a:r>
                      <a:r>
                        <a:rPr lang="en-US" baseline="30000" dirty="0" smtClean="0">
                          <a:solidFill>
                            <a:srgbClr val="984807"/>
                          </a:solidFill>
                        </a:rPr>
                        <a:t>th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Clopidogrel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600 mg loading dose</a:t>
                      </a:r>
                    </a:p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If patient</a:t>
                      </a:r>
                      <a:r>
                        <a:rPr lang="en-US" baseline="0" dirty="0" smtClean="0">
                          <a:solidFill>
                            <a:srgbClr val="984807"/>
                          </a:solidFill>
                        </a:rPr>
                        <a:t> is &lt; 75 y/o, then 300 mg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2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17822"/>
              </p:ext>
            </p:extLst>
          </p:nvPr>
        </p:nvGraphicFramePr>
        <p:xfrm>
          <a:off x="124509" y="2341658"/>
          <a:ext cx="8746363" cy="4108697"/>
        </p:xfrm>
        <a:graphic>
          <a:graphicData uri="http://schemas.openxmlformats.org/drawingml/2006/table">
            <a:tbl>
              <a:tblPr/>
              <a:tblGrid>
                <a:gridCol w="1369532"/>
                <a:gridCol w="3422095"/>
                <a:gridCol w="1674947"/>
                <a:gridCol w="2279789"/>
              </a:tblGrid>
              <a:tr h="694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Drugs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Dose of anticoagulants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If CrCl &lt; 30 ml/min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Extra notes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UFH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60/12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4000/1000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60 units/kg IV bolus (max 4000 Units)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followed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by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12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units/kg/hr (max 1000 Units/hr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No need for renal clearance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Chance of HIT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Adjusted to maintain aPTT 1.5 - 2 X control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7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Enoxaparin (Lovenox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®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*preferred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30 mg IV bolus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followed immediately by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mg/kg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subQ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q12h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Renally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 cleared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1 mg/kg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subQ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q24h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If age &gt; 75 years: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eliminate bolus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dose 0.75 mg/kg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subQ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 q12h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Fondaparinux (Arixtra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®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2.5 mg IV,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followed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by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2.5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subQ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daily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No chance for HIT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charset="0"/>
                          <a:cs typeface="+mn-cs"/>
                        </a:rPr>
                        <a:t>Contraindicated if CrCl &lt; 30 ml/min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No chance for HIT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Goal: aPTT 1.5 – 2x control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64984" y="352204"/>
            <a:ext cx="32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to use UFH </a:t>
            </a:r>
            <a:r>
              <a:rPr lang="en-US" dirty="0" err="1" smtClean="0"/>
              <a:t>Vs</a:t>
            </a:r>
            <a:r>
              <a:rPr lang="en-US" dirty="0" smtClean="0"/>
              <a:t> Enoxaparin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5118" y="1287971"/>
            <a:ext cx="10857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CrCl &lt; 30</a:t>
            </a:r>
          </a:p>
          <a:p>
            <a:pPr algn="ctr"/>
            <a:r>
              <a:rPr lang="en-US" sz="1600" dirty="0" smtClean="0"/>
              <a:t>UFH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7234" y="1226415"/>
            <a:ext cx="2890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pt is in hospital for &gt; 48 hr</a:t>
            </a:r>
          </a:p>
          <a:p>
            <a:pPr algn="ctr"/>
            <a:r>
              <a:rPr lang="en-US" sz="1600" dirty="0" smtClean="0"/>
              <a:t>Enoxaparin (DOC for fibrinolytic)</a:t>
            </a:r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>
            <a:off x="7267928" y="721536"/>
            <a:ext cx="1060067" cy="566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  <a:endCxn id="4" idx="0"/>
          </p:cNvCxnSpPr>
          <p:nvPr/>
        </p:nvCxnSpPr>
        <p:spPr>
          <a:xfrm flipH="1">
            <a:off x="6282251" y="721536"/>
            <a:ext cx="985677" cy="504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509" y="490703"/>
            <a:ext cx="5173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</a:rPr>
              <a:t>Fibrinolytic + </a:t>
            </a:r>
            <a:r>
              <a:rPr lang="en-US" sz="1600" b="1" dirty="0" smtClean="0">
                <a:solidFill>
                  <a:srgbClr val="FF6600"/>
                </a:solidFill>
              </a:rPr>
              <a:t>Anticoagulant at the same time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Below are the anticoagulants you can use during fibrinolytic</a:t>
            </a:r>
          </a:p>
          <a:p>
            <a:r>
              <a:rPr lang="en-US" sz="1600" dirty="0" smtClean="0">
                <a:solidFill>
                  <a:srgbClr val="FF6600"/>
                </a:solidFill>
              </a:rPr>
              <a:t>Use for duration of hospitalization </a:t>
            </a:r>
          </a:p>
        </p:txBody>
      </p:sp>
    </p:spTree>
    <p:extLst>
      <p:ext uri="{BB962C8B-B14F-4D97-AF65-F5344CB8AC3E}">
        <p14:creationId xmlns:p14="http://schemas.microsoft.com/office/powerpoint/2010/main" val="258708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92" y="149018"/>
            <a:ext cx="3581400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8000"/>
                </a:solidFill>
                <a:ea typeface="+mn-ea"/>
                <a:cs typeface="+mn-cs"/>
              </a:rPr>
              <a:t>Fibrinolytic </a:t>
            </a:r>
            <a:r>
              <a:rPr lang="en-US" sz="1400" dirty="0" smtClean="0">
                <a:solidFill>
                  <a:srgbClr val="FF8000"/>
                </a:solidFill>
                <a:ea typeface="+mn-ea"/>
                <a:cs typeface="+mn-cs"/>
              </a:rPr>
              <a:t>Therapy (Alteplase)</a:t>
            </a:r>
            <a:endParaRPr lang="en-US" sz="1400" dirty="0">
              <a:solidFill>
                <a:srgbClr val="FF8000"/>
              </a:solidFill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FF8000"/>
                </a:solidFill>
                <a:ea typeface="+mn-ea"/>
                <a:cs typeface="+mn-cs"/>
              </a:rPr>
              <a:t>Within 30 min of hospital presentation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372814"/>
              </p:ext>
            </p:extLst>
          </p:nvPr>
        </p:nvGraphicFramePr>
        <p:xfrm>
          <a:off x="227492" y="865536"/>
          <a:ext cx="8749161" cy="4378702"/>
        </p:xfrm>
        <a:graphic>
          <a:graphicData uri="http://schemas.openxmlformats.org/drawingml/2006/table">
            <a:tbl>
              <a:tblPr/>
              <a:tblGrid>
                <a:gridCol w="1603810"/>
                <a:gridCol w="1275332"/>
                <a:gridCol w="5870019"/>
              </a:tblGrid>
              <a:tr h="589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Drug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Fibrin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Specificity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Dosage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Streptokinase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1.5 million units in 50 mL infused over 60 min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Reteplase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rPA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Retavase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++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units IV push over 2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later…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another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 units IV push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Alteplase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tPA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Activase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+++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Step 1:   15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mg bolus followed by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Step 2:   0.75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mg/kg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(max 50 mg) infusion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over 30 min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Step 3:   followed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by 0.5 mg/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kg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(max 35 mg)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over 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0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Tenecteplase (TNK-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tPA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TNKase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++++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 60 kg = 30 mg IV bolus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60–69.9 kg = 35 mg IV bolus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70-79.9 kg = 40mg IV bolus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492" y="5342280"/>
            <a:ext cx="6201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Monitor:</a:t>
            </a:r>
          </a:p>
          <a:p>
            <a:r>
              <a:rPr lang="en-US" dirty="0" smtClean="0"/>
              <a:t>S/S of bleeding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mental status – blood might be in dome piece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Hg/Hct – might be high on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day b/c patient is dehydrated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SrCr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92" y="149018"/>
            <a:ext cx="3581400" cy="523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8000"/>
                </a:solidFill>
                <a:ea typeface="+mn-ea"/>
                <a:cs typeface="+mn-cs"/>
              </a:rPr>
              <a:t>Fibrinolytic </a:t>
            </a:r>
            <a:r>
              <a:rPr lang="en-US" sz="1400" dirty="0" smtClean="0">
                <a:solidFill>
                  <a:srgbClr val="FF8000"/>
                </a:solidFill>
                <a:ea typeface="+mn-ea"/>
                <a:cs typeface="+mn-cs"/>
              </a:rPr>
              <a:t>Therapy (Alteplase)</a:t>
            </a:r>
            <a:endParaRPr lang="en-US" sz="1400" dirty="0">
              <a:solidFill>
                <a:srgbClr val="FF8000"/>
              </a:solidFill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FF8000"/>
                </a:solidFill>
                <a:ea typeface="+mn-ea"/>
                <a:cs typeface="+mn-cs"/>
              </a:rPr>
              <a:t>Within 30 min of hospital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492" y="775205"/>
            <a:ext cx="866334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Can give fibrinolytic if all 4 is met...</a:t>
            </a:r>
          </a:p>
          <a:p>
            <a:pPr marL="342900" indent="-342900">
              <a:buAutoNum type="arabicPeriod"/>
            </a:pPr>
            <a:r>
              <a:rPr lang="en-US" dirty="0" smtClean="0"/>
              <a:t>STEMI (do not give if NSTEMI)</a:t>
            </a:r>
          </a:p>
          <a:p>
            <a:pPr marL="342900" indent="-342900">
              <a:buAutoNum type="arabicPeriod"/>
            </a:pPr>
            <a:r>
              <a:rPr lang="en-US" dirty="0" smtClean="0"/>
              <a:t>Symptoms within 12 hours</a:t>
            </a:r>
          </a:p>
          <a:p>
            <a:pPr marL="342900" indent="-342900">
              <a:buAutoNum type="arabicPeriod"/>
            </a:pPr>
            <a:r>
              <a:rPr lang="en-US" dirty="0" smtClean="0"/>
              <a:t>2 back to back ST elevations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Door to Needle Time: patient must be given fibrinolytic </a:t>
            </a:r>
            <a:r>
              <a:rPr lang="en-US" dirty="0" smtClean="0">
                <a:solidFill>
                  <a:srgbClr val="FF0000"/>
                </a:solidFill>
              </a:rPr>
              <a:t>within 30 min of presentation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 smtClean="0"/>
              <a:t>Absolute Contraindications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Previous intracranial hemorrhage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Ischemia stroke within 3 months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Known intracranial neoplasm or structural lesion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Close head or facial trauma within 3 months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Active internal bleeding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Suspected aortic dissection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u="sng" dirty="0" smtClean="0"/>
              <a:t>Relative Contraindications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Uncontrolled HTN &gt; 180/110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Hx</a:t>
            </a:r>
            <a:r>
              <a:rPr lang="en-US" dirty="0" smtClean="0"/>
              <a:t> of stroke &gt; 3 months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Internal bleeding within 1 month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CPR within 3 weeks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pregnant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7769" y="30290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Goal: reopen coronary artery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1527" y="2552632"/>
            <a:ext cx="332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Side Effects</a:t>
            </a:r>
          </a:p>
          <a:p>
            <a:r>
              <a:rPr lang="en-US" dirty="0" smtClean="0"/>
              <a:t>#1. Intracranial hemorrhage (ICH)</a:t>
            </a:r>
          </a:p>
        </p:txBody>
      </p:sp>
    </p:spTree>
    <p:extLst>
      <p:ext uri="{BB962C8B-B14F-4D97-AF65-F5344CB8AC3E}">
        <p14:creationId xmlns:p14="http://schemas.microsoft.com/office/powerpoint/2010/main" val="36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94373"/>
            <a:ext cx="3346165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ea typeface="+mn-ea"/>
                <a:cs typeface="+mn-cs"/>
              </a:rPr>
              <a:t>Primary </a:t>
            </a:r>
            <a:r>
              <a:rPr lang="en-US" sz="1200" dirty="0">
                <a:solidFill>
                  <a:srgbClr val="008000"/>
                </a:solidFill>
                <a:ea typeface="+mn-ea"/>
                <a:cs typeface="+mn-cs"/>
              </a:rPr>
              <a:t>PCI (preferred</a:t>
            </a:r>
            <a:r>
              <a:rPr lang="en-US" sz="1200" dirty="0" smtClean="0">
                <a:solidFill>
                  <a:srgbClr val="008000"/>
                </a:solidFill>
                <a:ea typeface="+mn-ea"/>
                <a:cs typeface="+mn-cs"/>
              </a:rPr>
              <a:t>)	aka Balloon time</a:t>
            </a:r>
            <a:endParaRPr lang="en-US" sz="1200" dirty="0">
              <a:solidFill>
                <a:srgbClr val="008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srgbClr val="008000"/>
                </a:solidFill>
                <a:ea typeface="+mn-ea"/>
                <a:cs typeface="+mn-cs"/>
              </a:rPr>
              <a:t>Within 90 min of hospital </a:t>
            </a:r>
            <a:r>
              <a:rPr lang="en-US" sz="1200" dirty="0" smtClean="0">
                <a:solidFill>
                  <a:srgbClr val="008000"/>
                </a:solidFill>
                <a:ea typeface="+mn-ea"/>
                <a:cs typeface="+mn-cs"/>
              </a:rPr>
              <a:t>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3985" y="83511"/>
            <a:ext cx="15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Deciding to do PCI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235" y="1407235"/>
            <a:ext cx="138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before </a:t>
            </a:r>
            <a:r>
              <a:rPr lang="en-US" sz="1400" dirty="0" smtClean="0"/>
              <a:t>PCI</a:t>
            </a:r>
          </a:p>
          <a:p>
            <a:pPr algn="ctr"/>
            <a:r>
              <a:rPr lang="en-US" sz="1400" dirty="0" smtClean="0"/>
              <a:t>UFH + GP IIb/IIIa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196" y="2556116"/>
            <a:ext cx="353650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rgbClr val="000000"/>
                </a:solidFill>
              </a:rPr>
              <a:t>GPIIb/IIIa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Abciximab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 renal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Or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Tirofiban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0.4 mcg/kg bolus then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0.1 mcg/kg/min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½ infusion dose if </a:t>
            </a:r>
            <a:r>
              <a:rPr lang="en-US" sz="1400" dirty="0">
                <a:solidFill>
                  <a:srgbClr val="FF0000"/>
                </a:solidFill>
              </a:rPr>
              <a:t>CrCl &lt; </a:t>
            </a:r>
            <a:r>
              <a:rPr lang="en-US" sz="1400" dirty="0" smtClean="0">
                <a:solidFill>
                  <a:srgbClr val="FF0000"/>
                </a:solidFill>
              </a:rPr>
              <a:t>30 to 0.5 mcg/kg/min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Or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Eptifibatide 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180 mcg/kg IV bolus x2 then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2 mcg/kg/min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½ infusion dose if CrCl &lt; 50 to 1 mcg/kg/min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4857" y="2556121"/>
            <a:ext cx="29088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UFH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ea typeface="ＭＳ Ｐゴシック" charset="0"/>
              </a:rPr>
              <a:t>60 units/kg IV bolus (max 4000 Units)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ea typeface="ＭＳ Ｐゴシック" charset="0"/>
              </a:rPr>
              <a:t>followed by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ea typeface="ＭＳ Ｐゴシック" charset="0"/>
              </a:rPr>
              <a:t>12 units/kg/hr (max 1000 Units/hr)</a:t>
            </a:r>
          </a:p>
          <a:p>
            <a:pPr algn="ctr"/>
            <a:endParaRPr lang="en-US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59258" y="82191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Patient has HIT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6171" y="2575861"/>
            <a:ext cx="101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Bivalirudin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Or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Argatroban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2929" y="25758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+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3155244" y="804441"/>
            <a:ext cx="568456" cy="29349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" idx="2"/>
            <a:endCxn id="13" idx="0"/>
          </p:cNvCxnSpPr>
          <p:nvPr/>
        </p:nvCxnSpPr>
        <p:spPr>
          <a:xfrm>
            <a:off x="5631602" y="391288"/>
            <a:ext cx="2071422" cy="430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7703024" y="1129695"/>
            <a:ext cx="0" cy="144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47509" y="821918"/>
            <a:ext cx="1534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Patient has No HIT</a:t>
            </a:r>
          </a:p>
        </p:txBody>
      </p:sp>
      <p:cxnSp>
        <p:nvCxnSpPr>
          <p:cNvPr id="32" name="Straight Connector 31"/>
          <p:cNvCxnSpPr>
            <a:stCxn id="3" idx="2"/>
            <a:endCxn id="30" idx="0"/>
          </p:cNvCxnSpPr>
          <p:nvPr/>
        </p:nvCxnSpPr>
        <p:spPr>
          <a:xfrm flipH="1">
            <a:off x="3414857" y="391288"/>
            <a:ext cx="2216745" cy="430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8" idx="0"/>
          </p:cNvCxnSpPr>
          <p:nvPr/>
        </p:nvCxnSpPr>
        <p:spPr>
          <a:xfrm>
            <a:off x="3414857" y="1129695"/>
            <a:ext cx="0" cy="27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0187" y="5844731"/>
            <a:ext cx="451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PCI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5355" y="6378316"/>
            <a:ext cx="186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d/c UFH  right after PCI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6295" y="6388937"/>
            <a:ext cx="2189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d/c GPIIb/IIIa 24hr after PCI</a:t>
            </a:r>
          </a:p>
        </p:txBody>
      </p:sp>
      <p:sp>
        <p:nvSpPr>
          <p:cNvPr id="45" name="Left Brace 44"/>
          <p:cNvSpPr/>
          <p:nvPr/>
        </p:nvSpPr>
        <p:spPr>
          <a:xfrm rot="16200000">
            <a:off x="3228628" y="4199374"/>
            <a:ext cx="388750" cy="29019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8" idx="2"/>
            <a:endCxn id="40" idx="0"/>
          </p:cNvCxnSpPr>
          <p:nvPr/>
        </p:nvCxnSpPr>
        <p:spPr>
          <a:xfrm flipH="1">
            <a:off x="2171069" y="6183285"/>
            <a:ext cx="1285001" cy="20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>
            <a:off x="3456070" y="6183285"/>
            <a:ext cx="1140127" cy="19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690" y="138499"/>
            <a:ext cx="4419600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sng" dirty="0">
                <a:solidFill>
                  <a:srgbClr val="FF00FF"/>
                </a:solidFill>
                <a:ea typeface="+mn-ea"/>
                <a:cs typeface="+mn-cs"/>
              </a:rPr>
              <a:t>Secondary </a:t>
            </a:r>
            <a:r>
              <a:rPr lang="en-US" sz="1200" u="sng" dirty="0" smtClean="0">
                <a:solidFill>
                  <a:srgbClr val="FF00FF"/>
                </a:solidFill>
                <a:ea typeface="+mn-ea"/>
                <a:cs typeface="+mn-cs"/>
              </a:rPr>
              <a:t>Prevention</a:t>
            </a:r>
            <a:endParaRPr lang="en-US" sz="1200" u="sng" dirty="0">
              <a:solidFill>
                <a:srgbClr val="FF00FF"/>
              </a:solidFill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0872" y="846545"/>
            <a:ext cx="65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ASA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26610" y="631102"/>
            <a:ext cx="2326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Loading dose: 162 mg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Maintenance: 81 mg PO daily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forever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3261" y="1856923"/>
            <a:ext cx="119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2. Clopidogrel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6497" y="1641480"/>
            <a:ext cx="1906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Loading dose: 600 mg</a:t>
            </a:r>
          </a:p>
          <a:p>
            <a:pPr algn="ctr"/>
            <a:r>
              <a:rPr lang="en-US" sz="1400" dirty="0" smtClean="0"/>
              <a:t>Maintenance 75 mg PO</a:t>
            </a:r>
          </a:p>
          <a:p>
            <a:pPr algn="ctr"/>
            <a:r>
              <a:rPr lang="en-US" sz="1400" dirty="0" smtClean="0"/>
              <a:t>Minimum of 12 months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346" y="523380"/>
            <a:ext cx="83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Monitor:</a:t>
            </a:r>
          </a:p>
          <a:p>
            <a:pPr algn="ctr"/>
            <a:r>
              <a:rPr lang="en-US" sz="1400" dirty="0" smtClean="0"/>
              <a:t>Bleeding</a:t>
            </a:r>
          </a:p>
          <a:p>
            <a:pPr algn="ctr"/>
            <a:r>
              <a:rPr lang="en-US" sz="1400" dirty="0" smtClean="0"/>
              <a:t>GI</a:t>
            </a:r>
          </a:p>
          <a:p>
            <a:pPr algn="ctr"/>
            <a:r>
              <a:rPr lang="en-US" sz="1400" dirty="0" smtClean="0"/>
              <a:t>Hg/Hct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0478" y="1510701"/>
            <a:ext cx="83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Monitor</a:t>
            </a:r>
          </a:p>
          <a:p>
            <a:pPr algn="ctr"/>
            <a:r>
              <a:rPr lang="en-US" sz="1400" dirty="0" smtClean="0"/>
              <a:t>Bleeding</a:t>
            </a:r>
          </a:p>
          <a:p>
            <a:pPr algn="ctr"/>
            <a:r>
              <a:rPr lang="en-US" sz="1400" dirty="0" smtClean="0"/>
              <a:t>Ischemia</a:t>
            </a:r>
          </a:p>
          <a:p>
            <a:pPr algn="ctr"/>
            <a:r>
              <a:rPr lang="en-US" sz="1400" dirty="0" smtClean="0"/>
              <a:t>Hg/Hct</a:t>
            </a:r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2978608" y="2010812"/>
            <a:ext cx="4678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2642701" y="1000434"/>
            <a:ext cx="3839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5352888" y="1987755"/>
            <a:ext cx="1307590" cy="23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>
            <a:off x="5352888" y="1000434"/>
            <a:ext cx="1346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1316" y="3024142"/>
            <a:ext cx="9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3. Nitrates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7832" y="2916421"/>
            <a:ext cx="1383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0.4 mg SL q5min</a:t>
            </a:r>
          </a:p>
          <a:p>
            <a:pPr algn="ctr"/>
            <a:r>
              <a:rPr lang="en-US" sz="1400" dirty="0" smtClean="0"/>
              <a:t>Start IV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2483" y="2916368"/>
            <a:ext cx="269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Titrate IV until ischemia is relieved</a:t>
            </a:r>
          </a:p>
          <a:p>
            <a:pPr algn="ctr"/>
            <a:r>
              <a:rPr lang="en-US" sz="1400" dirty="0" smtClean="0"/>
              <a:t>Continue for 24 hours</a:t>
            </a:r>
          </a:p>
        </p:txBody>
      </p:sp>
      <p:cxnSp>
        <p:nvCxnSpPr>
          <p:cNvPr id="32" name="Straight Arrow Connector 31"/>
          <p:cNvCxnSpPr>
            <a:stCxn id="23" idx="3"/>
            <a:endCxn id="24" idx="1"/>
          </p:cNvCxnSpPr>
          <p:nvPr/>
        </p:nvCxnSpPr>
        <p:spPr>
          <a:xfrm>
            <a:off x="2788398" y="3178031"/>
            <a:ext cx="829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30" idx="1"/>
          </p:cNvCxnSpPr>
          <p:nvPr/>
        </p:nvCxnSpPr>
        <p:spPr>
          <a:xfrm flipV="1">
            <a:off x="5001745" y="3177978"/>
            <a:ext cx="750738" cy="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86574" y="4108826"/>
            <a:ext cx="127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4. Beta Blocker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6283" y="3692083"/>
            <a:ext cx="1646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Metoprolol Tartrate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25 mg PO BID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Carvedilol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3.125 mg PO BID</a:t>
            </a:r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3064851" y="4262715"/>
            <a:ext cx="641432" cy="14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12398" y="4108826"/>
            <a:ext cx="143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Goal: HR 50-60</a:t>
            </a:r>
          </a:p>
        </p:txBody>
      </p:sp>
      <p:cxnSp>
        <p:nvCxnSpPr>
          <p:cNvPr id="54" name="Straight Arrow Connector 53"/>
          <p:cNvCxnSpPr>
            <a:stCxn id="49" idx="3"/>
            <a:endCxn id="52" idx="1"/>
          </p:cNvCxnSpPr>
          <p:nvPr/>
        </p:nvCxnSpPr>
        <p:spPr>
          <a:xfrm>
            <a:off x="5352888" y="4276859"/>
            <a:ext cx="1259510" cy="1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93653" y="5038423"/>
            <a:ext cx="74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5. ACE-I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9632" y="3353529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Everyone</a:t>
            </a:r>
          </a:p>
        </p:txBody>
      </p:sp>
      <p:sp>
        <p:nvSpPr>
          <p:cNvPr id="110" name="Left Brace 109"/>
          <p:cNvSpPr/>
          <p:nvPr/>
        </p:nvSpPr>
        <p:spPr>
          <a:xfrm>
            <a:off x="1111754" y="744263"/>
            <a:ext cx="977862" cy="55934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895425" y="5709768"/>
            <a:ext cx="78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</a:t>
            </a:r>
            <a:r>
              <a:rPr lang="en-US" sz="1400" dirty="0" smtClean="0"/>
              <a:t>. Statin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743634" y="5709768"/>
            <a:ext cx="178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Atorva</a:t>
            </a:r>
            <a:r>
              <a:rPr lang="en-US" sz="1400" dirty="0" smtClean="0"/>
              <a:t> (Lipitor) 80 mg</a:t>
            </a:r>
          </a:p>
        </p:txBody>
      </p:sp>
      <p:cxnSp>
        <p:nvCxnSpPr>
          <p:cNvPr id="140" name="Straight Arrow Connector 139"/>
          <p:cNvCxnSpPr>
            <a:stCxn id="137" idx="3"/>
            <a:endCxn id="138" idx="1"/>
          </p:cNvCxnSpPr>
          <p:nvPr/>
        </p:nvCxnSpPr>
        <p:spPr>
          <a:xfrm>
            <a:off x="2679977" y="5863657"/>
            <a:ext cx="1063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99346" y="5739457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Goal &lt; 70</a:t>
            </a:r>
          </a:p>
        </p:txBody>
      </p:sp>
      <p:cxnSp>
        <p:nvCxnSpPr>
          <p:cNvPr id="145" name="Straight Arrow Connector 144"/>
          <p:cNvCxnSpPr>
            <a:stCxn id="138" idx="3"/>
            <a:endCxn id="143" idx="1"/>
          </p:cNvCxnSpPr>
          <p:nvPr/>
        </p:nvCxnSpPr>
        <p:spPr>
          <a:xfrm>
            <a:off x="5526857" y="5863657"/>
            <a:ext cx="1172489" cy="29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42626" y="5198489"/>
            <a:ext cx="1063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38384" y="5026946"/>
            <a:ext cx="79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Shitopril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186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78" y="142841"/>
            <a:ext cx="9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STEMI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179408"/>
              </p:ext>
            </p:extLst>
          </p:nvPr>
        </p:nvGraphicFramePr>
        <p:xfrm>
          <a:off x="533400" y="783227"/>
          <a:ext cx="8153400" cy="4078290"/>
        </p:xfrm>
        <a:graphic>
          <a:graphicData uri="http://schemas.openxmlformats.org/drawingml/2006/table">
            <a:tbl>
              <a:tblPr/>
              <a:tblGrid>
                <a:gridCol w="3376613"/>
                <a:gridCol w="576262"/>
                <a:gridCol w="3657600"/>
                <a:gridCol w="542925"/>
              </a:tblGrid>
              <a:tr h="427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Past Medical History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Clinical Presentation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Age &gt; 65 years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ST-segment depression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01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≥ 3 Risk Factors for CAD: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Hypercholesterolemia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HTN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Diabetes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Smoking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Family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of premature CHD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≥ 2 episodes of chest discomfort in past 24 hrs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40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Positive biochemical marker (troponin, CK-MB)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Known CAD (≥ 50% stenosis of coronary artery)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 of ASA in last 7 days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67055"/>
              </p:ext>
            </p:extLst>
          </p:nvPr>
        </p:nvGraphicFramePr>
        <p:xfrm>
          <a:off x="1555965" y="5318900"/>
          <a:ext cx="5593305" cy="7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35"/>
                <a:gridCol w="1864435"/>
                <a:gridCol w="1864435"/>
              </a:tblGrid>
              <a:tr h="3960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Low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Medium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High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</a:tr>
              <a:tr h="3960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0 -2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3 - 4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5 -7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1319</Words>
  <Application>Microsoft Macintosh PowerPoint</Application>
  <PresentationFormat>On-screen Show (4:3)</PresentationFormat>
  <Paragraphs>308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104</cp:revision>
  <dcterms:created xsi:type="dcterms:W3CDTF">2012-04-05T01:53:01Z</dcterms:created>
  <dcterms:modified xsi:type="dcterms:W3CDTF">2012-04-10T02:28:10Z</dcterms:modified>
</cp:coreProperties>
</file>