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76" autoAdjust="0"/>
  </p:normalViewPr>
  <p:slideViewPr>
    <p:cSldViewPr snapToGrid="0" snapToObjects="1">
      <p:cViewPr varScale="1">
        <p:scale>
          <a:sx n="71" d="100"/>
          <a:sy n="71" d="100"/>
        </p:scale>
        <p:origin x="-12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BA10-32A0-004C-B398-595B2783512C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A8C7C-FE4D-2648-97B2-3B9DC0DB2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PCI</a:t>
            </a:r>
            <a:r>
              <a:rPr lang="en-US" baseline="0" dirty="0" smtClean="0"/>
              <a:t>: anticoagulant </a:t>
            </a:r>
            <a:r>
              <a:rPr lang="en-US" baseline="0" smtClean="0"/>
              <a:t>+ antiplatelet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C7C-FE4D-2648-97B2-3B9DC0DB2F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8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3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4FD4D-21FE-C54A-8A6D-12DB47651675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2886-4DC8-F64E-AA40-09F9C101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78" y="142841"/>
            <a:ext cx="9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STEMI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209681"/>
              </p:ext>
            </p:extLst>
          </p:nvPr>
        </p:nvGraphicFramePr>
        <p:xfrm>
          <a:off x="533400" y="783227"/>
          <a:ext cx="8153400" cy="4078290"/>
        </p:xfrm>
        <a:graphic>
          <a:graphicData uri="http://schemas.openxmlformats.org/drawingml/2006/table">
            <a:tbl>
              <a:tblPr/>
              <a:tblGrid>
                <a:gridCol w="3376613"/>
                <a:gridCol w="576262"/>
                <a:gridCol w="3657600"/>
                <a:gridCol w="542925"/>
              </a:tblGrid>
              <a:tr h="427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Past Medical History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Clinical Presentation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Age &gt; 65 years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ST-segment depression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012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≥ 3 Risk Factors for CAD: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Hypercholesterolemia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HTN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Diabetes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Smoking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Family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of premature CHD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≥ 2 episodes of chest discomfort in past 24 hrs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40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Positive biochemical marker (troponin, CK-MB)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03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Known CAD (≥ 50% stenosis of coronary artery)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Use of ASA in last 7 days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A1E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A1E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50718"/>
              </p:ext>
            </p:extLst>
          </p:nvPr>
        </p:nvGraphicFramePr>
        <p:xfrm>
          <a:off x="1555965" y="5318900"/>
          <a:ext cx="5593305" cy="7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435"/>
                <a:gridCol w="1864435"/>
                <a:gridCol w="1864435"/>
              </a:tblGrid>
              <a:tr h="3960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Low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Medium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High Risk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</a:tr>
              <a:tr h="39608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0 -2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3 - 4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A1E"/>
                          </a:solidFill>
                        </a:rPr>
                        <a:t>5 -7 points</a:t>
                      </a:r>
                      <a:endParaRPr lang="en-US" sz="2000" dirty="0">
                        <a:solidFill>
                          <a:srgbClr val="000A1E"/>
                        </a:solidFill>
                      </a:endParaRPr>
                    </a:p>
                  </a:txBody>
                  <a:tcPr marT="45650" marB="456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8088" y="132645"/>
            <a:ext cx="197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Patients with NSTEMI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13243" y="69655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u="sng" dirty="0" smtClean="0"/>
              <a:t>MONA</a:t>
            </a:r>
            <a:endParaRPr lang="en-US" sz="1600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82858" y="1800407"/>
            <a:ext cx="2664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Medium/High Risk: 3-7 points</a:t>
            </a:r>
          </a:p>
          <a:p>
            <a:pPr algn="ctr"/>
            <a:r>
              <a:rPr lang="en-US" sz="1600" dirty="0" smtClean="0"/>
              <a:t>UFH + </a:t>
            </a:r>
            <a:r>
              <a:rPr lang="en-US" sz="1600" dirty="0" err="1" smtClean="0"/>
              <a:t>GPIIa</a:t>
            </a:r>
            <a:r>
              <a:rPr lang="en-US" sz="1600" dirty="0" smtClean="0"/>
              <a:t>/</a:t>
            </a:r>
            <a:r>
              <a:rPr lang="en-US" sz="1600" dirty="0" err="1" smtClean="0"/>
              <a:t>IIIb</a:t>
            </a:r>
            <a:r>
              <a:rPr lang="en-US" sz="1600" dirty="0" smtClean="0"/>
              <a:t> + PCI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46" y="1799364"/>
            <a:ext cx="18425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Low Risk: 0-2 points</a:t>
            </a:r>
          </a:p>
          <a:p>
            <a:pPr algn="ctr"/>
            <a:r>
              <a:rPr lang="en-US" sz="1600" dirty="0" smtClean="0"/>
              <a:t>UFH + Clop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52" y="3051197"/>
            <a:ext cx="24237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UFH </a:t>
            </a:r>
          </a:p>
          <a:p>
            <a:r>
              <a:rPr lang="en-US" sz="1600" dirty="0" smtClean="0"/>
              <a:t>	+</a:t>
            </a:r>
          </a:p>
          <a:p>
            <a:r>
              <a:rPr lang="en-US" sz="1600" dirty="0" smtClean="0"/>
              <a:t>Clopidogrel </a:t>
            </a:r>
          </a:p>
          <a:p>
            <a:r>
              <a:rPr lang="en-US" sz="1600" dirty="0" smtClean="0"/>
              <a:t>  Loading: 600 mg PO daily</a:t>
            </a:r>
          </a:p>
          <a:p>
            <a:r>
              <a:rPr lang="en-US" sz="1600" dirty="0" smtClean="0"/>
              <a:t>  maintenance: 75 mg daily</a:t>
            </a:r>
          </a:p>
          <a:p>
            <a:r>
              <a:rPr lang="en-US" sz="1600" dirty="0" smtClean="0"/>
              <a:t>  For 12 months</a:t>
            </a:r>
          </a:p>
          <a:p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22909" y="3051197"/>
            <a:ext cx="3584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UFH: 50 Units/kg IV bolus (d/c after PCI)</a:t>
            </a:r>
          </a:p>
          <a:p>
            <a:pPr algn="ctr"/>
            <a:r>
              <a:rPr lang="en-US" sz="1600" dirty="0"/>
              <a:t>+</a:t>
            </a:r>
            <a:endParaRPr lang="en-US" sz="1600" dirty="0" smtClean="0"/>
          </a:p>
          <a:p>
            <a:pPr algn="ctr"/>
            <a:r>
              <a:rPr lang="en-US" sz="1600" dirty="0" smtClean="0"/>
              <a:t>Tirofiban (1/2 dose if CrCl &lt; 30)</a:t>
            </a:r>
          </a:p>
          <a:p>
            <a:pPr algn="ctr"/>
            <a:r>
              <a:rPr lang="en-US" sz="1600" dirty="0" smtClean="0"/>
              <a:t>Or</a:t>
            </a:r>
          </a:p>
          <a:p>
            <a:pPr algn="ctr"/>
            <a:r>
              <a:rPr lang="en-US" sz="1600" dirty="0" smtClean="0"/>
              <a:t>Eptifibatide (1/2 dose if CrCl &lt; 50)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PCI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287702" y="471199"/>
            <a:ext cx="3" cy="2253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140532" y="2384140"/>
            <a:ext cx="0" cy="66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>
            <a:off x="4287705" y="1035110"/>
            <a:ext cx="2227209" cy="76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 flipH="1">
            <a:off x="2140532" y="1035110"/>
            <a:ext cx="2147173" cy="764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6514914" y="2385183"/>
            <a:ext cx="0" cy="666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25684" y="5199447"/>
            <a:ext cx="69183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Secondary Prevention </a:t>
            </a:r>
          </a:p>
          <a:p>
            <a:r>
              <a:rPr lang="en-US" sz="1600" dirty="0" smtClean="0"/>
              <a:t>1. ASA 81 mg PO daily forever</a:t>
            </a:r>
          </a:p>
          <a:p>
            <a:r>
              <a:rPr lang="en-US" sz="1600" dirty="0" smtClean="0"/>
              <a:t>2. Clopidogrel 75 mg PO daily for 12 months</a:t>
            </a:r>
          </a:p>
          <a:p>
            <a:r>
              <a:rPr lang="en-US" sz="1600" dirty="0" smtClean="0"/>
              <a:t>3. Nitroglycerin 0.4 mg SL q5 min PRN</a:t>
            </a:r>
          </a:p>
          <a:p>
            <a:r>
              <a:rPr lang="en-US" sz="1600" dirty="0" smtClean="0"/>
              <a:t>4. Metoprolol Tartrate 25 mg PO BID or Carvedilol 3.125 mg PO BID</a:t>
            </a:r>
          </a:p>
          <a:p>
            <a:r>
              <a:rPr lang="en-US" sz="1600" dirty="0" smtClean="0"/>
              <a:t>5. Statin. Goal &lt; 70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9" idx="2"/>
          </p:cNvCxnSpPr>
          <p:nvPr/>
        </p:nvCxnSpPr>
        <p:spPr>
          <a:xfrm flipH="1">
            <a:off x="4051884" y="4867079"/>
            <a:ext cx="2463030" cy="33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</p:cNvCxnSpPr>
          <p:nvPr/>
        </p:nvCxnSpPr>
        <p:spPr>
          <a:xfrm>
            <a:off x="2140532" y="4867079"/>
            <a:ext cx="2147170" cy="332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4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240</Words>
  <Application>Microsoft Macintosh PowerPoint</Application>
  <PresentationFormat>On-screen Show 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31</cp:revision>
  <dcterms:created xsi:type="dcterms:W3CDTF">2012-04-08T02:46:15Z</dcterms:created>
  <dcterms:modified xsi:type="dcterms:W3CDTF">2012-04-10T02:01:24Z</dcterms:modified>
</cp:coreProperties>
</file>